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4" r:id="rId3"/>
    <p:sldId id="316" r:id="rId4"/>
    <p:sldId id="317" r:id="rId5"/>
    <p:sldId id="322" r:id="rId6"/>
    <p:sldId id="320" r:id="rId7"/>
    <p:sldId id="278" r:id="rId8"/>
    <p:sldId id="298" r:id="rId9"/>
    <p:sldId id="321" r:id="rId10"/>
    <p:sldId id="319" r:id="rId11"/>
    <p:sldId id="318" r:id="rId12"/>
    <p:sldId id="287" r:id="rId13"/>
    <p:sldId id="288" r:id="rId14"/>
    <p:sldId id="286" r:id="rId15"/>
    <p:sldId id="285" r:id="rId16"/>
    <p:sldId id="292" r:id="rId17"/>
    <p:sldId id="289" r:id="rId18"/>
    <p:sldId id="291" r:id="rId19"/>
    <p:sldId id="296" r:id="rId20"/>
    <p:sldId id="307" r:id="rId21"/>
    <p:sldId id="299" r:id="rId22"/>
    <p:sldId id="293" r:id="rId23"/>
    <p:sldId id="301" r:id="rId24"/>
    <p:sldId id="304" r:id="rId25"/>
    <p:sldId id="309" r:id="rId26"/>
    <p:sldId id="308" r:id="rId27"/>
    <p:sldId id="311" r:id="rId28"/>
    <p:sldId id="314" r:id="rId29"/>
    <p:sldId id="315" r:id="rId30"/>
  </p:sldIdLst>
  <p:sldSz cx="6858000" cy="9906000" type="A4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Overview/Contact/Official Company Papers" id="{B1E4DD92-B9F1-4ECA-828D-73EE89CB0902}">
          <p14:sldIdLst>
            <p14:sldId id="256"/>
            <p14:sldId id="284"/>
            <p14:sldId id="316"/>
          </p14:sldIdLst>
        </p14:section>
        <p14:section name="Prices for Municipal Solutions" id="{761908D0-9F9C-4C20-93C7-F06F1A6BD120}">
          <p14:sldIdLst>
            <p14:sldId id="317"/>
            <p14:sldId id="322"/>
            <p14:sldId id="320"/>
          </p14:sldIdLst>
        </p14:section>
        <p14:section name="Waste Separation" id="{544379CD-6A6F-43D9-8AD3-78AF3C84DFA2}">
          <p14:sldIdLst>
            <p14:sldId id="278"/>
          </p14:sldIdLst>
        </p14:section>
        <p14:section name="Anaerobic Digestion of Organic Waste" id="{D4940309-3F4B-4B78-81FA-893D79B0AEB9}">
          <p14:sldIdLst>
            <p14:sldId id="298"/>
            <p14:sldId id="321"/>
          </p14:sldIdLst>
        </p14:section>
        <p14:section name="Refused Waste Incineration" id="{C31C5E11-AFB8-43AE-883E-6D739D3AF6ED}">
          <p14:sldIdLst>
            <p14:sldId id="319"/>
            <p14:sldId id="318"/>
            <p14:sldId id="287"/>
            <p14:sldId id="288"/>
            <p14:sldId id="286"/>
            <p14:sldId id="285"/>
          </p14:sldIdLst>
        </p14:section>
        <p14:section name="Pilot Project NLAP-WEDC" id="{DF76B6D5-E12B-4C3F-86B6-8CB5F1B0AFD6}">
          <p14:sldIdLst>
            <p14:sldId id="292"/>
            <p14:sldId id="289"/>
            <p14:sldId id="291"/>
            <p14:sldId id="296"/>
            <p14:sldId id="307"/>
            <p14:sldId id="299"/>
          </p14:sldIdLst>
        </p14:section>
        <p14:section name="Environmental Issues/Standards" id="{0CB0C4C9-9E1D-4030-AD83-A2DF7809633B}">
          <p14:sldIdLst>
            <p14:sldId id="293"/>
            <p14:sldId id="301"/>
            <p14:sldId id="304"/>
            <p14:sldId id="309"/>
            <p14:sldId id="308"/>
          </p14:sldIdLst>
        </p14:section>
        <p14:section name="Legal Matters/EIA" id="{41B5B66E-831C-4634-9495-98E938A87582}">
          <p14:sldIdLst>
            <p14:sldId id="311"/>
          </p14:sldIdLst>
        </p14:section>
        <p14:section name="Waste Management North Lebanon" id="{DFD11AE1-8ADB-4E9D-B936-0CBA4BB43C3C}">
          <p14:sldIdLst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00"/>
    <a:srgbClr val="CCFF99"/>
    <a:srgbClr val="FF0000"/>
    <a:srgbClr val="EAEAEA"/>
    <a:srgbClr val="669900"/>
    <a:srgbClr val="D3EBE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5659" autoAdjust="0"/>
  </p:normalViewPr>
  <p:slideViewPr>
    <p:cSldViewPr>
      <p:cViewPr varScale="1">
        <p:scale>
          <a:sx n="54" d="100"/>
          <a:sy n="54" d="100"/>
        </p:scale>
        <p:origin x="2467" y="72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C81F359-F47D-CA6B-85CA-ADA81F23C2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7A1E3ED-494E-7718-7958-0CAFD9DB0AA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56B5F54-F3A7-F097-EE3A-9876362D6F4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E0C2C8EF-BDD4-904D-AB7B-F82CD656EAC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DAA1685E-0F92-4A01-ABF0-3831EDF959F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045B1BD-C751-7C61-C653-E14B122F73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03DD3EF-2610-2C7C-9B87-DD7803613D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34A342F-ADC5-1258-224C-97072106C12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413000" y="720725"/>
            <a:ext cx="2493963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CD9069DF-2FB1-E61F-0E82-CAC7B31762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20965D12-65E7-AFF9-842C-1E7F058D29F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4F34795B-02AF-309D-4A44-696424064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78D647C-A11D-4791-B71F-2914DBCB659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EAB0B6B-515C-5184-D35E-A6ADA0681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1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46222EC-BA58-8103-8C9F-E4B6D72F6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D3C98C1-C759-3E2F-285D-EB178B886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EAB0B6B-515C-5184-D35E-A6ADA0681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2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46222EC-BA58-8103-8C9F-E4B6D72F6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D3C98C1-C759-3E2F-285D-EB178B886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26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B74E8-8F21-729C-E5B9-A2599ED4A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665E4879-BF2F-53C1-D6C7-B6D896EC6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3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630DA71-3A62-F8B5-1DE8-B6496E18C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C764F59-C918-98FD-8844-3FFEA71A4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70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B1B72-9264-2E33-E8FA-04E36FFD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5D14AFF5-BE68-D383-DAB4-8D58413F69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4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7D73936-FF6E-B901-DE0E-4ACA8AECE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E700C8F-904A-3FF1-C3AD-8C5F0EADD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6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07F9A-98E3-6A65-96E3-8F66982E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24D70D57-5CA6-4D27-E3A4-029324135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5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D312E88-08A8-1FC8-50C4-EA2B46CD5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E7295B1-483B-01A1-8280-0873BDC37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3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D0C8-FC5A-BF8D-DC8D-1AD704AC6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4EEAC7DD-BFA9-3BA9-849D-0AD625230C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6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E5D6B42-9D58-63D5-6348-A47C2078AB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DF347B0-AC03-593F-1C46-F62D45D43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2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CB764-CA4B-4040-BD8C-FDC442340D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0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77A56-44E1-0B7E-AEB4-735786686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B10B713D-0D2E-0EE3-6AB2-161A2D7D60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10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2CFE14B-515F-71CF-F449-B9F7454EB9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213C96D-DBCC-FDD3-45C8-8785B2B7F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5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BE9A2-EE08-A063-DEC8-19769E7F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5873AEBE-5640-E5DF-D750-0B1C0A6E56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11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2C92660-2F3E-E0A4-4C64-5D0CE3424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D6484BB-DE22-679C-43D4-0F83F7088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4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3076708"/>
            <a:ext cx="5829300" cy="212394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/>
            </a:lvl1pPr>
            <a:lvl2pPr marL="495283" indent="0" algn="ctr">
              <a:buNone/>
              <a:defRPr/>
            </a:lvl2pPr>
            <a:lvl3pPr marL="990564" indent="0" algn="ctr">
              <a:buNone/>
              <a:defRPr/>
            </a:lvl3pPr>
            <a:lvl4pPr marL="1485846" indent="0" algn="ctr">
              <a:buNone/>
              <a:defRPr/>
            </a:lvl4pPr>
            <a:lvl5pPr marL="1981127" indent="0" algn="ctr">
              <a:buNone/>
              <a:defRPr/>
            </a:lvl5pPr>
            <a:lvl6pPr marL="2476410" indent="0" algn="ctr">
              <a:buNone/>
              <a:defRPr/>
            </a:lvl6pPr>
            <a:lvl7pPr marL="2971692" indent="0" algn="ctr">
              <a:buNone/>
              <a:defRPr/>
            </a:lvl7pPr>
            <a:lvl8pPr marL="3466973" indent="0" algn="ctr">
              <a:buNone/>
              <a:defRPr/>
            </a:lvl8pPr>
            <a:lvl9pPr marL="3962255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856A5F-BAFA-EE90-294E-E227F39C9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A4186E-6772-2DEC-E26F-8F677BCA3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6ED365-C9D2-945C-0155-48FDE0F1C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84CEA-A47B-4525-AEA7-C568CF272C9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650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4731DB-8DAF-89AE-75FF-35F7DDE57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E40856-CBF0-3B68-438C-DB13E5596A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4A7859-0AAB-4720-7F92-7DD27D857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DD4B7-C68C-4E64-896D-CFECE547ACD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002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72050" y="397273"/>
            <a:ext cx="1543050" cy="8451056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2900" y="397273"/>
            <a:ext cx="4476750" cy="8451056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631DF-DBDD-7AE3-3640-4DED3DAF0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5411F-8B73-1F2D-8BD7-5296D87373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FD53C8-34F9-2FC7-5E51-49E56C8EC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26D61-4425-44A0-92A9-32375FC4424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851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D882-9C12-484E-85FA-F260AA4E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8E225-4BBB-472C-9BF3-76B6DEE7D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AA69-8160-4281-8BA1-66DD868C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D610-C34B-475B-98FB-460EDD1075A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A4FE1-962A-4559-B2F2-A7F0C855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40B3-11A3-4D2E-BDD3-D92C62B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828A-400D-4113-A245-457D03C25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8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9F8CBE-20D0-A0DE-8409-CED95B3E6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737F2A-E9F7-631A-4AA0-1E54F3977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1FDA59-2D40-965C-ED6C-6311E1B025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9B1B6-C0B2-42A5-B925-E27CFA450ED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113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338" y="6364949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338" y="4198012"/>
            <a:ext cx="5829300" cy="2166938"/>
          </a:xfrm>
        </p:spPr>
        <p:txBody>
          <a:bodyPr anchor="b"/>
          <a:lstStyle>
            <a:lvl1pPr marL="0" indent="0">
              <a:buNone/>
              <a:defRPr sz="2167"/>
            </a:lvl1pPr>
            <a:lvl2pPr marL="495283" indent="0">
              <a:buNone/>
              <a:defRPr sz="1950"/>
            </a:lvl2pPr>
            <a:lvl3pPr marL="990564" indent="0">
              <a:buNone/>
              <a:defRPr sz="1733"/>
            </a:lvl3pPr>
            <a:lvl4pPr marL="1485846" indent="0">
              <a:buNone/>
              <a:defRPr sz="1517"/>
            </a:lvl4pPr>
            <a:lvl5pPr marL="1981127" indent="0">
              <a:buNone/>
              <a:defRPr sz="1517"/>
            </a:lvl5pPr>
            <a:lvl6pPr marL="2476410" indent="0">
              <a:buNone/>
              <a:defRPr sz="1517"/>
            </a:lvl6pPr>
            <a:lvl7pPr marL="2971692" indent="0">
              <a:buNone/>
              <a:defRPr sz="1517"/>
            </a:lvl7pPr>
            <a:lvl8pPr marL="3466973" indent="0">
              <a:buNone/>
              <a:defRPr sz="1517"/>
            </a:lvl8pPr>
            <a:lvl9pPr marL="3962255" indent="0">
              <a:buNone/>
              <a:defRPr sz="1517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D9744B-5EAC-03A9-CDD0-ABB9A8B17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21AFD3-0D15-985C-D2A5-9588C45FB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1CEB24-FF36-FD8A-E3ED-685E252E5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759B-8686-4980-A82E-E8D5FF960FD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231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09900" cy="6536929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505200" y="2311401"/>
            <a:ext cx="3009900" cy="6536929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C352FD-67EF-29CB-3642-D2799FFED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747F0-5B4C-6F89-0525-8C3F6110D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AC76DF-CFE3-F3E6-5FDF-1A1BD76D3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045AA-9EA9-402D-88D5-58068DC1C13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417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216812"/>
            <a:ext cx="3030538" cy="92524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3" indent="0">
              <a:buNone/>
              <a:defRPr sz="2167" b="1"/>
            </a:lvl2pPr>
            <a:lvl3pPr marL="990564" indent="0">
              <a:buNone/>
              <a:defRPr sz="1950" b="1"/>
            </a:lvl3pPr>
            <a:lvl4pPr marL="1485846" indent="0">
              <a:buNone/>
              <a:defRPr sz="1733" b="1"/>
            </a:lvl4pPr>
            <a:lvl5pPr marL="1981127" indent="0">
              <a:buNone/>
              <a:defRPr sz="1733" b="1"/>
            </a:lvl5pPr>
            <a:lvl6pPr marL="2476410" indent="0">
              <a:buNone/>
              <a:defRPr sz="1733" b="1"/>
            </a:lvl6pPr>
            <a:lvl7pPr marL="2971692" indent="0">
              <a:buNone/>
              <a:defRPr sz="1733" b="1"/>
            </a:lvl7pPr>
            <a:lvl8pPr marL="3466973" indent="0">
              <a:buNone/>
              <a:defRPr sz="1733" b="1"/>
            </a:lvl8pPr>
            <a:lvl9pPr marL="3962255" indent="0">
              <a:buNone/>
              <a:defRPr sz="1733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3142061"/>
            <a:ext cx="3030538" cy="5706269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4566" y="2216812"/>
            <a:ext cx="3030537" cy="92524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3" indent="0">
              <a:buNone/>
              <a:defRPr sz="2167" b="1"/>
            </a:lvl2pPr>
            <a:lvl3pPr marL="990564" indent="0">
              <a:buNone/>
              <a:defRPr sz="1950" b="1"/>
            </a:lvl3pPr>
            <a:lvl4pPr marL="1485846" indent="0">
              <a:buNone/>
              <a:defRPr sz="1733" b="1"/>
            </a:lvl4pPr>
            <a:lvl5pPr marL="1981127" indent="0">
              <a:buNone/>
              <a:defRPr sz="1733" b="1"/>
            </a:lvl5pPr>
            <a:lvl6pPr marL="2476410" indent="0">
              <a:buNone/>
              <a:defRPr sz="1733" b="1"/>
            </a:lvl6pPr>
            <a:lvl7pPr marL="2971692" indent="0">
              <a:buNone/>
              <a:defRPr sz="1733" b="1"/>
            </a:lvl7pPr>
            <a:lvl8pPr marL="3466973" indent="0">
              <a:buNone/>
              <a:defRPr sz="1733" b="1"/>
            </a:lvl8pPr>
            <a:lvl9pPr marL="3962255" indent="0">
              <a:buNone/>
              <a:defRPr sz="1733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4566" y="3142061"/>
            <a:ext cx="3030537" cy="5706269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FB27DE-9B26-D576-CC8D-9D7A2F4DA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F54245-9E63-82AC-08E5-DBAC7B052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2026BA-4699-ED78-73FC-40AF2F907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BB057-3AB9-4EE2-8F32-B36EF910C5E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301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9D31F9-A5CE-5832-F070-0483B2812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4BC3CF3-5631-61F6-E50E-A948C7191B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7285A6-033A-3517-622C-B0EBDBAA8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2105E-1BAC-464D-BAA4-CCFF32ABB3A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019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5584C9-A2F7-2768-A795-24D4ABF231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2115B8-6C2A-F215-D164-8D79554BC9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2D8D67-846C-3F11-7CFE-F0A051ED9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4B65A-EB1E-48F3-9D54-A2BF26F4BC9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280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3834"/>
            <a:ext cx="2255838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8" y="393833"/>
            <a:ext cx="3833812" cy="8454496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2072351"/>
            <a:ext cx="2255838" cy="6775979"/>
          </a:xfrm>
        </p:spPr>
        <p:txBody>
          <a:bodyPr/>
          <a:lstStyle>
            <a:lvl1pPr marL="0" indent="0">
              <a:buNone/>
              <a:defRPr sz="1517"/>
            </a:lvl1pPr>
            <a:lvl2pPr marL="495283" indent="0">
              <a:buNone/>
              <a:defRPr sz="1300"/>
            </a:lvl2pPr>
            <a:lvl3pPr marL="990564" indent="0">
              <a:buNone/>
              <a:defRPr sz="1083"/>
            </a:lvl3pPr>
            <a:lvl4pPr marL="1485846" indent="0">
              <a:buNone/>
              <a:defRPr sz="975"/>
            </a:lvl4pPr>
            <a:lvl5pPr marL="1981127" indent="0">
              <a:buNone/>
              <a:defRPr sz="975"/>
            </a:lvl5pPr>
            <a:lvl6pPr marL="2476410" indent="0">
              <a:buNone/>
              <a:defRPr sz="975"/>
            </a:lvl6pPr>
            <a:lvl7pPr marL="2971692" indent="0">
              <a:buNone/>
              <a:defRPr sz="975"/>
            </a:lvl7pPr>
            <a:lvl8pPr marL="3466973" indent="0">
              <a:buNone/>
              <a:defRPr sz="975"/>
            </a:lvl8pPr>
            <a:lvl9pPr marL="3962255" indent="0">
              <a:buNone/>
              <a:defRPr sz="9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BEB10-29D7-014D-F734-C3B28B0757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07B12-B833-3B53-C1AB-BC84F4C16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E63F1F-B52A-40A4-6B98-C5207F089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E305-3F8A-43AB-B265-2E98568F977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511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613" y="6934201"/>
            <a:ext cx="4114800" cy="81862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613" y="885693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3" indent="0">
              <a:buNone/>
              <a:defRPr sz="3033"/>
            </a:lvl2pPr>
            <a:lvl3pPr marL="990564" indent="0">
              <a:buNone/>
              <a:defRPr sz="2600"/>
            </a:lvl3pPr>
            <a:lvl4pPr marL="1485846" indent="0">
              <a:buNone/>
              <a:defRPr sz="2167"/>
            </a:lvl4pPr>
            <a:lvl5pPr marL="1981127" indent="0">
              <a:buNone/>
              <a:defRPr sz="2167"/>
            </a:lvl5pPr>
            <a:lvl6pPr marL="2476410" indent="0">
              <a:buNone/>
              <a:defRPr sz="2167"/>
            </a:lvl6pPr>
            <a:lvl7pPr marL="2971692" indent="0">
              <a:buNone/>
              <a:defRPr sz="2167"/>
            </a:lvl7pPr>
            <a:lvl8pPr marL="3466973" indent="0">
              <a:buNone/>
              <a:defRPr sz="2167"/>
            </a:lvl8pPr>
            <a:lvl9pPr marL="3962255" indent="0">
              <a:buNone/>
              <a:defRPr sz="2167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613" y="7752822"/>
            <a:ext cx="4114800" cy="1162579"/>
          </a:xfrm>
        </p:spPr>
        <p:txBody>
          <a:bodyPr/>
          <a:lstStyle>
            <a:lvl1pPr marL="0" indent="0">
              <a:buNone/>
              <a:defRPr sz="1517"/>
            </a:lvl1pPr>
            <a:lvl2pPr marL="495283" indent="0">
              <a:buNone/>
              <a:defRPr sz="1300"/>
            </a:lvl2pPr>
            <a:lvl3pPr marL="990564" indent="0">
              <a:buNone/>
              <a:defRPr sz="1083"/>
            </a:lvl3pPr>
            <a:lvl4pPr marL="1485846" indent="0">
              <a:buNone/>
              <a:defRPr sz="975"/>
            </a:lvl4pPr>
            <a:lvl5pPr marL="1981127" indent="0">
              <a:buNone/>
              <a:defRPr sz="975"/>
            </a:lvl5pPr>
            <a:lvl6pPr marL="2476410" indent="0">
              <a:buNone/>
              <a:defRPr sz="975"/>
            </a:lvl6pPr>
            <a:lvl7pPr marL="2971692" indent="0">
              <a:buNone/>
              <a:defRPr sz="975"/>
            </a:lvl7pPr>
            <a:lvl8pPr marL="3466973" indent="0">
              <a:buNone/>
              <a:defRPr sz="975"/>
            </a:lvl8pPr>
            <a:lvl9pPr marL="3962255" indent="0">
              <a:buNone/>
              <a:defRPr sz="9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431C84-3A23-BABD-4A06-25F39BACE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6CBB2-F826-2855-1F5D-BF8ECEB57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FD84B-CC04-C7D4-D9C2-65E4AC357E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76B6-DF57-4A11-8727-C590F1925BB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171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629378-92CC-A8A5-48A9-A967BC6F1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1666BF-6C16-C209-B1E3-B839BF357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9E46813-DB89-90F6-F306-A73A0E0CB3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9020175"/>
            <a:ext cx="16002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1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5643310-6393-8CD1-9F23-D102AD8FFD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9020175"/>
            <a:ext cx="21717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1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620095-FE72-80C2-A18F-488F32FEA9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9020175"/>
            <a:ext cx="16002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17"/>
            </a:lvl1pPr>
          </a:lstStyle>
          <a:p>
            <a:pPr>
              <a:defRPr/>
            </a:pPr>
            <a:fld id="{2853DA51-FA2B-4872-86D0-98C11789B0F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5pPr>
      <a:lvl6pPr marL="495283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6pPr>
      <a:lvl7pPr marL="990564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7pPr>
      <a:lvl8pPr marL="1485846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8pPr>
      <a:lvl9pPr marL="1981127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9888" indent="-369888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07975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cs typeface="+mn-cs"/>
        </a:defRPr>
      </a:lvl2pPr>
      <a:lvl3pPr marL="1236663" indent="-246063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31963" indent="-24606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4pPr>
      <a:lvl5pPr marL="2227263" indent="-246063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5pPr>
      <a:lvl6pPr marL="2724050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6pPr>
      <a:lvl7pPr marL="3219333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7pPr>
      <a:lvl8pPr marL="3714614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8pPr>
      <a:lvl9pPr marL="4209896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3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64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46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27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10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2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73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55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aecenar.com/index.php/companies/nla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2te_Ebene/MEGBI_MiddleEast_NutritionDB.pdf" TargetMode="External"/><Relationship Id="rId4" Type="http://schemas.openxmlformats.org/officeDocument/2006/relationships/hyperlink" Target="mailto:samir.mourad@temo-group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1">
            <a:extLst>
              <a:ext uri="{FF2B5EF4-FFF2-40B4-BE49-F238E27FC236}">
                <a16:creationId xmlns:a16="http://schemas.microsoft.com/office/drawing/2014/main" id="{EC494C7B-8157-AF77-7173-AB506157F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0" y="5441065"/>
            <a:ext cx="184150" cy="392113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950"/>
          </a:p>
        </p:txBody>
      </p:sp>
      <p:pic>
        <p:nvPicPr>
          <p:cNvPr id="4099" name="Picture 103">
            <a:extLst>
              <a:ext uri="{FF2B5EF4-FFF2-40B4-BE49-F238E27FC236}">
                <a16:creationId xmlns:a16="http://schemas.microsoft.com/office/drawing/2014/main" id="{4725413E-C23E-5702-D10B-D157629B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58738"/>
            <a:ext cx="20637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9">
            <a:extLst>
              <a:ext uri="{FF2B5EF4-FFF2-40B4-BE49-F238E27FC236}">
                <a16:creationId xmlns:a16="http://schemas.microsoft.com/office/drawing/2014/main" id="{ACBAFFF2-6BAF-533E-F683-70807526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" y="7410182"/>
            <a:ext cx="6851650" cy="14925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300" b="1" dirty="0">
                <a:latin typeface="Arial" charset="0"/>
                <a:cs typeface="Arial" charset="0"/>
              </a:rPr>
              <a:t>Address</a:t>
            </a:r>
            <a:endParaRPr lang="de-DE" sz="113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1137" dirty="0" err="1">
                <a:latin typeface="Arial" charset="0"/>
                <a:cs typeface="Arial" charset="0"/>
              </a:rPr>
              <a:t>Harba</a:t>
            </a:r>
            <a:r>
              <a:rPr lang="en-US" sz="1137" dirty="0">
                <a:latin typeface="Arial" charset="0"/>
                <a:cs typeface="Arial" charset="0"/>
              </a:rPr>
              <a:t> Building, next to Hospital Albert Haykal, Ras </a:t>
            </a:r>
            <a:r>
              <a:rPr lang="en-US" sz="1137" dirty="0" err="1">
                <a:latin typeface="Arial" charset="0"/>
                <a:cs typeface="Arial" charset="0"/>
              </a:rPr>
              <a:t>Masqa</a:t>
            </a:r>
            <a:r>
              <a:rPr lang="en-US" sz="1137" dirty="0">
                <a:latin typeface="Arial" charset="0"/>
                <a:cs typeface="Arial" charset="0"/>
              </a:rPr>
              <a:t>, (1 km from Tripoli), Lebanon</a:t>
            </a:r>
            <a:endParaRPr lang="de-DE" sz="1137" i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1137" b="1" i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de-DE" sz="1300" b="1" dirty="0">
                <a:latin typeface="Arial" charset="0"/>
                <a:cs typeface="Arial" charset="0"/>
              </a:rPr>
              <a:t>Contact</a:t>
            </a:r>
            <a:endParaRPr lang="de-DE" sz="113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21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de-DE" sz="975" dirty="0">
                <a:latin typeface="Arial" charset="0"/>
                <a:cs typeface="Arial" charset="0"/>
              </a:rPr>
              <a:t>Dr. Eng. Samir Mourad, </a:t>
            </a:r>
            <a:r>
              <a:rPr lang="de-DE" sz="975" b="1" dirty="0">
                <a:latin typeface="Arial" charset="0"/>
                <a:cs typeface="Arial" charset="0"/>
              </a:rPr>
              <a:t>CEO</a:t>
            </a:r>
            <a:br>
              <a:rPr lang="de-DE" sz="975" dirty="0">
                <a:latin typeface="Arial" charset="0"/>
                <a:cs typeface="Arial" charset="0"/>
              </a:rPr>
            </a:br>
            <a:r>
              <a:rPr lang="de-DE" sz="975" dirty="0">
                <a:latin typeface="Arial" charset="0"/>
                <a:cs typeface="Arial" charset="0"/>
              </a:rPr>
              <a:t>Mobile +49 178 72 855 78 (WhatsApp) / +961 76 341 526</a:t>
            </a:r>
            <a:br>
              <a:rPr lang="de-DE" sz="975" dirty="0">
                <a:latin typeface="Arial" charset="0"/>
                <a:cs typeface="Arial" charset="0"/>
              </a:rPr>
            </a:br>
            <a:r>
              <a:rPr lang="de-DE" sz="975" dirty="0">
                <a:latin typeface="Arial" charset="0"/>
                <a:cs typeface="Arial" charset="0"/>
              </a:rPr>
              <a:t>Email: </a:t>
            </a:r>
            <a:r>
              <a:rPr lang="de-DE" sz="975" dirty="0">
                <a:latin typeface="Arial" charset="0"/>
                <a:cs typeface="Arial" charset="0"/>
                <a:hlinkClick r:id="rId4"/>
              </a:rPr>
              <a:t>samir.mourad@temo-group.com</a:t>
            </a:r>
            <a:endParaRPr lang="de-DE" sz="975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975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108" dirty="0">
              <a:latin typeface="Arial" charset="0"/>
              <a:cs typeface="Arial" charset="0"/>
            </a:endParaRPr>
          </a:p>
        </p:txBody>
      </p:sp>
      <p:sp>
        <p:nvSpPr>
          <p:cNvPr id="4101" name="Text Box 102">
            <a:extLst>
              <a:ext uri="{FF2B5EF4-FFF2-40B4-BE49-F238E27FC236}">
                <a16:creationId xmlns:a16="http://schemas.microsoft.com/office/drawing/2014/main" id="{8D13CA66-9EC8-1163-4FED-DCFBB4FE9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46557"/>
            <a:ext cx="3276599" cy="4924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NLAP-WEDC (Waste to Energy Demonstration Cycle)</a:t>
            </a:r>
          </a:p>
        </p:txBody>
      </p:sp>
      <p:sp>
        <p:nvSpPr>
          <p:cNvPr id="3" name="Text Box 102">
            <a:extLst>
              <a:ext uri="{FF2B5EF4-FFF2-40B4-BE49-F238E27FC236}">
                <a16:creationId xmlns:a16="http://schemas.microsoft.com/office/drawing/2014/main" id="{386A5BDA-9581-CB2E-A0F1-2CCD355A4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3263"/>
            <a:ext cx="6858000" cy="6921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900" dirty="0"/>
              <a:t>NLAP</a:t>
            </a:r>
            <a:endParaRPr lang="de-DE" altLang="de-DE" sz="3900" b="1" dirty="0"/>
          </a:p>
        </p:txBody>
      </p:sp>
      <p:sp>
        <p:nvSpPr>
          <p:cNvPr id="4106" name="Rechteck 22">
            <a:hlinkClick r:id="rId5"/>
            <a:extLst>
              <a:ext uri="{FF2B5EF4-FFF2-40B4-BE49-F238E27FC236}">
                <a16:creationId xmlns:a16="http://schemas.microsoft.com/office/drawing/2014/main" id="{408C1711-017C-4E38-1D65-9157A28A4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51350"/>
            <a:ext cx="6858000" cy="57785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950" b="1" dirty="0"/>
              <a:t>Tripoli/Lebanon</a:t>
            </a:r>
            <a:endParaRPr lang="de-DE" altLang="de-DE" sz="19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5" name="Text Box 102">
            <a:extLst>
              <a:ext uri="{FF2B5EF4-FFF2-40B4-BE49-F238E27FC236}">
                <a16:creationId xmlns:a16="http://schemas.microsoft.com/office/drawing/2014/main" id="{87F036F7-2DF9-6393-0003-9F487B24E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1157"/>
            <a:ext cx="3276598" cy="2923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Marketing &amp; Project Management</a:t>
            </a:r>
          </a:p>
        </p:txBody>
      </p:sp>
      <p:sp>
        <p:nvSpPr>
          <p:cNvPr id="4108" name="Rechteck 17">
            <a:extLst>
              <a:ext uri="{FF2B5EF4-FFF2-40B4-BE49-F238E27FC236}">
                <a16:creationId xmlns:a16="http://schemas.microsoft.com/office/drawing/2014/main" id="{6A82A7F7-91FC-6EF6-249C-C76C4C227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716997"/>
            <a:ext cx="2171700" cy="2757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192" dirty="0"/>
              <a:t>R&amp;D, System Testing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DBFD0A-F996-97A5-C5ED-DAAAB312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" y="1421780"/>
            <a:ext cx="2705100" cy="20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7">
            <a:extLst>
              <a:ext uri="{FF2B5EF4-FFF2-40B4-BE49-F238E27FC236}">
                <a16:creationId xmlns:a16="http://schemas.microsoft.com/office/drawing/2014/main" id="{C6601BE4-3D3F-C39D-C3E9-E9C410D15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355985"/>
            <a:ext cx="3276599" cy="10095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192" dirty="0"/>
              <a:t>Waste Management (Separation, Recycling), Environmental Friendly Waste Incineration and Electricity Generation, Organic Waste Handling with Anaerobic Digestion &amp; Biogas Production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7B35C-4E93-8B0F-C9EA-338BDF99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9525000"/>
            <a:ext cx="2400300" cy="322263"/>
          </a:xfrm>
        </p:spPr>
        <p:txBody>
          <a:bodyPr/>
          <a:lstStyle/>
          <a:p>
            <a:pPr>
              <a:defRPr/>
            </a:pPr>
            <a:r>
              <a:rPr lang="de-DE" altLang="de-DE" sz="1600" dirty="0"/>
              <a:t>NLAP@</a:t>
            </a:r>
            <a:r>
              <a:rPr lang="en-US" altLang="de-DE" sz="1600" dirty="0"/>
              <a:t>Feb 2025</a:t>
            </a:r>
            <a:endParaRPr lang="de-DE" altLang="de-D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3B270-DA0A-4605-512A-0BA73662C019}"/>
              </a:ext>
            </a:extLst>
          </p:cNvPr>
          <p:cNvSpPr txBox="1"/>
          <p:nvPr/>
        </p:nvSpPr>
        <p:spPr>
          <a:xfrm>
            <a:off x="516197" y="3622607"/>
            <a:ext cx="5908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/>
              <a:t>Waste Management &amp;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C9935-6F43-F354-7DDF-E6B89D5ED4B9}"/>
              </a:ext>
            </a:extLst>
          </p:cNvPr>
          <p:cNvSpPr txBox="1"/>
          <p:nvPr/>
        </p:nvSpPr>
        <p:spPr>
          <a:xfrm>
            <a:off x="3048000" y="2054645"/>
            <a:ext cx="358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i="1" dirty="0"/>
              <a:t>Products Brochure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4B226-5AFA-EE5E-92B1-4BEBF56936F3}"/>
              </a:ext>
            </a:extLst>
          </p:cNvPr>
          <p:cNvSpPr txBox="1"/>
          <p:nvPr/>
        </p:nvSpPr>
        <p:spPr>
          <a:xfrm>
            <a:off x="84669" y="32004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https://aecenar.com/index.php/companies/nlap</a:t>
            </a:r>
            <a:r>
              <a:rPr lang="en-US" dirty="0"/>
              <a:t> 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1E2B5-8608-D842-1CF6-520BA18F2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EB2830F8-D4C0-11D3-82BB-7167F8578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85800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600" dirty="0"/>
              <a:t>Products Overview - Incinerator</a:t>
            </a:r>
            <a:endParaRPr lang="de-DE" altLang="de-DE" sz="3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F4740A-6B59-B96C-9C2F-2EE20469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9218612"/>
            <a:ext cx="1600200" cy="687388"/>
          </a:xfrm>
        </p:spPr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DCD8E-1EC5-25B6-7D7F-78D8DEDF3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686"/>
            <a:ext cx="6858000" cy="82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9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90237-35D6-318F-D793-C8F0B3052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37D22031-C118-44F8-7E36-77984E356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85800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600" dirty="0"/>
              <a:t>Products Overview - Incinerator</a:t>
            </a:r>
            <a:endParaRPr lang="de-DE" altLang="de-DE" sz="3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7F8E9-8D88-55C4-E040-13D48350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9218612"/>
            <a:ext cx="1600200" cy="687388"/>
          </a:xfrm>
        </p:spPr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11</a:t>
            </a:fld>
            <a:endParaRPr lang="de-DE" alt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F166F-63AA-0268-0AEB-90666496E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264"/>
            <a:ext cx="6858000" cy="3195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483ED7-96A2-DA4E-01CB-F7E37D973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6" y="3858813"/>
            <a:ext cx="6878416" cy="2181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1982F-51D6-8C3C-C64F-1CBBEAE04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9800"/>
            <a:ext cx="6843044" cy="2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2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-1"/>
            <a:ext cx="6896100" cy="973724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2000" b="1" dirty="0"/>
              <a:t>2 MWel from 50tons/day Municipal Waste Incineration</a:t>
            </a: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85603-BB33-6F14-C981-D5FD957DA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/>
          <a:stretch/>
        </p:blipFill>
        <p:spPr>
          <a:xfrm>
            <a:off x="278556" y="1143000"/>
            <a:ext cx="6300887" cy="876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2D899-0465-80F5-37B3-A1FF69D0E5C7}"/>
              </a:ext>
            </a:extLst>
          </p:cNvPr>
          <p:cNvSpPr txBox="1"/>
          <p:nvPr/>
        </p:nvSpPr>
        <p:spPr>
          <a:xfrm>
            <a:off x="1809750" y="9144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50t/2MWel Platform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9842D-3E13-8320-75C8-7A77DE58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1505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144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000" dirty="0"/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2000" b="1" dirty="0"/>
              <a:t>2 MWel from 50tons/day Municipal Waste Incineration</a:t>
            </a: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93116-774B-A20D-FE41-F1109356C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/>
          <a:stretch/>
        </p:blipFill>
        <p:spPr>
          <a:xfrm>
            <a:off x="0" y="1066800"/>
            <a:ext cx="6858000" cy="87356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83141A-0761-103F-BECF-009DF278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355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" name="Rechteck 22">
            <a:hlinkClick r:id="rId2"/>
            <a:extLst>
              <a:ext uri="{FF2B5EF4-FFF2-40B4-BE49-F238E27FC236}">
                <a16:creationId xmlns:a16="http://schemas.microsoft.com/office/drawing/2014/main" id="{6E66951A-09C5-352C-66E8-EF7F7222A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06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2000" b="1" dirty="0"/>
              <a:t>Organic Waste Handling with Anaerobic Digestion &amp; Biogas Production Assoun 2023/2024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846E265-E26A-647C-59F5-0F07CF28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9" y="1066800"/>
            <a:ext cx="6228631" cy="88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5FD99-5C6F-FF27-FC49-89B30329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322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A3D0A2-49C4-6D61-31AF-1058FD8D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858000" cy="83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hteck 22">
            <a:hlinkClick r:id="rId3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(Waste to Energy Demonstration Cycle)</a:t>
            </a:r>
            <a:endParaRPr lang="de-DE" altLang="de-DE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9270F-69EB-4417-82FA-32DFE36E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0533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838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1800" b="1" dirty="0"/>
              <a:t>Waste Management Pilot Project in Ras Maska Nov 2023 </a:t>
            </a: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7AF57BA-C48F-E054-9E33-58299D6E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990600"/>
            <a:ext cx="316039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3D717-930E-372D-94F9-984B53FE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350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in Ras Maska 2023</a:t>
            </a:r>
            <a:endParaRPr lang="de-DE" altLang="de-DE" sz="28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F40452-3ADF-6B25-B749-A6A80F9F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"/>
          <a:stretch/>
        </p:blipFill>
        <p:spPr bwMode="auto">
          <a:xfrm>
            <a:off x="116269" y="838200"/>
            <a:ext cx="6665531" cy="90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C236DD-DB83-6334-768D-629D0988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4087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- Waste Separation System</a:t>
            </a:r>
            <a:endParaRPr lang="de-DE" altLang="de-DE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387AA-AD9F-2E30-FF33-E7DD0A16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DE9E69DD-99AD-A439-8CA5-9BE42CEC2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/>
          <a:stretch/>
        </p:blipFill>
        <p:spPr bwMode="auto">
          <a:xfrm>
            <a:off x="55079" y="752475"/>
            <a:ext cx="6726721" cy="91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58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Inciniration Power Plant (IPP)</a:t>
            </a:r>
            <a:endParaRPr lang="de-DE" altLang="de-DE" sz="2800" b="1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560D21D-2319-CAE2-3B45-6BA568D4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0" y="810419"/>
            <a:ext cx="6360700" cy="90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495B76-D934-C4C6-9285-0B5CFF68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960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FAF76D1B-FCBF-D207-79AC-BACDFE541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858000" cy="6921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900" dirty="0"/>
              <a:t>NLAP Official Papers</a:t>
            </a:r>
            <a:endParaRPr lang="de-DE" altLang="de-DE" sz="39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FEC204-9E13-B6CE-B973-0CB7BAE2F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6666"/>
          <a:stretch/>
        </p:blipFill>
        <p:spPr bwMode="auto">
          <a:xfrm rot="5400000">
            <a:off x="-634182" y="1995303"/>
            <a:ext cx="4582479" cy="3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807309A-C3D7-8605-3CE1-9E65B16D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18" y="1309246"/>
            <a:ext cx="3162882" cy="45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CE51503-074B-F3EA-DA4A-BD806582B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7692" b="2308"/>
          <a:stretch/>
        </p:blipFill>
        <p:spPr bwMode="auto">
          <a:xfrm rot="16200000">
            <a:off x="1536652" y="4608896"/>
            <a:ext cx="3639697" cy="64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2">
            <a:extLst>
              <a:ext uri="{FF2B5EF4-FFF2-40B4-BE49-F238E27FC236}">
                <a16:creationId xmlns:a16="http://schemas.microsoft.com/office/drawing/2014/main" id="{1A97C6D4-2FD5-6BAF-9AAC-7809E7073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7" y="762000"/>
            <a:ext cx="3276598" cy="49244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Registered in Tripoli/Lebanon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Tax Number 3166981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6AD738-CBC8-2F1C-49F7-ABA5C390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496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Inciniration Power Plant (IPP)</a:t>
            </a:r>
            <a:endParaRPr lang="de-DE" altLang="de-DE" sz="28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1BF4FFC-4537-0F05-2F2C-A2407FBF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6" y="781050"/>
            <a:ext cx="6398854" cy="90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09CEF-1F84-3659-5374-07D9F569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68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Inciniration Power Plant (IPP)</a:t>
            </a:r>
            <a:endParaRPr lang="de-DE" altLang="de-DE" sz="28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DE0E6BE-B3B6-CA73-7A55-B0E28ECA8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"/>
          <a:stretch/>
        </p:blipFill>
        <p:spPr bwMode="auto">
          <a:xfrm>
            <a:off x="0" y="752474"/>
            <a:ext cx="6858000" cy="905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D5BD2-C01D-3CAC-F729-B5EBCEB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8129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5361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Ashes Recycling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93205F8-12CB-768D-7F21-E18197930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/>
          <a:stretch/>
        </p:blipFill>
        <p:spPr bwMode="auto">
          <a:xfrm>
            <a:off x="0" y="1066799"/>
            <a:ext cx="6858000" cy="87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788171-B99A-DB3F-8C8F-B27267E2EE8C}"/>
              </a:ext>
            </a:extLst>
          </p:cNvPr>
          <p:cNvSpPr/>
          <p:nvPr/>
        </p:nvSpPr>
        <p:spPr>
          <a:xfrm>
            <a:off x="0" y="9329737"/>
            <a:ext cx="6858000" cy="542925"/>
          </a:xfrm>
          <a:prstGeom prst="round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6B61B-9311-45E6-1256-796261DB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0369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000" b="1" dirty="0"/>
              <a:t>Filter System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38FABD9-961F-BB1C-7620-B7A2F043C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/>
          <a:stretch/>
        </p:blipFill>
        <p:spPr bwMode="auto">
          <a:xfrm>
            <a:off x="228600" y="914400"/>
            <a:ext cx="6411037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9D0126-21C9-E8C9-4606-E0AAE050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5917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000" b="1" dirty="0"/>
              <a:t>Filter System Improvement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50C0C-A982-BA9F-A038-6FCA4CA7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7" y="752476"/>
            <a:ext cx="6397653" cy="9052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2D4B6-B845-6CB8-D132-9EFA0F5F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386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14986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1800" b="1" dirty="0"/>
              <a:t>Flue Gas Continous Measurement with Mass Spectrometry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400" b="1" dirty="0"/>
              <a:t>Concept and Automation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0355CCE-32FA-B01C-5DF5-B8E01D37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172200"/>
            <a:ext cx="6858000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BB30E5A-FA32-9717-7AA3-93AF115D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8700"/>
            <a:ext cx="68580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6442D-7BDA-0C56-62C8-4C63D20A31A9}"/>
              </a:ext>
            </a:extLst>
          </p:cNvPr>
          <p:cNvSpPr txBox="1"/>
          <p:nvPr/>
        </p:nvSpPr>
        <p:spPr>
          <a:xfrm>
            <a:off x="381000" y="1575484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Flue Gas Analysis with Mass Spectrometry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BE820-CEAE-A69E-DEA8-436CC496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3073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06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1800" b="1" dirty="0"/>
              <a:t>Flue Gas Continous Measurement with Mass Spectrometry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CD8383F7-9A54-FAB1-AB21-8F13165A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6398"/>
            <a:ext cx="6324600" cy="894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880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06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Legal matters - </a:t>
            </a:r>
            <a:r>
              <a:rPr lang="ar-LB" altLang="de-DE" sz="2000" b="1" dirty="0"/>
              <a:t>المسائل القانونية</a:t>
            </a:r>
            <a:endParaRPr lang="de-DE" altLang="de-DE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000" b="1" dirty="0"/>
              <a:t>Environmental Impact Assessment (</a:t>
            </a:r>
            <a:r>
              <a:rPr lang="ar-LB" sz="2000" b="1" dirty="0"/>
              <a:t>تقييم اثر البيئي</a:t>
            </a:r>
            <a:r>
              <a:rPr lang="de-DE" sz="2000" b="1" dirty="0"/>
              <a:t>)</a:t>
            </a:r>
            <a:endParaRPr lang="de-DE" sz="1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191D08C-40E7-F3B1-E8F7-4717DDB24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 bwMode="auto">
          <a:xfrm>
            <a:off x="277813" y="1219200"/>
            <a:ext cx="6300787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66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oster1">
            <a:extLst>
              <a:ext uri="{FF2B5EF4-FFF2-40B4-BE49-F238E27FC236}">
                <a16:creationId xmlns:a16="http://schemas.microsoft.com/office/drawing/2014/main" id="{45EF09EC-3131-275B-2043-8D8EF495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28600"/>
            <a:ext cx="6124575" cy="96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  <p:sp>
        <p:nvSpPr>
          <p:cNvPr id="2" name="Rechteck 22">
            <a:hlinkClick r:id="rId3"/>
            <a:extLst>
              <a:ext uri="{FF2B5EF4-FFF2-40B4-BE49-F238E27FC236}">
                <a16:creationId xmlns:a16="http://schemas.microsoft.com/office/drawing/2014/main" id="{DE24CEC9-58E7-0D40-4E0C-1F334866B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8382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LB" altLang="de-DE" sz="2000" b="1" dirty="0"/>
              <a:t>إدارة ملف انفايات في شمال لبنان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367285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oster2">
            <a:extLst>
              <a:ext uri="{FF2B5EF4-FFF2-40B4-BE49-F238E27FC236}">
                <a16:creationId xmlns:a16="http://schemas.microsoft.com/office/drawing/2014/main" id="{EF9296A4-D86F-E4FF-42E6-5601EAEA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0"/>
            <a:ext cx="6303963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3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8382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LB" altLang="de-DE" sz="2000" b="1" dirty="0"/>
              <a:t>إدارة ملف انفايات في شمال لبنان</a:t>
            </a:r>
            <a:endParaRPr lang="de-DE" sz="1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8942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102C6-F876-904B-6AC9-09D77818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137A6CFB-73E5-7BB7-5F1B-808B0DCE0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858000" cy="6921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900" dirty="0"/>
              <a:t>hi enterprises Official Papers</a:t>
            </a:r>
            <a:endParaRPr lang="de-DE" altLang="de-DE" sz="3900" b="1" dirty="0"/>
          </a:p>
        </p:txBody>
      </p:sp>
      <p:sp>
        <p:nvSpPr>
          <p:cNvPr id="5" name="Text Box 102">
            <a:extLst>
              <a:ext uri="{FF2B5EF4-FFF2-40B4-BE49-F238E27FC236}">
                <a16:creationId xmlns:a16="http://schemas.microsoft.com/office/drawing/2014/main" id="{5FC6C182-D69F-3A57-3F8C-E8B3A28C0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7" y="762000"/>
            <a:ext cx="3276598" cy="2923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Registered in Mannheim/Germany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83504D-C155-73C1-C845-B53CC682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9218612"/>
            <a:ext cx="1600200" cy="687388"/>
          </a:xfrm>
        </p:spPr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F1534-9732-ABC3-CB5D-1576FA04E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54387"/>
            <a:ext cx="6248400" cy="87064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4AA22F-28F5-2226-75DD-991743CC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40450"/>
            <a:ext cx="3299828" cy="60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DC959-55B4-A10B-85F9-3349D6A20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C75D6497-DF6A-BAF3-A4BF-1BB892EE1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7215"/>
            <a:ext cx="68580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000" dirty="0"/>
              <a:t>3 parts integrated waste solution for 100,000 citizens</a:t>
            </a:r>
            <a:endParaRPr lang="de-DE" altLang="de-DE" sz="2000" b="1" dirty="0"/>
          </a:p>
        </p:txBody>
      </p:sp>
      <p:sp>
        <p:nvSpPr>
          <p:cNvPr id="8" name="Rechteck 22">
            <a:hlinkClick r:id="rId3"/>
            <a:extLst>
              <a:ext uri="{FF2B5EF4-FFF2-40B4-BE49-F238E27FC236}">
                <a16:creationId xmlns:a16="http://schemas.microsoft.com/office/drawing/2014/main" id="{EBEEFE56-7236-2E12-C1EF-2CA95FEE6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4730"/>
            <a:ext cx="6858000" cy="48660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Municipal Waste Separation, Recycling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8888A7-9CE1-0EA2-3641-74A88A105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628663"/>
              </p:ext>
            </p:extLst>
          </p:nvPr>
        </p:nvGraphicFramePr>
        <p:xfrm>
          <a:off x="0" y="1423040"/>
          <a:ext cx="6838949" cy="1889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473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352119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244788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687620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123949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736916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Municipal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1074382">
                <a:tc>
                  <a:txBody>
                    <a:bodyPr/>
                    <a:lstStyle/>
                    <a:p>
                      <a:r>
                        <a:rPr lang="de-DE" sz="1200" b="1" u="sng" dirty="0"/>
                        <a:t>200,000 $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20m x 50m</a:t>
                      </a:r>
                    </a:p>
                    <a:p>
                      <a:r>
                        <a:rPr lang="de-DE" sz="1200" dirty="0"/>
                        <a:t>= 1,000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6 workers</a:t>
                      </a:r>
                    </a:p>
                    <a:p>
                      <a:r>
                        <a:rPr lang="de-DE" sz="1200" dirty="0"/>
                        <a:t>1 Technicians/ Engineers</a:t>
                      </a:r>
                    </a:p>
                    <a:p>
                      <a:r>
                        <a:rPr lang="de-DE" sz="1200" b="1" u="sng" dirty="0"/>
                        <a:t>10,000$/month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20$x25tons/dayx360days=</a:t>
                      </a:r>
                      <a:r>
                        <a:rPr lang="de-DE" sz="1200" b="1" u="sng" dirty="0"/>
                        <a:t>180,000$/year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100 t/d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100,000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10" name="Rechteck 22">
            <a:hlinkClick r:id="rId3"/>
            <a:extLst>
              <a:ext uri="{FF2B5EF4-FFF2-40B4-BE49-F238E27FC236}">
                <a16:creationId xmlns:a16="http://schemas.microsoft.com/office/drawing/2014/main" id="{8D687859-E75A-F284-20A0-05FB20340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848"/>
            <a:ext cx="6858000" cy="397997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Anaerobic Digestion of Organic Waste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DD6FF2C-7ECD-DF9A-B0D2-0B007C3F5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51361"/>
              </p:ext>
            </p:extLst>
          </p:nvPr>
        </p:nvGraphicFramePr>
        <p:xfrm>
          <a:off x="-38102" y="3785947"/>
          <a:ext cx="6858002" cy="2004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2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773104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Oper-ation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Organic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1063018">
                <a:tc>
                  <a:txBody>
                    <a:bodyPr/>
                    <a:lstStyle/>
                    <a:p>
                      <a:r>
                        <a:rPr lang="de-DE" sz="1200" dirty="0"/>
                        <a:t>Civil Eng. 15,000$</a:t>
                      </a:r>
                    </a:p>
                    <a:p>
                      <a:r>
                        <a:rPr lang="de-DE" sz="1200" dirty="0"/>
                        <a:t>Digester 1x25,000$</a:t>
                      </a:r>
                    </a:p>
                    <a:p>
                      <a:r>
                        <a:rPr lang="de-DE" sz="1200" dirty="0"/>
                        <a:t>= </a:t>
                      </a:r>
                      <a:r>
                        <a:rPr lang="de-DE" sz="1200" b="1" u="sng" dirty="0"/>
                        <a:t>40,000$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60mx55m = 3300qm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6 workers</a:t>
                      </a:r>
                    </a:p>
                    <a:p>
                      <a:r>
                        <a:rPr lang="de-DE" sz="1200" dirty="0"/>
                        <a:t>2 Techn./ Eng</a:t>
                      </a:r>
                    </a:p>
                    <a:p>
                      <a:r>
                        <a:rPr lang="de-DE" sz="1200" b="1" u="sng" dirty="0"/>
                        <a:t>10,000$/month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Dunger </a:t>
                      </a:r>
                      <a:r>
                        <a:rPr lang="ar-LB" sz="1800" dirty="0"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سماد</a:t>
                      </a:r>
                      <a:r>
                        <a:rPr lang="ar-LB" sz="1200" dirty="0"/>
                        <a:t> </a:t>
                      </a:r>
                      <a:r>
                        <a:rPr lang="de-DE" sz="1200" dirty="0"/>
                        <a:t>(0,1$/kg), 80% of organic waste is water : -&gt; </a:t>
                      </a:r>
                      <a:r>
                        <a:rPr lang="de-DE" sz="1200" b="1" u="sng" dirty="0"/>
                        <a:t>0,25 Mio.$/y</a:t>
                      </a:r>
                      <a:r>
                        <a:rPr lang="de-DE" sz="1200" b="1" dirty="0"/>
                        <a:t>;</a:t>
                      </a:r>
                    </a:p>
                    <a:p>
                      <a:r>
                        <a:rPr lang="de-DE" sz="1200" b="1" dirty="0"/>
                        <a:t>+ </a:t>
                      </a:r>
                      <a:r>
                        <a:rPr lang="de-DE" sz="1200" dirty="0"/>
                        <a:t>Biogas </a:t>
                      </a:r>
                      <a:r>
                        <a:rPr lang="de-DE" sz="1200" dirty="0">
                          <a:highlight>
                            <a:srgbClr val="FFFF00"/>
                          </a:highlight>
                        </a:rPr>
                        <a:t>25 </a:t>
                      </a:r>
                      <a:r>
                        <a:rPr lang="de-DE" sz="1200" dirty="0"/>
                        <a:t>kg/day</a:t>
                      </a:r>
                    </a:p>
                    <a:p>
                      <a:r>
                        <a:rPr lang="de-DE" sz="1200" dirty="0"/>
                        <a:t>-&gt; </a:t>
                      </a:r>
                      <a:r>
                        <a:rPr lang="de-DE" sz="1200" b="1" u="none" dirty="0"/>
                        <a:t>9,000 $ / year</a:t>
                      </a:r>
                      <a:endParaRPr lang="de-DE" sz="12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100t/d (50% of 200 t/d)</a:t>
                      </a:r>
                    </a:p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3" name="Rechteck 22">
            <a:hlinkClick r:id="rId3"/>
            <a:extLst>
              <a:ext uri="{FF2B5EF4-FFF2-40B4-BE49-F238E27FC236}">
                <a16:creationId xmlns:a16="http://schemas.microsoft.com/office/drawing/2014/main" id="{F2B83826-C0B5-3768-AAEF-39CC7D99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152" y="5943600"/>
            <a:ext cx="6934200" cy="434044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Refused Waste Incinerator </a:t>
            </a:r>
            <a:r>
              <a:rPr lang="de-DE" altLang="de-DE" sz="1400" b="1" dirty="0"/>
              <a:t>(without el. Power Generation)</a:t>
            </a:r>
            <a:endParaRPr lang="de-DE" altLang="de-DE" sz="24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E514B1-08E2-6A7E-7E62-3AF0667EC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99148"/>
              </p:ext>
            </p:extLst>
          </p:nvPr>
        </p:nvGraphicFramePr>
        <p:xfrm>
          <a:off x="-76200" y="6365765"/>
          <a:ext cx="69342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245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029755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525298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624724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117178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Refused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25t/d </a:t>
                      </a:r>
                      <a:r>
                        <a:rPr lang="de-DE" sz="1200" b="1" dirty="0"/>
                        <a:t>400,000</a:t>
                      </a:r>
                      <a:r>
                        <a:rPr lang="de-DE" sz="1200" b="1" u="none" dirty="0"/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25m x 20m = 500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 shifts x (2 workers +</a:t>
                      </a:r>
                    </a:p>
                    <a:p>
                      <a:r>
                        <a:rPr lang="de-DE" sz="1200" dirty="0"/>
                        <a:t>1 Technician/Eng)</a:t>
                      </a:r>
                    </a:p>
                    <a:p>
                      <a:r>
                        <a:rPr lang="de-DE" sz="1200" b="1" u="sng" dirty="0"/>
                        <a:t>10,000$/month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25/d (25% of 100 t/d)</a:t>
                      </a:r>
                    </a:p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AAADC6-501B-4E78-3356-9B3DDF400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11979"/>
              </p:ext>
            </p:extLst>
          </p:nvPr>
        </p:nvGraphicFramePr>
        <p:xfrm>
          <a:off x="-14288" y="8382000"/>
          <a:ext cx="6858002" cy="154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88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547814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435372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 (incl. Maintenantece)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 – 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Municipal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u="sng" dirty="0">
                          <a:highlight>
                            <a:srgbClr val="FFFFCC"/>
                          </a:highlight>
                        </a:rPr>
                        <a:t>640,000 $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5000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u="sng" dirty="0"/>
                        <a:t> 12x30,000$ /year=</a:t>
                      </a:r>
                      <a:r>
                        <a:rPr lang="de-DE" sz="1400" b="1" u="sng" dirty="0">
                          <a:highlight>
                            <a:srgbClr val="FFFF00"/>
                          </a:highlight>
                        </a:rPr>
                        <a:t>360,000$/year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de-DE" sz="1400" b="1" u="sng" dirty="0"/>
                        <a:t>439,000$/year (amortized </a:t>
                      </a:r>
                      <a:r>
                        <a:rPr lang="de-DE" sz="1400" b="1" u="sng"/>
                        <a:t>in 1,8 </a:t>
                      </a:r>
                      <a:r>
                        <a:rPr lang="de-DE" sz="1400" b="1" u="sng" dirty="0"/>
                        <a:t>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100t/d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11" name="Rechteck 22">
            <a:hlinkClick r:id="rId3"/>
            <a:extLst>
              <a:ext uri="{FF2B5EF4-FFF2-40B4-BE49-F238E27FC236}">
                <a16:creationId xmlns:a16="http://schemas.microsoft.com/office/drawing/2014/main" id="{724D6556-95DB-082F-9C01-34DC843CD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148" y="7973318"/>
            <a:ext cx="6858000" cy="40868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Total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2A75C4-A921-F2AB-9A62-8199C7C85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0960"/>
            <a:ext cx="1565438" cy="30656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968C870-1DF6-161A-2345-26B0757E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92"/>
            <a:ext cx="742949" cy="5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CFD9F76-7D17-2BF4-982E-0DA436E0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40450"/>
            <a:ext cx="2576513" cy="4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3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CF2A1-99E6-1ECF-A467-894BDC97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C597FEFD-22F6-901B-407A-6A2B4C941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7215"/>
            <a:ext cx="6858000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000" dirty="0"/>
              <a:t>3 parts integrated waste solution for 200,000 citizens</a:t>
            </a:r>
            <a:endParaRPr lang="de-DE" altLang="de-DE" sz="2000" b="1" dirty="0"/>
          </a:p>
        </p:txBody>
      </p:sp>
      <p:sp>
        <p:nvSpPr>
          <p:cNvPr id="8" name="Rechteck 22">
            <a:hlinkClick r:id="rId3"/>
            <a:extLst>
              <a:ext uri="{FF2B5EF4-FFF2-40B4-BE49-F238E27FC236}">
                <a16:creationId xmlns:a16="http://schemas.microsoft.com/office/drawing/2014/main" id="{792AEF3D-8AFA-7086-640B-D22F5BEC1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94730"/>
            <a:ext cx="6858000" cy="48660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Municipal Waste Separation, Recycling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DC6EDE-919F-EF25-62E7-28D01D6A76EC}"/>
              </a:ext>
            </a:extLst>
          </p:cNvPr>
          <p:cNvGraphicFramePr>
            <a:graphicFrameLocks noGrp="1"/>
          </p:cNvGraphicFramePr>
          <p:nvPr/>
        </p:nvGraphicFramePr>
        <p:xfrm>
          <a:off x="0" y="1423040"/>
          <a:ext cx="6838949" cy="1889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473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352119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244788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687620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123949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736916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Municipal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1074382">
                <a:tc>
                  <a:txBody>
                    <a:bodyPr/>
                    <a:lstStyle/>
                    <a:p>
                      <a:r>
                        <a:rPr lang="de-DE" sz="1200" b="1" u="sng" dirty="0"/>
                        <a:t>400,000 $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20m x 100m</a:t>
                      </a:r>
                    </a:p>
                    <a:p>
                      <a:r>
                        <a:rPr lang="de-DE" sz="1200" dirty="0"/>
                        <a:t>= 2,000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 workers</a:t>
                      </a:r>
                    </a:p>
                    <a:p>
                      <a:r>
                        <a:rPr lang="de-DE" sz="1200" dirty="0"/>
                        <a:t>2 Technicians/ Engineers</a:t>
                      </a:r>
                    </a:p>
                    <a:p>
                      <a:r>
                        <a:rPr lang="de-DE" sz="1200" b="1" u="sng" dirty="0"/>
                        <a:t>20,000$/month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 tons / day</a:t>
                      </a:r>
                    </a:p>
                    <a:p>
                      <a:r>
                        <a:rPr lang="de-DE" sz="1200" dirty="0"/>
                        <a:t>Plastic, metals, carton (25% of 200t/d, 20$/ton)</a:t>
                      </a:r>
                    </a:p>
                    <a:p>
                      <a:r>
                        <a:rPr lang="de-DE" sz="1200" dirty="0"/>
                        <a:t>-&gt; </a:t>
                      </a:r>
                      <a:r>
                        <a:rPr lang="de-DE" sz="1200" b="1" u="sng" dirty="0"/>
                        <a:t>250,000$/year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200 t/d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200,000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10" name="Rechteck 22">
            <a:hlinkClick r:id="rId3"/>
            <a:extLst>
              <a:ext uri="{FF2B5EF4-FFF2-40B4-BE49-F238E27FC236}">
                <a16:creationId xmlns:a16="http://schemas.microsoft.com/office/drawing/2014/main" id="{A7A97D6C-53F0-3BE0-53E1-DD815202E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848"/>
            <a:ext cx="6858000" cy="397997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Anaerobic Digestion of Organic Waste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86C963-5CDF-A90A-91E0-3173C675A482}"/>
              </a:ext>
            </a:extLst>
          </p:cNvPr>
          <p:cNvGraphicFramePr>
            <a:graphicFrameLocks noGrp="1"/>
          </p:cNvGraphicFramePr>
          <p:nvPr/>
        </p:nvGraphicFramePr>
        <p:xfrm>
          <a:off x="-38102" y="3785947"/>
          <a:ext cx="6858002" cy="2053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2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113942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019658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773104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Organic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1063018">
                <a:tc>
                  <a:txBody>
                    <a:bodyPr/>
                    <a:lstStyle/>
                    <a:p>
                      <a:r>
                        <a:rPr lang="de-DE" sz="1200" dirty="0"/>
                        <a:t>Civil Eng. 30,000$</a:t>
                      </a:r>
                    </a:p>
                    <a:p>
                      <a:r>
                        <a:rPr lang="de-DE" sz="1200" dirty="0"/>
                        <a:t>Digester 1x50,000$</a:t>
                      </a:r>
                    </a:p>
                    <a:p>
                      <a:r>
                        <a:rPr lang="de-DE" sz="1200" dirty="0"/>
                        <a:t>= </a:t>
                      </a:r>
                      <a:r>
                        <a:rPr lang="de-DE" sz="1200" b="1" u="sng" dirty="0"/>
                        <a:t>80,000$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120mx55m = 6600qm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 workers</a:t>
                      </a:r>
                    </a:p>
                    <a:p>
                      <a:r>
                        <a:rPr lang="de-DE" sz="1200" dirty="0"/>
                        <a:t>2 Technicians/ Engineers</a:t>
                      </a:r>
                    </a:p>
                    <a:p>
                      <a:r>
                        <a:rPr lang="de-DE" sz="1200" b="1" u="sng" dirty="0"/>
                        <a:t>20,000$/month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Dunger </a:t>
                      </a:r>
                      <a:r>
                        <a:rPr lang="ar-LB" sz="1800" dirty="0"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سماد</a:t>
                      </a:r>
                      <a:r>
                        <a:rPr lang="ar-LB" sz="1200" dirty="0"/>
                        <a:t> </a:t>
                      </a:r>
                      <a:r>
                        <a:rPr lang="de-DE" sz="1200" dirty="0"/>
                        <a:t>(0,1$/kg), 80% of organic waste is water : -&gt; </a:t>
                      </a:r>
                      <a:r>
                        <a:rPr lang="de-DE" sz="1200" b="1" u="sng" dirty="0"/>
                        <a:t>0,5 Mio.$/y</a:t>
                      </a:r>
                      <a:r>
                        <a:rPr lang="de-DE" sz="1200" b="1" dirty="0"/>
                        <a:t>;</a:t>
                      </a:r>
                    </a:p>
                    <a:p>
                      <a:endParaRPr lang="de-DE" sz="1200" b="1" dirty="0"/>
                    </a:p>
                    <a:p>
                      <a:r>
                        <a:rPr lang="de-DE" sz="1200" dirty="0"/>
                        <a:t>Biogas </a:t>
                      </a:r>
                      <a:r>
                        <a:rPr lang="de-DE" sz="1200" dirty="0">
                          <a:highlight>
                            <a:srgbClr val="FFFF00"/>
                          </a:highlight>
                        </a:rPr>
                        <a:t>50 </a:t>
                      </a:r>
                      <a:r>
                        <a:rPr lang="de-DE" sz="1200" dirty="0"/>
                        <a:t>kg/day</a:t>
                      </a:r>
                    </a:p>
                    <a:p>
                      <a:r>
                        <a:rPr lang="de-DE" sz="1200" dirty="0"/>
                        <a:t>-&gt; </a:t>
                      </a:r>
                      <a:r>
                        <a:rPr lang="de-DE" sz="1200" b="1" u="sng" dirty="0"/>
                        <a:t>18,000 $ / year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100t/d (50% of 200 t/d)</a:t>
                      </a:r>
                    </a:p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3" name="Rechteck 22">
            <a:hlinkClick r:id="rId3"/>
            <a:extLst>
              <a:ext uri="{FF2B5EF4-FFF2-40B4-BE49-F238E27FC236}">
                <a16:creationId xmlns:a16="http://schemas.microsoft.com/office/drawing/2014/main" id="{D8F4B681-41B5-7540-928C-450080ACD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152" y="5943600"/>
            <a:ext cx="6934200" cy="434044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Refused Waste Incinerator Power Plant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5DAE6F-AC9E-33E7-E335-29A5BB8223B7}"/>
              </a:ext>
            </a:extLst>
          </p:cNvPr>
          <p:cNvGraphicFramePr>
            <a:graphicFrameLocks noGrp="1"/>
          </p:cNvGraphicFramePr>
          <p:nvPr/>
        </p:nvGraphicFramePr>
        <p:xfrm>
          <a:off x="-76200" y="6365765"/>
          <a:ext cx="69342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245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184102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370951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624724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117178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Refused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50t/d, 2 MWel max.: </a:t>
                      </a:r>
                      <a:r>
                        <a:rPr lang="de-DE" sz="1200" b="1" u="sng" dirty="0"/>
                        <a:t>4 Mio$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25m x 20m = 500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5 workers</a:t>
                      </a:r>
                    </a:p>
                    <a:p>
                      <a:r>
                        <a:rPr lang="de-DE" sz="1200" dirty="0"/>
                        <a:t>2 Technicians/ Engineers</a:t>
                      </a:r>
                    </a:p>
                    <a:p>
                      <a:r>
                        <a:rPr lang="de-DE" sz="1200" b="1" u="sng" dirty="0"/>
                        <a:t>10,000$/month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40 000 kWh/day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è"/>
                      </a:pPr>
                      <a:r>
                        <a:rPr lang="de-DE" sz="1200" dirty="0"/>
                        <a:t>4,000 $/day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è"/>
                      </a:pPr>
                      <a:r>
                        <a:rPr lang="de-DE" sz="1200" b="1" u="sng" dirty="0"/>
                        <a:t>1,2 Mio.$ / 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50t/d (25% of 200 t/d)</a:t>
                      </a:r>
                    </a:p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B55C74-C322-94C0-C4B9-AD5B1BE9B8D8}"/>
              </a:ext>
            </a:extLst>
          </p:cNvPr>
          <p:cNvGraphicFramePr>
            <a:graphicFrameLocks noGrp="1"/>
          </p:cNvGraphicFramePr>
          <p:nvPr/>
        </p:nvGraphicFramePr>
        <p:xfrm>
          <a:off x="-14288" y="8382000"/>
          <a:ext cx="6858002" cy="154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88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547814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435372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 (incl. Maintenantece)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 – 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Municipal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u="sng" dirty="0">
                          <a:highlight>
                            <a:srgbClr val="FFFFCC"/>
                          </a:highlight>
                        </a:rPr>
                        <a:t>4,480,000 $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9,100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u="sng" dirty="0"/>
                        <a:t>0,6 Mio.$ 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de-DE" sz="1400" b="1" u="sng" dirty="0"/>
                        <a:t>1,1 Mio.$ / year (amortization time: 4 years)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200t/d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11" name="Rechteck 22">
            <a:hlinkClick r:id="rId3"/>
            <a:extLst>
              <a:ext uri="{FF2B5EF4-FFF2-40B4-BE49-F238E27FC236}">
                <a16:creationId xmlns:a16="http://schemas.microsoft.com/office/drawing/2014/main" id="{A470F928-DC6B-C72B-D6AC-0725A3D27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148" y="7973318"/>
            <a:ext cx="6858000" cy="40868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Total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35E770-7F2E-62A3-F025-76ABEF8B2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0960"/>
            <a:ext cx="1565438" cy="30656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D64799-3C28-CFB9-D9E5-25998BB3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92"/>
            <a:ext cx="742949" cy="5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CB66245-067B-9022-EFCD-0C1BE053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40450"/>
            <a:ext cx="2576513" cy="4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5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806E0-F5E7-E483-69FD-FF76F57E1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5650B441-FAF5-7D27-6DB4-07851AD6F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858000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2400" dirty="0"/>
              <a:t>3 parts integrated solution for 1 Mio. citizens</a:t>
            </a:r>
            <a:endParaRPr lang="de-DE" altLang="de-DE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C7D68-6C04-4FF1-8B3D-C914E641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9218612"/>
            <a:ext cx="1600200" cy="687388"/>
          </a:xfrm>
        </p:spPr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  <p:sp>
        <p:nvSpPr>
          <p:cNvPr id="8" name="Rechteck 22">
            <a:hlinkClick r:id="rId3"/>
            <a:extLst>
              <a:ext uri="{FF2B5EF4-FFF2-40B4-BE49-F238E27FC236}">
                <a16:creationId xmlns:a16="http://schemas.microsoft.com/office/drawing/2014/main" id="{BDD0D38F-2329-E3A3-6109-C8A1998DB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5186"/>
            <a:ext cx="6858000" cy="838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Separation, Recycling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6364AD-7B47-83CA-70C7-C8F12C65F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284821"/>
              </p:ext>
            </p:extLst>
          </p:nvPr>
        </p:nvGraphicFramePr>
        <p:xfrm>
          <a:off x="0" y="1373386"/>
          <a:ext cx="6858002" cy="182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458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080142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219202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Municipal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u="sng" dirty="0"/>
                        <a:t>1,9 Mio.$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100m x 100m</a:t>
                      </a:r>
                    </a:p>
                    <a:p>
                      <a:r>
                        <a:rPr lang="de-DE" sz="1200" dirty="0"/>
                        <a:t>= 10,000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 worker</a:t>
                      </a:r>
                    </a:p>
                    <a:p>
                      <a:r>
                        <a:rPr lang="de-DE" sz="1200" dirty="0"/>
                        <a:t>3 Technicians/ Engineers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25,000$/month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200 tons / day</a:t>
                      </a:r>
                    </a:p>
                    <a:p>
                      <a:r>
                        <a:rPr lang="de-DE" sz="1200" dirty="0"/>
                        <a:t>Plastic, metals, carton </a:t>
                      </a:r>
                    </a:p>
                    <a:p>
                      <a:r>
                        <a:rPr lang="de-DE" sz="1200" dirty="0"/>
                        <a:t>(25% of 1000t/d, 20$/ton)</a:t>
                      </a:r>
                    </a:p>
                    <a:p>
                      <a:r>
                        <a:rPr lang="de-DE" sz="1200" dirty="0"/>
                        <a:t>-&gt; </a:t>
                      </a:r>
                      <a:r>
                        <a:rPr lang="de-DE" sz="1200" b="1" u="sng" dirty="0"/>
                        <a:t>1,5 Mio. $/year</a:t>
                      </a:r>
                    </a:p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1000 t/d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1 Mio.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10" name="Rechteck 22">
            <a:hlinkClick r:id="rId3"/>
            <a:extLst>
              <a:ext uri="{FF2B5EF4-FFF2-40B4-BE49-F238E27FC236}">
                <a16:creationId xmlns:a16="http://schemas.microsoft.com/office/drawing/2014/main" id="{EA878AD4-7A07-5130-9C98-59CD7E241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1298"/>
            <a:ext cx="6858000" cy="838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Anaerobic Digestion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9C7AD02-0B4F-B1F3-D561-EC0CEF174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552962"/>
              </p:ext>
            </p:extLst>
          </p:nvPr>
        </p:nvGraphicFramePr>
        <p:xfrm>
          <a:off x="-2" y="4106287"/>
          <a:ext cx="685800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2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113942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355886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492572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Organic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Civil Eng. 100,000$</a:t>
                      </a:r>
                    </a:p>
                    <a:p>
                      <a:r>
                        <a:rPr lang="de-DE" sz="1200" dirty="0"/>
                        <a:t>5x50,000$</a:t>
                      </a:r>
                    </a:p>
                    <a:p>
                      <a:r>
                        <a:rPr lang="de-DE" sz="1200" dirty="0"/>
                        <a:t>= 350,000$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120mx280m=33,600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Biogas </a:t>
                      </a:r>
                      <a:r>
                        <a:rPr lang="de-DE" sz="1200" dirty="0">
                          <a:highlight>
                            <a:srgbClr val="FFFF00"/>
                          </a:highlight>
                        </a:rPr>
                        <a:t>250 </a:t>
                      </a:r>
                      <a:r>
                        <a:rPr lang="de-DE" sz="1200" dirty="0"/>
                        <a:t>kg/day</a:t>
                      </a:r>
                    </a:p>
                    <a:p>
                      <a:endParaRPr lang="de-DE" sz="1200" dirty="0"/>
                    </a:p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500t/d (50% of 1000 t/d)</a:t>
                      </a:r>
                    </a:p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3" name="Rechteck 22">
            <a:hlinkClick r:id="rId3"/>
            <a:extLst>
              <a:ext uri="{FF2B5EF4-FFF2-40B4-BE49-F238E27FC236}">
                <a16:creationId xmlns:a16="http://schemas.microsoft.com/office/drawing/2014/main" id="{DF445155-EE82-381F-F999-6A6BD4044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2" y="5562600"/>
            <a:ext cx="6858000" cy="838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Refused Waste Incinerator Power Plant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627029-AD22-E2DC-1B54-17FF85A20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657282"/>
              </p:ext>
            </p:extLst>
          </p:nvPr>
        </p:nvGraphicFramePr>
        <p:xfrm>
          <a:off x="-19054" y="6474321"/>
          <a:ext cx="685800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254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171090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355886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492572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Refused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5x50t/d, 5x2 MWel </a:t>
                      </a:r>
                    </a:p>
                    <a:p>
                      <a:r>
                        <a:rPr lang="de-DE" sz="1200" b="1" u="sng" dirty="0"/>
                        <a:t>19 Mio$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5x25m x 20m = 2500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200 000 kWh/day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è"/>
                      </a:pPr>
                      <a:r>
                        <a:rPr lang="de-DE" sz="1200" dirty="0"/>
                        <a:t>20,000 $/day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è"/>
                      </a:pPr>
                      <a:r>
                        <a:rPr lang="de-DE" sz="1200" b="1" u="sng" dirty="0"/>
                        <a:t>6 Mio.$ / 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250t/d (25% of 1000 t/d)</a:t>
                      </a:r>
                    </a:p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A6FC02-6000-8145-81D7-F75BF54BA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107205"/>
              </p:ext>
            </p:extLst>
          </p:nvPr>
        </p:nvGraphicFramePr>
        <p:xfrm>
          <a:off x="-14288" y="8382000"/>
          <a:ext cx="6858002" cy="154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488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547814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435372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 (incl. Maintenantece)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 – 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Municipal waste handling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u="sng" dirty="0">
                          <a:highlight>
                            <a:srgbClr val="FFFFCC"/>
                          </a:highlight>
                        </a:rPr>
                        <a:t>21,250,000 $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45,500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u="sng" dirty="0"/>
                        <a:t>0,6 Mio.$ 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de-DE" sz="1400" b="1" u="sng" dirty="0"/>
                        <a:t>7,5 Mio.$ / year (amortization time: 4 years)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1000t/d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</a:tbl>
          </a:graphicData>
        </a:graphic>
      </p:graphicFrame>
      <p:sp>
        <p:nvSpPr>
          <p:cNvPr id="11" name="Rechteck 22">
            <a:hlinkClick r:id="rId3"/>
            <a:extLst>
              <a:ext uri="{FF2B5EF4-FFF2-40B4-BE49-F238E27FC236}">
                <a16:creationId xmlns:a16="http://schemas.microsoft.com/office/drawing/2014/main" id="{42A25DBB-A09C-42A0-7DB3-57DB8BBF1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148" y="7973318"/>
            <a:ext cx="6858000" cy="40868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92668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ED6973-2601-F37E-C6E8-EA92453E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209585-49D7-FE21-A0BF-8D91C1B69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730786"/>
              </p:ext>
            </p:extLst>
          </p:nvPr>
        </p:nvGraphicFramePr>
        <p:xfrm>
          <a:off x="0" y="491777"/>
          <a:ext cx="6858002" cy="2815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67472406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323327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67652121"/>
                    </a:ext>
                  </a:extLst>
                </a:gridCol>
                <a:gridCol w="1844516">
                  <a:extLst>
                    <a:ext uri="{9D8B030D-6E8A-4147-A177-3AD203B41FA5}">
                      <a16:colId xmlns:a16="http://schemas.microsoft.com/office/drawing/2014/main" val="1863730936"/>
                    </a:ext>
                  </a:extLst>
                </a:gridCol>
                <a:gridCol w="1355886">
                  <a:extLst>
                    <a:ext uri="{9D8B030D-6E8A-4147-A177-3AD203B41FA5}">
                      <a16:colId xmlns:a16="http://schemas.microsoft.com/office/drawing/2014/main" val="259917892"/>
                    </a:ext>
                  </a:extLst>
                </a:gridCol>
              </a:tblGrid>
              <a:tr h="893336"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Installation Cost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Return of Invest (ROI)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Municipal Waste Handling /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32585"/>
                  </a:ext>
                </a:extLst>
              </a:tr>
              <a:tr h="950971">
                <a:tc>
                  <a:txBody>
                    <a:bodyPr/>
                    <a:lstStyle/>
                    <a:p>
                      <a:r>
                        <a:rPr lang="de-DE" sz="1200" dirty="0"/>
                        <a:t>1,9 Mio.$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100m x 100m</a:t>
                      </a:r>
                    </a:p>
                    <a:p>
                      <a:r>
                        <a:rPr lang="de-DE" sz="1200" dirty="0"/>
                        <a:t>= 10,000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 worker</a:t>
                      </a:r>
                    </a:p>
                    <a:p>
                      <a:r>
                        <a:rPr lang="de-DE" sz="1200" dirty="0"/>
                        <a:t>3 Technicians/ Engineers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25,000$/month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200 tons / day</a:t>
                      </a:r>
                    </a:p>
                    <a:p>
                      <a:r>
                        <a:rPr lang="de-DE" sz="1200" dirty="0"/>
                        <a:t>Plastic, metals, carton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90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1000 t/d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1,000,000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095967"/>
                  </a:ext>
                </a:extLst>
              </a:tr>
              <a:tr h="864316">
                <a:tc>
                  <a:txBody>
                    <a:bodyPr/>
                    <a:lstStyle/>
                    <a:p>
                      <a:r>
                        <a:rPr lang="de-DE" sz="1200" dirty="0"/>
                        <a:t>400,000 $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20m x 100m</a:t>
                      </a:r>
                    </a:p>
                    <a:p>
                      <a:r>
                        <a:rPr lang="de-DE" sz="1200" dirty="0"/>
                        <a:t>= 2,000 qm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12 workers</a:t>
                      </a:r>
                    </a:p>
                    <a:p>
                      <a:r>
                        <a:rPr lang="de-DE" sz="1200" dirty="0"/>
                        <a:t>2 Technicians/ Engineers</a:t>
                      </a:r>
                    </a:p>
                    <a:p>
                      <a:r>
                        <a:rPr lang="de-DE" sz="1200" b="1" u="sng" dirty="0"/>
                        <a:t>20,000$/month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40 tons / day</a:t>
                      </a:r>
                    </a:p>
                    <a:p>
                      <a:r>
                        <a:rPr lang="de-DE" sz="1200" dirty="0"/>
                        <a:t>Plastic, metals, carton (25% of 200t/d, 20$/ton) -&gt; </a:t>
                      </a:r>
                      <a:r>
                        <a:rPr lang="de-DE" sz="1200" b="1" u="sng" dirty="0"/>
                        <a:t>250,000$/year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200 t/d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200,000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9611"/>
                  </a:ext>
                </a:extLst>
              </a:tr>
            </a:tbl>
          </a:graphicData>
        </a:graphic>
      </p:graphicFrame>
      <p:sp>
        <p:nvSpPr>
          <p:cNvPr id="4" name="Rechteck 22">
            <a:hlinkClick r:id="rId2"/>
            <a:extLst>
              <a:ext uri="{FF2B5EF4-FFF2-40B4-BE49-F238E27FC236}">
                <a16:creationId xmlns:a16="http://schemas.microsoft.com/office/drawing/2014/main" id="{FF95C8A2-1DBC-2654-3DE7-D4319EF5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8660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Municipal Waste Separation, Recycling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4707DB-5180-9F83-BB52-A9481EB1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06812"/>
            <a:ext cx="4681534" cy="66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96270-EDEE-4348-AC98-8B5DA077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86" y="41907"/>
            <a:ext cx="6052267" cy="859320"/>
          </a:xfrm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de-DE" sz="2700" kern="1200" dirty="0">
                <a:solidFill>
                  <a:schemeClr val="tx1"/>
                </a:solidFill>
              </a:rPr>
              <a:t>Anaerobic digestion of organic waste </a:t>
            </a:r>
            <a:br>
              <a:rPr lang="de-DE" sz="2700" kern="1200" dirty="0">
                <a:solidFill>
                  <a:schemeClr val="tx1"/>
                </a:solidFill>
              </a:rPr>
            </a:br>
            <a:r>
              <a:rPr lang="ar-LB" sz="2700" kern="1200" dirty="0">
                <a:solidFill>
                  <a:schemeClr val="tx1"/>
                </a:solidFill>
              </a:rPr>
              <a:t>تمهيض بدون هواء للنفايات العضوية (بقايا الاكل)</a:t>
            </a:r>
            <a:endParaRPr lang="en-US" sz="2700" kern="1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8492D7-36E7-4397-8495-A135157E7A73}"/>
              </a:ext>
            </a:extLst>
          </p:cNvPr>
          <p:cNvSpPr/>
          <p:nvPr/>
        </p:nvSpPr>
        <p:spPr>
          <a:xfrm>
            <a:off x="358425" y="8479028"/>
            <a:ext cx="6364402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72606">
              <a:spcAft>
                <a:spcPts val="338"/>
              </a:spcAft>
            </a:pPr>
            <a:r>
              <a:rPr lang="en-US" sz="1350" dirty="0">
                <a:latin typeface="Comic Sans MS" panose="030F0702030302020204" pitchFamily="66" charset="0"/>
                <a:cs typeface="+mn-cs"/>
              </a:rPr>
              <a:t>The percentage of organic waste in municipal solid waste can vary by region and the type of waste, but a common average figure is around 40-50%. </a:t>
            </a:r>
          </a:p>
          <a:p>
            <a:pPr algn="just" defTabSz="272606">
              <a:spcAft>
                <a:spcPts val="338"/>
              </a:spcAft>
            </a:pPr>
            <a:r>
              <a:rPr lang="en-US" sz="1350" dirty="0">
                <a:latin typeface="Comic Sans MS" panose="030F0702030302020204" pitchFamily="66" charset="0"/>
                <a:cs typeface="+mn-cs"/>
              </a:rPr>
              <a:t>Then how many anaerobic digesters and how much is the radius and height of each one to digest 500 tons of organic waste?</a:t>
            </a:r>
            <a:endParaRPr lang="en-US" sz="3038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F8CCDD-1670-4C94-AA0C-B77D5F4746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425" y="7335327"/>
            <a:ext cx="1578006" cy="859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639263-0DEC-4C2E-8778-D3E1A69BD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668" y="901227"/>
            <a:ext cx="4716284" cy="4225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6921A5-F7E6-4E33-843F-968163A77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4" y="7335327"/>
            <a:ext cx="1609473" cy="865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A5B04C6-BCA0-0080-FAD0-DB13E03B8367}"/>
              </a:ext>
            </a:extLst>
          </p:cNvPr>
          <p:cNvSpPr/>
          <p:nvPr/>
        </p:nvSpPr>
        <p:spPr>
          <a:xfrm>
            <a:off x="4114800" y="6269876"/>
            <a:ext cx="2577547" cy="106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72606" rtl="1">
              <a:spcAft>
                <a:spcPts val="338"/>
              </a:spcAft>
            </a:pPr>
            <a:r>
              <a:rPr lang="de-DE" sz="3038" dirty="0">
                <a:latin typeface="Comic Sans MS" panose="030F0702030302020204" pitchFamily="66" charset="0"/>
              </a:rPr>
              <a:t>Methan gas</a:t>
            </a:r>
            <a:endParaRPr lang="ar-LB" sz="3038" dirty="0">
              <a:latin typeface="Comic Sans MS" panose="030F0702030302020204" pitchFamily="66" charset="0"/>
            </a:endParaRPr>
          </a:p>
          <a:p>
            <a:pPr algn="just" defTabSz="272606" rtl="1">
              <a:spcAft>
                <a:spcPts val="338"/>
              </a:spcAft>
            </a:pPr>
            <a:r>
              <a:rPr lang="ar-LB" sz="3038" dirty="0">
                <a:latin typeface="Comic Sans MS" panose="030F0702030302020204" pitchFamily="66" charset="0"/>
              </a:rPr>
              <a:t>غاز الميثان</a:t>
            </a:r>
            <a:endParaRPr lang="en-US" sz="3038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8C7556-ED97-C1F5-1019-ED4DA31279AB}"/>
              </a:ext>
            </a:extLst>
          </p:cNvPr>
          <p:cNvSpPr/>
          <p:nvPr/>
        </p:nvSpPr>
        <p:spPr>
          <a:xfrm>
            <a:off x="-31807" y="6322475"/>
            <a:ext cx="3522427" cy="109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72606" rtl="1">
              <a:spcAft>
                <a:spcPts val="338"/>
              </a:spcAft>
            </a:pPr>
            <a:r>
              <a:rPr lang="ar-LB" sz="3038" dirty="0">
                <a:latin typeface="Comic Sans MS" panose="030F0702030302020204" pitchFamily="66" charset="0"/>
              </a:rPr>
              <a:t>   </a:t>
            </a:r>
            <a:r>
              <a:rPr lang="de-DE" sz="32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Natural fertilizer</a:t>
            </a:r>
            <a:endParaRPr lang="ar-LB" sz="3038" dirty="0">
              <a:latin typeface="Comic Sans MS" panose="030F0702030302020204" pitchFamily="66" charset="0"/>
            </a:endParaRPr>
          </a:p>
          <a:p>
            <a:pPr algn="just" defTabSz="272606" rtl="1">
              <a:spcAft>
                <a:spcPts val="338"/>
              </a:spcAft>
            </a:pPr>
            <a:r>
              <a:rPr lang="ar-LB" sz="3038" dirty="0">
                <a:latin typeface="Comic Sans MS" panose="030F0702030302020204" pitchFamily="66" charset="0"/>
              </a:rPr>
              <a:t>سماد طبيعي</a:t>
            </a:r>
            <a:endParaRPr lang="en-US" sz="3038" dirty="0">
              <a:latin typeface="Comic Sans MS" panose="030F0702030302020204" pitchFamily="66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07DD84-354B-F7B7-36F4-78CA30EE1C50}"/>
              </a:ext>
            </a:extLst>
          </p:cNvPr>
          <p:cNvCxnSpPr>
            <a:cxnSpLocks/>
          </p:cNvCxnSpPr>
          <p:nvPr/>
        </p:nvCxnSpPr>
        <p:spPr>
          <a:xfrm flipH="1">
            <a:off x="1676400" y="5126529"/>
            <a:ext cx="755374" cy="11433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2C5194-C698-2ADA-4FFB-6A3BF389D72F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4648200" y="5257800"/>
            <a:ext cx="755374" cy="10120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04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40C35-7F4E-4F51-982A-1C017443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35" y="0"/>
            <a:ext cx="2310115" cy="646622"/>
          </a:xfrm>
        </p:spPr>
        <p:txBody>
          <a:bodyPr vert="horz" wrap="square" lIns="51435" tIns="25718" rIns="51435" bIns="25718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Anaerobic Digestion Plant for 500t/d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9796A3-9D25-4179-94F6-08E675621D0F}"/>
              </a:ext>
            </a:extLst>
          </p:cNvPr>
          <p:cNvSpPr/>
          <p:nvPr/>
        </p:nvSpPr>
        <p:spPr>
          <a:xfrm>
            <a:off x="264271" y="1008048"/>
            <a:ext cx="2240080" cy="1939406"/>
          </a:xfrm>
          <a:prstGeom prst="rect">
            <a:avLst/>
          </a:prstGeom>
        </p:spPr>
        <p:txBody>
          <a:bodyPr vert="horz" lIns="51435" tIns="25718" rIns="51435" bIns="25718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338"/>
              </a:spcAft>
            </a:pPr>
            <a:r>
              <a:rPr lang="en-US" sz="1125" b="1" dirty="0">
                <a:latin typeface="Comic Sans MS" panose="030F0702030302020204" pitchFamily="66" charset="0"/>
              </a:rPr>
              <a:t>To process 500 tons of    organic waste per day, we would need:</a:t>
            </a:r>
          </a:p>
          <a:p>
            <a:pPr marL="160734" indent="-128588" algn="just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125" dirty="0">
                <a:latin typeface="Comic Sans MS" panose="030F0702030302020204" pitchFamily="66" charset="0"/>
              </a:rPr>
              <a:t>5 anaerobic digesters. </a:t>
            </a:r>
          </a:p>
          <a:p>
            <a:pPr marL="160734" indent="-128588" algn="just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125" dirty="0">
                <a:latin typeface="Comic Sans MS" panose="030F0702030302020204" pitchFamily="66" charset="0"/>
              </a:rPr>
              <a:t>Each with a diameter of 25 meters and a height of 12 meters.</a:t>
            </a:r>
          </a:p>
          <a:p>
            <a:pPr marL="160734" indent="-128588" algn="just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US" sz="1125" dirty="0">
                <a:latin typeface="Comic Sans MS" panose="030F0702030302020204" pitchFamily="66" charset="0"/>
              </a:rPr>
              <a:t>A land of 120,000 x 280,000-meter square for the 5-digester system. </a:t>
            </a:r>
          </a:p>
        </p:txBody>
      </p:sp>
      <p:pic>
        <p:nvPicPr>
          <p:cNvPr id="6" name="Picture 5" descr="A brown building with blue circles and holes&#10;&#10;Description automatically generated">
            <a:extLst>
              <a:ext uri="{FF2B5EF4-FFF2-40B4-BE49-F238E27FC236}">
                <a16:creationId xmlns:a16="http://schemas.microsoft.com/office/drawing/2014/main" id="{1FD80378-3AEA-41FF-97A7-EE4C742EE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7" r="12820" b="1"/>
          <a:stretch/>
        </p:blipFill>
        <p:spPr>
          <a:xfrm>
            <a:off x="2872877" y="239907"/>
            <a:ext cx="3594007" cy="2548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D4528B-F1F6-45F0-A96B-A4E249C8BDC2}"/>
              </a:ext>
            </a:extLst>
          </p:cNvPr>
          <p:cNvCxnSpPr>
            <a:cxnSpLocks/>
          </p:cNvCxnSpPr>
          <p:nvPr/>
        </p:nvCxnSpPr>
        <p:spPr>
          <a:xfrm>
            <a:off x="4669880" y="2788622"/>
            <a:ext cx="17970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FFA24-77E7-4F7F-8DDE-811EA376E56C}"/>
              </a:ext>
            </a:extLst>
          </p:cNvPr>
          <p:cNvCxnSpPr>
            <a:cxnSpLocks/>
          </p:cNvCxnSpPr>
          <p:nvPr/>
        </p:nvCxnSpPr>
        <p:spPr>
          <a:xfrm flipH="1">
            <a:off x="2887913" y="2788890"/>
            <a:ext cx="178196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3429BD7-BB9A-4EC9-BE69-8020C8B9C166}"/>
              </a:ext>
            </a:extLst>
          </p:cNvPr>
          <p:cNvSpPr/>
          <p:nvPr/>
        </p:nvSpPr>
        <p:spPr>
          <a:xfrm>
            <a:off x="4339302" y="266700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280,000-meter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BC323F-ACF5-4CC9-8681-B394C8FA5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05677" y="1516099"/>
            <a:ext cx="1927564" cy="1886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FC3CF2-3F2D-4364-B99A-630BEB6A7CF7}"/>
              </a:ext>
            </a:extLst>
          </p:cNvPr>
          <p:cNvSpPr/>
          <p:nvPr/>
        </p:nvSpPr>
        <p:spPr>
          <a:xfrm rot="16200000">
            <a:off x="5830795" y="135894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120,000-meter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D4F91-9854-46CA-BECA-5747C3896B9A}"/>
              </a:ext>
            </a:extLst>
          </p:cNvPr>
          <p:cNvSpPr/>
          <p:nvPr/>
        </p:nvSpPr>
        <p:spPr>
          <a:xfrm>
            <a:off x="2598656" y="1732495"/>
            <a:ext cx="70083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Digester 1</a:t>
            </a:r>
            <a:endParaRPr lang="en-US" sz="788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23423E-5EFD-4EF7-AA06-E4C9A4D7CA1C}"/>
              </a:ext>
            </a:extLst>
          </p:cNvPr>
          <p:cNvSpPr/>
          <p:nvPr/>
        </p:nvSpPr>
        <p:spPr>
          <a:xfrm>
            <a:off x="3509251" y="1746969"/>
            <a:ext cx="70083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Digester 2</a:t>
            </a:r>
            <a:endParaRPr lang="en-US" sz="788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37B810-0801-4A3F-883D-CF840FD6A97C}"/>
              </a:ext>
            </a:extLst>
          </p:cNvPr>
          <p:cNvSpPr/>
          <p:nvPr/>
        </p:nvSpPr>
        <p:spPr>
          <a:xfrm>
            <a:off x="4459636" y="1738065"/>
            <a:ext cx="70083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Digester 3</a:t>
            </a:r>
            <a:endParaRPr lang="en-US" sz="788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0FA4FA-B78B-4E56-824E-3CC61CD01D45}"/>
              </a:ext>
            </a:extLst>
          </p:cNvPr>
          <p:cNvSpPr/>
          <p:nvPr/>
        </p:nvSpPr>
        <p:spPr>
          <a:xfrm>
            <a:off x="5220388" y="1738065"/>
            <a:ext cx="70083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Digester 4</a:t>
            </a:r>
            <a:endParaRPr lang="en-US" sz="788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49BAB2-5FBB-4C9A-9373-CA53E7EDDFCF}"/>
              </a:ext>
            </a:extLst>
          </p:cNvPr>
          <p:cNvSpPr/>
          <p:nvPr/>
        </p:nvSpPr>
        <p:spPr>
          <a:xfrm>
            <a:off x="5979665" y="1738065"/>
            <a:ext cx="70083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Digester 5</a:t>
            </a:r>
            <a:endParaRPr lang="en-US" sz="788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712AD5-003D-42A8-8F21-253DAF8FB8A6}"/>
              </a:ext>
            </a:extLst>
          </p:cNvPr>
          <p:cNvSpPr/>
          <p:nvPr/>
        </p:nvSpPr>
        <p:spPr>
          <a:xfrm>
            <a:off x="3595813" y="2392694"/>
            <a:ext cx="527709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Inlet 2</a:t>
            </a:r>
            <a:endParaRPr lang="en-US" sz="788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EB6838-A4EA-448D-ACBD-EE23761C18E3}"/>
              </a:ext>
            </a:extLst>
          </p:cNvPr>
          <p:cNvSpPr/>
          <p:nvPr/>
        </p:nvSpPr>
        <p:spPr>
          <a:xfrm>
            <a:off x="2746642" y="2394948"/>
            <a:ext cx="527709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Inlet 1</a:t>
            </a:r>
            <a:endParaRPr lang="en-US" sz="788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EC3F3D-1F93-454E-9526-965C9D75A1B1}"/>
              </a:ext>
            </a:extLst>
          </p:cNvPr>
          <p:cNvSpPr/>
          <p:nvPr/>
        </p:nvSpPr>
        <p:spPr>
          <a:xfrm>
            <a:off x="6136648" y="2392693"/>
            <a:ext cx="527709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Inlet 5</a:t>
            </a:r>
            <a:endParaRPr lang="en-US" sz="788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54C938-2C80-4D33-9345-8B57578D8EC9}"/>
              </a:ext>
            </a:extLst>
          </p:cNvPr>
          <p:cNvSpPr/>
          <p:nvPr/>
        </p:nvSpPr>
        <p:spPr>
          <a:xfrm>
            <a:off x="5303600" y="2392693"/>
            <a:ext cx="527709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Inlet 4</a:t>
            </a:r>
            <a:endParaRPr lang="en-US" sz="788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2788EC-0284-4600-A3EE-68B2CCEEB5C0}"/>
              </a:ext>
            </a:extLst>
          </p:cNvPr>
          <p:cNvSpPr/>
          <p:nvPr/>
        </p:nvSpPr>
        <p:spPr>
          <a:xfrm>
            <a:off x="4465329" y="2392693"/>
            <a:ext cx="527709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Inlet 3</a:t>
            </a:r>
            <a:endParaRPr lang="en-US" sz="788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A086DC-0153-44BD-B5AA-A8693C3600FD}"/>
              </a:ext>
            </a:extLst>
          </p:cNvPr>
          <p:cNvSpPr/>
          <p:nvPr/>
        </p:nvSpPr>
        <p:spPr>
          <a:xfrm>
            <a:off x="2974053" y="367994"/>
            <a:ext cx="60144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Outlet 1</a:t>
            </a:r>
            <a:endParaRPr lang="en-US" sz="788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EE42A2-AF79-4A6C-9AF5-44039A6DEF5D}"/>
              </a:ext>
            </a:extLst>
          </p:cNvPr>
          <p:cNvSpPr/>
          <p:nvPr/>
        </p:nvSpPr>
        <p:spPr>
          <a:xfrm>
            <a:off x="3595813" y="367994"/>
            <a:ext cx="60144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Outlet 2</a:t>
            </a:r>
            <a:endParaRPr lang="en-US" sz="788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B335E3-7DCA-4FD6-A5DD-E6DBD0BE1CCC}"/>
              </a:ext>
            </a:extLst>
          </p:cNvPr>
          <p:cNvSpPr/>
          <p:nvPr/>
        </p:nvSpPr>
        <p:spPr>
          <a:xfrm>
            <a:off x="4393193" y="362173"/>
            <a:ext cx="60144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Outlet 3</a:t>
            </a:r>
            <a:endParaRPr lang="en-US" sz="788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C30EEED-6A19-4060-90D6-1BB0F346FD50}"/>
              </a:ext>
            </a:extLst>
          </p:cNvPr>
          <p:cNvSpPr/>
          <p:nvPr/>
        </p:nvSpPr>
        <p:spPr>
          <a:xfrm>
            <a:off x="6171042" y="348594"/>
            <a:ext cx="60144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Outlet 5</a:t>
            </a:r>
            <a:endParaRPr lang="en-US" sz="788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3B290DD-7C32-419F-964E-CB6A6A2968E3}"/>
              </a:ext>
            </a:extLst>
          </p:cNvPr>
          <p:cNvSpPr/>
          <p:nvPr/>
        </p:nvSpPr>
        <p:spPr>
          <a:xfrm>
            <a:off x="5226780" y="359021"/>
            <a:ext cx="60144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b="1" dirty="0">
                <a:latin typeface="Comic Sans MS" panose="030F0702030302020204" pitchFamily="66" charset="0"/>
              </a:rPr>
              <a:t>Outlet 4</a:t>
            </a:r>
            <a:endParaRPr lang="en-US" sz="788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3AB7BF-E7D8-4E22-A8E9-E3AB830BB27B}"/>
              </a:ext>
            </a:extLst>
          </p:cNvPr>
          <p:cNvSpPr/>
          <p:nvPr/>
        </p:nvSpPr>
        <p:spPr>
          <a:xfrm>
            <a:off x="3157541" y="1508851"/>
            <a:ext cx="607859" cy="187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19" b="1" dirty="0">
                <a:latin typeface="Comic Sans MS" panose="030F0702030302020204" pitchFamily="66" charset="0"/>
              </a:rPr>
              <a:t>Biogas pipe</a:t>
            </a:r>
            <a:endParaRPr lang="en-US" sz="619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4F3A6B1-3CC1-418B-89F6-E1C997955442}"/>
              </a:ext>
            </a:extLst>
          </p:cNvPr>
          <p:cNvSpPr/>
          <p:nvPr/>
        </p:nvSpPr>
        <p:spPr>
          <a:xfrm>
            <a:off x="4017748" y="1505870"/>
            <a:ext cx="607859" cy="187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19" b="1" dirty="0">
                <a:latin typeface="Comic Sans MS" panose="030F0702030302020204" pitchFamily="66" charset="0"/>
              </a:rPr>
              <a:t>Biogas pipe</a:t>
            </a:r>
            <a:endParaRPr lang="en-US" sz="619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76D9DF-C340-4685-B109-78DE98CD84D4}"/>
              </a:ext>
            </a:extLst>
          </p:cNvPr>
          <p:cNvSpPr/>
          <p:nvPr/>
        </p:nvSpPr>
        <p:spPr>
          <a:xfrm>
            <a:off x="4812212" y="1516142"/>
            <a:ext cx="607859" cy="187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19" b="1" dirty="0">
                <a:latin typeface="Comic Sans MS" panose="030F0702030302020204" pitchFamily="66" charset="0"/>
              </a:rPr>
              <a:t>Biogas pipe</a:t>
            </a:r>
            <a:endParaRPr lang="en-US" sz="619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2D0534-22AD-4FD5-9722-F09212D77286}"/>
              </a:ext>
            </a:extLst>
          </p:cNvPr>
          <p:cNvSpPr/>
          <p:nvPr/>
        </p:nvSpPr>
        <p:spPr>
          <a:xfrm>
            <a:off x="5726108" y="1516142"/>
            <a:ext cx="607859" cy="187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19" b="1" dirty="0">
                <a:latin typeface="Comic Sans MS" panose="030F0702030302020204" pitchFamily="66" charset="0"/>
              </a:rPr>
              <a:t>Biogas pipe</a:t>
            </a:r>
            <a:endParaRPr lang="en-US" sz="619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D6D3C-E1CE-1E74-A0A9-7D6D11F9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4151114"/>
            <a:ext cx="5915025" cy="244762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drawing of a rectangular object&#10;&#10;Description automatically generated">
            <a:extLst>
              <a:ext uri="{FF2B5EF4-FFF2-40B4-BE49-F238E27FC236}">
                <a16:creationId xmlns:a16="http://schemas.microsoft.com/office/drawing/2014/main" id="{BA3C2DC3-4298-A132-20F7-414EB45E4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2389918" cy="2856113"/>
          </a:xfrm>
          <a:prstGeom prst="rect">
            <a:avLst/>
          </a:prstGeom>
        </p:spPr>
      </p:pic>
      <p:pic>
        <p:nvPicPr>
          <p:cNvPr id="7" name="Picture 6" descr="A drawing of a piece of wood&#10;&#10;Description automatically generated">
            <a:extLst>
              <a:ext uri="{FF2B5EF4-FFF2-40B4-BE49-F238E27FC236}">
                <a16:creationId xmlns:a16="http://schemas.microsoft.com/office/drawing/2014/main" id="{42CB9DD6-13D8-A7CE-DD40-F8CCDF8BF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8" y="3137854"/>
            <a:ext cx="4468082" cy="1618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93C89-BC7E-3DB1-B866-331456C19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7" y="4498969"/>
            <a:ext cx="4468083" cy="1478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124FB-D1E7-FC68-437B-C745326ACC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0314"/>
            <a:ext cx="3176669" cy="998970"/>
          </a:xfrm>
          <a:prstGeom prst="rect">
            <a:avLst/>
          </a:prstGeom>
        </p:spPr>
      </p:pic>
      <p:pic>
        <p:nvPicPr>
          <p:cNvPr id="13" name="Picture 12" descr="A blue ball on a brown surface&#10;&#10;Description automatically generated">
            <a:extLst>
              <a:ext uri="{FF2B5EF4-FFF2-40B4-BE49-F238E27FC236}">
                <a16:creationId xmlns:a16="http://schemas.microsoft.com/office/drawing/2014/main" id="{D4DBEA4B-897A-EAE4-5A20-28D49B7AA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69" y="5980313"/>
            <a:ext cx="3681331" cy="10015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B302A1-4FE5-B4E3-6F96-048BD27FFD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99" y="7115456"/>
            <a:ext cx="5420071" cy="2712177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38E1A9-E53F-AFBE-0BE2-1D4974BAC91F}"/>
              </a:ext>
            </a:extLst>
          </p:cNvPr>
          <p:cNvCxnSpPr>
            <a:cxnSpLocks/>
          </p:cNvCxnSpPr>
          <p:nvPr/>
        </p:nvCxnSpPr>
        <p:spPr>
          <a:xfrm flipH="1">
            <a:off x="111999" y="6479799"/>
            <a:ext cx="82236" cy="91160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D807D45-D23A-3FEE-4477-FBB22F34FF2C}"/>
              </a:ext>
            </a:extLst>
          </p:cNvPr>
          <p:cNvCxnSpPr>
            <a:cxnSpLocks/>
          </p:cNvCxnSpPr>
          <p:nvPr/>
        </p:nvCxnSpPr>
        <p:spPr>
          <a:xfrm>
            <a:off x="2996925" y="6325626"/>
            <a:ext cx="1813127" cy="18478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4D04DC-D7B1-9576-83E9-DBF19A236171}"/>
              </a:ext>
            </a:extLst>
          </p:cNvPr>
          <p:cNvCxnSpPr>
            <a:cxnSpLocks/>
          </p:cNvCxnSpPr>
          <p:nvPr/>
        </p:nvCxnSpPr>
        <p:spPr>
          <a:xfrm>
            <a:off x="120530" y="7345044"/>
            <a:ext cx="31870" cy="248258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67904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1410</Words>
  <Application>Microsoft Office PowerPoint</Application>
  <PresentationFormat>A4 Paper (210x297 mm)</PresentationFormat>
  <Paragraphs>328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Comic Sans MS</vt:lpstr>
      <vt:lpstr>Roboto</vt:lpstr>
      <vt:lpstr>Traditional Arabic</vt:lpstr>
      <vt:lpstr>Wingdings</vt:lpstr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Anaerobic digestion of organic waste  تمهيض بدون هواء للنفايات العضوية (بقايا الاكل)</vt:lpstr>
      <vt:lpstr>Anaerobic Digestion Plant for 500t/d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</dc:creator>
  <cp:lastModifiedBy>Samir Mourad</cp:lastModifiedBy>
  <cp:revision>722</cp:revision>
  <cp:lastPrinted>1601-01-01T00:00:00Z</cp:lastPrinted>
  <dcterms:created xsi:type="dcterms:W3CDTF">2011-11-21T06:17:41Z</dcterms:created>
  <dcterms:modified xsi:type="dcterms:W3CDTF">2025-02-23T09:09:23Z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