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7" r:id="rId1"/>
  </p:sldMasterIdLst>
  <p:notesMasterIdLst>
    <p:notesMasterId r:id="rId29"/>
  </p:notesMasterIdLst>
  <p:sldIdLst>
    <p:sldId id="256" r:id="rId2"/>
    <p:sldId id="259" r:id="rId3"/>
    <p:sldId id="260" r:id="rId4"/>
    <p:sldId id="261" r:id="rId5"/>
    <p:sldId id="262" r:id="rId6"/>
    <p:sldId id="263" r:id="rId7"/>
    <p:sldId id="257" r:id="rId8"/>
    <p:sldId id="293" r:id="rId9"/>
    <p:sldId id="265" r:id="rId10"/>
    <p:sldId id="267" r:id="rId11"/>
    <p:sldId id="268" r:id="rId12"/>
    <p:sldId id="272" r:id="rId13"/>
    <p:sldId id="273" r:id="rId14"/>
    <p:sldId id="286" r:id="rId15"/>
    <p:sldId id="264" r:id="rId16"/>
    <p:sldId id="290" r:id="rId17"/>
    <p:sldId id="295" r:id="rId18"/>
    <p:sldId id="294" r:id="rId19"/>
    <p:sldId id="271" r:id="rId20"/>
    <p:sldId id="270" r:id="rId21"/>
    <p:sldId id="277" r:id="rId22"/>
    <p:sldId id="288" r:id="rId23"/>
    <p:sldId id="284" r:id="rId24"/>
    <p:sldId id="291" r:id="rId25"/>
    <p:sldId id="292" r:id="rId26"/>
    <p:sldId id="276" r:id="rId27"/>
    <p:sldId id="29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78851-F4AD-44A6-9EBE-35F667F1F6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80F23-EFD3-48E6-AD3A-58AA0B534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0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CD47-2319-4F82-B5A5-FFC9A236954D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21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6044-71EE-4E5D-9068-EEE35EE85907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2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252A5-DC39-4B44-9FAA-84C30EDA6254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5459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356B-ECA8-4F11-9044-19775E8F7059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15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A258-69CA-4A36-85CA-29B054918A81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431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FB4F-DF0D-4C82-BE73-755F996A550D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1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C53B-FE52-4EAA-8158-78242FE65CBF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187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67F-1756-4E99-AEEE-D2F4CB7BABF3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7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3993-95CC-484F-8FEF-FDE64BCF856F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6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DB2D-1758-43DC-98B8-8B1A05FD2E99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4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EE36-66DE-4B99-9D01-CBF00ABFC0BC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50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1946-D547-4037-8E73-306AB3521BAD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4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645A-F0D0-40F8-8C97-9571A79C8871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6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DDE27-96C7-4A58-9E20-468F6FD8F450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1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2C33-FA92-49A6-9015-FAD9799902F4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7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22418-FB80-4FA9-8717-CEBF3ADA6621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1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E5C2D-8FF3-4F73-9F53-5DD6CE4A4C59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25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fif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motherearthnews.com/sustainable-living/green-transportation/our-solar-powered-tractor-zbcz1307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solarimpulse.com/solutions-explorer/solectrac-electric-tractors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indiamart.com/proddetail/shakti-three-wheels-mini-tractor-16757725962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kishankart.com/product/mini-tractor-tractbull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7B808-2D07-0FBB-4A2B-B405D07E9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5630" y="3429000"/>
            <a:ext cx="4822877" cy="172691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Agriculture </a:t>
            </a:r>
            <a:br>
              <a:rPr lang="en-US" dirty="0"/>
            </a:br>
            <a:r>
              <a:rPr lang="en-US" dirty="0"/>
              <a:t>Multi purposing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2322F-C44B-537A-9C2E-6D7CC266E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5507" y="6016487"/>
            <a:ext cx="6801612" cy="675882"/>
          </a:xfrm>
        </p:spPr>
        <p:txBody>
          <a:bodyPr/>
          <a:lstStyle/>
          <a:p>
            <a:r>
              <a:rPr lang="en-US" dirty="0"/>
              <a:t>Project Plan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BB5226-D0A4-9FBD-4A50-59E70EE637C7}"/>
              </a:ext>
            </a:extLst>
          </p:cNvPr>
          <p:cNvSpPr txBox="1"/>
          <p:nvPr/>
        </p:nvSpPr>
        <p:spPr>
          <a:xfrm>
            <a:off x="6908507" y="3679017"/>
            <a:ext cx="51765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/>
              <a:t>E-tuktuk</a:t>
            </a:r>
            <a:endParaRPr lang="en-US" sz="6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9BC76-6036-F8AE-7C97-3AD8D4A8D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872" y="934258"/>
            <a:ext cx="3776824" cy="301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72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3FA85-CAD7-018E-9A64-CD4E463A7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480" y="1784043"/>
            <a:ext cx="6784082" cy="424569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D40A8-9DAC-8FD5-9508-B0D3E4FC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73D30F-27C3-8B99-1C69-AE65F1E2C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27"/>
          <a:stretch/>
        </p:blipFill>
        <p:spPr>
          <a:xfrm>
            <a:off x="887897" y="1784043"/>
            <a:ext cx="4280584" cy="42764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DD017F-49B1-A0AB-4DFB-2081A8A56A77}"/>
              </a:ext>
            </a:extLst>
          </p:cNvPr>
          <p:cNvSpPr txBox="1">
            <a:spLocks/>
          </p:cNvSpPr>
          <p:nvPr/>
        </p:nvSpPr>
        <p:spPr>
          <a:xfrm>
            <a:off x="1713903" y="718578"/>
            <a:ext cx="9821586" cy="5035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MAKE IT AGRICULTURAL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Agricultural Machines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5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74711-36E2-BB31-67AD-F2307021A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797" y="3342042"/>
            <a:ext cx="6005552" cy="3101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9467D-A4DB-6491-FABB-FFE21F2A9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873" y="1588092"/>
            <a:ext cx="2434713" cy="240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C083B5-FDF0-5C01-FD83-E8573BB5C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22872" y="4096082"/>
            <a:ext cx="2434713" cy="234765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FB32C-C5F7-0DC3-18D0-C74D43E4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A9841-45BD-2446-EC5D-8BD258B9480D}"/>
              </a:ext>
            </a:extLst>
          </p:cNvPr>
          <p:cNvSpPr txBox="1">
            <a:spLocks/>
          </p:cNvSpPr>
          <p:nvPr/>
        </p:nvSpPr>
        <p:spPr>
          <a:xfrm>
            <a:off x="1713903" y="718578"/>
            <a:ext cx="9821586" cy="5035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MAKE IT AGRICULTURAL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Machines Mounting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593DB-89C6-8E69-A56C-7BDF7159D58E}"/>
              </a:ext>
            </a:extLst>
          </p:cNvPr>
          <p:cNvSpPr txBox="1"/>
          <p:nvPr/>
        </p:nvSpPr>
        <p:spPr>
          <a:xfrm>
            <a:off x="1419818" y="1588092"/>
            <a:ext cx="609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- 3 points hitch mounted to the back and attached to the chassis and the axle </a:t>
            </a:r>
          </a:p>
          <a:p>
            <a:pPr marL="285750" indent="-285750">
              <a:buFontTx/>
              <a:buChar char="-"/>
            </a:pPr>
            <a:r>
              <a:rPr lang="en-US" dirty="0"/>
              <a:t>Simple design to attach an agriculture machine </a:t>
            </a:r>
          </a:p>
          <a:p>
            <a:pPr marL="285750" indent="-285750">
              <a:buFontTx/>
              <a:buChar char="-"/>
            </a:pPr>
            <a:r>
              <a:rPr lang="en-US" dirty="0"/>
              <a:t>It can be manual or motorized hitch </a:t>
            </a:r>
          </a:p>
        </p:txBody>
      </p:sp>
    </p:spTree>
    <p:extLst>
      <p:ext uri="{BB962C8B-B14F-4D97-AF65-F5344CB8AC3E}">
        <p14:creationId xmlns:p14="http://schemas.microsoft.com/office/powerpoint/2010/main" val="260042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41C05C-8C3B-7AE8-9F3B-05F156C4D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01" y="1468084"/>
            <a:ext cx="3712369" cy="3712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A3D5DD-D64B-771F-DE25-64A5C62C3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80" y="1468084"/>
            <a:ext cx="3712369" cy="3712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AC733-1CF4-0368-F402-1CD09C2E5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661" y="1468084"/>
            <a:ext cx="3712368" cy="371236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9F9FB-8192-233C-32A9-4E50009A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D9C1698-71BB-AA4F-7D5E-D503665315C4}"/>
              </a:ext>
            </a:extLst>
          </p:cNvPr>
          <p:cNvSpPr txBox="1">
            <a:spLocks/>
          </p:cNvSpPr>
          <p:nvPr/>
        </p:nvSpPr>
        <p:spPr>
          <a:xfrm>
            <a:off x="1683025" y="787782"/>
            <a:ext cx="9821586" cy="5035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MAKE IT AGRICULTURAL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Hitch design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CBF83-87FE-7C46-610A-00696BD2EC9D}"/>
              </a:ext>
            </a:extLst>
          </p:cNvPr>
          <p:cNvSpPr txBox="1"/>
          <p:nvPr/>
        </p:nvSpPr>
        <p:spPr>
          <a:xfrm>
            <a:off x="1946605" y="5493243"/>
            <a:ext cx="609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Buy a hitch from market </a:t>
            </a:r>
          </a:p>
          <a:p>
            <a:pPr marL="285750" indent="-285750">
              <a:buFontTx/>
              <a:buChar char="-"/>
            </a:pPr>
            <a:r>
              <a:rPr lang="en-US" dirty="0"/>
              <a:t>Design a simple 3 points design 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 handle several useful Agri machines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9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B63A7-2454-0BAB-B309-3A7562F77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961" y="3952557"/>
            <a:ext cx="2643858" cy="2641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3FFFE-BD18-D79E-2722-1C14EEABC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292" y="3952557"/>
            <a:ext cx="2643858" cy="2641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08454-8D41-24E4-33CB-60A5182F44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981"/>
          <a:stretch/>
        </p:blipFill>
        <p:spPr>
          <a:xfrm>
            <a:off x="6343730" y="1425330"/>
            <a:ext cx="2643858" cy="2271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B900F-3F69-1B19-9897-35E1E53B8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913" y="1425330"/>
            <a:ext cx="2332975" cy="2271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C294B-4A04-02D2-833A-FB4CD58B0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5369" y="4321843"/>
            <a:ext cx="3029242" cy="2271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7309A5-07AF-683F-7594-77B7A2965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9430" y="1425330"/>
            <a:ext cx="2185181" cy="264121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10479-4579-DE52-D7AA-61DFF41A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3B33C-333C-20EA-77A4-5BE345322561}"/>
              </a:ext>
            </a:extLst>
          </p:cNvPr>
          <p:cNvSpPr txBox="1">
            <a:spLocks/>
          </p:cNvSpPr>
          <p:nvPr/>
        </p:nvSpPr>
        <p:spPr>
          <a:xfrm>
            <a:off x="1683025" y="787782"/>
            <a:ext cx="9821586" cy="5035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MAKE IT AGRICULTURAL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Hitch design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45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722EB8-429A-46E3-2AFD-3868B2759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674" y="2446164"/>
            <a:ext cx="5804261" cy="38727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75E05-D540-4F8B-E7D6-EB6E7A004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238889-7BA7-D31E-EBFF-A42B23BEB103}"/>
              </a:ext>
            </a:extLst>
          </p:cNvPr>
          <p:cNvSpPr txBox="1">
            <a:spLocks/>
          </p:cNvSpPr>
          <p:nvPr/>
        </p:nvSpPr>
        <p:spPr>
          <a:xfrm>
            <a:off x="1683025" y="748026"/>
            <a:ext cx="10151166" cy="50353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MAKE IT AGRICULTURAL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Electric sockets for external Agri machines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95CD4F-A06E-6AE5-4AD2-B37B5D134CBF}"/>
              </a:ext>
            </a:extLst>
          </p:cNvPr>
          <p:cNvSpPr txBox="1"/>
          <p:nvPr/>
        </p:nvSpPr>
        <p:spPr>
          <a:xfrm>
            <a:off x="1683025" y="1674674"/>
            <a:ext cx="60983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Some agriculture machines needs electricity to work like: </a:t>
            </a:r>
          </a:p>
          <a:p>
            <a:pPr marL="285750" indent="-285750">
              <a:buFontTx/>
              <a:buChar char="-"/>
            </a:pPr>
            <a:r>
              <a:rPr lang="en-US" dirty="0"/>
              <a:t>Sprayer </a:t>
            </a:r>
          </a:p>
          <a:p>
            <a:pPr marL="285750" indent="-285750">
              <a:buFontTx/>
              <a:buChar char="-"/>
            </a:pPr>
            <a:r>
              <a:rPr lang="en-US" dirty="0"/>
              <a:t>Cutter </a:t>
            </a:r>
          </a:p>
          <a:p>
            <a:endParaRPr lang="en-US" dirty="0"/>
          </a:p>
          <a:p>
            <a:r>
              <a:rPr lang="en-US" dirty="0"/>
              <a:t>So there should be an electric </a:t>
            </a:r>
          </a:p>
          <a:p>
            <a:r>
              <a:rPr lang="en-US" dirty="0"/>
              <a:t>sockets with many voltage ranges </a:t>
            </a:r>
          </a:p>
        </p:txBody>
      </p:sp>
    </p:spTree>
    <p:extLst>
      <p:ext uri="{BB962C8B-B14F-4D97-AF65-F5344CB8AC3E}">
        <p14:creationId xmlns:p14="http://schemas.microsoft.com/office/powerpoint/2010/main" val="3687166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3BFFB4-9EF3-5135-516C-E67AA07C1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10"/>
          <a:stretch/>
        </p:blipFill>
        <p:spPr>
          <a:xfrm>
            <a:off x="3451030" y="1555450"/>
            <a:ext cx="8001374" cy="49646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ADC842-A8B6-C875-75AB-1BB65BDA0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188" y="4478975"/>
            <a:ext cx="3183047" cy="23790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3018E1-E878-2594-E4BB-4EAEADE4B5D1}"/>
              </a:ext>
            </a:extLst>
          </p:cNvPr>
          <p:cNvSpPr txBox="1">
            <a:spLocks/>
          </p:cNvSpPr>
          <p:nvPr/>
        </p:nvSpPr>
        <p:spPr>
          <a:xfrm>
            <a:off x="1683026" y="675980"/>
            <a:ext cx="9821586" cy="6419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Main Jobs &amp; Requirements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7094F-2F7D-6663-6141-D76048A4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03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06BF-7D6D-B1CE-C996-1EC4059ED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289" y="652920"/>
            <a:ext cx="8911687" cy="63484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IMPROVE EQUIPMENTS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Chassis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58125-51EB-EC23-31B3-3CAC0D3ED467}"/>
              </a:ext>
            </a:extLst>
          </p:cNvPr>
          <p:cNvSpPr txBox="1"/>
          <p:nvPr/>
        </p:nvSpPr>
        <p:spPr>
          <a:xfrm>
            <a:off x="2753864" y="1954910"/>
            <a:ext cx="3951738" cy="2948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There are some weak points on the current chassis which should be improved, so: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We can strengthening the weak points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Redesign the same size chassis with better material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06C687-FBD2-A0EC-CD25-7514D51CA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592" y="2274093"/>
            <a:ext cx="4575599" cy="34245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8DAD9-384E-A70E-FFC2-832E6CA8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40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06BF-7D6D-B1CE-C996-1EC4059ED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289" y="652920"/>
            <a:ext cx="8911687" cy="63484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IMPROVE EQUIPMENTS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8DAD9-384E-A70E-FFC2-832E6CA8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57EA1-2AB2-F077-8B88-62064C142F7B}"/>
              </a:ext>
            </a:extLst>
          </p:cNvPr>
          <p:cNvSpPr txBox="1"/>
          <p:nvPr/>
        </p:nvSpPr>
        <p:spPr>
          <a:xfrm>
            <a:off x="2875587" y="1706893"/>
            <a:ext cx="6440825" cy="2117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The weight of the tuktuk used is 415 kg with the cabin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With extra parts weight the AGRI tuktuk will have a 500 kg of weight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With mass distribution we can shift more weight to the back to insure a good tire gripe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90C76-A21D-8CED-7433-5D6891666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471" y="2976951"/>
            <a:ext cx="4546525" cy="362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00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06BF-7D6D-B1CE-C996-1EC4059ED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289" y="652920"/>
            <a:ext cx="8911687" cy="63484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IMPROVE EQUIPMENTS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8DAD9-384E-A70E-FFC2-832E6CA8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FBCA3-AFDA-BC24-BA81-4C571FCA6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552320" y="2108036"/>
            <a:ext cx="3066382" cy="4097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E45B18-6DF5-EDB5-9578-B0FBF835DDBC}"/>
              </a:ext>
            </a:extLst>
          </p:cNvPr>
          <p:cNvSpPr txBox="1"/>
          <p:nvPr/>
        </p:nvSpPr>
        <p:spPr>
          <a:xfrm>
            <a:off x="2897945" y="1962432"/>
            <a:ext cx="4950699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Current motor power is 1000w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It can be easily replaced with one with bigger power without the need to any mounting or mechanical change</a:t>
            </a:r>
          </a:p>
          <a:p>
            <a:pPr marL="285750" indent="-285750">
              <a:buFontTx/>
              <a:buChar char="-"/>
            </a:pPr>
            <a:r>
              <a:rPr lang="en-US" dirty="0"/>
              <a:t>We can shift to </a:t>
            </a:r>
            <a:r>
              <a:rPr lang="en-US" b="1" dirty="0"/>
              <a:t>1200w</a:t>
            </a:r>
            <a:r>
              <a:rPr lang="en-US" dirty="0"/>
              <a:t>, </a:t>
            </a:r>
            <a:r>
              <a:rPr lang="en-US" b="1" dirty="0"/>
              <a:t>1500w</a:t>
            </a:r>
            <a:r>
              <a:rPr lang="en-US" dirty="0"/>
              <a:t> and up to 4500w motor available in Tripoli market.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81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482DD3-739A-6526-45C5-4981709C3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24" y="3093240"/>
            <a:ext cx="3435397" cy="34353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522652-CBB3-C00B-B51D-0FD62142073C}"/>
              </a:ext>
            </a:extLst>
          </p:cNvPr>
          <p:cNvSpPr txBox="1"/>
          <p:nvPr/>
        </p:nvSpPr>
        <p:spPr>
          <a:xfrm>
            <a:off x="2630243" y="1937009"/>
            <a:ext cx="54164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Front and rear wheels can be replaced by such type and size of tires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C17D-BF98-A8C3-D4CF-0F503FA16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AC5C49E-8A83-5977-FE97-130F286C3BAF}"/>
              </a:ext>
            </a:extLst>
          </p:cNvPr>
          <p:cNvSpPr txBox="1">
            <a:spLocks/>
          </p:cNvSpPr>
          <p:nvPr/>
        </p:nvSpPr>
        <p:spPr>
          <a:xfrm>
            <a:off x="1771289" y="652920"/>
            <a:ext cx="8911687" cy="634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IMPROVE EQUIPMENTS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Wheels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611294-3C0B-3EDD-817C-021240D98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13" y="3952089"/>
            <a:ext cx="3435397" cy="2576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3254CA-E91D-F6E1-6319-1DD89B49B5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68"/>
          <a:stretch/>
        </p:blipFill>
        <p:spPr>
          <a:xfrm>
            <a:off x="8328213" y="1772631"/>
            <a:ext cx="3451135" cy="264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08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1FB18-B948-4151-4796-DF443D8FA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431" y="647581"/>
            <a:ext cx="10200786" cy="828597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Agriculture Electric Real Size Tractors in market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EACF9-9203-0240-7D8C-2A29F4A9BFFD}"/>
              </a:ext>
            </a:extLst>
          </p:cNvPr>
          <p:cNvSpPr txBox="1"/>
          <p:nvPr/>
        </p:nvSpPr>
        <p:spPr>
          <a:xfrm>
            <a:off x="1616766" y="6392639"/>
            <a:ext cx="10376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https://farmhack.org/wiki/electric-tractor-conversion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0EA1D0-4080-F79A-7070-228005BE0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431" y="1575165"/>
            <a:ext cx="4747671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90F28-3FA3-EA97-0B0C-8B20D5AA8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824" y="1575165"/>
            <a:ext cx="4584225" cy="3429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234AE-86BE-9545-21E5-D903CDDF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812BB-C4E8-FF9F-EE89-F0ACF031C7FA}"/>
              </a:ext>
            </a:extLst>
          </p:cNvPr>
          <p:cNvSpPr txBox="1"/>
          <p:nvPr/>
        </p:nvSpPr>
        <p:spPr>
          <a:xfrm>
            <a:off x="1528275" y="5297449"/>
            <a:ext cx="74190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Advantages: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Great tractor for cultivating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Fully functional, easy-to-maintain, quiet, no-emissions tractor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G’s electric tractor works great for cultivating and seeding</a:t>
            </a:r>
            <a:endParaRPr lang="en-US" dirty="0">
              <a:solidFill>
                <a:srgbClr val="333333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32870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95E8-6E2C-49C9-371D-586A900F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101" y="1503302"/>
            <a:ext cx="8412542" cy="13102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0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The rear wheels should fit the wheel cover space and drum width</a:t>
            </a:r>
            <a:br>
              <a:rPr lang="en-US" sz="20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- Wheel chains for dirt roads can be used</a:t>
            </a:r>
            <a:br>
              <a:rPr lang="en-US" sz="20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- or use bigger Off-Road wheels (cabin may need to left up) </a:t>
            </a: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4AFAF-5B5B-290A-5965-679E31FE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1AFC4-30A1-DFD8-5C5D-240347435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798" y="3170978"/>
            <a:ext cx="5062403" cy="316400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6298FCC-7B9E-1BB6-FB31-B149CAA614E9}"/>
              </a:ext>
            </a:extLst>
          </p:cNvPr>
          <p:cNvSpPr txBox="1">
            <a:spLocks/>
          </p:cNvSpPr>
          <p:nvPr/>
        </p:nvSpPr>
        <p:spPr>
          <a:xfrm>
            <a:off x="1771289" y="652920"/>
            <a:ext cx="8911687" cy="634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WHEELS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Rear Wheels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6A68D2-FECE-F4B0-B962-D9E0E64B8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80" r="54013" b="24095"/>
          <a:stretch/>
        </p:blipFill>
        <p:spPr>
          <a:xfrm>
            <a:off x="8934529" y="3170979"/>
            <a:ext cx="2432166" cy="31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77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8A8D3B-8F9A-F05A-6F0E-17D67D647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678" y="1152907"/>
            <a:ext cx="4022470" cy="51909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6CEA41-5FF9-FC79-59AF-895124622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DDD91-827B-7EDB-B471-67345985D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718" y="2296322"/>
            <a:ext cx="3241066" cy="4047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FEF706-243F-8F28-A44D-2AB27485E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96000" y="2982351"/>
            <a:ext cx="2785769" cy="30452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8BCC88B-AB23-FC2F-815F-3BF7AABC0385}"/>
              </a:ext>
            </a:extLst>
          </p:cNvPr>
          <p:cNvSpPr txBox="1">
            <a:spLocks/>
          </p:cNvSpPr>
          <p:nvPr/>
        </p:nvSpPr>
        <p:spPr>
          <a:xfrm>
            <a:off x="1771289" y="652920"/>
            <a:ext cx="8911687" cy="634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WHEELS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Front Wheel</a:t>
            </a:r>
          </a:p>
        </p:txBody>
      </p:sp>
    </p:spTree>
    <p:extLst>
      <p:ext uri="{BB962C8B-B14F-4D97-AF65-F5344CB8AC3E}">
        <p14:creationId xmlns:p14="http://schemas.microsoft.com/office/powerpoint/2010/main" val="3502743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CD2EEB-9FAE-247D-4865-BE77107F2513}"/>
              </a:ext>
            </a:extLst>
          </p:cNvPr>
          <p:cNvSpPr txBox="1"/>
          <p:nvPr/>
        </p:nvSpPr>
        <p:spPr>
          <a:xfrm>
            <a:off x="1575669" y="1289372"/>
            <a:ext cx="101980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The product should give a 4 to 5 of working hours </a:t>
            </a:r>
          </a:p>
          <a:p>
            <a:pPr marL="285750" indent="-285750">
              <a:buFontTx/>
              <a:buChar char="-"/>
            </a:pPr>
            <a:r>
              <a:rPr lang="en-US" dirty="0"/>
              <a:t>If we use maximum speed and power without stopping, the batteries will discharge after approx. 2 hours 30 min.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solar panels will boost the working hours with 1 hour and 30 min extra (50%)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effectLst/>
              </a:rPr>
              <a:t>Lead-acid batteries must be charged in stages over a longer time, and they perform inefficiently during high discharge periods, making them less versatile than their lithium counterparts. So u</a:t>
            </a:r>
            <a:r>
              <a:rPr lang="en-US" dirty="0"/>
              <a:t>sing lithium batteries is an advantage but it is expensive: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Fast charging minimizes downtime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lithium's high rate of discharge is perfect for a burst of power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174B7-C51D-57DA-D4D4-6C59D479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2C2BF4-D546-C8FD-4B4A-BFE18B0C9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49" l="0" r="100000">
                        <a14:foregroundMark x1="23077" y1="74775" x2="25769" y2="74775"/>
                        <a14:foregroundMark x1="28462" y1="74324" x2="28462" y2="74324"/>
                        <a14:foregroundMark x1="28077" y1="79730" x2="28077" y2="79730"/>
                        <a14:foregroundMark x1="19615" y1="72523" x2="19615" y2="72523"/>
                        <a14:foregroundMark x1="82692" y1="93694" x2="82692" y2="93694"/>
                        <a14:foregroundMark x1="80000" y1="90541" x2="80000" y2="90541"/>
                        <a14:foregroundMark x1="11923" y1="59459" x2="11923" y2="59459"/>
                        <a14:foregroundMark x1="19615" y1="80631" x2="19615" y2="80631"/>
                        <a14:foregroundMark x1="23462" y1="81982" x2="23462" y2="81982"/>
                        <a14:foregroundMark x1="17308" y1="77477" x2="17308" y2="7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0288" y="4321173"/>
            <a:ext cx="2345648" cy="2002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BAC95-98B2-0787-F092-D0A67AA81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84" r="18"/>
          <a:stretch/>
        </p:blipFill>
        <p:spPr>
          <a:xfrm flipH="1">
            <a:off x="8577467" y="4161183"/>
            <a:ext cx="3196215" cy="2162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1B06F8-5497-9E2A-CCDF-5C86CFC56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27612">
            <a:off x="1404171" y="4081124"/>
            <a:ext cx="2516819" cy="251681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76BB25-E81E-958F-9BF5-53AC69D334BC}"/>
              </a:ext>
            </a:extLst>
          </p:cNvPr>
          <p:cNvSpPr txBox="1">
            <a:spLocks/>
          </p:cNvSpPr>
          <p:nvPr/>
        </p:nvSpPr>
        <p:spPr>
          <a:xfrm>
            <a:off x="1743058" y="703785"/>
            <a:ext cx="10197151" cy="5331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dirty="0"/>
              <a:t>RUNNING HOURS </a:t>
            </a:r>
            <a:r>
              <a:rPr lang="en-US" sz="2600" dirty="0"/>
              <a:t>Improve The Running Hours</a:t>
            </a:r>
          </a:p>
        </p:txBody>
      </p:sp>
    </p:spTree>
    <p:extLst>
      <p:ext uri="{BB962C8B-B14F-4D97-AF65-F5344CB8AC3E}">
        <p14:creationId xmlns:p14="http://schemas.microsoft.com/office/powerpoint/2010/main" val="475370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328267-6C99-2A51-34EF-20BDB62B7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8" b="21197"/>
          <a:stretch/>
        </p:blipFill>
        <p:spPr>
          <a:xfrm>
            <a:off x="2594766" y="2305878"/>
            <a:ext cx="3318853" cy="42747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2BA15D-3185-A173-A4A8-19D65F963BE7}"/>
              </a:ext>
            </a:extLst>
          </p:cNvPr>
          <p:cNvSpPr/>
          <p:nvPr/>
        </p:nvSpPr>
        <p:spPr>
          <a:xfrm>
            <a:off x="2371501" y="1732564"/>
            <a:ext cx="41889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</a:rPr>
              <a:t>100w solar panel in Tripoli for 70$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7737BC-FACB-B514-5881-4E20F89BD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16" y="2187117"/>
            <a:ext cx="3892719" cy="43934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9F44D3-F5EE-1E40-0B37-A29AC1C2E10D}"/>
              </a:ext>
            </a:extLst>
          </p:cNvPr>
          <p:cNvSpPr/>
          <p:nvPr/>
        </p:nvSpPr>
        <p:spPr>
          <a:xfrm>
            <a:off x="7481911" y="1693702"/>
            <a:ext cx="397897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</a:rPr>
              <a:t>160w solar panel online for 70$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E4657-EFBD-7E94-2265-913A2D09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FFC799-A02E-D072-F171-AC6397D37FCE}"/>
              </a:ext>
            </a:extLst>
          </p:cNvPr>
          <p:cNvSpPr txBox="1">
            <a:spLocks/>
          </p:cNvSpPr>
          <p:nvPr/>
        </p:nvSpPr>
        <p:spPr>
          <a:xfrm>
            <a:off x="1743059" y="703785"/>
            <a:ext cx="10197151" cy="5331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dirty="0"/>
              <a:t>RUNNING HOURS </a:t>
            </a:r>
            <a:r>
              <a:rPr lang="en-US" sz="2600" dirty="0"/>
              <a:t>On Market flexible solar panel</a:t>
            </a:r>
          </a:p>
        </p:txBody>
      </p:sp>
    </p:spTree>
    <p:extLst>
      <p:ext uri="{BB962C8B-B14F-4D97-AF65-F5344CB8AC3E}">
        <p14:creationId xmlns:p14="http://schemas.microsoft.com/office/powerpoint/2010/main" val="2237985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E4657-EFBD-7E94-2265-913A2D09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CB3BC-2A36-DA17-9C0C-5D0F9AD16077}"/>
              </a:ext>
            </a:extLst>
          </p:cNvPr>
          <p:cNvSpPr txBox="1">
            <a:spLocks/>
          </p:cNvSpPr>
          <p:nvPr/>
        </p:nvSpPr>
        <p:spPr>
          <a:xfrm>
            <a:off x="1743059" y="703785"/>
            <a:ext cx="10197151" cy="5331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dirty="0"/>
              <a:t>RUNNING HOURS </a:t>
            </a:r>
            <a:r>
              <a:rPr lang="en-US" sz="2600" dirty="0"/>
              <a:t>Solar panel Mounting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2C3FC-8825-AC03-8F39-BC78DB59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286" y="1622323"/>
            <a:ext cx="5205428" cy="42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72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9F44D3-F5EE-1E40-0B37-A29AC1C2E10D}"/>
              </a:ext>
            </a:extLst>
          </p:cNvPr>
          <p:cNvSpPr/>
          <p:nvPr/>
        </p:nvSpPr>
        <p:spPr>
          <a:xfrm>
            <a:off x="1134219" y="1766804"/>
            <a:ext cx="955344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  <a:latin typeface="+mj-lt"/>
              </a:rPr>
              <a:t>10 times longer life than lead-acid batteries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  <a:latin typeface="+mj-lt"/>
              </a:rPr>
              <a:t>provide 80% of rated capacity after 2,000 cycles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  <a:latin typeface="+mj-lt"/>
              </a:rPr>
              <a:t>lithium-ion batteries last five years or more, The average lead-acid battery lasts just two years.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  <a:latin typeface="+mj-lt"/>
              </a:rPr>
              <a:t>lithium's high rate of discharge is perfect for a burst of power</a:t>
            </a: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  <a:latin typeface="+mj-lt"/>
              </a:rPr>
              <a:t>good high-temperature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  <a:latin typeface="+mj-lt"/>
              </a:rPr>
              <a:t>high power-to-weight ratio, high energy efficiency</a:t>
            </a: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dirty="0">
                <a:effectLst/>
                <a:latin typeface="+mj-lt"/>
              </a:rPr>
              <a:t>high energy per unit mass relative to other electrical energy storage systems.</a:t>
            </a:r>
          </a:p>
          <a:p>
            <a:pPr marL="342900" indent="-342900">
              <a:buFontTx/>
              <a:buChar char="-"/>
            </a:pPr>
            <a:endParaRPr lang="en-US" sz="2000" cap="none" spc="0" dirty="0">
              <a:ln w="0"/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E4657-EFBD-7E94-2265-913A2D09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05A336-E213-74CC-3A20-1361C1133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192320" y="4213369"/>
            <a:ext cx="2001968" cy="26748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4D30030-F384-DA4E-65AB-060FD02B48D3}"/>
              </a:ext>
            </a:extLst>
          </p:cNvPr>
          <p:cNvSpPr txBox="1">
            <a:spLocks/>
          </p:cNvSpPr>
          <p:nvPr/>
        </p:nvSpPr>
        <p:spPr>
          <a:xfrm>
            <a:off x="1743059" y="703785"/>
            <a:ext cx="10197151" cy="5331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dirty="0"/>
              <a:t>RUNNING HOURS </a:t>
            </a:r>
            <a:r>
              <a:rPr lang="en-US" sz="2600" dirty="0"/>
              <a:t>Lithium Batteries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7695F-0BAC-53F6-CCC6-CE97DC0867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66"/>
          <a:stretch/>
        </p:blipFill>
        <p:spPr>
          <a:xfrm>
            <a:off x="4973809" y="4473677"/>
            <a:ext cx="2429881" cy="222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4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6D04-2A0B-B85F-15BA-DC583013F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0" y="706896"/>
            <a:ext cx="3505199" cy="52689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Cost Estimation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0C52D-22D1-0E54-6C21-5AF4CF28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9012A-AFFF-A1D2-6F1E-2E3666D50609}"/>
              </a:ext>
            </a:extLst>
          </p:cNvPr>
          <p:cNvSpPr txBox="1"/>
          <p:nvPr/>
        </p:nvSpPr>
        <p:spPr>
          <a:xfrm>
            <a:off x="1160206" y="1617249"/>
            <a:ext cx="107888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E-tuktuk used costs 1380$ </a:t>
            </a:r>
          </a:p>
          <a:p>
            <a:endParaRPr lang="en-US" dirty="0"/>
          </a:p>
          <a:p>
            <a:r>
              <a:rPr lang="en-US" dirty="0"/>
              <a:t>The cost of the agriculture E-tuktuk depends on the features and the modifications added </a:t>
            </a:r>
          </a:p>
          <a:p>
            <a:endParaRPr lang="en-US" dirty="0"/>
          </a:p>
          <a:p>
            <a:r>
              <a:rPr lang="en-US" dirty="0"/>
              <a:t>The estimated cost of all terrain agriculture E-tuktuk should not exceed 2500$ with the cost of:</a:t>
            </a:r>
          </a:p>
          <a:p>
            <a:r>
              <a:rPr lang="en-US" dirty="0"/>
              <a:t>solar panels: 300$ (70$ x 4)</a:t>
            </a:r>
          </a:p>
          <a:p>
            <a:r>
              <a:rPr lang="en-US" dirty="0"/>
              <a:t>Wheels: 200$</a:t>
            </a:r>
          </a:p>
          <a:p>
            <a:r>
              <a:rPr lang="en-US" dirty="0"/>
              <a:t>Hitch: 120$</a:t>
            </a:r>
          </a:p>
          <a:p>
            <a:r>
              <a:rPr lang="en-US" dirty="0"/>
              <a:t>Accessories </a:t>
            </a:r>
            <a:r>
              <a:rPr lang="en-US"/>
              <a:t>and modifying costs: 400$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8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6D04-2A0B-B85F-15BA-DC583013F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0" y="706896"/>
            <a:ext cx="3505199" cy="52689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Test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F28A1-6069-86F8-D16E-70A8AD30A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459" y="1424359"/>
            <a:ext cx="8116303" cy="4726745"/>
          </a:xfrm>
        </p:spPr>
        <p:txBody>
          <a:bodyPr>
            <a:normAutofit/>
          </a:bodyPr>
          <a:lstStyle/>
          <a:p>
            <a:r>
              <a:rPr lang="en-US" dirty="0"/>
              <a:t>Test the torque and drag force that the engine can produce with attaching a subsoiling machine to the tuktuk</a:t>
            </a:r>
          </a:p>
          <a:p>
            <a:r>
              <a:rPr lang="en-US" dirty="0"/>
              <a:t>Test the brake rods level</a:t>
            </a:r>
          </a:p>
          <a:p>
            <a:r>
              <a:rPr lang="en-US" dirty="0"/>
              <a:t>Test the rear wheels gripe (no slipping)</a:t>
            </a:r>
          </a:p>
          <a:p>
            <a:r>
              <a:rPr lang="en-US" dirty="0"/>
              <a:t>Test the gear in </a:t>
            </a:r>
            <a:r>
              <a:rPr lang="en-US" dirty="0" err="1"/>
              <a:t>agri</a:t>
            </a:r>
            <a:r>
              <a:rPr lang="en-US" dirty="0"/>
              <a:t> roads</a:t>
            </a:r>
          </a:p>
          <a:p>
            <a:r>
              <a:rPr lang="en-US" dirty="0"/>
              <a:t>Hitch design </a:t>
            </a:r>
          </a:p>
          <a:p>
            <a:r>
              <a:rPr lang="en-US" dirty="0"/>
              <a:t>Batteries capacity </a:t>
            </a:r>
          </a:p>
          <a:p>
            <a:r>
              <a:rPr lang="en-US" dirty="0"/>
              <a:t>Wheels:</a:t>
            </a:r>
          </a:p>
          <a:p>
            <a:pPr lvl="1">
              <a:buFontTx/>
              <a:buChar char="-"/>
            </a:pPr>
            <a:r>
              <a:rPr lang="en-US" dirty="0"/>
              <a:t>Use dirt wheel</a:t>
            </a:r>
          </a:p>
          <a:p>
            <a:pPr lvl="1">
              <a:buFontTx/>
              <a:buChar char="-"/>
            </a:pPr>
            <a:r>
              <a:rPr lang="en-US" dirty="0"/>
              <a:t>Large wheel</a:t>
            </a:r>
          </a:p>
          <a:p>
            <a:pPr lvl="1">
              <a:buFontTx/>
              <a:buChar char="-"/>
            </a:pPr>
            <a:r>
              <a:rPr lang="en-US" dirty="0"/>
              <a:t>Big rims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0C52D-22D1-0E54-6C21-5AF4CF28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22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2620E3-86B6-33F5-FE2E-A2E5CF75AFFB}"/>
              </a:ext>
            </a:extLst>
          </p:cNvPr>
          <p:cNvSpPr txBox="1"/>
          <p:nvPr/>
        </p:nvSpPr>
        <p:spPr>
          <a:xfrm>
            <a:off x="1569357" y="6381281"/>
            <a:ext cx="10172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u="none" strike="noStrike" dirty="0">
                <a:solidFill>
                  <a:srgbClr val="4D90FE"/>
                </a:solidFill>
                <a:effectLst/>
                <a:latin typeface="Arial" panose="020B0604020202020204" pitchFamily="34" charset="0"/>
                <a:hlinkClick r:id="rId2"/>
              </a:rPr>
              <a:t>https://www.motherearthnews.com/sustainable-living/green-transportation/our-solar-powered-tractor-zbcz1307/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49DD2-6A73-6F3D-FC17-E24175AD6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357" y="1572016"/>
            <a:ext cx="3333750" cy="3562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7BA70-3756-B0F8-ECDF-2CDC04198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382" y="1572016"/>
            <a:ext cx="6361337" cy="3562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38550D-F658-0FD0-6115-5AD6E01F10C9}"/>
              </a:ext>
            </a:extLst>
          </p:cNvPr>
          <p:cNvSpPr txBox="1"/>
          <p:nvPr/>
        </p:nvSpPr>
        <p:spPr>
          <a:xfrm>
            <a:off x="1709530" y="70445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Solar-Powered Tractor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EEDFC7-F884-F0AD-CC37-8D0CBCC3F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301819-FA71-ADBC-145C-A1C7FDCA0DB1}"/>
              </a:ext>
            </a:extLst>
          </p:cNvPr>
          <p:cNvSpPr txBox="1"/>
          <p:nvPr/>
        </p:nvSpPr>
        <p:spPr>
          <a:xfrm>
            <a:off x="1616766" y="5398737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ui-sans-serif"/>
              </a:rPr>
              <a:t>- It will run for nearly two hours with the eight batteries 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ui-sans-serif"/>
              </a:rPr>
              <a:t>- For small farm applications the solar tractor is perfect, </a:t>
            </a:r>
          </a:p>
          <a:p>
            <a:r>
              <a:rPr lang="en-US" dirty="0">
                <a:solidFill>
                  <a:srgbClr val="222222"/>
                </a:solidFill>
                <a:latin typeface="ui-sans-serif"/>
              </a:rPr>
              <a:t>- </a:t>
            </a:r>
            <a:r>
              <a:rPr lang="en-US" b="0" i="0" dirty="0">
                <a:solidFill>
                  <a:srgbClr val="222222"/>
                </a:solidFill>
                <a:effectLst/>
                <a:latin typeface="ui-sans-serif"/>
              </a:rPr>
              <a:t>Top speed is approximately 20 mph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76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7B6F98-810A-F6CD-18BA-153C0B89BCF7}"/>
              </a:ext>
            </a:extLst>
          </p:cNvPr>
          <p:cNvSpPr txBox="1"/>
          <p:nvPr/>
        </p:nvSpPr>
        <p:spPr>
          <a:xfrm>
            <a:off x="1736035" y="6333993"/>
            <a:ext cx="99872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u="none" strike="noStrike" dirty="0">
                <a:solidFill>
                  <a:srgbClr val="4D90FE"/>
                </a:solidFill>
                <a:effectLst/>
                <a:latin typeface="Arial" panose="020B0604020202020204" pitchFamily="34" charset="0"/>
                <a:hlinkClick r:id="rId2"/>
              </a:rPr>
              <a:t>https://solarimpulse.com/solutions-explorer/solectrac-electric-tractors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D298C-6161-409E-ABE5-03F8A43E5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507" y="1489516"/>
            <a:ext cx="6146977" cy="4093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4E9222-1D5F-083A-3804-60B572EDFA8F}"/>
              </a:ext>
            </a:extLst>
          </p:cNvPr>
          <p:cNvSpPr txBox="1"/>
          <p:nvPr/>
        </p:nvSpPr>
        <p:spPr>
          <a:xfrm>
            <a:off x="1709530" y="70445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Solectrac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Electric Tractors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F668D-A483-1D4A-1E4F-701B4914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EADD8D-2F2F-0F6B-5335-2EF45E6E802B}"/>
              </a:ext>
            </a:extLst>
          </p:cNvPr>
          <p:cNvSpPr txBox="1"/>
          <p:nvPr/>
        </p:nvSpPr>
        <p:spPr>
          <a:xfrm>
            <a:off x="531812" y="2039816"/>
            <a:ext cx="51566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0" i="0" dirty="0" err="1">
                <a:solidFill>
                  <a:srgbClr val="586674"/>
                </a:solidFill>
                <a:effectLst/>
                <a:latin typeface="DIN"/>
              </a:rPr>
              <a:t>eFarmer</a:t>
            </a:r>
            <a:r>
              <a:rPr lang="en-US" b="0" i="0" dirty="0">
                <a:solidFill>
                  <a:srgbClr val="586674"/>
                </a:solidFill>
                <a:effectLst/>
                <a:latin typeface="DIN"/>
              </a:rPr>
              <a:t> has a front hitch for loader or reaper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586674"/>
                </a:solidFill>
                <a:effectLst/>
                <a:latin typeface="DIN"/>
              </a:rPr>
              <a:t>Has a mid hitch for bed preparation and cultivation with total visibility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586674"/>
                </a:solidFill>
                <a:effectLst/>
                <a:latin typeface="DIN"/>
              </a:rPr>
              <a:t>Has a rear hitch and 540rpm PTO for any Category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586674"/>
                </a:solidFill>
                <a:effectLst/>
                <a:latin typeface="DIN"/>
              </a:rPr>
              <a:t>18" of ground clearance to allow cultivation without damaging crops.</a:t>
            </a:r>
          </a:p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586674"/>
                </a:solidFill>
                <a:effectLst/>
                <a:latin typeface="DIN"/>
              </a:rPr>
              <a:t>The front and rear wheel tract is adjustable from 40" to 72" to work on the different width planting beds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32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E98D5-6C0E-1654-3E99-60710515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288" y="624110"/>
            <a:ext cx="9755324" cy="646331"/>
          </a:xfrm>
        </p:spPr>
        <p:txBody>
          <a:bodyPr/>
          <a:lstStyle/>
          <a:p>
            <a:r>
              <a:rPr lang="en-US" b="1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Mini agriculture </a:t>
            </a:r>
            <a:r>
              <a:rPr lang="en-US" b="1" i="0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TukTuk</a:t>
            </a:r>
            <a:r>
              <a:rPr lang="en-US" b="1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products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4F0CF1-C831-C71A-504B-3C0CC40D6A95}"/>
              </a:ext>
            </a:extLst>
          </p:cNvPr>
          <p:cNvSpPr txBox="1"/>
          <p:nvPr/>
        </p:nvSpPr>
        <p:spPr>
          <a:xfrm>
            <a:off x="1749288" y="6273728"/>
            <a:ext cx="10137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hlinkClick r:id="rId2"/>
              </a:rPr>
              <a:t>https://www.indiamart.com/proddetail/shakti-three-wheels-mini-tractor-16757725962.html</a:t>
            </a:r>
            <a:r>
              <a:rPr lang="en-US" sz="12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9A0E4-D73D-46C9-8E1E-C86805BDE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6667" l="130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118" y="1523435"/>
            <a:ext cx="5124678" cy="3499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19835D-2B2A-60D6-FC3E-8DEFCC142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796" y="1672987"/>
            <a:ext cx="5011346" cy="320067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F1A8F-FFDA-532C-5A37-EF8EA88E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6D047F-C4F4-E8DC-9418-0A26111EC6D1}"/>
              </a:ext>
            </a:extLst>
          </p:cNvPr>
          <p:cNvSpPr txBox="1"/>
          <p:nvPr/>
        </p:nvSpPr>
        <p:spPr>
          <a:xfrm>
            <a:off x="1616766" y="5398737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586674"/>
                </a:solidFill>
                <a:latin typeface="DIN"/>
              </a:rPr>
              <a:t>Low cost mini tractor based on a 2 wheels motorcycle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586674"/>
                </a:solidFill>
                <a:latin typeface="DIN"/>
              </a:rPr>
              <a:t>Small size for small gardens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586674"/>
                </a:solidFill>
                <a:latin typeface="DIN"/>
              </a:rPr>
              <a:t>low fuel </a:t>
            </a:r>
            <a:r>
              <a:rPr lang="en-US" dirty="0" err="1">
                <a:solidFill>
                  <a:srgbClr val="586674"/>
                </a:solidFill>
                <a:latin typeface="DIN"/>
              </a:rPr>
              <a:t>consumtion</a:t>
            </a:r>
            <a:r>
              <a:rPr lang="en-US" dirty="0">
                <a:solidFill>
                  <a:srgbClr val="586674"/>
                </a:solidFill>
                <a:latin typeface="DIN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51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7A053E-FE3F-EE37-5737-2BF5E773D2C5}"/>
              </a:ext>
            </a:extLst>
          </p:cNvPr>
          <p:cNvSpPr txBox="1"/>
          <p:nvPr/>
        </p:nvSpPr>
        <p:spPr>
          <a:xfrm>
            <a:off x="1630017" y="6233695"/>
            <a:ext cx="103364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u="none" strike="noStrike" dirty="0">
                <a:solidFill>
                  <a:srgbClr val="4D90FE"/>
                </a:solidFill>
                <a:effectLst/>
                <a:latin typeface="Arial" panose="020B0604020202020204" pitchFamily="34" charset="0"/>
                <a:hlinkClick r:id="rId2"/>
              </a:rPr>
              <a:t>https://kishankart.com/product/mini-tractor-tractbull/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D6427E-9A21-07EF-53AD-59F9913EF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04688"/>
            <a:ext cx="5669383" cy="3848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C746C3-CFC5-BDA2-F7F6-BEFC80BEAFFB}"/>
              </a:ext>
            </a:extLst>
          </p:cNvPr>
          <p:cNvSpPr txBox="1">
            <a:spLocks/>
          </p:cNvSpPr>
          <p:nvPr/>
        </p:nvSpPr>
        <p:spPr>
          <a:xfrm>
            <a:off x="1749288" y="624110"/>
            <a:ext cx="9755324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>
                <a:solidFill>
                  <a:srgbClr val="555555"/>
                </a:solidFill>
                <a:latin typeface="Arial" panose="020B0604020202020204" pitchFamily="34" charset="0"/>
              </a:rPr>
              <a:t>Mini agriculture TukTuk products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8AA50-FECB-79D1-27CD-B6C308D1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886D6-DA30-984C-151D-8B0A6B8490C4}"/>
              </a:ext>
            </a:extLst>
          </p:cNvPr>
          <p:cNvSpPr txBox="1"/>
          <p:nvPr/>
        </p:nvSpPr>
        <p:spPr>
          <a:xfrm>
            <a:off x="1085824" y="2033291"/>
            <a:ext cx="5167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10hp engine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High speed mini tractor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Can handle several agriculture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3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A0741-0725-9767-CFCE-1449737B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026" y="695691"/>
            <a:ext cx="9821586" cy="530136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5B2DD-FE70-C56C-56D2-1F948371D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37" y="1731406"/>
            <a:ext cx="7149548" cy="3999240"/>
          </a:xfrm>
        </p:spPr>
        <p:txBody>
          <a:bodyPr>
            <a:normAutofit/>
          </a:bodyPr>
          <a:lstStyle/>
          <a:p>
            <a:r>
              <a:rPr lang="en-US" sz="2400" dirty="0"/>
              <a:t>Converting an electric transportation tuktuk to an agriculture one.</a:t>
            </a:r>
          </a:p>
          <a:p>
            <a:r>
              <a:rPr lang="en-US" sz="2400" dirty="0"/>
              <a:t>Boosting the E-tuktuk batteries </a:t>
            </a:r>
          </a:p>
          <a:p>
            <a:r>
              <a:rPr lang="en-US" sz="2400" dirty="0"/>
              <a:t>AGRI E-</a:t>
            </a:r>
            <a:r>
              <a:rPr lang="en-US" sz="2400" dirty="0" err="1"/>
              <a:t>TukTuk</a:t>
            </a:r>
            <a:r>
              <a:rPr lang="en-US" sz="2400" dirty="0"/>
              <a:t> to replace the tractor. </a:t>
            </a:r>
          </a:p>
          <a:p>
            <a:r>
              <a:rPr lang="en-US" sz="2400" dirty="0"/>
              <a:t>Used in several agricultural terrain.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657AE1-1B40-BE03-FD4E-25C908FE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E8C19F-6FE0-4F35-3539-D9215913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9" y="2955544"/>
            <a:ext cx="5337364" cy="398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1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4EB44B-E8BF-0B70-9506-60728975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4DB2F7C-22E2-D1A3-3321-C1D3E3F27120}"/>
              </a:ext>
            </a:extLst>
          </p:cNvPr>
          <p:cNvSpPr txBox="1">
            <a:spLocks/>
          </p:cNvSpPr>
          <p:nvPr/>
        </p:nvSpPr>
        <p:spPr>
          <a:xfrm>
            <a:off x="1683026" y="675980"/>
            <a:ext cx="9821586" cy="6419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Current E-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TukTuk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specification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350F7-58E3-CC34-9D08-841DCFED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052" y="3429000"/>
            <a:ext cx="3979944" cy="3175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91A20-2508-767F-6267-1055235895F9}"/>
              </a:ext>
            </a:extLst>
          </p:cNvPr>
          <p:cNvSpPr txBox="1"/>
          <p:nvPr/>
        </p:nvSpPr>
        <p:spPr>
          <a:xfrm>
            <a:off x="2776719" y="1724700"/>
            <a:ext cx="678621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Vehicle Weight: 415 kg</a:t>
            </a:r>
          </a:p>
          <a:p>
            <a:pPr marL="285750" indent="-285750">
              <a:buFontTx/>
              <a:buChar char="-"/>
            </a:pPr>
            <a:r>
              <a:rPr lang="en-US" dirty="0"/>
              <a:t>Load Weight:    600 kg  (normal),   900kg (Gear)</a:t>
            </a:r>
          </a:p>
          <a:p>
            <a:pPr marL="285750" indent="-285750">
              <a:buFontTx/>
              <a:buChar char="-"/>
            </a:pPr>
            <a:r>
              <a:rPr lang="en-US" dirty="0"/>
              <a:t>Dimension: 3020*1175*1330mm</a:t>
            </a:r>
          </a:p>
          <a:p>
            <a:pPr marL="285750" indent="-285750">
              <a:buFontTx/>
              <a:buChar char="-"/>
            </a:pPr>
            <a:r>
              <a:rPr lang="en-US" dirty="0"/>
              <a:t>Engine power: 1000 W, </a:t>
            </a:r>
          </a:p>
          <a:p>
            <a:pPr marL="285750" indent="-285750">
              <a:buFontTx/>
              <a:buChar char="-"/>
            </a:pPr>
            <a:r>
              <a:rPr lang="en-US" dirty="0"/>
              <a:t>Supply battery: 5 Acid batteries of  total   64V, </a:t>
            </a:r>
            <a:r>
              <a:rPr lang="en-US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52Ah 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Made in </a:t>
            </a:r>
            <a:r>
              <a:rPr lang="en-US" dirty="0" err="1"/>
              <a:t>china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3 speed (low medium high)</a:t>
            </a:r>
          </a:p>
          <a:p>
            <a:pPr marL="285750" indent="-285750">
              <a:buFontTx/>
              <a:buChar char="-"/>
            </a:pPr>
            <a:r>
              <a:rPr lang="en-US" dirty="0"/>
              <a:t>Brake sensor</a:t>
            </a:r>
          </a:p>
          <a:p>
            <a:pPr marL="285750" indent="-285750">
              <a:buFontTx/>
              <a:buChar char="-"/>
            </a:pPr>
            <a:r>
              <a:rPr lang="en-US" dirty="0"/>
              <a:t>Soft start </a:t>
            </a:r>
          </a:p>
          <a:p>
            <a:pPr marL="285750" indent="-285750">
              <a:buFontTx/>
              <a:buChar char="-"/>
            </a:pPr>
            <a:r>
              <a:rPr lang="en-US" dirty="0"/>
              <a:t>5 hours of working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20 degree of climbing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70 km per charge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EA4917E-186F-78A7-CB87-9F11F9A5F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825" y="3756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86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129871-0C82-06FF-ED98-2A277F767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35" y="1458698"/>
            <a:ext cx="6908177" cy="41876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AEE8A-EB30-95D1-FCB0-0484A854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88516C-7E7F-3008-3AB2-9AD17E8F3835}"/>
              </a:ext>
            </a:extLst>
          </p:cNvPr>
          <p:cNvSpPr txBox="1">
            <a:spLocks/>
          </p:cNvSpPr>
          <p:nvPr/>
        </p:nvSpPr>
        <p:spPr>
          <a:xfrm>
            <a:off x="1819921" y="643723"/>
            <a:ext cx="9821586" cy="6419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MAKE IT AGRICULTURAL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8FDF4C-61A2-373B-8DFD-1947AC05D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341" y="4214950"/>
            <a:ext cx="4094438" cy="23031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1A326D-4546-FA9D-BACF-1A312AE20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695" y="1152907"/>
            <a:ext cx="2325697" cy="1511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294DB7-E074-3CB5-3AAB-85E334A60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4310" y="2772622"/>
            <a:ext cx="2346468" cy="13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0551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1299</TotalTime>
  <Words>973</Words>
  <Application>Microsoft Office PowerPoint</Application>
  <PresentationFormat>Widescreen</PresentationFormat>
  <Paragraphs>153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</vt:lpstr>
      <vt:lpstr>Calibri</vt:lpstr>
      <vt:lpstr>Century Gothic</vt:lpstr>
      <vt:lpstr>DIN</vt:lpstr>
      <vt:lpstr>Helvetica Neue</vt:lpstr>
      <vt:lpstr>ui-sans-serif</vt:lpstr>
      <vt:lpstr>Wingdings 3</vt:lpstr>
      <vt:lpstr>Wisp</vt:lpstr>
      <vt:lpstr>Agriculture  Multi purposing</vt:lpstr>
      <vt:lpstr>Agriculture Electric Real Size Tractors in market</vt:lpstr>
      <vt:lpstr>PowerPoint Presentation</vt:lpstr>
      <vt:lpstr>PowerPoint Presentation</vt:lpstr>
      <vt:lpstr>Mini agriculture TukTuk products</vt:lpstr>
      <vt:lpstr>PowerPoint Presentation</vt:lpstr>
      <vt:lpstr>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 EQUIPMENTS Chassis</vt:lpstr>
      <vt:lpstr>IMPROVE EQUIPMENTS Weight</vt:lpstr>
      <vt:lpstr>IMPROVE EQUIPMENTS Motor</vt:lpstr>
      <vt:lpstr>PowerPoint Presentation</vt:lpstr>
      <vt:lpstr>The rear wheels should fit the wheel cover space and drum width - Wheel chains for dirt roads can be used - or use bigger Off-Road wheels (cabin may need to left up)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 Estimation</vt:lpstr>
      <vt:lpstr>Test Needed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Agriculture e-tuktuk</dc:title>
  <dc:creator>bigboss</dc:creator>
  <cp:lastModifiedBy>bigboss</cp:lastModifiedBy>
  <cp:revision>41</cp:revision>
  <dcterms:created xsi:type="dcterms:W3CDTF">2022-11-02T11:58:34Z</dcterms:created>
  <dcterms:modified xsi:type="dcterms:W3CDTF">2022-11-09T19:44:41Z</dcterms:modified>
</cp:coreProperties>
</file>