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569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80" autoAdjust="0"/>
  </p:normalViewPr>
  <p:slideViewPr>
    <p:cSldViewPr snapToGrid="0">
      <p:cViewPr>
        <p:scale>
          <a:sx n="54" d="100"/>
          <a:sy n="54" d="100"/>
        </p:scale>
        <p:origin x="235" y="-6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BB688-4BC8-4C44-A53A-D09518C5BA04}" type="datetimeFigureOut">
              <a:rPr lang="en-US" smtClean="0"/>
              <a:t>28/12/2020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845C-F8D8-4401-A5BF-D87165647B71}" type="slidenum">
              <a:rPr lang="en-US" smtClean="0"/>
              <a:t>‹#›</a:t>
            </a:fld>
            <a:endParaRPr lang="en-US"/>
          </a:p>
        </p:txBody>
      </p:sp>
    </p:spTree>
    <p:extLst>
      <p:ext uri="{BB962C8B-B14F-4D97-AF65-F5344CB8AC3E}">
        <p14:creationId xmlns:p14="http://schemas.microsoft.com/office/powerpoint/2010/main" val="318466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F845C-F8D8-4401-A5BF-D87165647B71}" type="slidenum">
              <a:rPr lang="en-US" smtClean="0"/>
              <a:t>1</a:t>
            </a:fld>
            <a:endParaRPr lang="en-US"/>
          </a:p>
        </p:txBody>
      </p:sp>
    </p:spTree>
    <p:extLst>
      <p:ext uri="{BB962C8B-B14F-4D97-AF65-F5344CB8AC3E}">
        <p14:creationId xmlns:p14="http://schemas.microsoft.com/office/powerpoint/2010/main" val="218956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28/12/2020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6419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28/12/2020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54096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28/12/2020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394510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28/12/2020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26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4DF22C-4CB1-4E83-BD4E-180FCE165F9A}" type="datetimeFigureOut">
              <a:rPr lang="en-US" smtClean="0"/>
              <a:t>28/12/2020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902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4DF22C-4CB1-4E83-BD4E-180FCE165F9A}" type="datetimeFigureOut">
              <a:rPr lang="en-US" smtClean="0"/>
              <a:t>28/12/2020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1641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DF22C-4CB1-4E83-BD4E-180FCE165F9A}" type="datetimeFigureOut">
              <a:rPr lang="en-US" smtClean="0"/>
              <a:t>28/12/2020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5188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4DF22C-4CB1-4E83-BD4E-180FCE165F9A}" type="datetimeFigureOut">
              <a:rPr lang="en-US" smtClean="0"/>
              <a:t>28/12/2020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15715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DF22C-4CB1-4E83-BD4E-180FCE165F9A}" type="datetimeFigureOut">
              <a:rPr lang="en-US" smtClean="0"/>
              <a:t>28/12/2020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86575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28/12/2020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03855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28/12/2020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4616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24DF22C-4CB1-4E83-BD4E-180FCE165F9A}" type="datetimeFigureOut">
              <a:rPr lang="en-US" smtClean="0"/>
              <a:t>28/12/2020</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56DDBDE1-FB7E-44B2-BE8C-E9C5690DE71D}" type="slidenum">
              <a:rPr lang="en-US" smtClean="0"/>
              <a:t>‹#›</a:t>
            </a:fld>
            <a:endParaRPr lang="en-US"/>
          </a:p>
        </p:txBody>
      </p:sp>
    </p:spTree>
    <p:extLst>
      <p:ext uri="{BB962C8B-B14F-4D97-AF65-F5344CB8AC3E}">
        <p14:creationId xmlns:p14="http://schemas.microsoft.com/office/powerpoint/2010/main" val="3422722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91">
            <a:extLst>
              <a:ext uri="{FF2B5EF4-FFF2-40B4-BE49-F238E27FC236}">
                <a16:creationId xmlns:a16="http://schemas.microsoft.com/office/drawing/2014/main" id="{B82929AC-181D-4F2A-9454-4B5E70BEF601}"/>
              </a:ext>
            </a:extLst>
          </p:cNvPr>
          <p:cNvSpPr/>
          <p:nvPr/>
        </p:nvSpPr>
        <p:spPr>
          <a:xfrm>
            <a:off x="11965702" y="12175564"/>
            <a:ext cx="8876626" cy="7974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9">
            <a:extLst>
              <a:ext uri="{FF2B5EF4-FFF2-40B4-BE49-F238E27FC236}">
                <a16:creationId xmlns:a16="http://schemas.microsoft.com/office/drawing/2014/main" id="{33566FC7-6682-4810-A193-F96C91535725}"/>
              </a:ext>
            </a:extLst>
          </p:cNvPr>
          <p:cNvSpPr/>
          <p:nvPr/>
        </p:nvSpPr>
        <p:spPr>
          <a:xfrm>
            <a:off x="13249722" y="20608694"/>
            <a:ext cx="7592605" cy="83092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188496" y="21358823"/>
            <a:ext cx="12718894" cy="859403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239922" y="8042273"/>
            <a:ext cx="11686273" cy="127036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123" y="144022"/>
            <a:ext cx="4084317" cy="970024"/>
          </a:xfrm>
          <a:prstGeom prst="rect">
            <a:avLst/>
          </a:prstGeom>
        </p:spPr>
      </p:pic>
      <p:pic>
        <p:nvPicPr>
          <p:cNvPr id="58" name="Picture 2" descr="AECENA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96" y="1455287"/>
            <a:ext cx="11465948" cy="188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17508756" y="19930895"/>
            <a:ext cx="300082" cy="369332"/>
          </a:xfrm>
          <a:prstGeom prst="rect">
            <a:avLst/>
          </a:prstGeom>
          <a:noFill/>
        </p:spPr>
        <p:txBody>
          <a:bodyPr wrap="none" rtlCol="0">
            <a:spAutoFit/>
          </a:bodyPr>
          <a:lstStyle/>
          <a:p>
            <a:r>
              <a:rPr lang="en-US" b="1" dirty="0"/>
              <a:t>&gt;</a:t>
            </a:r>
          </a:p>
        </p:txBody>
      </p:sp>
      <p:pic>
        <p:nvPicPr>
          <p:cNvPr id="1026" name="Picture 5"/>
          <p:cNvPicPr>
            <a:picLocks noChangeAspect="1" noChangeArrowheads="1"/>
          </p:cNvPicPr>
          <p:nvPr/>
        </p:nvPicPr>
        <p:blipFill>
          <a:blip r:embed="rId5">
            <a:extLst>
              <a:ext uri="{28A0092B-C50C-407E-A947-70E740481C1C}">
                <a14:useLocalDpi xmlns:a14="http://schemas.microsoft.com/office/drawing/2010/main" val="0"/>
              </a:ext>
            </a:extLst>
          </a:blip>
          <a:srcRect l="63463" t="12329" r="19569" b="6030"/>
          <a:stretch>
            <a:fillRect/>
          </a:stretch>
        </p:blipFill>
        <p:spPr bwMode="auto">
          <a:xfrm>
            <a:off x="2266601" y="9210250"/>
            <a:ext cx="3575166" cy="9676158"/>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541298" y="8750607"/>
            <a:ext cx="7947563" cy="400110"/>
          </a:xfrm>
          <a:prstGeom prst="rect">
            <a:avLst/>
          </a:prstGeom>
          <a:noFill/>
        </p:spPr>
        <p:txBody>
          <a:bodyPr wrap="square" rtlCol="0">
            <a:spAutoFit/>
          </a:bodyPr>
          <a:lstStyle/>
          <a:p>
            <a:pPr lvl="1"/>
            <a:r>
              <a:rPr lang="en-US" sz="2000" b="1" dirty="0"/>
              <a:t>1. Reverse Transcription Reaction (First-Strand cDNA Synthesis)</a:t>
            </a:r>
          </a:p>
        </p:txBody>
      </p:sp>
      <p:sp>
        <p:nvSpPr>
          <p:cNvPr id="57" name="Right Arrow 56"/>
          <p:cNvSpPr/>
          <p:nvPr/>
        </p:nvSpPr>
        <p:spPr>
          <a:xfrm>
            <a:off x="5821232" y="15326257"/>
            <a:ext cx="980902" cy="615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4"/>
          <p:cNvPicPr>
            <a:picLocks noChangeAspect="1" noChangeArrowheads="1"/>
          </p:cNvPicPr>
          <p:nvPr/>
        </p:nvPicPr>
        <p:blipFill>
          <a:blip r:embed="rId6">
            <a:extLst>
              <a:ext uri="{28A0092B-C50C-407E-A947-70E740481C1C}">
                <a14:useLocalDpi xmlns:a14="http://schemas.microsoft.com/office/drawing/2010/main" val="0"/>
              </a:ext>
            </a:extLst>
          </a:blip>
          <a:srcRect l="67055" t="10628" r="1233" b="7724"/>
          <a:stretch>
            <a:fillRect/>
          </a:stretch>
        </p:blipFill>
        <p:spPr bwMode="auto">
          <a:xfrm>
            <a:off x="6858727" y="12951064"/>
            <a:ext cx="4312890" cy="624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a:xfrm>
            <a:off x="7027836" y="12392177"/>
            <a:ext cx="5755426" cy="461665"/>
          </a:xfrm>
          <a:prstGeom prst="rect">
            <a:avLst/>
          </a:prstGeom>
          <a:noFill/>
        </p:spPr>
        <p:txBody>
          <a:bodyPr wrap="square" rtlCol="0">
            <a:spAutoFit/>
          </a:bodyPr>
          <a:lstStyle/>
          <a:p>
            <a:r>
              <a:rPr lang="en-US" sz="2400" b="1" dirty="0"/>
              <a:t>2. Transcription protocol</a:t>
            </a:r>
          </a:p>
        </p:txBody>
      </p:sp>
      <p:sp>
        <p:nvSpPr>
          <p:cNvPr id="68" name="Right Arrow 67"/>
          <p:cNvSpPr/>
          <p:nvPr/>
        </p:nvSpPr>
        <p:spPr>
          <a:xfrm>
            <a:off x="11247058" y="15326257"/>
            <a:ext cx="983921" cy="615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Dynabeads™ mRNA DIRECT™ Purification K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6543" y="12842753"/>
            <a:ext cx="5114734" cy="581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14381223" y="12381088"/>
            <a:ext cx="6855229" cy="461665"/>
          </a:xfrm>
          <a:prstGeom prst="rect">
            <a:avLst/>
          </a:prstGeom>
          <a:noFill/>
        </p:spPr>
        <p:txBody>
          <a:bodyPr wrap="square" rtlCol="0">
            <a:spAutoFit/>
          </a:bodyPr>
          <a:lstStyle/>
          <a:p>
            <a:r>
              <a:rPr lang="en-US" sz="2400" b="1" dirty="0"/>
              <a:t>3. RNA purification</a:t>
            </a:r>
          </a:p>
        </p:txBody>
      </p:sp>
      <p:sp>
        <p:nvSpPr>
          <p:cNvPr id="79" name="TextBox 78"/>
          <p:cNvSpPr txBox="1"/>
          <p:nvPr/>
        </p:nvSpPr>
        <p:spPr>
          <a:xfrm>
            <a:off x="403170" y="21758639"/>
            <a:ext cx="12347097" cy="461665"/>
          </a:xfrm>
          <a:prstGeom prst="rect">
            <a:avLst/>
          </a:prstGeom>
          <a:noFill/>
        </p:spPr>
        <p:txBody>
          <a:bodyPr wrap="square" rtlCol="0">
            <a:spAutoFit/>
          </a:bodyPr>
          <a:lstStyle/>
          <a:p>
            <a:r>
              <a:rPr lang="en-US" sz="2400" b="1" dirty="0"/>
              <a:t>4. LNP formulation</a:t>
            </a:r>
            <a:r>
              <a:rPr lang="de-DE" sz="2400" b="1" dirty="0"/>
              <a:t> (Encapsulation by microfluidic mixing</a:t>
            </a:r>
            <a:r>
              <a:rPr lang="de-DE" sz="2400" b="1" dirty="0" smtClean="0"/>
              <a:t>)</a:t>
            </a:r>
            <a:endParaRPr lang="en-US" sz="2400" b="1" dirty="0"/>
          </a:p>
        </p:txBody>
      </p:sp>
      <p:sp>
        <p:nvSpPr>
          <p:cNvPr id="80" name="TextBox 79"/>
          <p:cNvSpPr txBox="1"/>
          <p:nvPr/>
        </p:nvSpPr>
        <p:spPr>
          <a:xfrm>
            <a:off x="13820978" y="20566163"/>
            <a:ext cx="7021350" cy="6124754"/>
          </a:xfrm>
          <a:prstGeom prst="rect">
            <a:avLst/>
          </a:prstGeom>
          <a:noFill/>
        </p:spPr>
        <p:txBody>
          <a:bodyPr wrap="square" rtlCol="0">
            <a:spAutoFit/>
          </a:bodyPr>
          <a:lstStyle/>
          <a:p>
            <a:endParaRPr lang="en-US" sz="2400" dirty="0"/>
          </a:p>
          <a:p>
            <a:r>
              <a:rPr lang="en-US" sz="3600" b="1" dirty="0" smtClean="0">
                <a:cs typeface="Arial" panose="020B0604020202020204" pitchFamily="34" charset="0"/>
              </a:rPr>
              <a:t>Materials</a:t>
            </a:r>
          </a:p>
          <a:p>
            <a:endParaRPr lang="en-US" sz="2200" b="1" dirty="0" smtClean="0">
              <a:cs typeface="Arial" panose="020B0604020202020204" pitchFamily="34" charset="0"/>
            </a:endParaRPr>
          </a:p>
          <a:p>
            <a:pPr marL="342900" indent="-342900">
              <a:buFont typeface="Arial" panose="020B0604020202020204" pitchFamily="34" charset="0"/>
              <a:buChar char="•"/>
            </a:pPr>
            <a:r>
              <a:rPr lang="en-US" sz="2200" b="1" dirty="0" smtClean="0">
                <a:cs typeface="Arial" panose="020B0604020202020204" pitchFamily="34" charset="0"/>
              </a:rPr>
              <a:t>mRNA</a:t>
            </a:r>
          </a:p>
          <a:p>
            <a:pPr marL="342900" indent="-342900">
              <a:buFont typeface="Arial" panose="020B0604020202020204" pitchFamily="34" charset="0"/>
              <a:buChar char="•"/>
            </a:pPr>
            <a:r>
              <a:rPr lang="en-US" sz="2200" b="1" dirty="0" smtClean="0">
                <a:cs typeface="Arial" panose="020B0604020202020204" pitchFamily="34" charset="0"/>
              </a:rPr>
              <a:t>Lipids</a:t>
            </a:r>
            <a:endParaRPr lang="en-US" sz="2200" b="1" dirty="0">
              <a:cs typeface="Arial" panose="020B0604020202020204" pitchFamily="34" charset="0"/>
            </a:endParaRPr>
          </a:p>
          <a:p>
            <a:pPr marL="800100" lvl="1" indent="-342900">
              <a:buFont typeface="+mj-lt"/>
              <a:buAutoNum type="arabicPeriod"/>
            </a:pPr>
            <a:r>
              <a:rPr lang="en-US" sz="2200" dirty="0" smtClean="0">
                <a:cs typeface="Arial" panose="020B0604020202020204" pitchFamily="34" charset="0"/>
              </a:rPr>
              <a:t>DMG-PEG2000 </a:t>
            </a:r>
            <a:endParaRPr lang="en-US" sz="2200" dirty="0"/>
          </a:p>
          <a:p>
            <a:pPr marL="800100" lvl="1" indent="-342900">
              <a:buFont typeface="+mj-lt"/>
              <a:buAutoNum type="arabicPeriod"/>
            </a:pPr>
            <a:r>
              <a:rPr lang="en-US" sz="2200" dirty="0">
                <a:cs typeface="Arial" panose="020B0604020202020204" pitchFamily="34" charset="0"/>
              </a:rPr>
              <a:t>SM-102</a:t>
            </a:r>
          </a:p>
          <a:p>
            <a:pPr marL="800100" lvl="1" indent="-342900">
              <a:buFont typeface="+mj-lt"/>
              <a:buAutoNum type="arabicPeriod"/>
            </a:pPr>
            <a:r>
              <a:rPr lang="en-US" sz="2200" dirty="0">
                <a:cs typeface="Arial" panose="020B0604020202020204" pitchFamily="34" charset="0"/>
              </a:rPr>
              <a:t>DSPC</a:t>
            </a:r>
          </a:p>
          <a:p>
            <a:pPr marL="800100" lvl="1" indent="-342900">
              <a:buFont typeface="+mj-lt"/>
              <a:buAutoNum type="arabicPeriod"/>
            </a:pPr>
            <a:r>
              <a:rPr lang="en-US" sz="2200" dirty="0">
                <a:cs typeface="Arial" panose="020B0604020202020204" pitchFamily="34" charset="0"/>
              </a:rPr>
              <a:t>Cholesterol</a:t>
            </a:r>
          </a:p>
          <a:p>
            <a:pPr marL="342900" indent="-342900">
              <a:buFont typeface="Arial" panose="020B0604020202020204" pitchFamily="34" charset="0"/>
              <a:buChar char="•"/>
            </a:pPr>
            <a:r>
              <a:rPr lang="en-US" sz="2200" b="1" dirty="0">
                <a:cs typeface="Arial" panose="020B0604020202020204" pitchFamily="34" charset="0"/>
              </a:rPr>
              <a:t>The liquid part of the vaccine</a:t>
            </a:r>
          </a:p>
          <a:p>
            <a:pPr marL="800100" lvl="1" indent="-342900">
              <a:buFont typeface="+mj-lt"/>
              <a:buAutoNum type="arabicPeriod"/>
            </a:pPr>
            <a:r>
              <a:rPr lang="en-US" sz="2200" dirty="0"/>
              <a:t>Sucrose (sugar)</a:t>
            </a:r>
          </a:p>
          <a:p>
            <a:pPr marL="800100" lvl="1" indent="-342900">
              <a:buFont typeface="+mj-lt"/>
              <a:buAutoNum type="arabicPeriod"/>
            </a:pPr>
            <a:r>
              <a:rPr lang="en-US" sz="2200" dirty="0" smtClean="0"/>
              <a:t>Water</a:t>
            </a:r>
            <a:endParaRPr lang="en-US" sz="2200" dirty="0">
              <a:cs typeface="Arial" panose="020B0604020202020204" pitchFamily="34" charset="0"/>
            </a:endParaRPr>
          </a:p>
          <a:p>
            <a:pPr marL="342900" indent="-342900">
              <a:buFont typeface="Arial" panose="020B0604020202020204" pitchFamily="34" charset="0"/>
              <a:buChar char="•"/>
            </a:pPr>
            <a:r>
              <a:rPr lang="en-US" sz="2200" dirty="0" err="1" smtClean="0">
                <a:cs typeface="Arial" panose="020B0604020202020204" pitchFamily="34" charset="0"/>
              </a:rPr>
              <a:t>Tris</a:t>
            </a:r>
            <a:r>
              <a:rPr lang="en-US" sz="2200" dirty="0" smtClean="0">
                <a:cs typeface="Arial" panose="020B0604020202020204" pitchFamily="34" charset="0"/>
              </a:rPr>
              <a:t> </a:t>
            </a:r>
            <a:r>
              <a:rPr lang="en-US" sz="2200" dirty="0">
                <a:cs typeface="Arial" panose="020B0604020202020204" pitchFamily="34" charset="0"/>
              </a:rPr>
              <a:t>buffer</a:t>
            </a:r>
          </a:p>
          <a:p>
            <a:pPr marL="342900" indent="-342900">
              <a:buFont typeface="Arial" panose="020B0604020202020204" pitchFamily="34" charset="0"/>
              <a:buChar char="•"/>
            </a:pPr>
            <a:r>
              <a:rPr lang="en-US" sz="2200" dirty="0"/>
              <a:t>Sodium </a:t>
            </a:r>
            <a:r>
              <a:rPr lang="en-US" sz="2200" dirty="0" smtClean="0"/>
              <a:t>acetate</a:t>
            </a:r>
            <a:endParaRPr lang="en-US" sz="2200" b="1" dirty="0"/>
          </a:p>
          <a:p>
            <a:pPr marL="342900" indent="-342900">
              <a:buFont typeface="Arial" panose="020B0604020202020204" pitchFamily="34" charset="0"/>
              <a:buChar char="•"/>
            </a:pPr>
            <a:r>
              <a:rPr lang="en-US" sz="2200" dirty="0"/>
              <a:t>Sugar: </a:t>
            </a:r>
            <a:r>
              <a:rPr lang="en-US" sz="2200" dirty="0" smtClean="0"/>
              <a:t>Sucrose</a:t>
            </a:r>
            <a:endParaRPr lang="en-US" sz="2200" dirty="0">
              <a:cs typeface="Arial" panose="020B0604020202020204" pitchFamily="34" charset="0"/>
            </a:endParaRPr>
          </a:p>
          <a:p>
            <a:pPr marL="342900" indent="-342900">
              <a:buFont typeface="Arial" panose="020B0604020202020204" pitchFamily="34" charset="0"/>
              <a:buChar char="•"/>
            </a:pPr>
            <a:r>
              <a:rPr lang="en-US" sz="2200" dirty="0">
                <a:cs typeface="Arial" panose="020B0604020202020204" pitchFamily="34" charset="0"/>
              </a:rPr>
              <a:t>Water </a:t>
            </a:r>
            <a:endParaRPr lang="en-US" sz="2200" dirty="0"/>
          </a:p>
          <a:p>
            <a:endParaRPr lang="en-US" sz="2400" b="1" dirty="0">
              <a:latin typeface="Arial" panose="020B0604020202020204" pitchFamily="34" charset="0"/>
              <a:cs typeface="Arial" panose="020B0604020202020204" pitchFamily="34" charset="0"/>
            </a:endParaRPr>
          </a:p>
        </p:txBody>
      </p:sp>
      <p:sp>
        <p:nvSpPr>
          <p:cNvPr id="81" name="TextBox 80"/>
          <p:cNvSpPr txBox="1"/>
          <p:nvPr/>
        </p:nvSpPr>
        <p:spPr>
          <a:xfrm>
            <a:off x="13701536" y="26683315"/>
            <a:ext cx="6688975" cy="138499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Preparation of Solid-Lipid Nanoparticles</a:t>
            </a:r>
            <a:r>
              <a:rPr lang="en-US" sz="2400" b="1" dirty="0" smtClean="0">
                <a:latin typeface="Arial" panose="020B0604020202020204" pitchFamily="34" charset="0"/>
                <a:cs typeface="Arial" panose="020B0604020202020204" pitchFamily="34" charset="0"/>
              </a:rPr>
              <a:t>.</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Dissolve lipids in ethanol</a:t>
            </a:r>
          </a:p>
          <a:p>
            <a:pPr marL="457200" indent="-457200">
              <a:buFont typeface="+mj-lt"/>
              <a:buAutoNum type="arabicPeriod"/>
            </a:pPr>
            <a:r>
              <a:rPr lang="en-US" sz="2000" dirty="0" err="1" smtClean="0">
                <a:latin typeface="Arial" panose="020B0604020202020204" pitchFamily="34" charset="0"/>
                <a:cs typeface="Arial" panose="020B0604020202020204" pitchFamily="34" charset="0"/>
              </a:rPr>
              <a:t>mRna</a:t>
            </a:r>
            <a:r>
              <a:rPr lang="en-US" sz="2000" dirty="0" smtClean="0">
                <a:latin typeface="Arial" panose="020B0604020202020204" pitchFamily="34" charset="0"/>
                <a:cs typeface="Arial" panose="020B0604020202020204" pitchFamily="34" charset="0"/>
              </a:rPr>
              <a:t> in </a:t>
            </a:r>
            <a:r>
              <a:rPr lang="en-US" sz="2000" dirty="0" err="1" smtClean="0">
                <a:latin typeface="Arial" panose="020B0604020202020204" pitchFamily="34" charset="0"/>
                <a:cs typeface="Arial" panose="020B0604020202020204" pitchFamily="34" charset="0"/>
              </a:rPr>
              <a:t>tris</a:t>
            </a:r>
            <a:r>
              <a:rPr lang="en-US" sz="2000" dirty="0" smtClean="0">
                <a:latin typeface="Arial" panose="020B0604020202020204" pitchFamily="34" charset="0"/>
                <a:cs typeface="Arial" panose="020B0604020202020204" pitchFamily="34" charset="0"/>
              </a:rPr>
              <a:t> buffer</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Microfluidic mixing using herringbone </a:t>
            </a:r>
            <a:r>
              <a:rPr lang="en-US" sz="2000" dirty="0" err="1" smtClean="0">
                <a:latin typeface="Arial" panose="020B0604020202020204" pitchFamily="34" charset="0"/>
                <a:cs typeface="Arial" panose="020B0604020202020204" pitchFamily="34" charset="0"/>
              </a:rPr>
              <a:t>micromixer</a:t>
            </a:r>
            <a:endParaRPr lang="en-US" sz="2000" dirty="0">
              <a:latin typeface="Arial" panose="020B0604020202020204" pitchFamily="34" charset="0"/>
              <a:cs typeface="Arial" panose="020B0604020202020204" pitchFamily="34" charset="0"/>
            </a:endParaRPr>
          </a:p>
        </p:txBody>
      </p:sp>
      <p:sp>
        <p:nvSpPr>
          <p:cNvPr id="91" name="TextBox 90"/>
          <p:cNvSpPr txBox="1"/>
          <p:nvPr/>
        </p:nvSpPr>
        <p:spPr>
          <a:xfrm>
            <a:off x="827002" y="3501304"/>
            <a:ext cx="17540892" cy="830997"/>
          </a:xfrm>
          <a:prstGeom prst="rect">
            <a:avLst/>
          </a:prstGeom>
          <a:noFill/>
        </p:spPr>
        <p:txBody>
          <a:bodyPr wrap="none" rtlCol="0">
            <a:spAutoFit/>
          </a:bodyPr>
          <a:lstStyle/>
          <a:p>
            <a:r>
              <a:rPr lang="en-US" sz="4800" b="1" dirty="0" smtClean="0"/>
              <a:t>LIPID </a:t>
            </a:r>
            <a:r>
              <a:rPr lang="en-US" sz="4800" b="1" dirty="0"/>
              <a:t>NANOPARTICLE </a:t>
            </a:r>
            <a:r>
              <a:rPr lang="en-US" sz="4800" b="1" dirty="0" smtClean="0"/>
              <a:t>(LNP) </a:t>
            </a:r>
            <a:r>
              <a:rPr lang="en-US" sz="4800" b="1" dirty="0"/>
              <a:t>RNA VACCINE PRODUCTION (LAB SCALE)</a:t>
            </a:r>
          </a:p>
        </p:txBody>
      </p:sp>
      <p:sp>
        <p:nvSpPr>
          <p:cNvPr id="101" name="TextBox 100"/>
          <p:cNvSpPr txBox="1"/>
          <p:nvPr/>
        </p:nvSpPr>
        <p:spPr>
          <a:xfrm>
            <a:off x="842028" y="4206606"/>
            <a:ext cx="5992410" cy="1569660"/>
          </a:xfrm>
          <a:prstGeom prst="rect">
            <a:avLst/>
          </a:prstGeom>
          <a:noFill/>
        </p:spPr>
        <p:txBody>
          <a:bodyPr wrap="none" rtlCol="0">
            <a:spAutoFit/>
          </a:bodyPr>
          <a:lstStyle/>
          <a:p>
            <a:r>
              <a:rPr lang="en-US" sz="4800" b="1" dirty="0"/>
              <a:t>Protocol (</a:t>
            </a:r>
            <a:r>
              <a:rPr lang="en-US" sz="4800" b="1" dirty="0" smtClean="0"/>
              <a:t>LNP) </a:t>
            </a:r>
            <a:r>
              <a:rPr lang="en-US" sz="4800" b="1" dirty="0"/>
              <a:t>method</a:t>
            </a:r>
            <a:endParaRPr lang="en-US" sz="4800" dirty="0"/>
          </a:p>
          <a:p>
            <a:endParaRPr lang="en-US" sz="4800" b="1" dirty="0"/>
          </a:p>
        </p:txBody>
      </p:sp>
      <p:sp>
        <p:nvSpPr>
          <p:cNvPr id="2" name="TextBox 1"/>
          <p:cNvSpPr txBox="1"/>
          <p:nvPr/>
        </p:nvSpPr>
        <p:spPr>
          <a:xfrm>
            <a:off x="1884885" y="19080851"/>
            <a:ext cx="4579718" cy="120032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 is a laboratory technique combining reverse transcription of RNA into DNA (in this context called complementary DNA or cDNA)</a:t>
            </a:r>
          </a:p>
        </p:txBody>
      </p:sp>
      <p:sp>
        <p:nvSpPr>
          <p:cNvPr id="3" name="TextBox 2"/>
          <p:cNvSpPr txBox="1"/>
          <p:nvPr/>
        </p:nvSpPr>
        <p:spPr>
          <a:xfrm>
            <a:off x="6655984" y="19367120"/>
            <a:ext cx="5732150" cy="36933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This will lead for more RNA copies</a:t>
            </a:r>
          </a:p>
        </p:txBody>
      </p:sp>
      <p:sp>
        <p:nvSpPr>
          <p:cNvPr id="5" name="TextBox 4"/>
          <p:cNvSpPr txBox="1"/>
          <p:nvPr/>
        </p:nvSpPr>
        <p:spPr>
          <a:xfrm>
            <a:off x="12460572" y="18844160"/>
            <a:ext cx="5854826" cy="64633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Total RNA purification involves the extraction and purification of total RNA from your sample</a:t>
            </a:r>
          </a:p>
        </p:txBody>
      </p:sp>
      <p:sp>
        <p:nvSpPr>
          <p:cNvPr id="6" name="TextBox 5"/>
          <p:cNvSpPr txBox="1"/>
          <p:nvPr/>
        </p:nvSpPr>
        <p:spPr>
          <a:xfrm>
            <a:off x="902625" y="5151315"/>
            <a:ext cx="19893139" cy="144655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Overview    </a:t>
            </a:r>
            <a:r>
              <a:rPr lang="en-US" sz="2000" b="1" dirty="0">
                <a:latin typeface="Arial" panose="020B0604020202020204" pitchFamily="34" charset="0"/>
                <a:cs typeface="Arial" panose="020B0604020202020204" pitchFamily="34" charset="0"/>
              </a:rPr>
              <a:t>As the world continues to fight the COVID-19 pandemic and prepare for the global distribution of vaccines. The global need for vaccine and the wide geographic diversity of the pandemic require more than one effective vaccine approach. the mRNA vaccine has become deservedly popular as the technology to ensure stable mRNA developed, along with superior delivery methods to get the vaccine into the host cell. In this study we have chosen SLN which are nanoparticles composed of lipids as mRNA delivery vehicles.  </a:t>
            </a:r>
          </a:p>
        </p:txBody>
      </p:sp>
      <p:pic>
        <p:nvPicPr>
          <p:cNvPr id="7" name="Picture 2" descr="MEGBI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7137" y="1455287"/>
            <a:ext cx="2070281" cy="199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928703" y="7148787"/>
            <a:ext cx="757828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Available protocols for RNA vaccine production:</a:t>
            </a:r>
          </a:p>
        </p:txBody>
      </p:sp>
      <p:sp>
        <p:nvSpPr>
          <p:cNvPr id="8" name="TextBox 7">
            <a:extLst>
              <a:ext uri="{FF2B5EF4-FFF2-40B4-BE49-F238E27FC236}">
                <a16:creationId xmlns:a16="http://schemas.microsoft.com/office/drawing/2014/main" id="{A0E3CF83-1DF8-4A37-8CAE-BC1B39DCA265}"/>
              </a:ext>
            </a:extLst>
          </p:cNvPr>
          <p:cNvSpPr txBox="1"/>
          <p:nvPr/>
        </p:nvSpPr>
        <p:spPr>
          <a:xfrm>
            <a:off x="14106791" y="29453305"/>
            <a:ext cx="5884946" cy="461665"/>
          </a:xfrm>
          <a:prstGeom prst="rect">
            <a:avLst/>
          </a:prstGeom>
          <a:noFill/>
        </p:spPr>
        <p:txBody>
          <a:bodyPr wrap="square" rtlCol="0">
            <a:spAutoFit/>
          </a:bodyPr>
          <a:lstStyle/>
          <a:p>
            <a:r>
              <a:rPr lang="en-US" sz="2400" dirty="0"/>
              <a:t>Amin </a:t>
            </a:r>
            <a:r>
              <a:rPr lang="en-US" sz="2400" dirty="0" err="1"/>
              <a:t>Etro</a:t>
            </a:r>
            <a:r>
              <a:rPr lang="en-US" sz="2400" dirty="0"/>
              <a:t> @MEGBI/AECENAR Dec 2020</a:t>
            </a:r>
          </a:p>
        </p:txBody>
      </p:sp>
      <p:sp>
        <p:nvSpPr>
          <p:cNvPr id="10" name="TextBox 9"/>
          <p:cNvSpPr txBox="1"/>
          <p:nvPr/>
        </p:nvSpPr>
        <p:spPr>
          <a:xfrm>
            <a:off x="6946925" y="26221651"/>
            <a:ext cx="5836337"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method employs a herringbone </a:t>
            </a:r>
            <a:r>
              <a:rPr lang="en-US" dirty="0" err="1">
                <a:latin typeface="Arial" panose="020B0604020202020204" pitchFamily="34" charset="0"/>
                <a:cs typeface="Arial" panose="020B0604020202020204" pitchFamily="34" charset="0"/>
              </a:rPr>
              <a:t>micromixer</a:t>
            </a:r>
            <a:r>
              <a:rPr lang="en-US" dirty="0">
                <a:latin typeface="Arial" panose="020B0604020202020204" pitchFamily="34" charset="0"/>
                <a:cs typeface="Arial" panose="020B0604020202020204" pitchFamily="34" charset="0"/>
              </a:rPr>
              <a:t> to facilitate the mixing of lipid components dissolved in ethanol and RNA in aqueous buffer. The flow of the two streams of fluid is controlled using a dual syringe pump. The herringbone </a:t>
            </a:r>
            <a:r>
              <a:rPr lang="en-US" dirty="0" err="1">
                <a:latin typeface="Arial" panose="020B0604020202020204" pitchFamily="34" charset="0"/>
                <a:cs typeface="Arial" panose="020B0604020202020204" pitchFamily="34" charset="0"/>
              </a:rPr>
              <a:t>micromixer</a:t>
            </a:r>
            <a:r>
              <a:rPr lang="en-US" dirty="0">
                <a:latin typeface="Arial" panose="020B0604020202020204" pitchFamily="34" charset="0"/>
                <a:cs typeface="Arial" panose="020B0604020202020204" pitchFamily="34" charset="0"/>
              </a:rPr>
              <a:t> exponentially increases the surface area between the two streams of fluid, resulting in rapid mixing on a millisecond timescale. Residual ethanol is removed by dialysis and the pH of the solution is raised to 7.0. This method results in over 90% siRNA encapsulation efficiencies. Particle size is adjustable from 20 to 50 nm by varying the PEG-lipid content from 5% to 1%.</a:t>
            </a:r>
          </a:p>
          <a:p>
            <a:endParaRPr lang="en-US" dirty="0"/>
          </a:p>
        </p:txBody>
      </p:sp>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r="50800" b="16568"/>
          <a:stretch/>
        </p:blipFill>
        <p:spPr>
          <a:xfrm>
            <a:off x="8217751" y="21844360"/>
            <a:ext cx="4532516" cy="4323450"/>
          </a:xfrm>
          <a:prstGeom prst="rect">
            <a:avLst/>
          </a:prstGeom>
        </p:spPr>
      </p:pic>
      <p:pic>
        <p:nvPicPr>
          <p:cNvPr id="19" name="Picture 18"/>
          <p:cNvPicPr>
            <a:picLocks noChangeAspect="1"/>
          </p:cNvPicPr>
          <p:nvPr/>
        </p:nvPicPr>
        <p:blipFill rotWithShape="1">
          <a:blip r:embed="rId10"/>
          <a:srcRect l="24148" t="18669" r="21150" b="19773"/>
          <a:stretch/>
        </p:blipFill>
        <p:spPr>
          <a:xfrm>
            <a:off x="12383903" y="6650626"/>
            <a:ext cx="8490050" cy="5374329"/>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7729" y="22622282"/>
            <a:ext cx="8864067" cy="2447055"/>
          </a:xfrm>
          <a:prstGeom prst="rect">
            <a:avLst/>
          </a:prstGeom>
        </p:spPr>
      </p:pic>
    </p:spTree>
    <p:extLst>
      <p:ext uri="{BB962C8B-B14F-4D97-AF65-F5344CB8AC3E}">
        <p14:creationId xmlns:p14="http://schemas.microsoft.com/office/powerpoint/2010/main" val="250412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345</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Amin</cp:lastModifiedBy>
  <cp:revision>81</cp:revision>
  <dcterms:created xsi:type="dcterms:W3CDTF">2020-12-09T17:22:48Z</dcterms:created>
  <dcterms:modified xsi:type="dcterms:W3CDTF">2020-12-28T12:30:53Z</dcterms:modified>
</cp:coreProperties>
</file>