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"/>
  </p:notesMasterIdLst>
  <p:sldIdLst>
    <p:sldId id="256" r:id="rId2"/>
  </p:sldIdLst>
  <p:sldSz cx="21383625" cy="3027521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99"/>
    <a:srgbClr val="5690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50" d="100"/>
          <a:sy n="50" d="100"/>
        </p:scale>
        <p:origin x="29" y="-46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0CBB688-4BC8-4C44-A53A-D09518C5BA04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338388" y="1143000"/>
            <a:ext cx="2181225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DF845C-F8D8-4401-A5BF-D87165647B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46623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DF845C-F8D8-4401-A5BF-D87165647B7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95641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2"/>
            </a:lvl1pPr>
            <a:lvl2pPr marL="1069162" indent="0" algn="ctr">
              <a:buNone/>
              <a:defRPr sz="4677"/>
            </a:lvl2pPr>
            <a:lvl3pPr marL="2138324" indent="0" algn="ctr">
              <a:buNone/>
              <a:defRPr sz="4209"/>
            </a:lvl3pPr>
            <a:lvl4pPr marL="3207487" indent="0" algn="ctr">
              <a:buNone/>
              <a:defRPr sz="3742"/>
            </a:lvl4pPr>
            <a:lvl5pPr marL="4276649" indent="0" algn="ctr">
              <a:buNone/>
              <a:defRPr sz="3742"/>
            </a:lvl5pPr>
            <a:lvl6pPr marL="5345811" indent="0" algn="ctr">
              <a:buNone/>
              <a:defRPr sz="3742"/>
            </a:lvl6pPr>
            <a:lvl7pPr marL="6414973" indent="0" algn="ctr">
              <a:buNone/>
              <a:defRPr sz="3742"/>
            </a:lvl7pPr>
            <a:lvl8pPr marL="7484135" indent="0" algn="ctr">
              <a:buNone/>
              <a:defRPr sz="3742"/>
            </a:lvl8pPr>
            <a:lvl9pPr marL="8553298" indent="0" algn="ctr">
              <a:buNone/>
              <a:defRPr sz="3742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1993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09658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51028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26620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2">
                <a:solidFill>
                  <a:schemeClr val="tx1"/>
                </a:solidFill>
              </a:defRPr>
            </a:lvl1pPr>
            <a:lvl2pPr marL="1069162" indent="0">
              <a:buNone/>
              <a:defRPr sz="4677">
                <a:solidFill>
                  <a:schemeClr val="tx1">
                    <a:tint val="75000"/>
                  </a:schemeClr>
                </a:solidFill>
              </a:defRPr>
            </a:lvl2pPr>
            <a:lvl3pPr marL="2138324" indent="0">
              <a:buNone/>
              <a:defRPr sz="4209">
                <a:solidFill>
                  <a:schemeClr val="tx1">
                    <a:tint val="75000"/>
                  </a:schemeClr>
                </a:solidFill>
              </a:defRPr>
            </a:lvl3pPr>
            <a:lvl4pPr marL="3207487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4pPr>
            <a:lvl5pPr marL="4276649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5pPr>
            <a:lvl6pPr marL="5345811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6pPr>
            <a:lvl7pPr marL="6414973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7pPr>
            <a:lvl8pPr marL="7484135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8pPr>
            <a:lvl9pPr marL="8553298" indent="0">
              <a:buNone/>
              <a:defRPr sz="3742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190221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6412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2" b="1"/>
            </a:lvl1pPr>
            <a:lvl2pPr marL="1069162" indent="0">
              <a:buNone/>
              <a:defRPr sz="4677" b="1"/>
            </a:lvl2pPr>
            <a:lvl3pPr marL="2138324" indent="0">
              <a:buNone/>
              <a:defRPr sz="4209" b="1"/>
            </a:lvl3pPr>
            <a:lvl4pPr marL="3207487" indent="0">
              <a:buNone/>
              <a:defRPr sz="3742" b="1"/>
            </a:lvl4pPr>
            <a:lvl5pPr marL="4276649" indent="0">
              <a:buNone/>
              <a:defRPr sz="3742" b="1"/>
            </a:lvl5pPr>
            <a:lvl6pPr marL="5345811" indent="0">
              <a:buNone/>
              <a:defRPr sz="3742" b="1"/>
            </a:lvl6pPr>
            <a:lvl7pPr marL="6414973" indent="0">
              <a:buNone/>
              <a:defRPr sz="3742" b="1"/>
            </a:lvl7pPr>
            <a:lvl8pPr marL="7484135" indent="0">
              <a:buNone/>
              <a:defRPr sz="3742" b="1"/>
            </a:lvl8pPr>
            <a:lvl9pPr marL="8553298" indent="0">
              <a:buNone/>
              <a:defRPr sz="3742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8889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71578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57510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3"/>
            </a:lvl1pPr>
            <a:lvl2pPr>
              <a:defRPr sz="6548"/>
            </a:lvl2pPr>
            <a:lvl3pPr>
              <a:defRPr sz="5612"/>
            </a:lvl3pPr>
            <a:lvl4pPr>
              <a:defRPr sz="4677"/>
            </a:lvl4pPr>
            <a:lvl5pPr>
              <a:defRPr sz="4677"/>
            </a:lvl5pPr>
            <a:lvl6pPr>
              <a:defRPr sz="4677"/>
            </a:lvl6pPr>
            <a:lvl7pPr>
              <a:defRPr sz="4677"/>
            </a:lvl7pPr>
            <a:lvl8pPr>
              <a:defRPr sz="4677"/>
            </a:lvl8pPr>
            <a:lvl9pPr>
              <a:defRPr sz="4677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5539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3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3"/>
            </a:lvl1pPr>
            <a:lvl2pPr marL="1069162" indent="0">
              <a:buNone/>
              <a:defRPr sz="6548"/>
            </a:lvl2pPr>
            <a:lvl3pPr marL="2138324" indent="0">
              <a:buNone/>
              <a:defRPr sz="5612"/>
            </a:lvl3pPr>
            <a:lvl4pPr marL="3207487" indent="0">
              <a:buNone/>
              <a:defRPr sz="4677"/>
            </a:lvl4pPr>
            <a:lvl5pPr marL="4276649" indent="0">
              <a:buNone/>
              <a:defRPr sz="4677"/>
            </a:lvl5pPr>
            <a:lvl6pPr marL="5345811" indent="0">
              <a:buNone/>
              <a:defRPr sz="4677"/>
            </a:lvl6pPr>
            <a:lvl7pPr marL="6414973" indent="0">
              <a:buNone/>
              <a:defRPr sz="4677"/>
            </a:lvl7pPr>
            <a:lvl8pPr marL="7484135" indent="0">
              <a:buNone/>
              <a:defRPr sz="4677"/>
            </a:lvl8pPr>
            <a:lvl9pPr marL="8553298" indent="0">
              <a:buNone/>
              <a:defRPr sz="4677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2"/>
            </a:lvl1pPr>
            <a:lvl2pPr marL="1069162" indent="0">
              <a:buNone/>
              <a:defRPr sz="3274"/>
            </a:lvl2pPr>
            <a:lvl3pPr marL="2138324" indent="0">
              <a:buNone/>
              <a:defRPr sz="2806"/>
            </a:lvl3pPr>
            <a:lvl4pPr marL="3207487" indent="0">
              <a:buNone/>
              <a:defRPr sz="2339"/>
            </a:lvl4pPr>
            <a:lvl5pPr marL="4276649" indent="0">
              <a:buNone/>
              <a:defRPr sz="2339"/>
            </a:lvl5pPr>
            <a:lvl6pPr marL="5345811" indent="0">
              <a:buNone/>
              <a:defRPr sz="2339"/>
            </a:lvl6pPr>
            <a:lvl7pPr marL="6414973" indent="0">
              <a:buNone/>
              <a:defRPr sz="2339"/>
            </a:lvl7pPr>
            <a:lvl8pPr marL="7484135" indent="0">
              <a:buNone/>
              <a:defRPr sz="2339"/>
            </a:lvl8pPr>
            <a:lvl9pPr marL="8553298" indent="0">
              <a:buNone/>
              <a:defRPr sz="2339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61689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DF22C-4CB1-4E83-BD4E-180FCE165F9A}" type="datetimeFigureOut">
              <a:rPr lang="en-US" smtClean="0"/>
              <a:t>28/12/2020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6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DDBDE1-FB7E-44B2-BE8C-E9C5690DE71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2722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2138324" rtl="0" eaLnBrk="1" latinLnBrk="0" hangingPunct="1">
        <a:lnSpc>
          <a:spcPct val="90000"/>
        </a:lnSpc>
        <a:spcBef>
          <a:spcPct val="0"/>
        </a:spcBef>
        <a:buNone/>
        <a:defRPr sz="10289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581" indent="-534581" algn="l" defTabSz="2138324" rtl="0" eaLnBrk="1" latinLnBrk="0" hangingPunct="1">
        <a:lnSpc>
          <a:spcPct val="90000"/>
        </a:lnSpc>
        <a:spcBef>
          <a:spcPts val="2339"/>
        </a:spcBef>
        <a:buFont typeface="Arial" panose="020B0604020202020204" pitchFamily="34" charset="0"/>
        <a:buChar char="•"/>
        <a:defRPr sz="6548" kern="1200">
          <a:solidFill>
            <a:schemeClr val="tx1"/>
          </a:solidFill>
          <a:latin typeface="+mn-lt"/>
          <a:ea typeface="+mn-ea"/>
          <a:cs typeface="+mn-cs"/>
        </a:defRPr>
      </a:lvl1pPr>
      <a:lvl2pPr marL="1603743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5612" kern="1200">
          <a:solidFill>
            <a:schemeClr val="tx1"/>
          </a:solidFill>
          <a:latin typeface="+mn-lt"/>
          <a:ea typeface="+mn-ea"/>
          <a:cs typeface="+mn-cs"/>
        </a:defRPr>
      </a:lvl2pPr>
      <a:lvl3pPr marL="2672906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677" kern="1200">
          <a:solidFill>
            <a:schemeClr val="tx1"/>
          </a:solidFill>
          <a:latin typeface="+mn-lt"/>
          <a:ea typeface="+mn-ea"/>
          <a:cs typeface="+mn-cs"/>
        </a:defRPr>
      </a:lvl3pPr>
      <a:lvl4pPr marL="3742068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811230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880392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949554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8018717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9087879" indent="-534581" algn="l" defTabSz="2138324" rtl="0" eaLnBrk="1" latinLnBrk="0" hangingPunct="1">
        <a:lnSpc>
          <a:spcPct val="90000"/>
        </a:lnSpc>
        <a:spcBef>
          <a:spcPts val="1169"/>
        </a:spcBef>
        <a:buFont typeface="Arial" panose="020B0604020202020204" pitchFamily="34" charset="0"/>
        <a:buChar char="•"/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1pPr>
      <a:lvl2pPr marL="1069162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2pPr>
      <a:lvl3pPr marL="2138324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3pPr>
      <a:lvl4pPr marL="3207487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4pPr>
      <a:lvl5pPr marL="4276649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5pPr>
      <a:lvl6pPr marL="5345811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6pPr>
      <a:lvl7pPr marL="6414973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7pPr>
      <a:lvl8pPr marL="7484135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8pPr>
      <a:lvl9pPr marL="8553298" algn="l" defTabSz="2138324" rtl="0" eaLnBrk="1" latinLnBrk="0" hangingPunct="1">
        <a:defRPr sz="420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g"/><Relationship Id="rId13" Type="http://schemas.openxmlformats.org/officeDocument/2006/relationships/image" Target="../media/image10.jp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12" Type="http://schemas.openxmlformats.org/officeDocument/2006/relationships/image" Target="../media/image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8.png"/><Relationship Id="rId5" Type="http://schemas.openxmlformats.org/officeDocument/2006/relationships/image" Target="../media/image3.jpeg"/><Relationship Id="rId15" Type="http://schemas.openxmlformats.org/officeDocument/2006/relationships/image" Target="../media/image12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hyperlink" Target="https://www.ncbi.nlm.nih.gov/pmc/articles/PMC5921050/#R25" TargetMode="External"/><Relationship Id="rId1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ed Rectangle 7"/>
          <p:cNvSpPr/>
          <p:nvPr/>
        </p:nvSpPr>
        <p:spPr>
          <a:xfrm>
            <a:off x="7170198" y="24028477"/>
            <a:ext cx="4538012" cy="5479179"/>
          </a:xfrm>
          <a:prstGeom prst="roundRect">
            <a:avLst/>
          </a:prstGeom>
          <a:solidFill>
            <a:schemeClr val="accent5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5"/>
          <p:cNvSpPr/>
          <p:nvPr/>
        </p:nvSpPr>
        <p:spPr>
          <a:xfrm>
            <a:off x="141139" y="24028477"/>
            <a:ext cx="6902890" cy="5479179"/>
          </a:xfrm>
          <a:prstGeom prst="round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ounded Rectangle 4"/>
          <p:cNvSpPr/>
          <p:nvPr/>
        </p:nvSpPr>
        <p:spPr>
          <a:xfrm>
            <a:off x="108425" y="5777594"/>
            <a:ext cx="21195129" cy="7127742"/>
          </a:xfrm>
          <a:prstGeom prst="round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Rounded Rectangle 30"/>
          <p:cNvSpPr/>
          <p:nvPr/>
        </p:nvSpPr>
        <p:spPr>
          <a:xfrm>
            <a:off x="12139805" y="12959874"/>
            <a:ext cx="9100255" cy="16575245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ounded Rectangle 29"/>
          <p:cNvSpPr/>
          <p:nvPr/>
        </p:nvSpPr>
        <p:spPr>
          <a:xfrm>
            <a:off x="246523" y="18729596"/>
            <a:ext cx="11564909" cy="5025653"/>
          </a:xfrm>
          <a:prstGeom prst="round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/>
          <p:cNvSpPr/>
          <p:nvPr/>
        </p:nvSpPr>
        <p:spPr>
          <a:xfrm>
            <a:off x="246523" y="12959874"/>
            <a:ext cx="11564909" cy="5638440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61123" y="144022"/>
            <a:ext cx="4084317" cy="970024"/>
          </a:xfrm>
          <a:prstGeom prst="rect">
            <a:avLst/>
          </a:prstGeom>
        </p:spPr>
      </p:pic>
      <p:pic>
        <p:nvPicPr>
          <p:cNvPr id="58" name="Picture 2" descr="AECENAR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496" y="1455287"/>
            <a:ext cx="11465948" cy="18859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6" name="TextBox 45"/>
          <p:cNvSpPr txBox="1"/>
          <p:nvPr/>
        </p:nvSpPr>
        <p:spPr>
          <a:xfrm>
            <a:off x="20696973" y="19268721"/>
            <a:ext cx="30008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/>
              <a:t>&gt;</a:t>
            </a:r>
          </a:p>
        </p:txBody>
      </p:sp>
      <p:sp>
        <p:nvSpPr>
          <p:cNvPr id="91" name="TextBox 90"/>
          <p:cNvSpPr txBox="1"/>
          <p:nvPr/>
        </p:nvSpPr>
        <p:spPr>
          <a:xfrm>
            <a:off x="4890234" y="3341226"/>
            <a:ext cx="1054077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800" b="1" dirty="0" smtClean="0"/>
              <a:t>Lipid </a:t>
            </a:r>
            <a:r>
              <a:rPr lang="en-US" sz="4800" b="1" dirty="0"/>
              <a:t>N</a:t>
            </a:r>
            <a:r>
              <a:rPr lang="en-US" sz="4800" b="1" dirty="0" smtClean="0"/>
              <a:t>anoparticle (LNP) characterization</a:t>
            </a:r>
            <a:endParaRPr lang="en-US" sz="4800" b="1" dirty="0" smtClean="0"/>
          </a:p>
        </p:txBody>
      </p:sp>
      <p:pic>
        <p:nvPicPr>
          <p:cNvPr id="7" name="Picture 2" descr="MEGBI_log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27137" y="1455287"/>
            <a:ext cx="2070281" cy="19975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6"/>
          <a:srcRect l="5220" t="4622" r="2910" b="3880"/>
          <a:stretch/>
        </p:blipFill>
        <p:spPr>
          <a:xfrm>
            <a:off x="3968412" y="7449633"/>
            <a:ext cx="9466773" cy="5250061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27009" y="8056084"/>
            <a:ext cx="3542132" cy="28931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disperse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0.3/ y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LLNs into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m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illi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-Q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to a final volume of 1 mL in disposable cuvette to make a 300 ng/mL working solution </a:t>
            </a:r>
            <a:endParaRPr lang="en-US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Determine the particle size and zeta potential of LLNs using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NanoZS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Zetasizer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after mixing well</a:t>
            </a:r>
            <a:r>
              <a:rPr lang="en-US" dirty="0"/>
              <a:t>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75867" y="19592115"/>
            <a:ext cx="434069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Add</a:t>
            </a:r>
            <a:r>
              <a:rPr lang="en-US" sz="2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approximate</a:t>
            </a:r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de-DE" sz="2000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L of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LLNs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to a specimen grid.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Remove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any excess solution.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Plunge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the grid into liquid ethane using a </a:t>
            </a: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verification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device.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Transfer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under liquid nitrogen to a cryotransfer holder that is loaded to an electron microscope.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Record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-TEM images on a </a:t>
            </a:r>
            <a:r>
              <a:rPr lang="en-US" sz="2000" dirty="0" err="1">
                <a:latin typeface="Arial" panose="020B0604020202020204" pitchFamily="34" charset="0"/>
                <a:cs typeface="Arial" panose="020B0604020202020204" pitchFamily="34" charset="0"/>
              </a:rPr>
              <a:t>postcolumn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 1k × 1k CCD camera at a magnification of 18,500× </a:t>
            </a:r>
            <a:endParaRPr lang="en-US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30541" y="25047244"/>
            <a:ext cx="6683699" cy="4278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Hep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3B cells are maintained in Eagle’s Minimum Essential Medium (EMEM) supplemented with 10% heat-inactivated FBS.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Detach cells with 0.05% trypsin when they reach approximately 70% confluence.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 into 96-well plates (150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L/well) at a density of 20,000 cells per well ( see Note 10).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Treat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cells with 20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freshly formulated LLNs per well for 6 h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after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overnight culture.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17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MTT per well for 4 h.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Carefully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remove the whole medium.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150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DMSO.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Dissolve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MTT by shaking the plate for about 15 min.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absorbance using a plate reader at 570 nm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1" dirty="0">
                <a:latin typeface="Arial" panose="020B0604020202020204" pitchFamily="34" charset="0"/>
                <a:cs typeface="Arial" panose="020B0604020202020204" pitchFamily="34" charset="0"/>
              </a:rPr>
              <a:t>Notes are available in the report</a:t>
            </a:r>
            <a:r>
              <a:rPr lang="en-US" sz="2000" i="1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20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267990" y="25179147"/>
            <a:ext cx="4224556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Seed 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and treat Hep3B cells as described above except that 96-well opaque white plates are used.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Six hours after treatment, carefully remove the medium containing the formulation.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Add 100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 of a mixture consisting of 50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 of serum-free EMEM and 50 </a:t>
            </a:r>
            <a:r>
              <a:rPr lang="de-DE" dirty="0" smtClean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L of Bright-</a:t>
            </a:r>
            <a:r>
              <a:rPr lang="en-US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Glo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( see Note 11).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Cover the plate with aluminum foil.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Wait at least 5 min to allow complete cell lysis.</a:t>
            </a:r>
          </a:p>
          <a:p>
            <a:pPr marL="342900" indent="-342900">
              <a:buFont typeface="+mj-lt"/>
              <a:buAutoNum type="arabicPeriod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Measure the luminescence values using a plate reader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12495967" y="13800750"/>
            <a:ext cx="8498304" cy="590931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Identification 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of lead lipid-like compound: prepare LLNs as mentioned above using newly synthesized lipid-like compounds.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Conduct LLNs-mediated cell transfection assay to select the lead lipid-like compound.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Optimization of formulation components ratio: choose a proper orthogonal array table based on the number of formulation components (factors) and assigned molar ratios (levels) ( see Note 12).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Prepare formulation according to the orthogonal table with assigned factors and levels.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5. Conduct LLN-mediated cell transfection assays.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6. Predict the best ratio by analyzing the average luminescence intensity ( K n) of each factor ( see Note 13).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7. Readjust the intervals according to the impact trend of each component and carry out the second or even more rounds of orthogonal optimization until selecting the optimal formulation ( see Note 14).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8. Optimization of the ratio for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pegylation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regulate the </a:t>
            </a:r>
            <a:r>
              <a:rPr lang="en-US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pegylation</a:t>
            </a:r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extent of the above predicted formulation while keeping the other component ratios constant.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9. Measure LLNs-mediated luciferase expression</a:t>
            </a:r>
          </a:p>
          <a:p>
            <a:r>
              <a:rPr lang="en-US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Examine the particle size of LLNs twice weekly (Fig. 3) to identify stable and potent 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formulation (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see</a:t>
            </a:r>
            <a:r>
              <a:rPr lang="en-US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Note 15)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 are available in the </a:t>
            </a:r>
            <a:r>
              <a:rPr lang="en-US" i="1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report.</a:t>
            </a:r>
          </a:p>
        </p:txBody>
      </p:sp>
      <p:pic>
        <p:nvPicPr>
          <p:cNvPr id="16" name="Picture 2" descr="An external file that holds a picture, illustration, etc.&#10;Object name is nihms959429f3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03983" y="25252359"/>
            <a:ext cx="4578743" cy="3172452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0083" y="19171183"/>
            <a:ext cx="4150027" cy="4285649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5527152" y="21314008"/>
            <a:ext cx="1587982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A representative </a:t>
            </a:r>
            <a:r>
              <a:rPr lang="en-US" sz="1400" dirty="0" err="1" smtClean="0"/>
              <a:t>Cryo</a:t>
            </a:r>
            <a:r>
              <a:rPr lang="en-US" sz="1400" dirty="0" smtClean="0"/>
              <a:t>-TEM image of optimized LLNs. Scale bar: 200 nm (reproduced from ref. </a:t>
            </a:r>
            <a:r>
              <a:rPr lang="en-US" sz="1400" dirty="0" smtClean="0">
                <a:hlinkClick r:id="rId9"/>
              </a:rPr>
              <a:t>25</a:t>
            </a:r>
            <a:r>
              <a:rPr lang="en-US" sz="1400" dirty="0" smtClean="0"/>
              <a:t> with permission from (2015) American Chemical Society)</a:t>
            </a:r>
            <a:endParaRPr lang="en-US" sz="1400" dirty="0"/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10"/>
          <a:srcRect l="28886" t="18000" r="28841" b="13179"/>
          <a:stretch/>
        </p:blipFill>
        <p:spPr>
          <a:xfrm>
            <a:off x="6850956" y="13930685"/>
            <a:ext cx="4566918" cy="4182249"/>
          </a:xfrm>
          <a:prstGeom prst="rect">
            <a:avLst/>
          </a:prstGeom>
        </p:spPr>
      </p:pic>
      <p:pic>
        <p:nvPicPr>
          <p:cNvPr id="23" name="Picture 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45" t="48215" r="58525" b="27666"/>
          <a:stretch>
            <a:fillRect/>
          </a:stretch>
        </p:blipFill>
        <p:spPr bwMode="auto">
          <a:xfrm>
            <a:off x="17205982" y="20190379"/>
            <a:ext cx="3932798" cy="2058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1"/>
          <p:cNvPicPr>
            <a:picLocks noChangeAspect="1" noChangeArrowheads="1"/>
          </p:cNvPicPr>
          <p:nvPr/>
        </p:nvPicPr>
        <p:blipFill rotWithShape="1"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42" t="25275" r="55001" b="12865"/>
          <a:stretch/>
        </p:blipFill>
        <p:spPr bwMode="auto">
          <a:xfrm>
            <a:off x="12299057" y="19734160"/>
            <a:ext cx="4390875" cy="5369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475849" y="14142616"/>
            <a:ext cx="5981549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Prepare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a 500 ng/mL working solution in TE buffer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Add 50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working solution (use TE buffer as blank) to each well of 96-well plate in triplicate, followed by adding 50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TE buffer or 1% Triton X-100 (v/v, in TE buffer)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 this solution, add 100 </a:t>
            </a:r>
            <a:r>
              <a:rPr lang="de-DE" dirty="0">
                <a:latin typeface="Arial" panose="020B0604020202020204" pitchFamily="34" charset="0"/>
                <a:cs typeface="Arial" panose="020B0604020202020204" pitchFamily="34" charset="0"/>
              </a:rPr>
              <a:t>μ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L of 200-fold diluted Quant-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iT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RiboGreen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RNA reagent (diluted in TE buffer).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Incubate for 15 min at 37 °C in the dark.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. Measure the fluorescence on a </a:t>
            </a:r>
            <a:r>
              <a:rPr lang="en-US" dirty="0" err="1">
                <a:latin typeface="Arial" panose="020B0604020202020204" pitchFamily="34" charset="0"/>
                <a:cs typeface="Arial" panose="020B0604020202020204" pitchFamily="34" charset="0"/>
              </a:rPr>
              <a:t>SpectraMax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M5 plate reader (Molecular Devices) with an excitation wavelength of 480 nm and emission wavelength of 520 nm. The entrapment efficiency is determined as [1 − ( A TE − A blank)/( A 1% Triton − A blank)] × 100.</a:t>
            </a:r>
          </a:p>
          <a:p>
            <a:endParaRPr lang="en-US" dirty="0"/>
          </a:p>
        </p:txBody>
      </p:sp>
      <p:sp>
        <p:nvSpPr>
          <p:cNvPr id="26" name="TextBox 25"/>
          <p:cNvSpPr txBox="1"/>
          <p:nvPr/>
        </p:nvSpPr>
        <p:spPr>
          <a:xfrm>
            <a:off x="12277734" y="25103473"/>
            <a:ext cx="3153271" cy="8679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  <a:tabLst>
                <a:tab pos="1260475" algn="l"/>
              </a:tabLst>
            </a:pP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Orthogonal array table L</a:t>
            </a:r>
            <a:r>
              <a:rPr lang="en-US" sz="1400" baseline="-250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16</a:t>
            </a: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(4</a:t>
            </a:r>
            <a:r>
              <a:rPr lang="en-US" sz="1400" baseline="300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4</a:t>
            </a: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 used for optimization of formulation components ratio</a:t>
            </a:r>
            <a:endPara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17205983" y="22329671"/>
            <a:ext cx="393279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Four levels assigned to each formulation component (</a:t>
            </a:r>
            <a:r>
              <a:rPr lang="en-US" sz="1400" dirty="0" err="1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lipidoid</a:t>
            </a: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phospholipid, cholesterol, and DMG-PEG</a:t>
            </a:r>
            <a:r>
              <a:rPr lang="en-US" sz="1400" baseline="-250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2000</a:t>
            </a: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).  </a:t>
            </a:r>
            <a:r>
              <a:rPr lang="de-DE" sz="1400" i="1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Asterisk</a:t>
            </a:r>
            <a:r>
              <a:rPr lang="de-DE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indicates the original molar ratio 50:10:38.5:1.5</a:t>
            </a:r>
            <a:endParaRPr lang="en-US" sz="1400" dirty="0"/>
          </a:p>
        </p:txBody>
      </p:sp>
      <p:sp>
        <p:nvSpPr>
          <p:cNvPr id="28" name="TextBox 27"/>
          <p:cNvSpPr txBox="1"/>
          <p:nvPr/>
        </p:nvSpPr>
        <p:spPr>
          <a:xfrm>
            <a:off x="12543984" y="28540067"/>
            <a:ext cx="8450287" cy="6093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20000"/>
              </a:lnSpc>
              <a:spcAft>
                <a:spcPts val="400"/>
              </a:spcAft>
              <a:tabLst>
                <a:tab pos="1260475" algn="l"/>
              </a:tabLst>
            </a:pP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The particle stability of LLNs after incorporation of DMG-PEG</a:t>
            </a:r>
            <a:r>
              <a:rPr lang="en-US" sz="1400" baseline="-250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2000</a:t>
            </a:r>
            <a:r>
              <a:rPr lang="en-US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(</a:t>
            </a:r>
            <a:r>
              <a:rPr lang="en-US" sz="14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reproduced</a:t>
            </a:r>
            <a:r>
              <a:rPr lang="de-DE" sz="1400" dirty="0" smtClean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de-DE" sz="1400" dirty="0">
                <a:latin typeface="Palatino Linotype" panose="020405020505050303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with permission from (2015) American Chemical Society)</a:t>
            </a:r>
            <a:endParaRPr lang="en-US" sz="1400" dirty="0">
              <a:effectLst/>
              <a:latin typeface="Palatino Linotype" panose="020405020505050303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pic>
        <p:nvPicPr>
          <p:cNvPr id="29" name="Picture 28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025" y="10932858"/>
            <a:ext cx="2376215" cy="1584143"/>
          </a:xfrm>
          <a:prstGeom prst="rect">
            <a:avLst/>
          </a:prstGeom>
        </p:spPr>
      </p:pic>
      <p:pic>
        <p:nvPicPr>
          <p:cNvPr id="32" name="Content Placeholder 3"/>
          <p:cNvPicPr>
            <a:picLocks noChangeAspect="1"/>
          </p:cNvPicPr>
          <p:nvPr/>
        </p:nvPicPr>
        <p:blipFill rotWithShape="1">
          <a:blip r:embed="rId14"/>
          <a:srcRect l="14778" t="24165" r="16329" b="28553"/>
          <a:stretch/>
        </p:blipFill>
        <p:spPr>
          <a:xfrm>
            <a:off x="13584504" y="8969404"/>
            <a:ext cx="7500534" cy="2895570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 rotWithShape="1">
          <a:blip r:embed="rId15"/>
          <a:srcRect l="158" t="8766" r="45715" b="37802"/>
          <a:stretch/>
        </p:blipFill>
        <p:spPr>
          <a:xfrm>
            <a:off x="15418054" y="6024374"/>
            <a:ext cx="4686259" cy="2602184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12243026" y="13312573"/>
            <a:ext cx="889575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6. Determination of the Optimal Formulation Parameters</a:t>
            </a:r>
          </a:p>
        </p:txBody>
      </p:sp>
      <p:sp>
        <p:nvSpPr>
          <p:cNvPr id="19" name="Rectangle 18"/>
          <p:cNvSpPr/>
          <p:nvPr/>
        </p:nvSpPr>
        <p:spPr>
          <a:xfrm>
            <a:off x="7014241" y="24228131"/>
            <a:ext cx="482013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1"/>
            <a:r>
              <a:rPr lang="de-DE" sz="2400" b="1" dirty="0"/>
              <a:t>5</a:t>
            </a:r>
            <a:r>
              <a:rPr lang="de-DE" sz="2400" b="1" dirty="0" smtClean="0"/>
              <a:t>. Evaluation </a:t>
            </a:r>
            <a:r>
              <a:rPr lang="de-DE" sz="2400" b="1" dirty="0"/>
              <a:t>of LLNs-Mediated Transfection </a:t>
            </a:r>
            <a:endParaRPr lang="en-US" sz="2400" b="1" dirty="0"/>
          </a:p>
        </p:txBody>
      </p:sp>
      <p:sp>
        <p:nvSpPr>
          <p:cNvPr id="20" name="Rectangle 19"/>
          <p:cNvSpPr/>
          <p:nvPr/>
        </p:nvSpPr>
        <p:spPr>
          <a:xfrm>
            <a:off x="552529" y="24260165"/>
            <a:ext cx="5560937" cy="7669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/>
            <a:r>
              <a:rPr lang="en-US" sz="2200" b="1" dirty="0">
                <a:latin typeface="Arial" panose="020B0604020202020204" pitchFamily="34" charset="0"/>
                <a:cs typeface="Arial" panose="020B0604020202020204" pitchFamily="34" charset="0"/>
              </a:rPr>
              <a:t>4. Evaluation of Cytotoxicity of Lipid-Like Nanoparticles (LLN)</a:t>
            </a:r>
          </a:p>
        </p:txBody>
      </p:sp>
      <p:sp>
        <p:nvSpPr>
          <p:cNvPr id="21" name="Rectangle 20"/>
          <p:cNvSpPr/>
          <p:nvPr/>
        </p:nvSpPr>
        <p:spPr>
          <a:xfrm>
            <a:off x="727649" y="13209872"/>
            <a:ext cx="1076489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2. Measurement of mRNA entrapment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efficiency (How </a:t>
            </a:r>
            <a:r>
              <a:rPr lang="en-US" sz="2400" b="1" dirty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much RNA is present in </a:t>
            </a:r>
            <a:r>
              <a:rPr lang="en-US" sz="2400" b="1" dirty="0" smtClean="0"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LNPs)</a:t>
            </a:r>
            <a:endParaRPr lang="en-US" sz="2400" b="1" dirty="0">
              <a:latin typeface="Arial" panose="020B0604020202020204" pitchFamily="34" charset="0"/>
              <a:ea typeface="Times New Roman" panose="02020603050405020304" pitchFamily="18" charset="0"/>
              <a:cs typeface="Arial" panose="020B06040202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623383" y="5942276"/>
            <a:ext cx="773961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457200" indent="-457200">
              <a:buAutoNum type="arabicPeriod"/>
            </a:pP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Measuring particle size and zeta potential</a:t>
            </a:r>
          </a:p>
        </p:txBody>
      </p:sp>
      <p:cxnSp>
        <p:nvCxnSpPr>
          <p:cNvPr id="36" name="Straight Connector 35"/>
          <p:cNvCxnSpPr/>
          <p:nvPr/>
        </p:nvCxnSpPr>
        <p:spPr>
          <a:xfrm flipV="1">
            <a:off x="9439204" y="7319885"/>
            <a:ext cx="5978850" cy="3278209"/>
          </a:xfrm>
          <a:prstGeom prst="line">
            <a:avLst/>
          </a:prstGeom>
          <a:ln w="127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12277734" y="9444914"/>
            <a:ext cx="1745355" cy="1085162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48" name="Rounded Rectangle 47"/>
          <p:cNvSpPr/>
          <p:nvPr/>
        </p:nvSpPr>
        <p:spPr>
          <a:xfrm>
            <a:off x="108425" y="4147264"/>
            <a:ext cx="21131635" cy="1398642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TextBox 48"/>
          <p:cNvSpPr txBox="1"/>
          <p:nvPr/>
        </p:nvSpPr>
        <p:spPr>
          <a:xfrm>
            <a:off x="427009" y="4568513"/>
            <a:ext cx="1731668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To ensure safe and efficacious </a:t>
            </a:r>
            <a:r>
              <a:rPr lang="en-US" sz="2400" i="1" dirty="0"/>
              <a:t>vaccines</a:t>
            </a:r>
            <a:r>
              <a:rPr lang="en-US" sz="2400" dirty="0"/>
              <a:t>, it is essential to </a:t>
            </a:r>
            <a:r>
              <a:rPr lang="en-US" sz="2400" dirty="0" smtClean="0"/>
              <a:t>use </a:t>
            </a:r>
            <a:r>
              <a:rPr lang="en-US" sz="2400" dirty="0"/>
              <a:t>robust and reliable </a:t>
            </a:r>
            <a:r>
              <a:rPr lang="en-US" sz="2400" i="1" dirty="0"/>
              <a:t>characterization</a:t>
            </a:r>
            <a:r>
              <a:rPr lang="en-US" sz="2400" dirty="0"/>
              <a:t> tools across discovery, development, production and quality </a:t>
            </a:r>
            <a:r>
              <a:rPr lang="en-US" sz="2400" dirty="0" smtClean="0"/>
              <a:t>control.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489155" y="4084031"/>
            <a:ext cx="4556474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smtClean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endParaRPr lang="en-US" sz="2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623383" y="6589815"/>
            <a:ext cx="144794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</a:t>
            </a:r>
            <a:r>
              <a:rPr lang="en-US" b="1" dirty="0"/>
              <a:t>zeta potential</a:t>
            </a:r>
            <a:r>
              <a:rPr lang="en-US" dirty="0"/>
              <a:t> (ZP) can be </a:t>
            </a:r>
            <a:r>
              <a:rPr lang="en-US" b="1" dirty="0"/>
              <a:t>used</a:t>
            </a:r>
            <a:r>
              <a:rPr lang="en-US" dirty="0"/>
              <a:t> to evaluate the charge stability of a disperse system, such as liposomes; it is </a:t>
            </a:r>
            <a:r>
              <a:rPr lang="en-US" b="1" dirty="0"/>
              <a:t>used</a:t>
            </a:r>
            <a:r>
              <a:rPr lang="en-US" dirty="0"/>
              <a:t> to quantify the magnitude of the electrical charge of the lipid bilayer. A measurement is taken by applying an electric charge across the sample in a folded capillary flow cell.</a:t>
            </a:r>
          </a:p>
        </p:txBody>
      </p:sp>
      <p:sp>
        <p:nvSpPr>
          <p:cNvPr id="60" name="TextBox 7">
            <a:extLst>
              <a:ext uri="{FF2B5EF4-FFF2-40B4-BE49-F238E27FC236}">
                <a16:creationId xmlns:a16="http://schemas.microsoft.com/office/drawing/2014/main" id="{A0E3CF83-1DF8-4A37-8CAE-BC1B39DCA265}"/>
              </a:ext>
            </a:extLst>
          </p:cNvPr>
          <p:cNvSpPr txBox="1"/>
          <p:nvPr/>
        </p:nvSpPr>
        <p:spPr>
          <a:xfrm>
            <a:off x="15550881" y="29711523"/>
            <a:ext cx="588494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Amin </a:t>
            </a:r>
            <a:r>
              <a:rPr lang="en-US" sz="2400" dirty="0" err="1"/>
              <a:t>Etro</a:t>
            </a:r>
            <a:r>
              <a:rPr lang="en-US" sz="2400" dirty="0"/>
              <a:t> @MEGBI/AECENAR Dec 2020</a:t>
            </a:r>
          </a:p>
        </p:txBody>
      </p:sp>
      <p:sp>
        <p:nvSpPr>
          <p:cNvPr id="57" name="Rectangle 56"/>
          <p:cNvSpPr/>
          <p:nvPr/>
        </p:nvSpPr>
        <p:spPr>
          <a:xfrm>
            <a:off x="623383" y="18731249"/>
            <a:ext cx="8815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en-US" sz="24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Cryo</a:t>
            </a:r>
            <a:r>
              <a:rPr lang="en-US" sz="2400" b="1" dirty="0" smtClean="0">
                <a:latin typeface="Arial" panose="020B0604020202020204" pitchFamily="34" charset="0"/>
                <a:cs typeface="Arial" panose="020B0604020202020204" pitchFamily="34" charset="0"/>
              </a:rPr>
              <a:t>-TEM </a:t>
            </a:r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(transmission electron </a:t>
            </a:r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microscope</a:t>
            </a:r>
            <a:r>
              <a:rPr lang="en-US" sz="2400" b="1" smtClean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en-US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41241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856</TotalTime>
  <Words>917</Words>
  <Application>Microsoft Office PowerPoint</Application>
  <PresentationFormat>Custom</PresentationFormat>
  <Paragraphs>57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Palatino Linotype</vt:lpstr>
      <vt:lpstr>Times New Roman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Amin</cp:lastModifiedBy>
  <cp:revision>90</cp:revision>
  <dcterms:created xsi:type="dcterms:W3CDTF">2020-12-09T17:22:48Z</dcterms:created>
  <dcterms:modified xsi:type="dcterms:W3CDTF">2020-12-28T13:14:36Z</dcterms:modified>
</cp:coreProperties>
</file>