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8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061" autoAdjust="0"/>
  </p:normalViewPr>
  <p:slideViewPr>
    <p:cSldViewPr snapToGrid="0" showGuides="1">
      <p:cViewPr varScale="1">
        <p:scale>
          <a:sx n="38" d="100"/>
          <a:sy n="38" d="100"/>
        </p:scale>
        <p:origin x="2280" y="54"/>
      </p:cViewPr>
      <p:guideLst>
        <p:guide orient="horz" pos="4008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45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1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48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48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67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08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71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33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06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95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77EA6-D2E7-4E8F-AC3F-9B161B18B4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4372C-178E-4D3F-B8A9-E49716AAC7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71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E7B1C1-096A-DDB8-EEA6-F98A7610C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8" y="820207"/>
            <a:ext cx="8600478" cy="10202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9FBAF2-6D4C-CFE1-4237-66D191A734D5}"/>
              </a:ext>
            </a:extLst>
          </p:cNvPr>
          <p:cNvSpPr txBox="1"/>
          <p:nvPr/>
        </p:nvSpPr>
        <p:spPr>
          <a:xfrm>
            <a:off x="1863437" y="554180"/>
            <a:ext cx="4932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500F65-92AF-3C5E-7E35-AEEA13606EBF}"/>
              </a:ext>
            </a:extLst>
          </p:cNvPr>
          <p:cNvSpPr txBox="1"/>
          <p:nvPr/>
        </p:nvSpPr>
        <p:spPr>
          <a:xfrm>
            <a:off x="2140393" y="257968"/>
            <a:ext cx="54656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sz="3200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﷽</a:t>
            </a:r>
            <a:endParaRPr lang="fr-FR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6508F-6D99-5975-E622-128B547B13D9}"/>
              </a:ext>
            </a:extLst>
          </p:cNvPr>
          <p:cNvSpPr txBox="1"/>
          <p:nvPr/>
        </p:nvSpPr>
        <p:spPr>
          <a:xfrm>
            <a:off x="269067" y="1778295"/>
            <a:ext cx="860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latin typeface="Rockwell Extra Bold" panose="02060903040505020403" pitchFamily="18" charset="0"/>
              </a:rPr>
              <a:t>Acetyl chloride  production scale  </a:t>
            </a:r>
            <a:endParaRPr lang="fr-FR" sz="2800" u="sng" dirty="0">
              <a:latin typeface="Rockwell Extra Bold" panose="020609030405050204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DB0D72-77BF-D938-B1A4-C9151BBF93BD}"/>
              </a:ext>
            </a:extLst>
          </p:cNvPr>
          <p:cNvSpPr txBox="1"/>
          <p:nvPr/>
        </p:nvSpPr>
        <p:spPr>
          <a:xfrm>
            <a:off x="332508" y="2320350"/>
            <a:ext cx="893618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Introduction</a:t>
            </a:r>
            <a:r>
              <a:rPr lang="en-US" sz="1600" dirty="0"/>
              <a:t>: </a:t>
            </a:r>
            <a:r>
              <a:rPr lang="en-US" sz="1400" dirty="0"/>
              <a:t>Acetyl chloride (</a:t>
            </a:r>
            <a:r>
              <a:rPr lang="en-US" sz="1400" dirty="0" err="1"/>
              <a:t>CH₃COCl</a:t>
            </a:r>
            <a:r>
              <a:rPr lang="en-US" sz="1400" dirty="0"/>
              <a:t>) is an acyl chloride used in various organic synthesis reactions, particularly for introducing acetyl groups. One common method of synthesis is by reacting acetic acid with phosphorus pentachloride (</a:t>
            </a:r>
            <a:r>
              <a:rPr lang="en-US" sz="1400" dirty="0" err="1"/>
              <a:t>PCl</a:t>
            </a:r>
            <a:r>
              <a:rPr lang="en-US" sz="1400" dirty="0"/>
              <a:t>₅), a strong chlorinating agent.</a:t>
            </a:r>
          </a:p>
          <a:p>
            <a:endParaRPr lang="en-US" b="1" i="0" dirty="0">
              <a:effectLst/>
              <a:latin typeface="Arial" panose="020B0604020202020204" pitchFamily="34" charset="0"/>
            </a:endParaRPr>
          </a:p>
          <a:p>
            <a:r>
              <a:rPr lang="en-US" sz="1600" b="1" dirty="0"/>
              <a:t>Alternate Name:</a:t>
            </a:r>
          </a:p>
          <a:p>
            <a:pPr algn="l">
              <a:buFont typeface="+mj-lt"/>
              <a:buAutoNum type="arabicPeriod"/>
            </a:pPr>
            <a:r>
              <a:rPr lang="en-US" sz="1400" dirty="0"/>
              <a:t>Acetic acid chloride </a:t>
            </a:r>
          </a:p>
          <a:p>
            <a:pPr algn="l">
              <a:buFont typeface="+mj-lt"/>
              <a:buAutoNum type="arabicPeriod"/>
            </a:pPr>
            <a:r>
              <a:rPr lang="en-US" sz="1400" dirty="0"/>
              <a:t>Ethanoyl Chloride </a:t>
            </a:r>
          </a:p>
          <a:p>
            <a:pPr algn="l">
              <a:buFont typeface="+mj-lt"/>
              <a:buAutoNum type="arabicPeriod"/>
            </a:pPr>
            <a:r>
              <a:rPr lang="en-US" sz="1400" dirty="0"/>
              <a:t>Acyl Chloride</a:t>
            </a:r>
          </a:p>
          <a:p>
            <a:pPr algn="l"/>
            <a:endParaRPr lang="en-US" dirty="0"/>
          </a:p>
          <a:p>
            <a:r>
              <a:rPr lang="en-US" sz="1600" b="1" dirty="0"/>
              <a:t>Objective: </a:t>
            </a:r>
            <a:r>
              <a:rPr lang="en-US" sz="1400" dirty="0"/>
              <a:t>This poster explores the chemical synthesis process of acetyl chloride and the reaction conditions necessary for optimal production</a:t>
            </a:r>
            <a:endParaRPr lang="fr-FR" sz="14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E7C8AC2-C389-F469-4552-E6435795E898}"/>
              </a:ext>
            </a:extLst>
          </p:cNvPr>
          <p:cNvGrpSpPr/>
          <p:nvPr/>
        </p:nvGrpSpPr>
        <p:grpSpPr>
          <a:xfrm>
            <a:off x="5901719" y="3368078"/>
            <a:ext cx="1688558" cy="1429359"/>
            <a:chOff x="7695539" y="3451902"/>
            <a:chExt cx="1688558" cy="1687679"/>
          </a:xfrm>
        </p:grpSpPr>
        <p:pic>
          <p:nvPicPr>
            <p:cNvPr id="12" name="Picture 11" descr="chemical structure of acetyl chloride &#10;">
              <a:extLst>
                <a:ext uri="{FF2B5EF4-FFF2-40B4-BE49-F238E27FC236}">
                  <a16:creationId xmlns:a16="http://schemas.microsoft.com/office/drawing/2014/main" id="{5208CB12-36A5-10F9-6E65-E9A915697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539" y="3451902"/>
              <a:ext cx="1658227" cy="1073058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8182310-449D-7F5C-010A-FC45FD67DBFD}"/>
                </a:ext>
              </a:extLst>
            </p:cNvPr>
            <p:cNvSpPr txBox="1"/>
            <p:nvPr/>
          </p:nvSpPr>
          <p:spPr>
            <a:xfrm>
              <a:off x="7966273" y="4585583"/>
              <a:ext cx="141782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Chemical structure </a:t>
              </a:r>
            </a:p>
            <a:p>
              <a:endParaRPr lang="fr-FR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FCC7F48C-19DE-2478-F6BD-6C4C75335FF4}"/>
              </a:ext>
            </a:extLst>
          </p:cNvPr>
          <p:cNvSpPr/>
          <p:nvPr/>
        </p:nvSpPr>
        <p:spPr>
          <a:xfrm>
            <a:off x="199044" y="5302260"/>
            <a:ext cx="4370263" cy="679444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accent1"/>
                </a:solidFill>
              </a:rPr>
              <a:t>Chemical reaction:</a:t>
            </a:r>
          </a:p>
          <a:p>
            <a:endParaRPr lang="en-US" sz="2000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pPr algn="ctr"/>
            <a:r>
              <a:rPr lang="en-US" sz="1600" b="1" dirty="0" err="1"/>
              <a:t>CH₃COOH+PCl</a:t>
            </a:r>
            <a:r>
              <a:rPr lang="en-US" sz="1600" b="1" dirty="0"/>
              <a:t>₅→</a:t>
            </a:r>
            <a:r>
              <a:rPr lang="en-US" sz="1600" b="1" dirty="0" err="1"/>
              <a:t>CH₃COCl+POCl</a:t>
            </a:r>
            <a:r>
              <a:rPr lang="en-US" sz="1600" b="1" dirty="0"/>
              <a:t>₃+HCl</a:t>
            </a:r>
          </a:p>
          <a:p>
            <a:endParaRPr lang="en-US" sz="1600" dirty="0"/>
          </a:p>
          <a:p>
            <a:r>
              <a:rPr lang="en-US" sz="1400" dirty="0">
                <a:solidFill>
                  <a:schemeClr val="tx1"/>
                </a:solidFill>
              </a:rPr>
              <a:t>In this reaction, phosphorus pentachloride replaces the hydroxyl group (-OH) in acetic acid with a chlorine atom, forming acetyl chloride. The by-products are phosphorus oxychloride</a:t>
            </a:r>
          </a:p>
          <a:p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POCl</a:t>
            </a:r>
            <a:r>
              <a:rPr lang="en-US" sz="1400" dirty="0">
                <a:solidFill>
                  <a:schemeClr val="tx1"/>
                </a:solidFill>
              </a:rPr>
              <a:t>₃) and hydrogen chloride (HCl)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BF54E2-2C49-62AC-772E-13BD45C582E2}"/>
              </a:ext>
            </a:extLst>
          </p:cNvPr>
          <p:cNvSpPr/>
          <p:nvPr/>
        </p:nvSpPr>
        <p:spPr>
          <a:xfrm>
            <a:off x="4707931" y="5302259"/>
            <a:ext cx="4754642" cy="679444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b="1" dirty="0">
              <a:solidFill>
                <a:schemeClr val="accent1"/>
              </a:solidFill>
            </a:endParaRPr>
          </a:p>
          <a:p>
            <a:r>
              <a:rPr lang="en-US" sz="2000" b="1" dirty="0">
                <a:solidFill>
                  <a:schemeClr val="accent1"/>
                </a:solidFill>
              </a:rPr>
              <a:t>Unit operation needed:</a:t>
            </a:r>
          </a:p>
          <a:p>
            <a:endParaRPr lang="en-US" sz="2000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Reactor : </a:t>
            </a:r>
            <a:r>
              <a:rPr lang="en-US" sz="1400" dirty="0">
                <a:solidFill>
                  <a:schemeClr val="tx1"/>
                </a:solidFill>
              </a:rPr>
              <a:t>Since this is a relatively simple, exothermic reaction, a batch reactor may be appropriate for small-scale synthesis, allowing for careful control of reactant addition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r>
              <a:rPr lang="en-US" sz="1400" b="1" dirty="0">
                <a:solidFill>
                  <a:schemeClr val="accent1"/>
                </a:solidFill>
              </a:rPr>
              <a:t>3_phase separator :</a:t>
            </a:r>
          </a:p>
          <a:p>
            <a:r>
              <a:rPr lang="en-US" sz="1400" dirty="0">
                <a:solidFill>
                  <a:schemeClr val="tx1"/>
                </a:solidFill>
              </a:rPr>
              <a:t>3-phase separator in acetyl chloride synthesis separates hydrogen chloride gas (HCl), acetyl chloride (light liquid), and phosphorus oxychloride (heavy liquid). HCl gas is vented to a scrubber, while acetyl chloride and phosphorus oxychloride are separated based on density. This ensures efficient separation and safe handling of corrosive by-products.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accent1"/>
              </a:solidFill>
            </a:endParaRPr>
          </a:p>
          <a:p>
            <a:endParaRPr lang="fr-FR" sz="2400" b="1" dirty="0">
              <a:solidFill>
                <a:schemeClr val="accent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A738F66-9504-54EB-7FE2-AA87371E4F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694" y="7058958"/>
            <a:ext cx="1555342" cy="142735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E90194F-71C6-BF66-8A5F-9EF989AAE24A}"/>
              </a:ext>
            </a:extLst>
          </p:cNvPr>
          <p:cNvSpPr/>
          <p:nvPr/>
        </p:nvSpPr>
        <p:spPr>
          <a:xfrm>
            <a:off x="4569306" y="12494848"/>
            <a:ext cx="5031893" cy="2630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Rawan Abdelmajid @ </a:t>
            </a:r>
            <a:r>
              <a:rPr lang="en-US" sz="1200" dirty="0" err="1"/>
              <a:t>AECENAR_Green</a:t>
            </a:r>
            <a:r>
              <a:rPr lang="en-US" sz="1200" dirty="0"/>
              <a:t> chemistry  /September 2024 </a:t>
            </a:r>
            <a:endParaRPr lang="fr-FR" sz="1200" dirty="0"/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EBAE7103-AB13-8C53-CE07-4C0F502E5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531391"/>
              </p:ext>
            </p:extLst>
          </p:nvPr>
        </p:nvGraphicFramePr>
        <p:xfrm>
          <a:off x="373607" y="8314373"/>
          <a:ext cx="3926550" cy="3610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00">
                  <a:extLst>
                    <a:ext uri="{9D8B030D-6E8A-4147-A177-3AD203B41FA5}">
                      <a16:colId xmlns:a16="http://schemas.microsoft.com/office/drawing/2014/main" val="948792304"/>
                    </a:ext>
                  </a:extLst>
                </a:gridCol>
                <a:gridCol w="1392071">
                  <a:extLst>
                    <a:ext uri="{9D8B030D-6E8A-4147-A177-3AD203B41FA5}">
                      <a16:colId xmlns:a16="http://schemas.microsoft.com/office/drawing/2014/main" val="1698904467"/>
                    </a:ext>
                  </a:extLst>
                </a:gridCol>
                <a:gridCol w="1523879">
                  <a:extLst>
                    <a:ext uri="{9D8B030D-6E8A-4147-A177-3AD203B41FA5}">
                      <a16:colId xmlns:a16="http://schemas.microsoft.com/office/drawing/2014/main" val="4002337310"/>
                    </a:ext>
                  </a:extLst>
                </a:gridCol>
              </a:tblGrid>
              <a:tr h="27393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Parameter</a:t>
                      </a:r>
                      <a:r>
                        <a:rPr lang="fr-FR" sz="14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condition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Explanation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883024"/>
                  </a:ext>
                </a:extLst>
              </a:tr>
              <a:tr h="29093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Time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0120" rtl="0" eaLnBrk="1" latinLnBrk="0" hangingPunct="1"/>
                      <a:r>
                        <a:rPr lang="fr-FR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1to 2 </a:t>
                      </a:r>
                      <a:r>
                        <a:rPr lang="fr-FR" sz="1200" kern="12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fr-FR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248152"/>
                  </a:ext>
                </a:extLst>
              </a:tr>
              <a:tr h="1051578">
                <a:tc>
                  <a:txBody>
                    <a:bodyPr/>
                    <a:lstStyle/>
                    <a:p>
                      <a:pPr marL="0" algn="ctr" defTabSz="960120" rtl="0" eaLnBrk="1" latinLnBrk="0" hangingPunct="1"/>
                      <a:r>
                        <a:rPr lang="fr-FR" sz="1200" kern="12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Reaction</a:t>
                      </a:r>
                      <a:r>
                        <a:rPr lang="fr-FR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type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Exothermic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0120" rtl="0" eaLnBrk="1" latinLnBrk="0" hangingPunct="1"/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Heat is released during the reaction, which needs to be controlled.</a:t>
                      </a:r>
                      <a:endParaRPr lang="fr-FR" sz="12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712821"/>
                  </a:ext>
                </a:extLst>
              </a:tr>
              <a:tr h="1051578">
                <a:tc>
                  <a:txBody>
                    <a:bodyPr/>
                    <a:lstStyle/>
                    <a:p>
                      <a:pPr marL="0" algn="ctr" defTabSz="960120" rtl="0" eaLnBrk="1" latinLnBrk="0" hangingPunct="1"/>
                      <a:r>
                        <a:rPr lang="fr-FR" sz="1200" kern="12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Temperature</a:t>
                      </a:r>
                      <a:r>
                        <a:rPr lang="fr-FR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0120" rtl="0" eaLnBrk="1" latinLnBrk="0" hangingPunct="1"/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20–40°C (room temperature to slightly elevated)</a:t>
                      </a:r>
                      <a:endParaRPr lang="fr-FR" sz="12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0120" rtl="0" eaLnBrk="1" latinLnBrk="0" hangingPunct="1"/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Optimal for the reaction, prevents decomposition of acetyl chloride.</a:t>
                      </a:r>
                      <a:endParaRPr lang="fr-FR" sz="12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4015176"/>
                  </a:ext>
                </a:extLst>
              </a:tr>
              <a:tr h="771157">
                <a:tc>
                  <a:txBody>
                    <a:bodyPr/>
                    <a:lstStyle/>
                    <a:p>
                      <a:pPr marL="0" algn="ctr" defTabSz="960120" rtl="0" eaLnBrk="1" latinLnBrk="0" hangingPunct="1"/>
                      <a:r>
                        <a:rPr lang="fr-FR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Pressure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Optimal for the reaction, prevents decomposition of acetyl chloride.</a:t>
                      </a:r>
                      <a:endParaRPr lang="fr-FR" sz="12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pressure requirements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11652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BD46F9B-0E4A-C063-7C6F-3845E0528B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029" y="10481249"/>
            <a:ext cx="2574584" cy="128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67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257</TotalTime>
  <Words>310</Words>
  <Application>Microsoft Office PowerPoint</Application>
  <PresentationFormat>A3 Paper (297x420 mm)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 Extra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Rawan Abdelmajid</dc:creator>
  <cp:lastModifiedBy>Rawan Abdelmajid</cp:lastModifiedBy>
  <cp:revision>2</cp:revision>
  <dcterms:created xsi:type="dcterms:W3CDTF">2024-09-09T08:29:08Z</dcterms:created>
  <dcterms:modified xsi:type="dcterms:W3CDTF">2024-09-10T10:26:53Z</dcterms:modified>
</cp:coreProperties>
</file>