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4" roundtripDataSignature="AMtx7miQZRHUOyPFTiQCtRj8fZi17LlP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7BD6A5E-AF7E-495A-8E9C-7577648EFACB}">
  <a:tblStyle styleId="{A7BD6A5E-AF7E-495A-8E9C-7577648EFACB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fe0d7a63e7_0_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fe0d7a63e7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fe0d7a63e7_1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fe0d7a63e7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fe0d7a63e7_1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fe0d7a63e7_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sigmaaldrich.com/LB/en/product/aldrich/m2101" TargetMode="External"/><Relationship Id="rId4" Type="http://schemas.openxmlformats.org/officeDocument/2006/relationships/hyperlink" Target="https://www.sigmaaldrich.com/LB/en/product/sigald/207969" TargetMode="External"/><Relationship Id="rId11" Type="http://schemas.openxmlformats.org/officeDocument/2006/relationships/image" Target="../media/image1.png"/><Relationship Id="rId10" Type="http://schemas.openxmlformats.org/officeDocument/2006/relationships/hyperlink" Target="https://www.amazon.com/Distillation-Apparatus-Equipment-Chemistry-Glassware/dp/B07R8JFK97" TargetMode="External"/><Relationship Id="rId9" Type="http://schemas.openxmlformats.org/officeDocument/2006/relationships/hyperlink" Target="https://www.sigmaaldrich.com/LB/en/product/sigald/239313" TargetMode="External"/><Relationship Id="rId5" Type="http://schemas.openxmlformats.org/officeDocument/2006/relationships/hyperlink" Target="https://www.sigmaaldrich.com/LB/en/product/sial/04004" TargetMode="External"/><Relationship Id="rId6" Type="http://schemas.openxmlformats.org/officeDocument/2006/relationships/hyperlink" Target="https://www.sigmaaldrich.com/LB/en/product/sigald/438081" TargetMode="External"/><Relationship Id="rId7" Type="http://schemas.openxmlformats.org/officeDocument/2006/relationships/hyperlink" Target="https://www.sigmaaldrich.com/LB/en/product/sial/32203m" TargetMode="External"/><Relationship Id="rId8" Type="http://schemas.openxmlformats.org/officeDocument/2006/relationships/hyperlink" Target="https://www.sigmaaldrich.com/LB/en/product/sigald/13438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sigmaaldrich.com/LB/en/product/aldrich/m2101" TargetMode="External"/><Relationship Id="rId4" Type="http://schemas.openxmlformats.org/officeDocument/2006/relationships/hyperlink" Target="https://www.sigmaaldrich.com/LB/en/prod" TargetMode="External"/><Relationship Id="rId5" Type="http://schemas.openxmlformats.org/officeDocument/2006/relationships/hyperlink" Target="https://www.ollital.com/lab-high-temperature-chemical-reactor-autoclave-with-magnetic-stirrer_p235.html" TargetMode="External"/><Relationship Id="rId6" Type="http://schemas.openxmlformats.org/officeDocument/2006/relationships/hyperlink" Target="https://www.alibaba.com/product-detail/Lab-Stainless-Steel-Static-Sealing-Simple_1700003671233.html?spm=a2700.details.0.0.6d686b08rfRRLu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sigmaaldrich.com/LB/en/search/methyl-phenylacetate?focus=products&amp;page=1&amp;perpage=30&amp;sort=relevance&amp;term=methyl%20phenylacetate&amp;type=product" TargetMode="External"/><Relationship Id="rId4" Type="http://schemas.openxmlformats.org/officeDocument/2006/relationships/hyperlink" Target="https://www.sigmaaldrich.com/LB/en/product/mm/800028" TargetMode="External"/><Relationship Id="rId11" Type="http://schemas.openxmlformats.org/officeDocument/2006/relationships/hyperlink" Target="https://www.amazon.com/Distillation-Apparatus-Equipment-Chemistry-Glassware/dp/B07R8JFK97" TargetMode="External"/><Relationship Id="rId10" Type="http://schemas.openxmlformats.org/officeDocument/2006/relationships/hyperlink" Target="https://www.sigmaaldrich.com/LB/en/product/mm/109136" TargetMode="External"/><Relationship Id="rId12" Type="http://schemas.openxmlformats.org/officeDocument/2006/relationships/image" Target="../media/image6.png"/><Relationship Id="rId9" Type="http://schemas.openxmlformats.org/officeDocument/2006/relationships/hyperlink" Target="https://www.sigmaaldrich.com/LB/en/product/sigald/239313" TargetMode="External"/><Relationship Id="rId5" Type="http://schemas.openxmlformats.org/officeDocument/2006/relationships/hyperlink" Target="https://www.sigmaaldrich.com/LB/en/product/sigald/34860" TargetMode="External"/><Relationship Id="rId6" Type="http://schemas.openxmlformats.org/officeDocument/2006/relationships/hyperlink" Target="https://www.sigmaaldrich.com/LB/en/product/aldrich/175501" TargetMode="External"/><Relationship Id="rId7" Type="http://schemas.openxmlformats.org/officeDocument/2006/relationships/hyperlink" Target="https://fr.vwr.com/store/product/7838325/tetraacetate-de-plomb-96-poids-sec-stabilise" TargetMode="External"/><Relationship Id="rId8" Type="http://schemas.openxmlformats.org/officeDocument/2006/relationships/hyperlink" Target="https://www.sigmaaldrich.com/LB/en/product/sigald/319953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biosynth.com/p/FC47052/1305-62-0-calcium-hydroxide" TargetMode="External"/><Relationship Id="rId4" Type="http://schemas.openxmlformats.org/officeDocument/2006/relationships/hyperlink" Target="https://www.sigmaaldrich.com/LB/en/search/sulfur?focus=products&amp;page=1&amp;perpage=30&amp;sort=relevance&amp;term=sulfur&amp;type=product" TargetMode="External"/><Relationship Id="rId5" Type="http://schemas.openxmlformats.org/officeDocument/2006/relationships/hyperlink" Target="https://www.sigmaaldrich.com/LB/en/search/sulfur?focus=products&amp;page=1&amp;perpage=30&amp;sort=relevance&amp;term=sulfur&amp;type=product" TargetMode="External"/><Relationship Id="rId6" Type="http://schemas.openxmlformats.org/officeDocument/2006/relationships/hyperlink" Target="https://www.sigmaaldrich.com/LB/en/product/sigald/c2432" TargetMode="External"/><Relationship Id="rId7" Type="http://schemas.openxmlformats.org/officeDocument/2006/relationships/hyperlink" Target="https://www.sigmaaldrich.com/LB/en/product/sial/32203m" TargetMode="External"/><Relationship Id="rId8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441375" y="1388119"/>
            <a:ext cx="9144000" cy="1163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PAA production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US" sz="2600"/>
              <a:t>C</a:t>
            </a:r>
            <a:r>
              <a:rPr b="1" lang="en-US" sz="2600"/>
              <a:t>omparison Methods : </a:t>
            </a:r>
            <a:endParaRPr b="1" sz="2600"/>
          </a:p>
          <a:p>
            <a:pPr indent="0" lvl="0" marL="3200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US" sz="2600"/>
              <a:t>-cost</a:t>
            </a:r>
            <a:endParaRPr b="1" sz="2600"/>
          </a:p>
          <a:p>
            <a:pPr indent="0" lvl="0" marL="3200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US" sz="2600"/>
              <a:t>-yield</a:t>
            </a:r>
            <a:endParaRPr b="1" sz="2600"/>
          </a:p>
          <a:p>
            <a:pPr indent="0" lvl="0" marL="3200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US" sz="2600"/>
              <a:t>-safety</a:t>
            </a:r>
            <a:endParaRPr b="1" sz="2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605143" y="261385"/>
            <a:ext cx="474096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lang="en-US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b="1" i="0" lang="en-US" sz="40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Mandelic Acid (A)</a:t>
            </a:r>
            <a:endParaRPr b="1" i="0" sz="40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21212"/>
              <a:buFont typeface="Arial"/>
              <a:buNone/>
            </a:pPr>
            <a:r>
              <a:rPr lang="en-US" sz="3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(safe production)</a:t>
            </a:r>
            <a:endParaRPr sz="3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1" name="Google Shape;91;p2"/>
          <p:cNvGraphicFramePr/>
          <p:nvPr/>
        </p:nvGraphicFramePr>
        <p:xfrm>
          <a:off x="6129138" y="35908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{A7BD6A5E-AF7E-495A-8E9C-7577648EFACB}</a:tableStyleId>
              </a:tblPr>
              <a:tblGrid>
                <a:gridCol w="1383325"/>
                <a:gridCol w="1250450"/>
                <a:gridCol w="984750"/>
                <a:gridCol w="781550"/>
                <a:gridCol w="781550"/>
              </a:tblGrid>
              <a:tr h="256350">
                <a:tc gridSpan="5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cap="none" strike="noStrike"/>
                        <a:t>Method 2 - Mandelic Acid (A)</a:t>
                      </a:r>
                      <a:endParaRPr/>
                    </a:p>
                  </a:txBody>
                  <a:tcPr marT="15625" marB="15625" marR="23450" marL="23450" anchor="b">
                    <a:lnL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 hMerge="1"/>
                <a:tc hMerge="1"/>
                <a:tc hMerge="1"/>
                <a:tc hMerge="1"/>
              </a:tr>
              <a:tr h="2563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14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cap="none" strike="noStrike"/>
                        <a:t>Reagent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cap="none" strike="noStrike"/>
                        <a:t>Quantity per experiment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cap="none" strike="noStrike"/>
                        <a:t>Quantity ordered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cap="none" strike="noStrike"/>
                        <a:t>Price 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cap="none" strike="noStrike"/>
                        <a:t>Reference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</a:tr>
              <a:tr h="2563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Mandelic acid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15 g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250 g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$84.20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sng" cap="none" strike="noStrike">
                          <a:solidFill>
                            <a:srgbClr val="1155CC"/>
                          </a:solidFill>
                          <a:hlinkClick r:id="rId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Sigma</a:t>
                      </a:r>
                      <a:endParaRPr sz="1500" u="sng" cap="none" strike="noStrike">
                        <a:solidFill>
                          <a:srgbClr val="1155CC"/>
                        </a:solidFill>
                      </a:endParaRPr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63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Potassium iodide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2.07 g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100 g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$46.47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sng" cap="none" strike="noStrike">
                          <a:solidFill>
                            <a:srgbClr val="1155CC"/>
                          </a:solidFill>
                          <a:hlinkClick r:id="rId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Sigma</a:t>
                      </a:r>
                      <a:endParaRPr sz="1500" u="sng" cap="none" strike="noStrike">
                        <a:solidFill>
                          <a:srgbClr val="1155CC"/>
                        </a:solidFill>
                      </a:endParaRPr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63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Red phosphorous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6 g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250 g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$60.61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sng" cap="none" strike="noStrike">
                          <a:solidFill>
                            <a:srgbClr val="1155CC"/>
                          </a:solidFill>
                          <a:hlinkClick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Sigma</a:t>
                      </a:r>
                      <a:endParaRPr sz="1500" u="sng" cap="none" strike="noStrike">
                        <a:solidFill>
                          <a:srgbClr val="1155CC"/>
                        </a:solidFill>
                      </a:endParaRPr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63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Phosphoric acid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70 mL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500 mL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$77.16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sng" cap="none" strike="noStrike">
                          <a:solidFill>
                            <a:srgbClr val="1155CC"/>
                          </a:solidFill>
                          <a:hlinkClick r:id="rId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Sigma</a:t>
                      </a:r>
                      <a:endParaRPr sz="1500" u="sng" cap="none" strike="noStrike">
                        <a:solidFill>
                          <a:srgbClr val="1155CC"/>
                        </a:solidFill>
                      </a:endParaRPr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63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Ether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As needed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1 L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$67.16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sng" cap="none" strike="noStrike">
                          <a:solidFill>
                            <a:srgbClr val="1155CC"/>
                          </a:solidFill>
                          <a:hlinkClick r:id="rId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Sigma</a:t>
                      </a:r>
                      <a:endParaRPr sz="1500" u="sng" cap="none" strike="noStrike">
                        <a:solidFill>
                          <a:srgbClr val="1155CC"/>
                        </a:solidFill>
                      </a:endParaRPr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63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Dilute NaHSO3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As needed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1 L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$52.56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sng" cap="none" strike="noStrike">
                          <a:solidFill>
                            <a:srgbClr val="1155CC"/>
                          </a:solidFill>
                          <a:hlinkClick r:id="rId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Sigma</a:t>
                      </a:r>
                      <a:endParaRPr sz="1500" u="sng" cap="none" strike="noStrike">
                        <a:solidFill>
                          <a:srgbClr val="1155CC"/>
                        </a:solidFill>
                      </a:endParaRPr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63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Na2SO4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As needed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500 g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$36.28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sng" cap="none" strike="noStrike">
                          <a:solidFill>
                            <a:srgbClr val="1155CC"/>
                          </a:solidFill>
                          <a:hlinkClick r:id="rId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Sigma</a:t>
                      </a:r>
                      <a:endParaRPr sz="1500" u="sng" cap="none" strike="noStrike">
                        <a:solidFill>
                          <a:srgbClr val="1155CC"/>
                        </a:solidFill>
                      </a:endParaRPr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63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$424.44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  <p:sp>
        <p:nvSpPr>
          <p:cNvPr id="92" name="Google Shape;92;p2"/>
          <p:cNvSpPr txBox="1"/>
          <p:nvPr/>
        </p:nvSpPr>
        <p:spPr>
          <a:xfrm>
            <a:off x="417444" y="2769704"/>
            <a:ext cx="5466522" cy="36271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The yield is 12.5 grams (90%) of phenylacetic acid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b="0" i="0" lang="en-US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graphicFrame>
        <p:nvGraphicFramePr>
          <p:cNvPr id="93" name="Google Shape;93;p2"/>
          <p:cNvGraphicFramePr/>
          <p:nvPr/>
        </p:nvGraphicFramePr>
        <p:xfrm>
          <a:off x="6162288" y="42466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{A7BD6A5E-AF7E-495A-8E9C-7577648EFACB}</a:tableStyleId>
              </a:tblPr>
              <a:tblGrid>
                <a:gridCol w="1744575"/>
                <a:gridCol w="856050"/>
                <a:gridCol w="864950"/>
                <a:gridCol w="1649775"/>
              </a:tblGrid>
              <a:tr h="450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 u="none" cap="none" strike="noStrike"/>
                        <a:t>Apparatus</a:t>
                      </a:r>
                      <a:endParaRPr b="1" sz="2400"/>
                    </a:p>
                  </a:txBody>
                  <a:tcPr marT="10175" marB="10175" marR="15275" marL="152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 u="none" cap="none" strike="noStrike"/>
                        <a:t>Pieces</a:t>
                      </a:r>
                      <a:endParaRPr b="1" sz="2400"/>
                    </a:p>
                  </a:txBody>
                  <a:tcPr marT="10175" marB="10175" marR="15275" marL="152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F8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 u="none" cap="none" strike="noStrike"/>
                        <a:t>Price </a:t>
                      </a:r>
                      <a:endParaRPr b="1" sz="2400"/>
                    </a:p>
                  </a:txBody>
                  <a:tcPr marT="10175" marB="10175" marR="15275" marL="152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 u="none" cap="none" strike="noStrike"/>
                        <a:t>Reference</a:t>
                      </a:r>
                      <a:endParaRPr b="1" sz="2400"/>
                    </a:p>
                  </a:txBody>
                  <a:tcPr marT="10175" marB="10175" marR="15275" marL="152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</a:tr>
              <a:tr h="10497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/>
                        <a:t>Vacuum distillation set</a:t>
                      </a:r>
                      <a:endParaRPr b="1" sz="2000"/>
                    </a:p>
                  </a:txBody>
                  <a:tcPr marT="10175" marB="10175" marR="15275" marL="152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F8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300" u="none" cap="none" strike="noStrike"/>
                    </a:p>
                  </a:txBody>
                  <a:tcPr marT="10175" marB="10175" marR="15275" marL="15275" anchor="b">
                    <a:lnL cap="flat" cmpd="sng" w="9525">
                      <a:solidFill>
                        <a:srgbClr val="405F8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F8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700"/>
                        <a:t>$80.00</a:t>
                      </a:r>
                      <a:endParaRPr b="1" sz="1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700" u="sng">
                          <a:solidFill>
                            <a:schemeClr val="hlink"/>
                          </a:solidFill>
                          <a:hlinkClick r:id="rId10"/>
                        </a:rPr>
                        <a:t>Amazon</a:t>
                      </a:r>
                      <a:endParaRPr b="1" sz="1700" u="sng" cap="none" strike="noStrike">
                        <a:solidFill>
                          <a:schemeClr val="hlink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0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/>
                        <a:t>reflux</a:t>
                      </a:r>
                      <a:endParaRPr b="1" sz="2000"/>
                    </a:p>
                  </a:txBody>
                  <a:tcPr marT="10175" marB="10175" marR="15275" marL="152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600" u="none" cap="none" strike="noStrike"/>
                        <a:t>-</a:t>
                      </a:r>
                      <a:endParaRPr b="1" sz="3000"/>
                    </a:p>
                  </a:txBody>
                  <a:tcPr marT="10175" marB="10175" marR="15275" marL="152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300" u="none" cap="none" strike="noStrike"/>
                    </a:p>
                  </a:txBody>
                  <a:tcPr marT="10175" marB="10175" marR="15275" marL="152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300" u="none" cap="none" strike="noStrike"/>
                    </a:p>
                  </a:txBody>
                  <a:tcPr marT="10175" marB="10175" marR="15275" marL="152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/>
                        <a:t>seperatory funnel</a:t>
                      </a:r>
                      <a:endParaRPr b="1" sz="2000"/>
                    </a:p>
                  </a:txBody>
                  <a:tcPr marT="10175" marB="10175" marR="15275" marL="152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600" u="none" cap="none" strike="noStrike"/>
                        <a:t>-</a:t>
                      </a:r>
                      <a:endParaRPr b="1" sz="3000"/>
                    </a:p>
                  </a:txBody>
                  <a:tcPr marT="10175" marB="10175" marR="15275" marL="152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300" u="none" cap="none" strike="noStrike"/>
                    </a:p>
                  </a:txBody>
                  <a:tcPr marT="10175" marB="10175" marR="15275" marL="152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300" u="none" cap="none" strike="noStrike"/>
                    </a:p>
                  </a:txBody>
                  <a:tcPr marT="10175" marB="10175" marR="15275" marL="152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94" name="Google Shape;94;p2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05150" y="1735431"/>
            <a:ext cx="5115350" cy="12998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/>
          <p:nvPr>
            <p:ph type="title"/>
          </p:nvPr>
        </p:nvSpPr>
        <p:spPr>
          <a:xfrm>
            <a:off x="675861" y="2844940"/>
            <a:ext cx="4581939" cy="1168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en-US" sz="18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variety of methods are illustrated by this patent. Though they use p-</a:t>
            </a:r>
            <a:r>
              <a:rPr b="0" i="0" lang="en-US" sz="1800" u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hydroxymandelic acid hydrate</a:t>
            </a:r>
            <a:r>
              <a:rPr b="0" i="0" lang="en-US" sz="18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their examples, they state that mandelic acid is a suitable starting reagent, albeit the substituted derivatives are especially preferred. 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With </a:t>
            </a:r>
            <a:r>
              <a:rPr b="0" i="0" lang="en-US" sz="18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800" u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highest yield and simplest method</a:t>
            </a:r>
            <a:br>
              <a:rPr b="0" i="0" lang="en-US" sz="1800" u="none" strike="noStrike"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1800" u="none" strike="noStrike"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100" name="Google Shape;100;p3"/>
          <p:cNvSpPr txBox="1"/>
          <p:nvPr>
            <p:ph idx="1" type="body"/>
          </p:nvPr>
        </p:nvSpPr>
        <p:spPr>
          <a:xfrm>
            <a:off x="516834" y="4255842"/>
            <a:ext cx="5181600" cy="1673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b="0" i="0" lang="en-US" sz="1800" u="none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Total yield 13.6 g or 85% of the theoretical</a:t>
            </a:r>
            <a:r>
              <a:rPr b="0" i="0" lang="en-US" sz="18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graphicFrame>
        <p:nvGraphicFramePr>
          <p:cNvPr id="101" name="Google Shape;101;p3"/>
          <p:cNvGraphicFramePr/>
          <p:nvPr/>
        </p:nvGraphicFramePr>
        <p:xfrm>
          <a:off x="6493567" y="139235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{A7BD6A5E-AF7E-495A-8E9C-7577648EFACB}</a:tableStyleId>
              </a:tblPr>
              <a:tblGrid>
                <a:gridCol w="1383325"/>
                <a:gridCol w="1250450"/>
                <a:gridCol w="984750"/>
                <a:gridCol w="781550"/>
                <a:gridCol w="781550"/>
              </a:tblGrid>
              <a:tr h="5349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cap="none" strike="noStrike"/>
                        <a:t>Reagent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cap="none" strike="noStrike"/>
                        <a:t>Quantity per experiment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cap="none" strike="noStrike"/>
                        <a:t>Quantity ordered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cap="none" strike="noStrike"/>
                        <a:t>Price 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cap="none" strike="noStrike"/>
                        <a:t>Reference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</a:tr>
              <a:tr h="284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Mandelic acid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20 g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250 g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$84.20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sng" cap="none" strike="noStrike">
                          <a:solidFill>
                            <a:srgbClr val="1155CC"/>
                          </a:solidFill>
                          <a:hlinkClick r:id="rId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Sigma</a:t>
                      </a:r>
                      <a:endParaRPr sz="1500" u="sng" cap="none" strike="noStrike">
                        <a:solidFill>
                          <a:srgbClr val="1155CC"/>
                        </a:solidFill>
                      </a:endParaRPr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Pd/BaSO4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0.5 g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10g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$108.00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sng" cap="none" strike="noStrike">
                          <a:solidFill>
                            <a:srgbClr val="1155CC"/>
                          </a:solidFill>
                          <a:hlinkClick r:id="rId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Sigma</a:t>
                      </a:r>
                      <a:endParaRPr sz="1500" u="sng" cap="none" strike="noStrike">
                        <a:solidFill>
                          <a:srgbClr val="1155CC"/>
                        </a:solidFill>
                      </a:endParaRPr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Hydrogen gas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As needed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/>
                        <a:t>$192.20</a:t>
                      </a:r>
                      <a:endParaRPr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15625" marB="15625" marR="23450" marL="2345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  <p:sp>
        <p:nvSpPr>
          <p:cNvPr id="102" name="Google Shape;102;p3"/>
          <p:cNvSpPr txBox="1"/>
          <p:nvPr/>
        </p:nvSpPr>
        <p:spPr>
          <a:xfrm>
            <a:off x="196611" y="511312"/>
            <a:ext cx="6096000" cy="14160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/>
              <a:t>2.</a:t>
            </a:r>
            <a:r>
              <a:rPr b="1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Mandelic Acid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(B) </a:t>
            </a:r>
            <a:r>
              <a:rPr b="0" i="0" lang="en-US" sz="3200" u="sng" cap="none" strike="noStrike">
                <a:solidFill>
                  <a:srgbClr val="000000"/>
                </a:solidFill>
                <a:highlight>
                  <a:srgbClr val="FF0000"/>
                </a:highlight>
                <a:latin typeface="Arial"/>
                <a:ea typeface="Arial"/>
                <a:cs typeface="Arial"/>
                <a:sym typeface="Arial"/>
              </a:rPr>
              <a:t>Expensive</a:t>
            </a:r>
            <a:endParaRPr u="sng">
              <a:highlight>
                <a:srgbClr val="FF0000"/>
              </a:highlight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patent listed in method 3 refers to this method as expensive due to the use of KI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03" name="Google Shape;103;p3"/>
          <p:cNvGraphicFramePr/>
          <p:nvPr/>
        </p:nvGraphicFramePr>
        <p:xfrm>
          <a:off x="6493567" y="365301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{A7BD6A5E-AF7E-495A-8E9C-7577648EFACB}</a:tableStyleId>
              </a:tblPr>
              <a:tblGrid>
                <a:gridCol w="1922725"/>
                <a:gridCol w="1086300"/>
                <a:gridCol w="1235025"/>
                <a:gridCol w="937575"/>
              </a:tblGrid>
              <a:tr h="602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 u="none" cap="none" strike="noStrike"/>
                        <a:t>Apparatus</a:t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 u="none" cap="none" strike="noStrike"/>
                        <a:t>Price </a:t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References</a:t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 hMerge="1"/>
              </a:tr>
              <a:tr h="11261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high pressure hydrogenation autoclave with magnetic stirrer</a:t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B0F76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0F76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B0F76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$2,250.00</a:t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B0F76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sng" cap="none" strike="noStrike">
                          <a:solidFill>
                            <a:srgbClr val="1155CC"/>
                          </a:solidFill>
                          <a:hlinkClick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Ollital tech</a:t>
                      </a:r>
                      <a:endParaRPr sz="1800" u="sng" cap="none" strike="noStrike">
                        <a:solidFill>
                          <a:srgbClr val="1155CC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sng" cap="none" strike="noStrike">
                          <a:solidFill>
                            <a:srgbClr val="1155CC"/>
                          </a:solidFill>
                          <a:hlinkClick r:id="rId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Ali baba</a:t>
                      </a:r>
                      <a:endParaRPr sz="1800" u="sng" cap="none" strike="noStrike">
                        <a:solidFill>
                          <a:srgbClr val="1155CC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>
            <p:ph type="title"/>
          </p:nvPr>
        </p:nvSpPr>
        <p:spPr>
          <a:xfrm>
            <a:off x="838200" y="365125"/>
            <a:ext cx="58050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 sz="4300"/>
              <a:t>3.</a:t>
            </a:r>
            <a:r>
              <a:rPr b="1" lang="en-US" sz="4300"/>
              <a:t>Acetophenone</a:t>
            </a:r>
            <a:endParaRPr b="1" sz="43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500"/>
              <a:t>(safe production)</a:t>
            </a:r>
            <a:endParaRPr sz="3500"/>
          </a:p>
        </p:txBody>
      </p:sp>
      <p:sp>
        <p:nvSpPr>
          <p:cNvPr id="109" name="Google Shape;109;p4"/>
          <p:cNvSpPr txBox="1"/>
          <p:nvPr>
            <p:ph idx="1" type="body"/>
          </p:nvPr>
        </p:nvSpPr>
        <p:spPr>
          <a:xfrm>
            <a:off x="586400" y="3139803"/>
            <a:ext cx="5181600" cy="344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2008"/>
              <a:buNone/>
            </a:pPr>
            <a:r>
              <a:rPr lang="en-US" sz="3414">
                <a:highlight>
                  <a:srgbClr val="FFFF00"/>
                </a:highlight>
              </a:rPr>
              <a:t>Yield 86% methyl phenylacetate</a:t>
            </a:r>
            <a:endParaRPr sz="3414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2008"/>
              <a:buNone/>
            </a:pPr>
            <a:r>
              <a:rPr lang="en-US" sz="3414">
                <a:highlight>
                  <a:srgbClr val="FFFF00"/>
                </a:highlight>
              </a:rPr>
              <a:t>92% PAA</a:t>
            </a:r>
            <a:endParaRPr sz="3414">
              <a:highlight>
                <a:srgbClr val="FFFF00"/>
              </a:highlight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2008"/>
              <a:buNone/>
            </a:pPr>
            <a:r>
              <a:rPr lang="en-US" sz="3414">
                <a:highlight>
                  <a:srgbClr val="FFFF00"/>
                </a:highlight>
              </a:rPr>
              <a:t>80% overall</a:t>
            </a:r>
            <a:endParaRPr sz="3414"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2325"/>
              <a:buNone/>
            </a:pPr>
            <a:r>
              <a:rPr b="1" lang="en-US" sz="4300"/>
              <a:t>Note: </a:t>
            </a:r>
            <a:endParaRPr b="1" sz="4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9738"/>
              <a:buNone/>
            </a:pPr>
            <a:r>
              <a:rPr lang="en-US" sz="3391"/>
              <a:t>If we can order Methyl phenylacetate (intermediate product),this will reduce the process of PAA production ,saving money and time.</a:t>
            </a:r>
            <a:endParaRPr sz="339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9738"/>
              <a:buFont typeface="Calibri"/>
              <a:buNone/>
            </a:pPr>
            <a:r>
              <a:t/>
            </a:r>
            <a:endParaRPr sz="3391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7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methyl phenylacetate</a:t>
            </a:r>
            <a:endParaRPr b="1" sz="327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76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Sigma</a:t>
            </a:r>
            <a:endParaRPr b="1" sz="3276"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highlight>
                <a:srgbClr val="FFFF00"/>
              </a:highlight>
            </a:endParaRPr>
          </a:p>
        </p:txBody>
      </p:sp>
      <p:graphicFrame>
        <p:nvGraphicFramePr>
          <p:cNvPr id="110" name="Google Shape;110;p4"/>
          <p:cNvGraphicFramePr/>
          <p:nvPr/>
        </p:nvGraphicFramePr>
        <p:xfrm>
          <a:off x="6374312" y="13377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{A7BD6A5E-AF7E-495A-8E9C-7577648EFACB}</a:tableStyleId>
              </a:tblPr>
              <a:tblGrid>
                <a:gridCol w="1203600"/>
                <a:gridCol w="1761200"/>
                <a:gridCol w="856800"/>
                <a:gridCol w="680000"/>
                <a:gridCol w="680000"/>
              </a:tblGrid>
              <a:tr h="418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00" u="none" cap="none" strike="noStrike"/>
                        <a:t>Reagent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00" u="none" cap="none" strike="noStrike"/>
                        <a:t>Quantity per experiment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00" u="none" cap="none" strike="noStrike"/>
                        <a:t>Quantity ordered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00" u="none" cap="none" strike="noStrike"/>
                        <a:t>Price 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00" u="none" cap="none" strike="noStrike"/>
                        <a:t>Reference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</a:tr>
              <a:tr h="418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Acetophenone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4.56 g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100 mL ≈ 100 g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$23.92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sng" cap="none" strike="noStrike">
                          <a:solidFill>
                            <a:srgbClr val="1155CC"/>
                          </a:solidFill>
                          <a:hlinkClick r:id="rId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Sigma</a:t>
                      </a:r>
                      <a:endParaRPr sz="1300" u="sng" cap="none" strike="noStrike">
                        <a:solidFill>
                          <a:srgbClr val="1155CC"/>
                        </a:solidFill>
                      </a:endParaRPr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30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Methanol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10 mL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1 L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$48.95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sng" cap="none" strike="noStrike">
                          <a:solidFill>
                            <a:srgbClr val="1155CC"/>
                          </a:solidFill>
                          <a:hlinkClick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Sigma</a:t>
                      </a:r>
                      <a:endParaRPr sz="1300" u="sng" cap="none" strike="noStrike">
                        <a:solidFill>
                          <a:srgbClr val="1155CC"/>
                        </a:solidFill>
                      </a:endParaRPr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18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Boron trifluoride etherate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22 g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100 mL ≈ 115 g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$44.39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sng" cap="none" strike="noStrike">
                          <a:solidFill>
                            <a:srgbClr val="1155CC"/>
                          </a:solidFill>
                          <a:hlinkClick r:id="rId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Sigma</a:t>
                      </a:r>
                      <a:endParaRPr sz="1300" u="sng" cap="none" strike="noStrike">
                        <a:solidFill>
                          <a:srgbClr val="1155CC"/>
                        </a:solidFill>
                      </a:endParaRPr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18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Lead tetraacetate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17.7 g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100 g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$61.26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sng" cap="none" strike="noStrike">
                          <a:solidFill>
                            <a:srgbClr val="1155CC"/>
                          </a:solidFill>
                          <a:hlinkClick r:id="rId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VWR</a:t>
                      </a:r>
                      <a:endParaRPr sz="1300" u="sng" cap="none" strike="noStrike">
                        <a:solidFill>
                          <a:srgbClr val="1155CC"/>
                        </a:solidFill>
                      </a:endParaRPr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30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Benzene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700 mL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1 L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$127.25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sng" cap="none" strike="noStrike">
                          <a:solidFill>
                            <a:srgbClr val="1155CC"/>
                          </a:solidFill>
                          <a:hlinkClick r:id="rId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Sigma</a:t>
                      </a:r>
                      <a:endParaRPr sz="1300" u="sng" cap="none" strike="noStrike">
                        <a:solidFill>
                          <a:srgbClr val="1155CC"/>
                        </a:solidFill>
                      </a:endParaRPr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18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Sodium bicarbonate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150 mL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-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-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-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30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Sodium chloride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200 mL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-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-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-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30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Sodium sulfate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As needed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500 g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$36.28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sng" cap="none" strike="noStrike">
                          <a:solidFill>
                            <a:srgbClr val="1155CC"/>
                          </a:solidFill>
                          <a:hlinkClick r:id="rId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Sigma</a:t>
                      </a:r>
                      <a:endParaRPr sz="1300" u="sng" cap="none" strike="noStrike">
                        <a:solidFill>
                          <a:srgbClr val="1155CC"/>
                        </a:solidFill>
                      </a:endParaRPr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18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Sodium hydroxide (2M)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10 mL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1 L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$36.03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sng" cap="none" strike="noStrike">
                          <a:solidFill>
                            <a:srgbClr val="1155CC"/>
                          </a:solidFill>
                          <a:hlinkClick r:id="rId10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Sigma</a:t>
                      </a:r>
                      <a:endParaRPr sz="1300" u="sng" cap="none" strike="noStrike">
                        <a:solidFill>
                          <a:srgbClr val="1155CC"/>
                        </a:solidFill>
                      </a:endParaRPr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30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 u="none" cap="none" strike="noStrike"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 u="none" cap="none" strike="noStrike"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 u="none" cap="none" strike="noStrike"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$378.08</a:t>
                      </a:r>
                      <a:endParaRPr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 u="none" cap="none" strike="noStrike"/>
                    </a:p>
                  </a:txBody>
                  <a:tcPr marT="13600" marB="13600" marR="20400" marL="20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1" name="Google Shape;111;p4"/>
          <p:cNvGraphicFramePr/>
          <p:nvPr/>
        </p:nvGraphicFramePr>
        <p:xfrm>
          <a:off x="6374292" y="433422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{A7BD6A5E-AF7E-495A-8E9C-7577648EFACB}</a:tableStyleId>
              </a:tblPr>
              <a:tblGrid>
                <a:gridCol w="1824600"/>
                <a:gridCol w="1678500"/>
                <a:gridCol w="1678500"/>
              </a:tblGrid>
              <a:tr h="3124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 u="none" cap="none" strike="noStrike"/>
                        <a:t>Apparatus</a:t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Price</a:t>
                      </a:r>
                      <a:endParaRPr b="1" sz="18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Reference</a:t>
                      </a:r>
                      <a:endParaRPr b="1" sz="18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</a:tcPr>
                </a:tc>
              </a:tr>
              <a:tr h="586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Magnetic stirrer</a:t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/>
                        <a:t>-</a:t>
                      </a:r>
                      <a:endParaRPr b="1" sz="2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6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Vacuum distillation set          </a:t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/>
                        <a:t>$80.00</a:t>
                      </a:r>
                      <a:endParaRPr b="1" sz="2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 u="sng">
                          <a:solidFill>
                            <a:schemeClr val="hlink"/>
                          </a:solidFill>
                          <a:hlinkClick r:id="rId11"/>
                        </a:rPr>
                        <a:t>Amazon</a:t>
                      </a:r>
                      <a:endParaRPr b="1" sz="1800" u="sng" cap="none" strike="noStrike">
                        <a:solidFill>
                          <a:schemeClr val="hlink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24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Reflux   </a:t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/>
                        <a:t>-</a:t>
                      </a:r>
                      <a:endParaRPr b="1" sz="2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6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Separatory funnel</a:t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/>
                        <a:t>-</a:t>
                      </a:r>
                      <a:endParaRPr b="1" sz="2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12" name="Google Shape;112;p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130588" y="1827524"/>
            <a:ext cx="6093225" cy="98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fe0d7a63e7_0_4"/>
          <p:cNvSpPr txBox="1"/>
          <p:nvPr>
            <p:ph type="title"/>
          </p:nvPr>
        </p:nvSpPr>
        <p:spPr>
          <a:xfrm>
            <a:off x="400275" y="440000"/>
            <a:ext cx="56682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4.</a:t>
            </a:r>
            <a:r>
              <a:rPr b="1" lang="en-US"/>
              <a:t>Styrene 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(Toxic byproduct)</a:t>
            </a:r>
            <a:endParaRPr b="1"/>
          </a:p>
        </p:txBody>
      </p:sp>
      <p:sp>
        <p:nvSpPr>
          <p:cNvPr id="118" name="Google Shape;118;g1fe0d7a63e7_0_4"/>
          <p:cNvSpPr txBox="1"/>
          <p:nvPr>
            <p:ph idx="1" type="body"/>
          </p:nvPr>
        </p:nvSpPr>
        <p:spPr>
          <a:xfrm>
            <a:off x="276325" y="2288350"/>
            <a:ext cx="34089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>
                <a:latin typeface="Arial"/>
                <a:ea typeface="Arial"/>
                <a:cs typeface="Arial"/>
                <a:sym typeface="Arial"/>
              </a:rPr>
              <a:t>Note</a:t>
            </a:r>
            <a:r>
              <a:rPr lang="en-US" sz="1700">
                <a:latin typeface="Arial"/>
                <a:ea typeface="Arial"/>
                <a:cs typeface="Arial"/>
                <a:sym typeface="Arial"/>
              </a:rPr>
              <a:t>: One of the byproducts H</a:t>
            </a:r>
            <a:r>
              <a:rPr baseline="-25000" lang="en-US" sz="1700"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1700">
                <a:latin typeface="Arial"/>
                <a:ea typeface="Arial"/>
                <a:cs typeface="Arial"/>
                <a:sym typeface="Arial"/>
              </a:rPr>
              <a:t>S is extremely flammable and highly toxic, so necessary precautions must be taken to ensure it does not escape as a gas. 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latin typeface="Arial"/>
                <a:ea typeface="Arial"/>
                <a:cs typeface="Arial"/>
                <a:sym typeface="Arial"/>
              </a:rPr>
              <a:t>Such precautions include utilizing a fume hood.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59% yield of phenylacetic acid,</a:t>
            </a:r>
            <a:endParaRPr sz="2400"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9" name="Google Shape;119;g1fe0d7a63e7_0_4"/>
          <p:cNvGraphicFramePr/>
          <p:nvPr/>
        </p:nvGraphicFramePr>
        <p:xfrm>
          <a:off x="4663800" y="1901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{A7BD6A5E-AF7E-495A-8E9C-7577648EFACB}</a:tableStyleId>
              </a:tblPr>
              <a:tblGrid>
                <a:gridCol w="1685925"/>
                <a:gridCol w="2466975"/>
                <a:gridCol w="1200150"/>
                <a:gridCol w="952500"/>
                <a:gridCol w="952500"/>
              </a:tblGrid>
              <a:tr h="247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/>
                        <a:t>Reagent</a:t>
                      </a:r>
                      <a:endParaRPr b="1"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  <a:extLst>
                      <a:ext uri="http://customooxmlschemas.google.com/">
                        <go:slidesCustomData xmlns:go="http://customooxmlschemas.google.com/" cellId="119:0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/>
                        <a:t>Quantity per experiment</a:t>
                      </a:r>
                      <a:endParaRPr b="1"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  <a:extLst>
                      <a:ext uri="http://customooxmlschemas.google.com/">
                        <go:slidesCustomData xmlns:go="http://customooxmlschemas.google.com/" cellId="119:0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/>
                        <a:t>Quantity ordered</a:t>
                      </a:r>
                      <a:endParaRPr b="1"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  <a:extLst>
                      <a:ext uri="http://customooxmlschemas.google.com/">
                        <go:slidesCustomData xmlns:go="http://customooxmlschemas.google.com/" cellId="119:0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/>
                        <a:t>Price</a:t>
                      </a:r>
                      <a:endParaRPr b="1"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  <a:extLst>
                      <a:ext uri="http://customooxmlschemas.google.com/">
                        <go:slidesCustomData xmlns:go="http://customooxmlschemas.google.com/" cellId="119:0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/>
                        <a:t>Reference</a:t>
                      </a:r>
                      <a:endParaRPr b="1"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  <a:extLst>
                      <a:ext uri="http://customooxmlschemas.google.com/">
                        <go:slidesCustomData xmlns:go="http://customooxmlschemas.google.com/" cellId="119:0:4"/>
                      </a:ext>
                    </a:extLst>
                  </a:tcPr>
                </a:tc>
              </a:tr>
              <a:tr h="247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Styrene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104 g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250g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solidFill>
                            <a:srgbClr val="111111"/>
                          </a:solidFill>
                        </a:rPr>
                        <a:t>$101.64</a:t>
                      </a:r>
                      <a:endParaRPr b="1" sz="1200">
                        <a:solidFill>
                          <a:srgbClr val="11111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sng">
                          <a:solidFill>
                            <a:schemeClr val="hlink"/>
                          </a:solidFill>
                          <a:hlinkClick r:id="rId3"/>
                        </a:rPr>
                        <a:t>Biosynth</a:t>
                      </a:r>
                      <a:endParaRPr b="1" sz="1200" u="sng">
                        <a:solidFill>
                          <a:schemeClr val="hlink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:4"/>
                      </a:ext>
                    </a:extLst>
                  </a:tcPr>
                </a:tc>
              </a:tr>
              <a:tr h="247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Sulfur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2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80 g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2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1Kg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2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$38.50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2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sng">
                          <a:solidFill>
                            <a:schemeClr val="hlink"/>
                          </a:solidFill>
                          <a:hlinkClick r:id="rId4"/>
                        </a:rPr>
                        <a:t>Sigma</a:t>
                      </a:r>
                      <a:endParaRPr b="1" sz="1200" u="sng">
                        <a:solidFill>
                          <a:schemeClr val="hlink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2:4"/>
                      </a:ext>
                    </a:extLst>
                  </a:tcPr>
                </a:tc>
              </a:tr>
              <a:tr h="247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Morpholine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3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174 g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3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500 mL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3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$35.90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3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sng">
                          <a:solidFill>
                            <a:schemeClr val="hlink"/>
                          </a:solidFill>
                          <a:hlinkClick r:id="rId5"/>
                        </a:rPr>
                        <a:t>Sigma</a:t>
                      </a:r>
                      <a:endParaRPr b="1" sz="1200" u="sng">
                        <a:solidFill>
                          <a:schemeClr val="hlink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3:4"/>
                      </a:ext>
                    </a:extLst>
                  </a:tcPr>
                </a:tc>
              </a:tr>
              <a:tr h="247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Chloroform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4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As needed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4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500 mL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4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$80.32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4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sng">
                          <a:solidFill>
                            <a:schemeClr val="hlink"/>
                          </a:solidFill>
                          <a:hlinkClick r:id="rId6"/>
                        </a:rPr>
                        <a:t>Sigma</a:t>
                      </a:r>
                      <a:endParaRPr b="1" sz="1200" u="sng">
                        <a:solidFill>
                          <a:schemeClr val="hlink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4:4"/>
                      </a:ext>
                    </a:extLst>
                  </a:tcPr>
                </a:tc>
              </a:tr>
              <a:tr h="247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Dilute hydrochloric acid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5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As needed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5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-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5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-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5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-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5:4"/>
                      </a:ext>
                    </a:extLst>
                  </a:tcPr>
                </a:tc>
              </a:tr>
              <a:tr h="4529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Sulfuric acid (50% by weight)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6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1200 mL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6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-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6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-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6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-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6:4"/>
                      </a:ext>
                    </a:extLst>
                  </a:tcPr>
                </a:tc>
              </a:tr>
              <a:tr h="247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Ether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7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1500 mL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7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2.5 L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7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$147.09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7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sng">
                          <a:solidFill>
                            <a:schemeClr val="hlink"/>
                          </a:solidFill>
                          <a:hlinkClick r:id="rId7"/>
                        </a:rPr>
                        <a:t>Sigma</a:t>
                      </a:r>
                      <a:endParaRPr b="1" sz="1200" u="sng">
                        <a:solidFill>
                          <a:schemeClr val="hlink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7:4"/>
                      </a:ext>
                    </a:extLst>
                  </a:tcPr>
                </a:tc>
              </a:tr>
              <a:tr h="4529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12% caustic soda (NaOH)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8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100 mL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8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-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8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-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8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-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8:4"/>
                      </a:ext>
                    </a:extLst>
                  </a:tcPr>
                </a:tc>
              </a:tr>
              <a:tr h="288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  <a:extLst>
                      <a:ext uri="http://customooxmlschemas.google.com/">
                        <go:slidesCustomData xmlns:go="http://customooxmlschemas.google.com/" cellId="119:9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  <a:extLst>
                      <a:ext uri="http://customooxmlschemas.google.com/">
                        <go:slidesCustomData xmlns:go="http://customooxmlschemas.google.com/" cellId="119:9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  <a:extLst>
                      <a:ext uri="http://customooxmlschemas.google.com/">
                        <go:slidesCustomData xmlns:go="http://customooxmlschemas.google.com/" cellId="119:9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$403.45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  <a:extLst>
                      <a:ext uri="http://customooxmlschemas.google.com/">
                        <go:slidesCustomData xmlns:go="http://customooxmlschemas.google.com/" cellId="119:9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  <a:extLst>
                      <a:ext uri="http://customooxmlschemas.google.com/">
                        <go:slidesCustomData xmlns:go="http://customooxmlschemas.google.com/" cellId="119:9:4"/>
                      </a:ext>
                    </a:extLst>
                  </a:tcPr>
                </a:tc>
              </a:tr>
              <a:tr h="247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Apparatus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  <a:extLst>
                      <a:ext uri="http://customooxmlschemas.google.com/">
                        <go:slidesCustomData xmlns:go="http://customooxmlschemas.google.com/" cellId="119:10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Pieces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  <a:extLst>
                      <a:ext uri="http://customooxmlschemas.google.com/">
                        <go:slidesCustomData xmlns:go="http://customooxmlschemas.google.com/" cellId="119:10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Quantity ordered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  <a:extLst>
                      <a:ext uri="http://customooxmlschemas.google.com/">
                        <go:slidesCustomData xmlns:go="http://customooxmlschemas.google.com/" cellId="119:10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Price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  <a:extLst>
                      <a:ext uri="http://customooxmlschemas.google.com/">
                        <go:slidesCustomData xmlns:go="http://customooxmlschemas.google.com/" cellId="119:10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Reference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FA8DC"/>
                    </a:solidFill>
                    <a:extLst>
                      <a:ext uri="http://customooxmlschemas.google.com/">
                        <go:slidesCustomData xmlns:go="http://customooxmlschemas.google.com/" cellId="119:10:4"/>
                      </a:ext>
                    </a:extLst>
                  </a:tcPr>
                </a:tc>
              </a:tr>
              <a:tr h="288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Vacuum distillation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1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1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1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1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1:4"/>
                      </a:ext>
                    </a:extLst>
                  </a:tcPr>
                </a:tc>
              </a:tr>
              <a:tr h="247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Reflux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2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-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2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-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2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-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2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-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2:4"/>
                      </a:ext>
                    </a:extLst>
                  </a:tcPr>
                </a:tc>
              </a:tr>
              <a:tr h="247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Separatory funnel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3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-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3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-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3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-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3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-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19:13:4"/>
                      </a:ext>
                    </a:extLst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  <a:extLst>
                      <a:ext uri="http://customooxmlschemas.google.com/">
                        <go:slidesCustomData xmlns:go="http://customooxmlschemas.google.com/" cellId="119:14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  <a:extLst>
                      <a:ext uri="http://customooxmlschemas.google.com/">
                        <go:slidesCustomData xmlns:go="http://customooxmlschemas.google.com/" cellId="119:14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  <a:extLst>
                      <a:ext uri="http://customooxmlschemas.google.com/">
                        <go:slidesCustomData xmlns:go="http://customooxmlschemas.google.com/" cellId="119:14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$0.00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  <a:extLst>
                      <a:ext uri="http://customooxmlschemas.google.com/">
                        <go:slidesCustomData xmlns:go="http://customooxmlschemas.google.com/" cellId="119:14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  <a:extLst>
                      <a:ext uri="http://customooxmlschemas.google.com/">
                        <go:slidesCustomData xmlns:go="http://customooxmlschemas.google.com/" cellId="119:14:4"/>
                      </a:ext>
                    </a:extLst>
                  </a:tcPr>
                </a:tc>
              </a:tr>
              <a:tr h="288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Total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  <a:extLst>
                      <a:ext uri="http://customooxmlschemas.google.com/">
                        <go:slidesCustomData xmlns:go="http://customooxmlschemas.google.com/" cellId="119:15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  <a:extLst>
                      <a:ext uri="http://customooxmlschemas.google.com/">
                        <go:slidesCustomData xmlns:go="http://customooxmlschemas.google.com/" cellId="119:15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  <a:extLst>
                      <a:ext uri="http://customooxmlschemas.google.com/">
                        <go:slidesCustomData xmlns:go="http://customooxmlschemas.google.com/" cellId="119:15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  <a:extLst>
                      <a:ext uri="http://customooxmlschemas.google.com/">
                        <go:slidesCustomData xmlns:go="http://customooxmlschemas.google.com/" cellId="119:15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  <a:extLst>
                      <a:ext uri="http://customooxmlschemas.google.com/">
                        <go:slidesCustomData xmlns:go="http://customooxmlschemas.google.com/" cellId="119:15:4"/>
                      </a:ext>
                    </a:extLst>
                  </a:tcPr>
                </a:tc>
              </a:tr>
            </a:tbl>
          </a:graphicData>
        </a:graphic>
      </p:graphicFrame>
      <p:pic>
        <p:nvPicPr>
          <p:cNvPr id="120" name="Google Shape;120;g1fe0d7a63e7_0_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545524" y="550363"/>
            <a:ext cx="7494613" cy="1104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Vacuum Distillation</a:t>
            </a:r>
            <a:endParaRPr/>
          </a:p>
        </p:txBody>
      </p:sp>
      <p:sp>
        <p:nvSpPr>
          <p:cNvPr id="126" name="Google Shape;126;p5"/>
          <p:cNvSpPr txBox="1"/>
          <p:nvPr>
            <p:ph idx="1" type="body"/>
          </p:nvPr>
        </p:nvSpPr>
        <p:spPr>
          <a:xfrm>
            <a:off x="160650" y="1590475"/>
            <a:ext cx="65211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Vacuum distillation apparatus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Two faucets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One for the condenser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One to add a </a:t>
            </a:r>
            <a:r>
              <a:rPr b="1" lang="en-US"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water aspirator </a:t>
            </a:r>
            <a:r>
              <a:rPr lang="en-US"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to introduce the vacuum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Two stands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Boiling chips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>
                <a:latin typeface="Arial"/>
                <a:ea typeface="Arial"/>
                <a:cs typeface="Arial"/>
                <a:sym typeface="Arial"/>
              </a:rPr>
              <a:t>Note:</a:t>
            </a:r>
            <a:r>
              <a:rPr lang="en-US" sz="2000">
                <a:latin typeface="Arial"/>
                <a:ea typeface="Arial"/>
                <a:cs typeface="Arial"/>
                <a:sym typeface="Arial"/>
              </a:rPr>
              <a:t> To prevent bumping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 during vacuum distillation,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utilize a magnetic stirrer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instead of boiling chips.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Boiling chips are needed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for reflux.</a:t>
            </a:r>
            <a:endParaRPr sz="3700"/>
          </a:p>
        </p:txBody>
      </p:sp>
      <p:pic>
        <p:nvPicPr>
          <p:cNvPr id="127" name="Google Shape;127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59300" y="1916900"/>
            <a:ext cx="4778825" cy="477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5400" y="3632124"/>
            <a:ext cx="3679725" cy="306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g1fe0d7a63e7_1_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1238" y="7"/>
            <a:ext cx="7569536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fe0d7a63e7_1_1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Minimum safety equipment</a:t>
            </a:r>
            <a:endParaRPr/>
          </a:p>
        </p:txBody>
      </p:sp>
      <p:sp>
        <p:nvSpPr>
          <p:cNvPr id="139" name="Google Shape;139;g1fe0d7a63e7_1_1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Safety glasses (2)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Fire extinguisher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Would be helpful to have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Fume hood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Eye wash station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2023-01-24T08:15:38Z</dcterms:created>
  <dc:creator>Rayane Dergham</dc:creator>
</cp:coreProperties>
</file>