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72" r:id="rId1"/>
  </p:sldMasterIdLst>
  <p:notesMasterIdLst>
    <p:notesMasterId r:id="rId3"/>
  </p:notesMasterIdLst>
  <p:sldIdLst>
    <p:sldId id="256"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6735">
          <p15:clr>
            <a:srgbClr val="A4A3A4"/>
          </p15:clr>
        </p15:guide>
        <p15:guide id="3" orient="horz" pos="95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5690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36" autoAdjust="0"/>
  </p:normalViewPr>
  <p:slideViewPr>
    <p:cSldViewPr snapToGrid="0">
      <p:cViewPr varScale="1">
        <p:scale>
          <a:sx n="15" d="100"/>
          <a:sy n="15" d="100"/>
        </p:scale>
        <p:origin x="2412" y="126"/>
      </p:cViewPr>
      <p:guideLst>
        <p:guide pos="6735"/>
        <p:guide orient="horz" pos="953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CBB688-4BC8-4C44-A53A-D09518C5BA04}" type="datetimeFigureOut">
              <a:rPr lang="en-US" smtClean="0"/>
              <a:t>12/2/2022</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DF845C-F8D8-4401-A5BF-D87165647B71}" type="slidenum">
              <a:rPr lang="en-US" smtClean="0"/>
              <a:t>‹#›</a:t>
            </a:fld>
            <a:endParaRPr lang="en-US"/>
          </a:p>
        </p:txBody>
      </p:sp>
    </p:spTree>
    <p:extLst>
      <p:ext uri="{BB962C8B-B14F-4D97-AF65-F5344CB8AC3E}">
        <p14:creationId xmlns:p14="http://schemas.microsoft.com/office/powerpoint/2010/main" val="3184662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DF845C-F8D8-4401-A5BF-D87165647B71}" type="slidenum">
              <a:rPr lang="en-US" smtClean="0"/>
              <a:t>1</a:t>
            </a:fld>
            <a:endParaRPr lang="en-US"/>
          </a:p>
        </p:txBody>
      </p:sp>
    </p:spTree>
    <p:extLst>
      <p:ext uri="{BB962C8B-B14F-4D97-AF65-F5344CB8AC3E}">
        <p14:creationId xmlns:p14="http://schemas.microsoft.com/office/powerpoint/2010/main" val="2189564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4164199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2540965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394510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4DF22C-4CB1-4E83-BD4E-180FCE165F9A}"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151266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4DF22C-4CB1-4E83-BD4E-180FCE165F9A}"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151902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4DF22C-4CB1-4E83-BD4E-180FCE165F9A}"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411641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4DF22C-4CB1-4E83-BD4E-180FCE165F9A}" type="datetimeFigureOut">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51888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4DF22C-4CB1-4E83-BD4E-180FCE165F9A}" type="datetimeFigureOut">
              <a:rPr lang="en-US" smtClean="0"/>
              <a:t>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115715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4DF22C-4CB1-4E83-BD4E-180FCE165F9A}" type="datetimeFigureOut">
              <a:rPr lang="en-US" smtClean="0"/>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865751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Edit Master text styles</a:t>
            </a:r>
          </a:p>
        </p:txBody>
      </p:sp>
      <p:sp>
        <p:nvSpPr>
          <p:cNvPr id="5" name="Date Placeholder 4"/>
          <p:cNvSpPr>
            <a:spLocks noGrp="1"/>
          </p:cNvSpPr>
          <p:nvPr>
            <p:ph type="dt" sz="half" idx="10"/>
          </p:nvPr>
        </p:nvSpPr>
        <p:spPr/>
        <p:txBody>
          <a:bodyPr/>
          <a:lstStyle/>
          <a:p>
            <a:fld id="{624DF22C-4CB1-4E83-BD4E-180FCE165F9A}"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203855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Edit Master text styles</a:t>
            </a:r>
          </a:p>
        </p:txBody>
      </p:sp>
      <p:sp>
        <p:nvSpPr>
          <p:cNvPr id="5" name="Date Placeholder 4"/>
          <p:cNvSpPr>
            <a:spLocks noGrp="1"/>
          </p:cNvSpPr>
          <p:nvPr>
            <p:ph type="dt" sz="half" idx="10"/>
          </p:nvPr>
        </p:nvSpPr>
        <p:spPr/>
        <p:txBody>
          <a:bodyPr/>
          <a:lstStyle/>
          <a:p>
            <a:fld id="{624DF22C-4CB1-4E83-BD4E-180FCE165F9A}"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DDBDE1-FB7E-44B2-BE8C-E9C5690DE71D}" type="slidenum">
              <a:rPr lang="en-US" smtClean="0"/>
              <a:t>‹#›</a:t>
            </a:fld>
            <a:endParaRPr lang="en-US"/>
          </a:p>
        </p:txBody>
      </p:sp>
    </p:spTree>
    <p:extLst>
      <p:ext uri="{BB962C8B-B14F-4D97-AF65-F5344CB8AC3E}">
        <p14:creationId xmlns:p14="http://schemas.microsoft.com/office/powerpoint/2010/main" val="246168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624DF22C-4CB1-4E83-BD4E-180FCE165F9A}" type="datetimeFigureOut">
              <a:rPr lang="en-US" smtClean="0"/>
              <a:t>12/2/2022</a:t>
            </a:fld>
            <a:endParaRPr lang="en-US"/>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56DDBDE1-FB7E-44B2-BE8C-E9C5690DE71D}" type="slidenum">
              <a:rPr lang="en-US" smtClean="0"/>
              <a:t>‹#›</a:t>
            </a:fld>
            <a:endParaRPr lang="en-US"/>
          </a:p>
        </p:txBody>
      </p:sp>
    </p:spTree>
    <p:extLst>
      <p:ext uri="{BB962C8B-B14F-4D97-AF65-F5344CB8AC3E}">
        <p14:creationId xmlns:p14="http://schemas.microsoft.com/office/powerpoint/2010/main" val="3422722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38460" y="4203029"/>
            <a:ext cx="21053689" cy="2267189"/>
          </a:xfrm>
          <a:prstGeom prst="roundRect">
            <a:avLst/>
          </a:prstGeom>
          <a:solidFill>
            <a:schemeClr val="accent2">
              <a:lumMod val="60000"/>
              <a:lumOff val="40000"/>
            </a:schemeClr>
          </a:solidFill>
        </p:spPr>
        <p:style>
          <a:lnRef idx="3">
            <a:schemeClr val="lt1"/>
          </a:lnRef>
          <a:fillRef idx="1">
            <a:schemeClr val="accent4"/>
          </a:fillRef>
          <a:effectRef idx="1">
            <a:schemeClr val="accent4"/>
          </a:effectRef>
          <a:fontRef idx="minor">
            <a:schemeClr val="lt1"/>
          </a:fontRef>
        </p:style>
        <p:txBody>
          <a:bodyPr rtlCol="1" anchor="ctr"/>
          <a:lstStyle/>
          <a:p>
            <a:r>
              <a:rPr lang="en-US" sz="2400" b="1" u="sng" dirty="0">
                <a:solidFill>
                  <a:schemeClr val="tx1"/>
                </a:solidFill>
              </a:rPr>
              <a:t>Introduction:</a:t>
            </a:r>
            <a:r>
              <a:rPr lang="en-GB" sz="2400" b="1" u="sng" dirty="0">
                <a:solidFill>
                  <a:schemeClr val="tx1"/>
                </a:solidFill>
              </a:rPr>
              <a:t> </a:t>
            </a:r>
            <a:r>
              <a:rPr lang="en-GB" sz="2400" b="0" i="0" dirty="0">
                <a:solidFill>
                  <a:srgbClr val="202020"/>
                </a:solidFill>
                <a:effectLst/>
                <a:latin typeface="Source Sans Pro" panose="02000000000000000000" pitchFamily="2" charset="0"/>
              </a:rPr>
              <a:t>Aspirin or Acetylsalicylic acid (ASA) is one of the first drugs to come into common usage, still widely used around the world with approximately 40,000 tonnes produced globally each year. Aspirin is an ingredient in many proprietary analgesic and cold/flu preparations. It is also used for the prevention of cardiovascular disease and there is growing work on its role in the prevention and management of cancer. Aspirin ( C</a:t>
            </a:r>
            <a:r>
              <a:rPr lang="en-GB" sz="2400" b="0" i="0" baseline="-25000" dirty="0">
                <a:solidFill>
                  <a:srgbClr val="202020"/>
                </a:solidFill>
                <a:effectLst/>
                <a:latin typeface="Source Sans Pro" panose="02000000000000000000" pitchFamily="2" charset="0"/>
              </a:rPr>
              <a:t>9</a:t>
            </a:r>
            <a:r>
              <a:rPr lang="en-GB" sz="2400" b="0" i="0" dirty="0">
                <a:solidFill>
                  <a:srgbClr val="202020"/>
                </a:solidFill>
                <a:effectLst/>
                <a:latin typeface="Source Sans Pro" panose="02000000000000000000" pitchFamily="2" charset="0"/>
              </a:rPr>
              <a:t>H</a:t>
            </a:r>
            <a:r>
              <a:rPr lang="en-GB" sz="2400" b="0" i="0" baseline="-25000" dirty="0">
                <a:solidFill>
                  <a:srgbClr val="202020"/>
                </a:solidFill>
                <a:effectLst/>
                <a:latin typeface="Source Sans Pro" panose="02000000000000000000" pitchFamily="2" charset="0"/>
              </a:rPr>
              <a:t>8</a:t>
            </a:r>
            <a:r>
              <a:rPr lang="en-GB" sz="2400" b="0" i="0" dirty="0">
                <a:solidFill>
                  <a:srgbClr val="202020"/>
                </a:solidFill>
                <a:effectLst/>
                <a:latin typeface="Source Sans Pro" panose="02000000000000000000" pitchFamily="2" charset="0"/>
              </a:rPr>
              <a:t>O</a:t>
            </a:r>
            <a:r>
              <a:rPr lang="en-GB" sz="2400" b="0" i="0" baseline="-25000" dirty="0">
                <a:solidFill>
                  <a:srgbClr val="202020"/>
                </a:solidFill>
                <a:effectLst/>
                <a:latin typeface="Source Sans Pro" panose="02000000000000000000" pitchFamily="2" charset="0"/>
              </a:rPr>
              <a:t>4</a:t>
            </a:r>
            <a:r>
              <a:rPr lang="en-GB" sz="2400" b="0" i="0" dirty="0">
                <a:solidFill>
                  <a:srgbClr val="202020"/>
                </a:solidFill>
                <a:effectLst/>
                <a:latin typeface="Source Sans Pro" panose="02000000000000000000" pitchFamily="2" charset="0"/>
              </a:rPr>
              <a:t>) remains on the World Health Organization’s Model List of Essential Medicine (21st List 2019) both for its use in pain control and anti-platelet effects.</a:t>
            </a:r>
          </a:p>
        </p:txBody>
      </p:sp>
      <p:sp>
        <p:nvSpPr>
          <p:cNvPr id="45" name="Rounded Rectangle 44"/>
          <p:cNvSpPr/>
          <p:nvPr/>
        </p:nvSpPr>
        <p:spPr>
          <a:xfrm>
            <a:off x="248530" y="7116550"/>
            <a:ext cx="10305097" cy="22675192"/>
          </a:xfrm>
          <a:prstGeom prst="roundRect">
            <a:avLst>
              <a:gd name="adj" fmla="val 23784"/>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000" b="1" dirty="0">
              <a:solidFill>
                <a:schemeClr val="tx1"/>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61123" y="144022"/>
            <a:ext cx="4084317" cy="970024"/>
          </a:xfrm>
          <a:prstGeom prst="rect">
            <a:avLst/>
          </a:prstGeom>
        </p:spPr>
      </p:pic>
      <p:pic>
        <p:nvPicPr>
          <p:cNvPr id="58" name="Picture 2" descr="AECENAR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8496" y="1305600"/>
            <a:ext cx="11465948" cy="1885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MEGBI_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075890" y="78002"/>
            <a:ext cx="4036571" cy="3894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p:cNvSpPr>
            <a:spLocks noChangeArrowheads="1"/>
          </p:cNvSpPr>
          <p:nvPr/>
        </p:nvSpPr>
        <p:spPr bwMode="auto">
          <a:xfrm>
            <a:off x="10599447"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8" name="Rectangle 3"/>
          <p:cNvSpPr>
            <a:spLocks noChangeArrowheads="1"/>
          </p:cNvSpPr>
          <p:nvPr/>
        </p:nvSpPr>
        <p:spPr bwMode="auto">
          <a:xfrm>
            <a:off x="11410282" y="9325415"/>
            <a:ext cx="457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tabLst>
                <a:tab pos="1260475" algn="l"/>
              </a:tabLst>
              <a:defRPr>
                <a:solidFill>
                  <a:schemeClr val="tx1"/>
                </a:solidFill>
                <a:latin typeface="Arial" panose="020B0604020202020204" pitchFamily="34" charset="0"/>
              </a:defRPr>
            </a:lvl1pPr>
            <a:lvl2pPr eaLnBrk="0" fontAlgn="base" hangingPunct="0">
              <a:spcBef>
                <a:spcPct val="0"/>
              </a:spcBef>
              <a:spcAft>
                <a:spcPct val="0"/>
              </a:spcAft>
              <a:tabLst>
                <a:tab pos="1260475" algn="l"/>
              </a:tabLst>
              <a:defRPr>
                <a:solidFill>
                  <a:schemeClr val="tx1"/>
                </a:solidFill>
                <a:latin typeface="Arial" panose="020B0604020202020204" pitchFamily="34" charset="0"/>
              </a:defRPr>
            </a:lvl2pPr>
            <a:lvl3pPr eaLnBrk="0" fontAlgn="base" hangingPunct="0">
              <a:spcBef>
                <a:spcPct val="0"/>
              </a:spcBef>
              <a:spcAft>
                <a:spcPct val="0"/>
              </a:spcAft>
              <a:tabLst>
                <a:tab pos="1260475" algn="l"/>
              </a:tabLst>
              <a:defRPr>
                <a:solidFill>
                  <a:schemeClr val="tx1"/>
                </a:solidFill>
                <a:latin typeface="Arial" panose="020B0604020202020204" pitchFamily="34" charset="0"/>
              </a:defRPr>
            </a:lvl3pPr>
            <a:lvl4pPr eaLnBrk="0" fontAlgn="base" hangingPunct="0">
              <a:spcBef>
                <a:spcPct val="0"/>
              </a:spcBef>
              <a:spcAft>
                <a:spcPct val="0"/>
              </a:spcAft>
              <a:tabLst>
                <a:tab pos="1260475" algn="l"/>
              </a:tabLst>
              <a:defRPr>
                <a:solidFill>
                  <a:schemeClr val="tx1"/>
                </a:solidFill>
                <a:latin typeface="Arial" panose="020B0604020202020204" pitchFamily="34" charset="0"/>
              </a:defRPr>
            </a:lvl4pPr>
            <a:lvl5pPr eaLnBrk="0" fontAlgn="base" hangingPunct="0">
              <a:spcBef>
                <a:spcPct val="0"/>
              </a:spcBef>
              <a:spcAft>
                <a:spcPct val="0"/>
              </a:spcAft>
              <a:tabLst>
                <a:tab pos="1260475" algn="l"/>
              </a:tabLst>
              <a:defRPr>
                <a:solidFill>
                  <a:schemeClr val="tx1"/>
                </a:solidFill>
                <a:latin typeface="Arial" panose="020B0604020202020204" pitchFamily="34" charset="0"/>
              </a:defRPr>
            </a:lvl5pPr>
            <a:lvl6pPr eaLnBrk="0" fontAlgn="base" hangingPunct="0">
              <a:spcBef>
                <a:spcPct val="0"/>
              </a:spcBef>
              <a:spcAft>
                <a:spcPct val="0"/>
              </a:spcAft>
              <a:tabLst>
                <a:tab pos="1260475" algn="l"/>
              </a:tabLst>
              <a:defRPr>
                <a:solidFill>
                  <a:schemeClr val="tx1"/>
                </a:solidFill>
                <a:latin typeface="Arial" panose="020B0604020202020204" pitchFamily="34" charset="0"/>
              </a:defRPr>
            </a:lvl6pPr>
            <a:lvl7pPr eaLnBrk="0" fontAlgn="base" hangingPunct="0">
              <a:spcBef>
                <a:spcPct val="0"/>
              </a:spcBef>
              <a:spcAft>
                <a:spcPct val="0"/>
              </a:spcAft>
              <a:tabLst>
                <a:tab pos="1260475" algn="l"/>
              </a:tabLst>
              <a:defRPr>
                <a:solidFill>
                  <a:schemeClr val="tx1"/>
                </a:solidFill>
                <a:latin typeface="Arial" panose="020B0604020202020204" pitchFamily="34" charset="0"/>
              </a:defRPr>
            </a:lvl7pPr>
            <a:lvl8pPr eaLnBrk="0" fontAlgn="base" hangingPunct="0">
              <a:spcBef>
                <a:spcPct val="0"/>
              </a:spcBef>
              <a:spcAft>
                <a:spcPct val="0"/>
              </a:spcAft>
              <a:tabLst>
                <a:tab pos="1260475" algn="l"/>
              </a:tabLst>
              <a:defRPr>
                <a:solidFill>
                  <a:schemeClr val="tx1"/>
                </a:solidFill>
                <a:latin typeface="Arial" panose="020B0604020202020204" pitchFamily="34" charset="0"/>
              </a:defRPr>
            </a:lvl8pPr>
            <a:lvl9pPr eaLnBrk="0" fontAlgn="base" hangingPunct="0">
              <a:spcBef>
                <a:spcPct val="0"/>
              </a:spcBef>
              <a:spcAft>
                <a:spcPct val="0"/>
              </a:spcAft>
              <a:tabLst>
                <a:tab pos="12604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260475"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Box 2"/>
          <p:cNvSpPr txBox="1"/>
          <p:nvPr/>
        </p:nvSpPr>
        <p:spPr>
          <a:xfrm>
            <a:off x="12302859" y="29149550"/>
            <a:ext cx="7694253" cy="892552"/>
          </a:xfrm>
          <a:prstGeom prst="rect">
            <a:avLst/>
          </a:prstGeom>
          <a:noFill/>
        </p:spPr>
        <p:txBody>
          <a:bodyPr wrap="square" rtlCol="1">
            <a:spAutoFit/>
          </a:bodyPr>
          <a:lstStyle/>
          <a:p>
            <a:r>
              <a:rPr lang="en-GB" sz="2600" i="1" dirty="0"/>
              <a:t>Rayane Dergham, Ihab Wehbe, Muhammad Kalawoon </a:t>
            </a:r>
          </a:p>
          <a:p>
            <a:r>
              <a:rPr lang="en-US" sz="2600" i="1" dirty="0"/>
              <a:t>                          @ MEGBI/ AECENAR 202</a:t>
            </a:r>
            <a:r>
              <a:rPr lang="en-GB" sz="2600" i="1" dirty="0"/>
              <a:t>2</a:t>
            </a:r>
            <a:endParaRPr lang="ar-LB" sz="2600" dirty="0"/>
          </a:p>
        </p:txBody>
      </p:sp>
      <p:sp>
        <p:nvSpPr>
          <p:cNvPr id="6" name="TextBox 5"/>
          <p:cNvSpPr txBox="1"/>
          <p:nvPr/>
        </p:nvSpPr>
        <p:spPr>
          <a:xfrm>
            <a:off x="2478606" y="2822207"/>
            <a:ext cx="1913088" cy="369332"/>
          </a:xfrm>
          <a:prstGeom prst="rect">
            <a:avLst/>
          </a:prstGeom>
          <a:noFill/>
        </p:spPr>
        <p:txBody>
          <a:bodyPr wrap="none" rtlCol="1">
            <a:spAutoFit/>
          </a:bodyPr>
          <a:lstStyle/>
          <a:p>
            <a:r>
              <a:rPr lang="en-US" dirty="0">
                <a:solidFill>
                  <a:schemeClr val="bg1"/>
                </a:solidFill>
              </a:rPr>
              <a:t>www.aecenar.com</a:t>
            </a:r>
            <a:endParaRPr lang="ar-LB" dirty="0">
              <a:solidFill>
                <a:schemeClr val="bg1"/>
              </a:solidFill>
            </a:endParaRPr>
          </a:p>
        </p:txBody>
      </p:sp>
      <p:sp>
        <p:nvSpPr>
          <p:cNvPr id="57" name="TextBox 56">
            <a:extLst>
              <a:ext uri="{FF2B5EF4-FFF2-40B4-BE49-F238E27FC236}">
                <a16:creationId xmlns:a16="http://schemas.microsoft.com/office/drawing/2014/main" id="{DF456912-A8A7-4297-8F58-45CBE4465D19}"/>
              </a:ext>
            </a:extLst>
          </p:cNvPr>
          <p:cNvSpPr txBox="1"/>
          <p:nvPr/>
        </p:nvSpPr>
        <p:spPr>
          <a:xfrm>
            <a:off x="0" y="3338725"/>
            <a:ext cx="20764037" cy="769441"/>
          </a:xfrm>
          <a:prstGeom prst="rect">
            <a:avLst/>
          </a:prstGeom>
          <a:noFill/>
        </p:spPr>
        <p:txBody>
          <a:bodyPr wrap="square">
            <a:spAutoFit/>
          </a:bodyPr>
          <a:lstStyle/>
          <a:p>
            <a:pPr algn="ctr"/>
            <a:r>
              <a:rPr lang="en-GB" sz="4400" b="1" dirty="0"/>
              <a:t>Aspirin Production and quantification </a:t>
            </a:r>
            <a:endParaRPr lang="en-US" sz="4400" b="1" dirty="0"/>
          </a:p>
        </p:txBody>
      </p:sp>
      <p:sp>
        <p:nvSpPr>
          <p:cNvPr id="13" name="Rectangle 5"/>
          <p:cNvSpPr>
            <a:spLocks noChangeArrowheads="1"/>
          </p:cNvSpPr>
          <p:nvPr/>
        </p:nvSpPr>
        <p:spPr bwMode="auto">
          <a:xfrm>
            <a:off x="0" y="1943100"/>
            <a:ext cx="2138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8"/>
          <p:cNvSpPr>
            <a:spLocks noChangeArrowheads="1"/>
          </p:cNvSpPr>
          <p:nvPr/>
        </p:nvSpPr>
        <p:spPr bwMode="auto">
          <a:xfrm>
            <a:off x="152400" y="2095500"/>
            <a:ext cx="21383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p:cNvSpPr txBox="1"/>
          <p:nvPr/>
        </p:nvSpPr>
        <p:spPr>
          <a:xfrm>
            <a:off x="1038225" y="7304938"/>
            <a:ext cx="9264315" cy="646331"/>
          </a:xfrm>
          <a:prstGeom prst="rect">
            <a:avLst/>
          </a:prstGeom>
          <a:noFill/>
        </p:spPr>
        <p:txBody>
          <a:bodyPr wrap="square" rtlCol="0">
            <a:spAutoFit/>
          </a:bodyPr>
          <a:lstStyle/>
          <a:p>
            <a:pPr algn="ctr"/>
            <a:r>
              <a:rPr lang="en-US" sz="3600" b="1" u="sng" dirty="0"/>
              <a:t>Lab scale for </a:t>
            </a:r>
            <a:r>
              <a:rPr lang="en-GB" sz="3600" b="1" u="sng" dirty="0"/>
              <a:t>Aspirin </a:t>
            </a:r>
            <a:r>
              <a:rPr lang="en-US" sz="3600" b="1" u="sng" dirty="0"/>
              <a:t> Production:</a:t>
            </a:r>
            <a:endParaRPr lang="en-GB" sz="3600" b="1" u="sng" dirty="0"/>
          </a:p>
        </p:txBody>
      </p:sp>
      <p:sp>
        <p:nvSpPr>
          <p:cNvPr id="11" name="TextBox 10"/>
          <p:cNvSpPr txBox="1"/>
          <p:nvPr/>
        </p:nvSpPr>
        <p:spPr>
          <a:xfrm>
            <a:off x="594767" y="8036078"/>
            <a:ext cx="9929662" cy="22006024"/>
          </a:xfrm>
          <a:prstGeom prst="rect">
            <a:avLst/>
          </a:prstGeom>
          <a:noFill/>
        </p:spPr>
        <p:txBody>
          <a:bodyPr wrap="square" rtlCol="0">
            <a:spAutoFit/>
          </a:bodyPr>
          <a:lstStyle/>
          <a:p>
            <a:r>
              <a:rPr lang="en-GB" sz="2800" b="1" u="sng" dirty="0"/>
              <a:t>Aspirin synthesis:</a:t>
            </a:r>
          </a:p>
          <a:p>
            <a:endParaRPr lang="en-GB"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285750" lvl="0" indent="-285750" fontAlgn="base">
              <a:buFont typeface="Arial" panose="020B0604020202020204" pitchFamily="34" charset="0"/>
              <a:buChar char="•"/>
            </a:pP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Place 2.027g (0.015 mole) of salicylic acid in a volumetric  flask.</a:t>
            </a:r>
          </a:p>
          <a:p>
            <a:pPr marL="285750" lvl="0" indent="-285750" fontAlgn="base">
              <a:buFont typeface="Arial" panose="020B0604020202020204" pitchFamily="34" charset="0"/>
              <a:buChar char="•"/>
            </a:pP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Add 5 mL (0.05 mole) of acetic anhydride, followed by 5 drops of conc. H</a:t>
            </a:r>
            <a:r>
              <a:rPr lang="en-GB" sz="2800" u="none" strike="noStrike" baseline="-250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2</a:t>
            </a: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SO</a:t>
            </a:r>
            <a:r>
              <a:rPr lang="en-GB" sz="2800" u="none" strike="noStrike" baseline="-250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4</a:t>
            </a: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r>
              <a:rPr lang="en-GB" sz="2800" i="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use a dropper, H</a:t>
            </a:r>
            <a:r>
              <a:rPr lang="en-GB" sz="2800" i="1" u="none" strike="noStrike" baseline="-250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2</a:t>
            </a:r>
            <a:r>
              <a:rPr lang="en-GB" sz="2800" i="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SO</a:t>
            </a:r>
            <a:r>
              <a:rPr lang="en-GB" sz="2800" i="1" u="none" strike="noStrike" baseline="-25000"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4</a:t>
            </a:r>
            <a:r>
              <a:rPr lang="en-GB" sz="2800" i="1"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is highly corrosive</a:t>
            </a: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 </a:t>
            </a:r>
          </a:p>
          <a:p>
            <a:pPr marL="285750" lvl="0" indent="-285750" fontAlgn="base">
              <a:buFont typeface="Arial" panose="020B0604020202020204" pitchFamily="34" charset="0"/>
              <a:buChar char="•"/>
            </a:pPr>
            <a:r>
              <a:rPr lang="en-GB" sz="28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S</a:t>
            </a: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wirl the flask gently until the salicylic acid dissolves.</a:t>
            </a:r>
          </a:p>
          <a:p>
            <a:pPr marL="285750" lvl="0" indent="-285750" fontAlgn="base">
              <a:buFont typeface="Arial" panose="020B0604020202020204" pitchFamily="34" charset="0"/>
              <a:buChar char="•"/>
            </a:pP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Heat the flask gently on the steam bath for at least 10 minutes.</a:t>
            </a:r>
          </a:p>
          <a:p>
            <a:pPr marL="285750" lvl="0" indent="-285750" fontAlgn="base">
              <a:buFont typeface="Arial" panose="020B0604020202020204" pitchFamily="34" charset="0"/>
              <a:buChar char="•"/>
            </a:pPr>
            <a:r>
              <a:rPr lang="en-GB" sz="28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Allow the flask to cool at room temperature.</a:t>
            </a:r>
          </a:p>
          <a:p>
            <a:pPr marL="285750" lvl="0" indent="-285750" fontAlgn="base">
              <a:buFont typeface="Arial" panose="020B0604020202020204" pitchFamily="34" charset="0"/>
              <a:buChar char="•"/>
            </a:pP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Add 10 mL of warm water and cool the mixture for about 10 min in an ice bath so aspirin can start precipitating.</a:t>
            </a:r>
          </a:p>
          <a:p>
            <a:pPr marL="285750" lvl="0" indent="-285750" fontAlgn="base">
              <a:buFont typeface="Arial" panose="020B0604020202020204" pitchFamily="34" charset="0"/>
              <a:buChar char="•"/>
            </a:pPr>
            <a:r>
              <a:rPr lang="en-GB" sz="28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Filtrate the aspirin using filter paper  (add small amount of cold water on the filter paper before adding the solution).</a:t>
            </a:r>
          </a:p>
          <a:p>
            <a:pPr marL="285750" lvl="0" indent="-285750" fontAlgn="base">
              <a:buFont typeface="Arial" panose="020B0604020202020204" pitchFamily="34" charset="0"/>
              <a:buChar char="•"/>
            </a:pP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Pour the crysta</a:t>
            </a:r>
            <a:r>
              <a:rPr lang="en-GB" sz="28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ls into a beaker.</a:t>
            </a:r>
          </a:p>
          <a:p>
            <a:pPr marL="285750" lvl="0" indent="-285750" fontAlgn="base">
              <a:buFont typeface="Arial" panose="020B0604020202020204" pitchFamily="34" charset="0"/>
              <a:buChar char="•"/>
            </a:pP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Dissolve them again by adding 60 ml of warm water.</a:t>
            </a:r>
          </a:p>
          <a:p>
            <a:pPr marL="285750" lvl="0" indent="-285750" fontAlgn="base">
              <a:buFont typeface="Arial" panose="020B0604020202020204" pitchFamily="34" charset="0"/>
              <a:buChar char="•"/>
            </a:pPr>
            <a:r>
              <a:rPr lang="en-GB" sz="28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Put the beaker in ice to recrystallize.</a:t>
            </a:r>
          </a:p>
          <a:p>
            <a:pPr marL="285750" lvl="0" indent="-285750" fontAlgn="base">
              <a:buFont typeface="Arial" panose="020B0604020202020204" pitchFamily="34" charset="0"/>
              <a:buChar char="•"/>
            </a:pPr>
            <a:r>
              <a:rPr lang="en-GB" sz="28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cs typeface="Calibri" panose="020F0502020204030204" pitchFamily="34" charset="0"/>
              </a:rPr>
              <a:t>Filter the product again.</a:t>
            </a:r>
          </a:p>
          <a:p>
            <a:pPr lvl="0" fontAlgn="base"/>
            <a:endParaRPr lang="en-GB"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0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0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0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0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0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0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0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4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400" b="1"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r>
              <a:rPr lang="en-GB" sz="2400" b="1"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Results</a:t>
            </a:r>
            <a:r>
              <a:rPr lang="en-GB" sz="2400"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1.54 g of crystal aspirin </a:t>
            </a:r>
            <a:endParaRPr lang="en-GB" sz="2800" b="1" u="sng"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endParaRPr lang="en-GB" sz="2800" b="1" u="sng"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lvl="0" fontAlgn="base"/>
            <a:r>
              <a:rPr lang="en-GB" sz="2800" b="1" u="sng" dirty="0">
                <a:solidFill>
                  <a:srgbClr val="000000"/>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Aspirin qualitative test using ferric chloride:</a:t>
            </a:r>
            <a:endParaRPr lang="en-GB" sz="2800" b="1" kern="0" dirty="0">
              <a:latin typeface="Calibri" panose="020F0502020204030204" pitchFamily="34" charset="0"/>
              <a:ea typeface="Calibri" panose="020F0502020204030204" pitchFamily="34" charset="0"/>
              <a:cs typeface="Calibri" panose="020F0502020204030204" pitchFamily="34" charset="0"/>
            </a:endParaRPr>
          </a:p>
          <a:p>
            <a:endParaRPr lang="en-GB" sz="2000" b="1" kern="0" dirty="0">
              <a:solidFill>
                <a:srgbClr val="137AC3"/>
              </a:solidFill>
              <a:effectLst/>
              <a:latin typeface="Calibri" panose="020F0502020204030204" pitchFamily="34" charset="0"/>
              <a:ea typeface="Calibri" panose="020F0502020204030204" pitchFamily="34" charset="0"/>
              <a:cs typeface="Calibri" panose="020F0502020204030204" pitchFamily="34" charset="0"/>
            </a:endParaRPr>
          </a:p>
          <a:p>
            <a:r>
              <a:rPr lang="en-US" sz="2800" dirty="0"/>
              <a:t>The test is done with the crude product, pure product, and the </a:t>
            </a:r>
            <a:r>
              <a:rPr lang="en-US" sz="2800"/>
              <a:t>salicylic acid</a:t>
            </a:r>
            <a:r>
              <a:rPr lang="en-US" sz="2800" dirty="0"/>
              <a:t>:</a:t>
            </a:r>
          </a:p>
          <a:p>
            <a:pPr marL="285750" indent="-285750">
              <a:buFont typeface="Arial" panose="020B0604020202020204" pitchFamily="34" charset="0"/>
              <a:buChar char="•"/>
            </a:pPr>
            <a:r>
              <a:rPr lang="en-US" sz="2800" dirty="0"/>
              <a:t>Take a very small amounts of the 3 products and put them in test tubes.</a:t>
            </a:r>
          </a:p>
          <a:p>
            <a:pPr marL="285750" indent="-285750">
              <a:buFont typeface="Arial" panose="020B0604020202020204" pitchFamily="34" charset="0"/>
              <a:buChar char="•"/>
            </a:pPr>
            <a:r>
              <a:rPr lang="en-US" sz="2800" dirty="0"/>
              <a:t>Add 1 mL of ethanol 95% to each test tube.</a:t>
            </a:r>
          </a:p>
          <a:p>
            <a:pPr marL="285750" indent="-285750">
              <a:buFont typeface="Arial" panose="020B0604020202020204" pitchFamily="34" charset="0"/>
              <a:buChar char="•"/>
            </a:pPr>
            <a:r>
              <a:rPr lang="en-US" sz="2800" dirty="0"/>
              <a:t>Add 1 drop of FeCl3 Solution (2.5%).</a:t>
            </a:r>
          </a:p>
          <a:p>
            <a:pPr marL="285750" indent="-285750">
              <a:buFont typeface="Arial" panose="020B0604020202020204" pitchFamily="34" charset="0"/>
              <a:buChar char="•"/>
            </a:pPr>
            <a:r>
              <a:rPr lang="en-US" sz="2800" dirty="0"/>
              <a:t>Shake the test tubes and see the colors.</a:t>
            </a:r>
          </a:p>
          <a:p>
            <a:pPr marL="285750" indent="-285750">
              <a:buFont typeface="Arial" panose="020B0604020202020204" pitchFamily="34" charset="0"/>
              <a:buChar char="•"/>
            </a:pPr>
            <a:r>
              <a:rPr lang="en-GB"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Formation of an ironphenol complex with Fe(lll) gives a definite colour ranging from red to violet, depending upon the particular phenol present.</a:t>
            </a:r>
          </a:p>
          <a:p>
            <a:pPr lvl="0" fontAlgn="base"/>
            <a:endParaRPr lang="en-GB" sz="2800" b="0" i="0" dirty="0">
              <a:effectLst/>
              <a:latin typeface="Roboto" panose="02000000000000000000" pitchFamily="2" charset="0"/>
            </a:endParaRPr>
          </a:p>
          <a:p>
            <a:pPr lvl="0" fontAlgn="base"/>
            <a:r>
              <a:rPr lang="en-GB" sz="2800" b="1" dirty="0"/>
              <a:t>Note</a:t>
            </a:r>
            <a:r>
              <a:rPr lang="en-GB" sz="2800" dirty="0"/>
              <a:t>: </a:t>
            </a:r>
            <a:r>
              <a:rPr lang="en-GB" sz="2800" b="0" i="0" dirty="0">
                <a:effectLst/>
              </a:rPr>
              <a:t>Iron (III) ion reacts with phenols to form a purple complex. Salicylic acid contains a phenol group, but acetylsalicylic acid does not. </a:t>
            </a:r>
          </a:p>
          <a:p>
            <a:pPr lvl="0" fontAlgn="base"/>
            <a:endParaRPr lang="en-GB" sz="2800" dirty="0">
              <a:uFill>
                <a:solidFill>
                  <a:srgbClr val="000000"/>
                </a:solidFill>
              </a:uFill>
              <a:latin typeface="Roboto" panose="02000000000000000000" pitchFamily="2" charset="0"/>
            </a:endParaRPr>
          </a:p>
          <a:p>
            <a:pPr lvl="0" fontAlgn="base"/>
            <a:endParaRPr lang="en-GB" sz="2800" dirty="0">
              <a:uFill>
                <a:solidFill>
                  <a:srgbClr val="000000"/>
                </a:solidFill>
              </a:uFill>
              <a:latin typeface="Roboto" panose="02000000000000000000" pitchFamily="2" charset="0"/>
            </a:endParaRPr>
          </a:p>
          <a:p>
            <a:pPr lvl="0" fontAlgn="base"/>
            <a:endParaRPr lang="en-GB" sz="2800" dirty="0">
              <a:uFill>
                <a:solidFill>
                  <a:srgbClr val="000000"/>
                </a:solidFill>
              </a:uFill>
              <a:latin typeface="Calibri" panose="020F0502020204030204" pitchFamily="34" charset="0"/>
            </a:endParaRPr>
          </a:p>
          <a:p>
            <a:endParaRPr lang="en-GB" sz="2000" dirty="0">
              <a:uFill>
                <a:solidFill>
                  <a:srgbClr val="000000"/>
                </a:solidFill>
              </a:uFill>
              <a:latin typeface="Calibri" panose="020F0502020204030204" pitchFamily="34" charset="0"/>
            </a:endParaRPr>
          </a:p>
          <a:p>
            <a:endParaRPr lang="en-GB" sz="2000" dirty="0">
              <a:uFill>
                <a:solidFill>
                  <a:srgbClr val="000000"/>
                </a:solidFill>
              </a:uFill>
              <a:latin typeface="Calibri" panose="020F0502020204030204" pitchFamily="34" charset="0"/>
            </a:endParaRPr>
          </a:p>
          <a:p>
            <a:endParaRPr lang="en-GB" sz="2000" dirty="0">
              <a:uFill>
                <a:solidFill>
                  <a:srgbClr val="000000"/>
                </a:solidFill>
              </a:uFill>
              <a:latin typeface="Calibri" panose="020F0502020204030204" pitchFamily="34" charset="0"/>
            </a:endParaRPr>
          </a:p>
          <a:p>
            <a:endParaRPr lang="en-GB" sz="2000" dirty="0">
              <a:uFill>
                <a:solidFill>
                  <a:srgbClr val="000000"/>
                </a:solidFill>
              </a:uFill>
              <a:latin typeface="Calibri" panose="020F0502020204030204" pitchFamily="34" charset="0"/>
            </a:endParaRPr>
          </a:p>
          <a:p>
            <a:endParaRPr lang="en-GB" sz="2000" dirty="0">
              <a:uFill>
                <a:solidFill>
                  <a:srgbClr val="000000"/>
                </a:solidFill>
              </a:uFill>
              <a:latin typeface="Calibri" panose="020F0502020204030204" pitchFamily="34" charset="0"/>
            </a:endParaRPr>
          </a:p>
          <a:p>
            <a:endParaRPr lang="en-GB" sz="2000" dirty="0">
              <a:uFill>
                <a:solidFill>
                  <a:srgbClr val="000000"/>
                </a:solidFill>
              </a:uFill>
              <a:latin typeface="Calibri" panose="020F0502020204030204" pitchFamily="34" charset="0"/>
            </a:endParaRPr>
          </a:p>
          <a:p>
            <a:pPr algn="ctr"/>
            <a:r>
              <a:rPr lang="en-GB" sz="2000" i="1" dirty="0">
                <a:solidFill>
                  <a:srgbClr val="3366FF"/>
                </a:solidFill>
                <a:effectLst/>
                <a:latin typeface="Arial" panose="020B0604020202020204" pitchFamily="34" charset="0"/>
              </a:rPr>
              <a:t>Results of qualitative test of FeCl3 with salicylic </a:t>
            </a:r>
          </a:p>
          <a:p>
            <a:pPr algn="ctr"/>
            <a:r>
              <a:rPr lang="en-GB" sz="2000" i="1" dirty="0">
                <a:solidFill>
                  <a:srgbClr val="3366FF"/>
                </a:solidFill>
                <a:effectLst/>
                <a:latin typeface="Arial" panose="020B0604020202020204" pitchFamily="34" charset="0"/>
              </a:rPr>
              <a:t>acid (purple) and aspirin (</a:t>
            </a:r>
            <a:r>
              <a:rPr lang="en-GB" sz="2000" i="1" dirty="0">
                <a:solidFill>
                  <a:srgbClr val="3366FF"/>
                </a:solidFill>
                <a:latin typeface="Arial" panose="020B0604020202020204" pitchFamily="34" charset="0"/>
              </a:rPr>
              <a:t>transparent)</a:t>
            </a:r>
            <a:endParaRPr lang="en-GB" sz="2000" i="0" dirty="0">
              <a:solidFill>
                <a:srgbClr val="555555"/>
              </a:solidFill>
              <a:effectLst/>
              <a:latin typeface="Arial" panose="020B0604020202020204" pitchFamily="34" charset="0"/>
            </a:endParaRPr>
          </a:p>
          <a:p>
            <a:pPr algn="ctr"/>
            <a:endParaRPr lang="en-GB" sz="2000" b="0" i="0" dirty="0">
              <a:solidFill>
                <a:srgbClr val="555555"/>
              </a:solidFill>
              <a:effectLst/>
              <a:latin typeface="Arial" panose="020B0604020202020204" pitchFamily="34" charset="0"/>
            </a:endParaRPr>
          </a:p>
        </p:txBody>
      </p:sp>
      <p:sp>
        <p:nvSpPr>
          <p:cNvPr id="48" name="AutoShape 5" descr="blob:https://web.whatsapp.com/3d76718b-329f-4b9b-bc16-e050e6868d5c"/>
          <p:cNvSpPr>
            <a:spLocks noChangeAspect="1" noChangeArrowheads="1"/>
          </p:cNvSpPr>
          <p:nvPr/>
        </p:nvSpPr>
        <p:spPr bwMode="auto">
          <a:xfrm>
            <a:off x="0" y="-1"/>
            <a:ext cx="1466850" cy="2184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1" name="AutoShape 5" descr="blob:https://web.whatsapp.com/3d76718b-329f-4b9b-bc16-e050e6868d5c"/>
          <p:cNvSpPr>
            <a:spLocks noChangeAspect="1" noChangeArrowheads="1"/>
          </p:cNvSpPr>
          <p:nvPr/>
        </p:nvSpPr>
        <p:spPr bwMode="auto">
          <a:xfrm>
            <a:off x="152400" y="152400"/>
            <a:ext cx="14668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sp>
        <p:nvSpPr>
          <p:cNvPr id="54" name="AutoShape 5" descr="blob:https://web.whatsapp.com/3d76718b-329f-4b9b-bc16-e050e6868d5c"/>
          <p:cNvSpPr>
            <a:spLocks noChangeAspect="1" noChangeArrowheads="1"/>
          </p:cNvSpPr>
          <p:nvPr/>
        </p:nvSpPr>
        <p:spPr bwMode="auto">
          <a:xfrm>
            <a:off x="304800" y="304800"/>
            <a:ext cx="14668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a:p>
        </p:txBody>
      </p:sp>
      <p:pic>
        <p:nvPicPr>
          <p:cNvPr id="10" name="Picture 9">
            <a:extLst>
              <a:ext uri="{FF2B5EF4-FFF2-40B4-BE49-F238E27FC236}">
                <a16:creationId xmlns:a16="http://schemas.microsoft.com/office/drawing/2014/main" id="{A408701D-9750-8B12-5481-9C9EB24A7FED}"/>
              </a:ext>
            </a:extLst>
          </p:cNvPr>
          <p:cNvPicPr>
            <a:picLocks noChangeAspect="1"/>
          </p:cNvPicPr>
          <p:nvPr/>
        </p:nvPicPr>
        <p:blipFill rotWithShape="1">
          <a:blip r:embed="rId6"/>
          <a:srcRect l="58507" t="23058" r="640" b="-1"/>
          <a:stretch/>
        </p:blipFill>
        <p:spPr>
          <a:xfrm>
            <a:off x="3909439" y="25457796"/>
            <a:ext cx="3521886" cy="3301900"/>
          </a:xfrm>
          <a:prstGeom prst="rect">
            <a:avLst/>
          </a:prstGeom>
        </p:spPr>
      </p:pic>
      <p:pic>
        <p:nvPicPr>
          <p:cNvPr id="14" name="Picture 13">
            <a:extLst>
              <a:ext uri="{FF2B5EF4-FFF2-40B4-BE49-F238E27FC236}">
                <a16:creationId xmlns:a16="http://schemas.microsoft.com/office/drawing/2014/main" id="{9B70EBBD-0E3A-1A82-019C-71F5706D8430}"/>
              </a:ext>
            </a:extLst>
          </p:cNvPr>
          <p:cNvPicPr>
            <a:picLocks noChangeAspect="1"/>
          </p:cNvPicPr>
          <p:nvPr/>
        </p:nvPicPr>
        <p:blipFill rotWithShape="1">
          <a:blip r:embed="rId7"/>
          <a:srcRect l="22451"/>
          <a:stretch/>
        </p:blipFill>
        <p:spPr>
          <a:xfrm>
            <a:off x="3510114" y="14946674"/>
            <a:ext cx="4159045" cy="3282332"/>
          </a:xfrm>
          <a:prstGeom prst="rect">
            <a:avLst/>
          </a:prstGeom>
        </p:spPr>
      </p:pic>
      <p:sp>
        <p:nvSpPr>
          <p:cNvPr id="19" name="Rounded Rectangle 44">
            <a:extLst>
              <a:ext uri="{FF2B5EF4-FFF2-40B4-BE49-F238E27FC236}">
                <a16:creationId xmlns:a16="http://schemas.microsoft.com/office/drawing/2014/main" id="{7029BFFA-4830-509A-F3EA-AA57B3247D61}"/>
              </a:ext>
            </a:extLst>
          </p:cNvPr>
          <p:cNvSpPr/>
          <p:nvPr/>
        </p:nvSpPr>
        <p:spPr>
          <a:xfrm>
            <a:off x="10830567" y="14270336"/>
            <a:ext cx="9958291" cy="6695936"/>
          </a:xfrm>
          <a:prstGeom prst="roundRect">
            <a:avLst>
              <a:gd name="adj" fmla="val 20942"/>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u="sng" dirty="0">
                <a:solidFill>
                  <a:schemeClr val="tx1"/>
                </a:solidFill>
              </a:rPr>
              <a:t>Aspirin Quantification :</a:t>
            </a:r>
          </a:p>
          <a:p>
            <a:endParaRPr lang="en-GB" sz="2800" b="1" u="sng" dirty="0">
              <a:solidFill>
                <a:schemeClr val="tx1"/>
              </a:solidFill>
            </a:endParaRPr>
          </a:p>
          <a:p>
            <a:r>
              <a:rPr lang="en-GB" sz="2800" dirty="0">
                <a:solidFill>
                  <a:schemeClr val="tx1"/>
                </a:solidFill>
              </a:rPr>
              <a:t>The quantification of the produced aspirin is done with HPLC  wish is an </a:t>
            </a:r>
            <a:r>
              <a:rPr lang="en-GB" sz="2800" dirty="0">
                <a:solidFill>
                  <a:schemeClr val="tx1"/>
                </a:solidFill>
                <a:effectLst/>
              </a:rPr>
              <a:t>analytical chemistry technique used to separate, identify, and quantify each component in the mixture.</a:t>
            </a:r>
            <a:br>
              <a:rPr lang="en-GB" sz="2800" b="0" i="0" dirty="0">
                <a:solidFill>
                  <a:schemeClr val="tx1"/>
                </a:solidFill>
                <a:effectLst/>
                <a:latin typeface="Roboto" panose="02000000000000000000" pitchFamily="2" charset="0"/>
              </a:rPr>
            </a:br>
            <a:endParaRPr lang="en-GB" sz="2800" b="0" i="0" dirty="0">
              <a:solidFill>
                <a:schemeClr val="tx1"/>
              </a:solidFill>
              <a:effectLst/>
              <a:latin typeface="Roboto" panose="02000000000000000000" pitchFamily="2" charset="0"/>
            </a:endParaRPr>
          </a:p>
          <a:p>
            <a:r>
              <a:rPr lang="en-GB" sz="2800" b="0" i="0" dirty="0">
                <a:solidFill>
                  <a:schemeClr val="tx1"/>
                </a:solidFill>
                <a:effectLst/>
              </a:rPr>
              <a:t>First you run pure standard with known concentration and note down retention time and peak area.</a:t>
            </a:r>
          </a:p>
          <a:p>
            <a:r>
              <a:rPr lang="en-GB" sz="2800" dirty="0">
                <a:solidFill>
                  <a:schemeClr val="tx1"/>
                </a:solidFill>
              </a:rPr>
              <a:t>Then</a:t>
            </a:r>
            <a:r>
              <a:rPr lang="en-GB" sz="2800" b="0" i="0" dirty="0">
                <a:solidFill>
                  <a:schemeClr val="tx1"/>
                </a:solidFill>
                <a:effectLst/>
              </a:rPr>
              <a:t> run sample and note down the chromatographic area of peak appear at same retention time as that of standard.</a:t>
            </a:r>
          </a:p>
          <a:p>
            <a:r>
              <a:rPr lang="en-GB" sz="2800" b="0" i="0" dirty="0">
                <a:solidFill>
                  <a:schemeClr val="tx1"/>
                </a:solidFill>
                <a:effectLst/>
              </a:rPr>
              <a:t>Calculate concentration= sample Area of sample divided by area of standard multiply by conc. </a:t>
            </a:r>
            <a:r>
              <a:rPr lang="en-GB" sz="2800" dirty="0">
                <a:solidFill>
                  <a:schemeClr val="tx1"/>
                </a:solidFill>
              </a:rPr>
              <a:t>o</a:t>
            </a:r>
            <a:r>
              <a:rPr lang="en-GB" sz="2800" b="0" i="0" dirty="0">
                <a:solidFill>
                  <a:schemeClr val="tx1"/>
                </a:solidFill>
                <a:effectLst/>
              </a:rPr>
              <a:t>f standard.</a:t>
            </a:r>
          </a:p>
          <a:p>
            <a:endParaRPr lang="en-GB" sz="2800" dirty="0">
              <a:solidFill>
                <a:schemeClr val="tx1"/>
              </a:solidFill>
            </a:endParaRPr>
          </a:p>
        </p:txBody>
      </p:sp>
      <p:pic>
        <p:nvPicPr>
          <p:cNvPr id="16" name="Picture 15">
            <a:extLst>
              <a:ext uri="{FF2B5EF4-FFF2-40B4-BE49-F238E27FC236}">
                <a16:creationId xmlns:a16="http://schemas.microsoft.com/office/drawing/2014/main" id="{008B0EEE-FC20-2E29-5BA6-BD580435674B}"/>
              </a:ext>
            </a:extLst>
          </p:cNvPr>
          <p:cNvPicPr>
            <a:picLocks noChangeAspect="1"/>
          </p:cNvPicPr>
          <p:nvPr/>
        </p:nvPicPr>
        <p:blipFill>
          <a:blip r:embed="rId8"/>
          <a:stretch>
            <a:fillRect/>
          </a:stretch>
        </p:blipFill>
        <p:spPr>
          <a:xfrm>
            <a:off x="10645166" y="9905166"/>
            <a:ext cx="10351742" cy="3261457"/>
          </a:xfrm>
          <a:prstGeom prst="rect">
            <a:avLst/>
          </a:prstGeom>
        </p:spPr>
      </p:pic>
      <p:sp>
        <p:nvSpPr>
          <p:cNvPr id="21" name="Callout: Down Arrow 20">
            <a:extLst>
              <a:ext uri="{FF2B5EF4-FFF2-40B4-BE49-F238E27FC236}">
                <a16:creationId xmlns:a16="http://schemas.microsoft.com/office/drawing/2014/main" id="{C1351A51-C590-A568-06EF-7CA76B964667}"/>
              </a:ext>
            </a:extLst>
          </p:cNvPr>
          <p:cNvSpPr/>
          <p:nvPr/>
        </p:nvSpPr>
        <p:spPr>
          <a:xfrm>
            <a:off x="15417876" y="7581694"/>
            <a:ext cx="2524931" cy="2053676"/>
          </a:xfrm>
          <a:prstGeom prst="downArrowCallout">
            <a:avLst>
              <a:gd name="adj1" fmla="val 15530"/>
              <a:gd name="adj2" fmla="val 50000"/>
              <a:gd name="adj3" fmla="val 35417"/>
              <a:gd name="adj4" fmla="val 469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tx1"/>
                </a:solidFill>
              </a:rPr>
              <a:t>ASPIRIN</a:t>
            </a:r>
            <a:endParaRPr lang="en-US" sz="2800" b="1" dirty="0">
              <a:solidFill>
                <a:schemeClr val="tx1"/>
              </a:solidFill>
            </a:endParaRPr>
          </a:p>
        </p:txBody>
      </p:sp>
      <p:pic>
        <p:nvPicPr>
          <p:cNvPr id="17" name="Picture 16">
            <a:extLst>
              <a:ext uri="{FF2B5EF4-FFF2-40B4-BE49-F238E27FC236}">
                <a16:creationId xmlns:a16="http://schemas.microsoft.com/office/drawing/2014/main" id="{DD979D6A-7283-AEE2-EAC2-A30D2E08D3E6}"/>
              </a:ext>
            </a:extLst>
          </p:cNvPr>
          <p:cNvPicPr>
            <a:picLocks noChangeAspect="1"/>
          </p:cNvPicPr>
          <p:nvPr/>
        </p:nvPicPr>
        <p:blipFill>
          <a:blip r:embed="rId9"/>
          <a:stretch>
            <a:fillRect/>
          </a:stretch>
        </p:blipFill>
        <p:spPr>
          <a:xfrm>
            <a:off x="12302859" y="21311521"/>
            <a:ext cx="7013706" cy="6031787"/>
          </a:xfrm>
          <a:prstGeom prst="rect">
            <a:avLst/>
          </a:prstGeom>
        </p:spPr>
      </p:pic>
    </p:spTree>
    <p:extLst>
      <p:ext uri="{BB962C8B-B14F-4D97-AF65-F5344CB8AC3E}">
        <p14:creationId xmlns:p14="http://schemas.microsoft.com/office/powerpoint/2010/main" val="25041241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1268</TotalTime>
  <Words>536</Words>
  <Application>Microsoft Office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Roboto</vt:lpstr>
      <vt:lpstr>Source Sans Pro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Rayane Dergham</cp:lastModifiedBy>
  <cp:revision>174</cp:revision>
  <dcterms:created xsi:type="dcterms:W3CDTF">2020-12-09T17:22:48Z</dcterms:created>
  <dcterms:modified xsi:type="dcterms:W3CDTF">2022-12-02T18:24:04Z</dcterms:modified>
</cp:coreProperties>
</file>