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72" r:id="rId1"/>
  </p:sldMasterIdLst>
  <p:notesMasterIdLst>
    <p:notesMasterId r:id="rId3"/>
  </p:notesMasterIdLst>
  <p:sldIdLst>
    <p:sldId id="256" r:id="rId2"/>
  </p:sldIdLst>
  <p:sldSz cx="21383625" cy="3027521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735">
          <p15:clr>
            <a:srgbClr val="A4A3A4"/>
          </p15:clr>
        </p15:guide>
        <p15:guide id="3" orient="horz"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569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36" autoAdjust="0"/>
  </p:normalViewPr>
  <p:slideViewPr>
    <p:cSldViewPr snapToGrid="0">
      <p:cViewPr>
        <p:scale>
          <a:sx n="30" d="100"/>
          <a:sy n="30" d="100"/>
        </p:scale>
        <p:origin x="1350" y="-1170"/>
      </p:cViewPr>
      <p:guideLst>
        <p:guide pos="6735"/>
        <p:guide orient="horz" pos="95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70CBB688-4BC8-4C44-A53A-D09518C5BA04}" type="datetimeFigureOut">
              <a:rPr lang="en-US" smtClean="0"/>
              <a:t>11/21/2022</a:t>
            </a:fld>
            <a:endParaRPr lang="en-US" dirty="0"/>
          </a:p>
        </p:txBody>
      </p:sp>
      <p:sp>
        <p:nvSpPr>
          <p:cNvPr id="4" name="Slide Image Placeholder 3"/>
          <p:cNvSpPr>
            <a:spLocks noGrp="1" noRot="1" noChangeAspect="1"/>
          </p:cNvSpPr>
          <p:nvPr>
            <p:ph type="sldImg" idx="2"/>
          </p:nvPr>
        </p:nvSpPr>
        <p:spPr>
          <a:xfrm>
            <a:off x="2152650" y="1241425"/>
            <a:ext cx="2363788"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8ADF845C-F8D8-4401-A5BF-D87165647B71}" type="slidenum">
              <a:rPr lang="en-US" smtClean="0"/>
              <a:t>‹#›</a:t>
            </a:fld>
            <a:endParaRPr lang="en-US" dirty="0"/>
          </a:p>
        </p:txBody>
      </p:sp>
    </p:spTree>
    <p:extLst>
      <p:ext uri="{BB962C8B-B14F-4D97-AF65-F5344CB8AC3E}">
        <p14:creationId xmlns:p14="http://schemas.microsoft.com/office/powerpoint/2010/main" val="3184662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F845C-F8D8-4401-A5BF-D87165647B71}" type="slidenum">
              <a:rPr lang="en-US" smtClean="0"/>
              <a:t>1</a:t>
            </a:fld>
            <a:endParaRPr lang="en-US" dirty="0"/>
          </a:p>
        </p:txBody>
      </p:sp>
    </p:spTree>
    <p:extLst>
      <p:ext uri="{BB962C8B-B14F-4D97-AF65-F5344CB8AC3E}">
        <p14:creationId xmlns:p14="http://schemas.microsoft.com/office/powerpoint/2010/main" val="2189564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6419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54096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394510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266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51902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411641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51888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11571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86575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03855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dirty="0"/>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dirty="0"/>
          </a:p>
        </p:txBody>
      </p:sp>
    </p:spTree>
    <p:extLst>
      <p:ext uri="{BB962C8B-B14F-4D97-AF65-F5344CB8AC3E}">
        <p14:creationId xmlns:p14="http://schemas.microsoft.com/office/powerpoint/2010/main" val="24616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624DF22C-4CB1-4E83-BD4E-180FCE165F9A}" type="datetimeFigureOut">
              <a:rPr lang="en-US" smtClean="0"/>
              <a:t>11/21/2022</a:t>
            </a:fld>
            <a:endParaRPr lang="en-US" dirty="0"/>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56DDBDE1-FB7E-44B2-BE8C-E9C5690DE71D}" type="slidenum">
              <a:rPr lang="en-US" smtClean="0"/>
              <a:t>‹#›</a:t>
            </a:fld>
            <a:endParaRPr lang="en-US" dirty="0"/>
          </a:p>
        </p:txBody>
      </p:sp>
    </p:spTree>
    <p:extLst>
      <p:ext uri="{BB962C8B-B14F-4D97-AF65-F5344CB8AC3E}">
        <p14:creationId xmlns:p14="http://schemas.microsoft.com/office/powerpoint/2010/main" val="3422722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38460" y="4203029"/>
            <a:ext cx="21053689" cy="2267189"/>
          </a:xfrm>
          <a:prstGeom prst="roundRect">
            <a:avLst/>
          </a:prstGeom>
          <a:solidFill>
            <a:schemeClr val="accent2">
              <a:lumMod val="60000"/>
              <a:lumOff val="40000"/>
            </a:schemeClr>
          </a:solidFill>
        </p:spPr>
        <p:style>
          <a:lnRef idx="3">
            <a:schemeClr val="lt1"/>
          </a:lnRef>
          <a:fillRef idx="1">
            <a:schemeClr val="accent4"/>
          </a:fillRef>
          <a:effectRef idx="1">
            <a:schemeClr val="accent4"/>
          </a:effectRef>
          <a:fontRef idx="minor">
            <a:schemeClr val="lt1"/>
          </a:fontRef>
        </p:style>
        <p:txBody>
          <a:bodyPr rtlCol="1" anchor="ctr"/>
          <a:lstStyle/>
          <a:p>
            <a:r>
              <a:rPr lang="en-US" sz="2400" b="1" u="sng" dirty="0">
                <a:solidFill>
                  <a:schemeClr val="tx1"/>
                </a:solidFill>
              </a:rPr>
              <a:t>Introduction:</a:t>
            </a:r>
            <a:r>
              <a:rPr lang="en-GB" sz="2400" b="1" u="sng" dirty="0">
                <a:solidFill>
                  <a:schemeClr val="tx1"/>
                </a:solidFill>
              </a:rPr>
              <a:t> </a:t>
            </a:r>
            <a:r>
              <a:rPr lang="en-GB" sz="2400" b="0" i="0" dirty="0">
                <a:solidFill>
                  <a:srgbClr val="202020"/>
                </a:solidFill>
                <a:effectLst/>
                <a:latin typeface="Source Sans Pro" panose="02000000000000000000" pitchFamily="2" charset="0"/>
              </a:rPr>
              <a:t>Aspirin or Acetylsalicylic acid (ASA) is one of the first drugs to come into common usage, still widely used around the world with approximately 40,000 tonnes produced globally each year. Aspirin is an ingredient in many proprietary analgesic and cold/flu preparations. It is also used for the prevention of cardiovascular disease and there is growing work on its role in the prevention and management of cancer. Aspirin ( C</a:t>
            </a:r>
            <a:r>
              <a:rPr lang="en-GB" sz="2400" b="0" i="0" baseline="-25000" dirty="0">
                <a:solidFill>
                  <a:srgbClr val="202020"/>
                </a:solidFill>
                <a:effectLst/>
                <a:latin typeface="Source Sans Pro" panose="02000000000000000000" pitchFamily="2" charset="0"/>
              </a:rPr>
              <a:t>9</a:t>
            </a:r>
            <a:r>
              <a:rPr lang="en-GB" sz="2400" b="0" i="0" dirty="0">
                <a:solidFill>
                  <a:srgbClr val="202020"/>
                </a:solidFill>
                <a:effectLst/>
                <a:latin typeface="Source Sans Pro" panose="02000000000000000000" pitchFamily="2" charset="0"/>
              </a:rPr>
              <a:t>H</a:t>
            </a:r>
            <a:r>
              <a:rPr lang="en-GB" sz="2400" b="0" i="0" baseline="-25000" dirty="0">
                <a:solidFill>
                  <a:srgbClr val="202020"/>
                </a:solidFill>
                <a:effectLst/>
                <a:latin typeface="Source Sans Pro" panose="02000000000000000000" pitchFamily="2" charset="0"/>
              </a:rPr>
              <a:t>8</a:t>
            </a:r>
            <a:r>
              <a:rPr lang="en-GB" sz="2400" b="0" i="0" dirty="0">
                <a:solidFill>
                  <a:srgbClr val="202020"/>
                </a:solidFill>
                <a:effectLst/>
                <a:latin typeface="Source Sans Pro" panose="02000000000000000000" pitchFamily="2" charset="0"/>
              </a:rPr>
              <a:t>O</a:t>
            </a:r>
            <a:r>
              <a:rPr lang="en-GB" sz="2400" b="0" i="0" baseline="-25000" dirty="0">
                <a:solidFill>
                  <a:srgbClr val="202020"/>
                </a:solidFill>
                <a:effectLst/>
                <a:latin typeface="Source Sans Pro" panose="02000000000000000000" pitchFamily="2" charset="0"/>
              </a:rPr>
              <a:t>4</a:t>
            </a:r>
            <a:r>
              <a:rPr lang="en-GB" sz="2400" b="0" i="0" dirty="0">
                <a:solidFill>
                  <a:srgbClr val="202020"/>
                </a:solidFill>
                <a:effectLst/>
                <a:latin typeface="Source Sans Pro" panose="02000000000000000000" pitchFamily="2" charset="0"/>
              </a:rPr>
              <a:t>) remains on the World Health Organization’s Model List of Essential Medicine (21st List 2019) both for its use in pain control and anti-platelet effects</a:t>
            </a:r>
            <a:r>
              <a:rPr lang="en-GB" sz="2400" b="0" i="0" dirty="0" smtClean="0">
                <a:solidFill>
                  <a:srgbClr val="202020"/>
                </a:solidFill>
                <a:effectLst/>
                <a:latin typeface="Source Sans Pro" panose="02000000000000000000" pitchFamily="2" charset="0"/>
              </a:rPr>
              <a:t>. Here we have to present a static and a dynamic view for the pretended aspirin bioreactor</a:t>
            </a:r>
            <a:endParaRPr lang="en-GB" sz="2400" b="0" i="0" dirty="0">
              <a:solidFill>
                <a:srgbClr val="202020"/>
              </a:solidFill>
              <a:effectLst/>
              <a:latin typeface="Source Sans Pro" panose="02000000000000000000" pitchFamily="2"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1123" y="144022"/>
            <a:ext cx="4084317" cy="970024"/>
          </a:xfrm>
          <a:prstGeom prst="rect">
            <a:avLst/>
          </a:prstGeom>
        </p:spPr>
      </p:pic>
      <p:pic>
        <p:nvPicPr>
          <p:cNvPr id="58" name="Picture 2" descr="AECENAR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496" y="1305600"/>
            <a:ext cx="11465948" cy="188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MEGBI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75890" y="78002"/>
            <a:ext cx="4036571" cy="389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p:nvSpPr>
        <p:spPr bwMode="auto">
          <a:xfrm>
            <a:off x="10599447"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p:cNvSpPr txBox="1"/>
          <p:nvPr/>
        </p:nvSpPr>
        <p:spPr>
          <a:xfrm>
            <a:off x="10327925" y="29756657"/>
            <a:ext cx="10964224" cy="492443"/>
          </a:xfrm>
          <a:prstGeom prst="rect">
            <a:avLst/>
          </a:prstGeom>
          <a:noFill/>
        </p:spPr>
        <p:txBody>
          <a:bodyPr wrap="square" rtlCol="1">
            <a:spAutoFit/>
          </a:bodyPr>
          <a:lstStyle/>
          <a:p>
            <a:pPr algn="ctr"/>
            <a:r>
              <a:rPr lang="en-GB" sz="2600" i="1" dirty="0"/>
              <a:t>Rayane Dergham, Hind Abd El Hamid</a:t>
            </a:r>
            <a:r>
              <a:rPr lang="en-US" sz="2600" i="1" dirty="0"/>
              <a:t>  @ MEGBI/ AECENAR  November 202</a:t>
            </a:r>
            <a:r>
              <a:rPr lang="en-GB" sz="2600" i="1" dirty="0"/>
              <a:t>2</a:t>
            </a:r>
            <a:endParaRPr lang="ar-LB" sz="2600" dirty="0"/>
          </a:p>
        </p:txBody>
      </p:sp>
      <p:sp>
        <p:nvSpPr>
          <p:cNvPr id="6" name="TextBox 5"/>
          <p:cNvSpPr txBox="1"/>
          <p:nvPr/>
        </p:nvSpPr>
        <p:spPr>
          <a:xfrm>
            <a:off x="2478606" y="2822207"/>
            <a:ext cx="1913088" cy="369332"/>
          </a:xfrm>
          <a:prstGeom prst="rect">
            <a:avLst/>
          </a:prstGeom>
          <a:noFill/>
        </p:spPr>
        <p:txBody>
          <a:bodyPr wrap="none" rtlCol="1">
            <a:spAutoFit/>
          </a:bodyPr>
          <a:lstStyle/>
          <a:p>
            <a:r>
              <a:rPr lang="en-US" dirty="0">
                <a:solidFill>
                  <a:schemeClr val="bg1"/>
                </a:solidFill>
              </a:rPr>
              <a:t>www.aecenar.com</a:t>
            </a:r>
            <a:endParaRPr lang="ar-LB" dirty="0">
              <a:solidFill>
                <a:schemeClr val="bg1"/>
              </a:solidFill>
            </a:endParaRPr>
          </a:p>
        </p:txBody>
      </p:sp>
      <p:sp>
        <p:nvSpPr>
          <p:cNvPr id="57" name="TextBox 56">
            <a:extLst>
              <a:ext uri="{FF2B5EF4-FFF2-40B4-BE49-F238E27FC236}">
                <a16:creationId xmlns:a16="http://schemas.microsoft.com/office/drawing/2014/main" id="{DF456912-A8A7-4297-8F58-45CBE4465D19}"/>
              </a:ext>
            </a:extLst>
          </p:cNvPr>
          <p:cNvSpPr txBox="1"/>
          <p:nvPr/>
        </p:nvSpPr>
        <p:spPr>
          <a:xfrm>
            <a:off x="0" y="3338725"/>
            <a:ext cx="20764037" cy="769441"/>
          </a:xfrm>
          <a:prstGeom prst="rect">
            <a:avLst/>
          </a:prstGeom>
          <a:noFill/>
        </p:spPr>
        <p:txBody>
          <a:bodyPr wrap="square">
            <a:spAutoFit/>
          </a:bodyPr>
          <a:lstStyle/>
          <a:p>
            <a:pPr algn="ctr"/>
            <a:r>
              <a:rPr lang="en-GB" sz="4400" b="1" dirty="0"/>
              <a:t>Pilot Plant Scale for Aspirin Production </a:t>
            </a:r>
            <a:endParaRPr lang="en-US" sz="4400" b="1" dirty="0"/>
          </a:p>
        </p:txBody>
      </p:sp>
      <p:sp>
        <p:nvSpPr>
          <p:cNvPr id="13" name="Rectangle 5"/>
          <p:cNvSpPr>
            <a:spLocks noChangeArrowheads="1"/>
          </p:cNvSpPr>
          <p:nvPr/>
        </p:nvSpPr>
        <p:spPr bwMode="auto">
          <a:xfrm>
            <a:off x="0" y="19431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8"/>
          <p:cNvSpPr>
            <a:spLocks noChangeArrowheads="1"/>
          </p:cNvSpPr>
          <p:nvPr/>
        </p:nvSpPr>
        <p:spPr bwMode="auto">
          <a:xfrm>
            <a:off x="152400" y="20955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8" name="AutoShape 5" descr="blob:https://web.whatsapp.com/3d76718b-329f-4b9b-bc16-e050e6868d5c"/>
          <p:cNvSpPr>
            <a:spLocks noChangeAspect="1" noChangeArrowheads="1"/>
          </p:cNvSpPr>
          <p:nvPr/>
        </p:nvSpPr>
        <p:spPr bwMode="auto">
          <a:xfrm>
            <a:off x="0" y="-1"/>
            <a:ext cx="1466850" cy="2184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1" name="AutoShape 5" descr="blob:https://web.whatsapp.com/3d76718b-329f-4b9b-bc16-e050e6868d5c"/>
          <p:cNvSpPr>
            <a:spLocks noChangeAspect="1" noChangeArrowheads="1"/>
          </p:cNvSpPr>
          <p:nvPr/>
        </p:nvSpPr>
        <p:spPr bwMode="auto">
          <a:xfrm>
            <a:off x="152400" y="1524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4" name="AutoShape 5" descr="blob:https://web.whatsapp.com/3d76718b-329f-4b9b-bc16-e050e6868d5c"/>
          <p:cNvSpPr>
            <a:spLocks noChangeAspect="1" noChangeArrowheads="1"/>
          </p:cNvSpPr>
          <p:nvPr/>
        </p:nvSpPr>
        <p:spPr bwMode="auto">
          <a:xfrm>
            <a:off x="304800" y="3048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133" name="TextBox 132">
            <a:extLst>
              <a:ext uri="{FF2B5EF4-FFF2-40B4-BE49-F238E27FC236}">
                <a16:creationId xmlns:a16="http://schemas.microsoft.com/office/drawing/2014/main" id="{683CD8CF-AAE2-F813-6533-E328D26D5B35}"/>
              </a:ext>
            </a:extLst>
          </p:cNvPr>
          <p:cNvSpPr txBox="1"/>
          <p:nvPr/>
        </p:nvSpPr>
        <p:spPr>
          <a:xfrm>
            <a:off x="9680779" y="29185568"/>
            <a:ext cx="6042142" cy="523220"/>
          </a:xfrm>
          <a:prstGeom prst="rect">
            <a:avLst/>
          </a:prstGeom>
          <a:noFill/>
        </p:spPr>
        <p:txBody>
          <a:bodyPr wrap="square">
            <a:spAutoFit/>
          </a:bodyPr>
          <a:lstStyle/>
          <a:p>
            <a:r>
              <a:rPr lang="en-US" sz="2800" b="1" dirty="0" smtClean="0"/>
              <a:t> </a:t>
            </a:r>
            <a:endParaRPr lang="en-US" sz="2800" b="1" dirty="0"/>
          </a:p>
        </p:txBody>
      </p:sp>
      <p:grpSp>
        <p:nvGrpSpPr>
          <p:cNvPr id="151" name="Group 150"/>
          <p:cNvGrpSpPr/>
          <p:nvPr/>
        </p:nvGrpSpPr>
        <p:grpSpPr>
          <a:xfrm>
            <a:off x="1970468" y="6671350"/>
            <a:ext cx="18181316" cy="13019586"/>
            <a:chOff x="2079051" y="7459042"/>
            <a:chExt cx="18181316" cy="13019586"/>
          </a:xfrm>
        </p:grpSpPr>
        <p:grpSp>
          <p:nvGrpSpPr>
            <p:cNvPr id="112" name="Group 111"/>
            <p:cNvGrpSpPr/>
            <p:nvPr/>
          </p:nvGrpSpPr>
          <p:grpSpPr>
            <a:xfrm>
              <a:off x="2079051" y="7459042"/>
              <a:ext cx="18181316" cy="13019586"/>
              <a:chOff x="1931145" y="7423161"/>
              <a:chExt cx="18181316" cy="13019586"/>
            </a:xfrm>
          </p:grpSpPr>
          <p:cxnSp>
            <p:nvCxnSpPr>
              <p:cNvPr id="83" name="Straight Connector 82"/>
              <p:cNvCxnSpPr/>
              <p:nvPr/>
            </p:nvCxnSpPr>
            <p:spPr>
              <a:xfrm>
                <a:off x="1939707" y="12764589"/>
                <a:ext cx="9075" cy="634253"/>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931145" y="13393786"/>
                <a:ext cx="3908835" cy="93427"/>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5833555" y="12287023"/>
                <a:ext cx="13228" cy="121178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5846783" y="12016550"/>
                <a:ext cx="1027133"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10745468" y="7423161"/>
                <a:ext cx="9366993" cy="13019586"/>
                <a:chOff x="-1251595" y="16583778"/>
                <a:chExt cx="10627861" cy="14530171"/>
              </a:xfrm>
            </p:grpSpPr>
            <p:pic>
              <p:nvPicPr>
                <p:cNvPr id="1080" name="Picture 1079">
                  <a:extLst>
                    <a:ext uri="{FF2B5EF4-FFF2-40B4-BE49-F238E27FC236}">
                      <a16:creationId xmlns:a16="http://schemas.microsoft.com/office/drawing/2014/main" id="{15ED4C1E-2E97-DB1D-1E21-EB47C0315D3A}"/>
                    </a:ext>
                  </a:extLst>
                </p:cNvPr>
                <p:cNvPicPr>
                  <a:picLocks noChangeAspect="1"/>
                </p:cNvPicPr>
                <p:nvPr/>
              </p:nvPicPr>
              <p:blipFill rotWithShape="1">
                <a:blip r:embed="rId6"/>
                <a:srcRect l="5524" t="9562" r="17941" b="6138"/>
                <a:stretch/>
              </p:blipFill>
              <p:spPr>
                <a:xfrm>
                  <a:off x="-1251595" y="16583778"/>
                  <a:ext cx="10627861" cy="14530171"/>
                </a:xfrm>
                <a:prstGeom prst="rect">
                  <a:avLst/>
                </a:prstGeom>
              </p:spPr>
            </p:pic>
            <p:sp>
              <p:nvSpPr>
                <p:cNvPr id="1081" name="Rectangle 1080">
                  <a:extLst>
                    <a:ext uri="{FF2B5EF4-FFF2-40B4-BE49-F238E27FC236}">
                      <a16:creationId xmlns:a16="http://schemas.microsoft.com/office/drawing/2014/main" id="{EE8DEF91-C387-6863-33F5-1E65FFC191DE}"/>
                    </a:ext>
                  </a:extLst>
                </p:cNvPr>
                <p:cNvSpPr/>
                <p:nvPr/>
              </p:nvSpPr>
              <p:spPr>
                <a:xfrm>
                  <a:off x="3228480" y="24967587"/>
                  <a:ext cx="1530826" cy="823621"/>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Tank2</a:t>
                  </a:r>
                </a:p>
              </p:txBody>
            </p:sp>
            <p:sp>
              <p:nvSpPr>
                <p:cNvPr id="1082" name="Rectangle 1081">
                  <a:extLst>
                    <a:ext uri="{FF2B5EF4-FFF2-40B4-BE49-F238E27FC236}">
                      <a16:creationId xmlns:a16="http://schemas.microsoft.com/office/drawing/2014/main" id="{EBD9D5A5-370F-583E-F2D0-B540F15BA5FC}"/>
                    </a:ext>
                  </a:extLst>
                </p:cNvPr>
                <p:cNvSpPr/>
                <p:nvPr/>
              </p:nvSpPr>
              <p:spPr>
                <a:xfrm>
                  <a:off x="687627" y="19720126"/>
                  <a:ext cx="1462836" cy="74834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Tank1</a:t>
                  </a:r>
                </a:p>
              </p:txBody>
            </p:sp>
            <p:sp>
              <p:nvSpPr>
                <p:cNvPr id="1084" name="Rectangle 1083">
                  <a:extLst>
                    <a:ext uri="{FF2B5EF4-FFF2-40B4-BE49-F238E27FC236}">
                      <a16:creationId xmlns:a16="http://schemas.microsoft.com/office/drawing/2014/main" id="{F501D8C2-03C7-1A6B-D9C6-BE1AD077F85C}"/>
                    </a:ext>
                  </a:extLst>
                </p:cNvPr>
                <p:cNvSpPr/>
                <p:nvPr/>
              </p:nvSpPr>
              <p:spPr>
                <a:xfrm>
                  <a:off x="5300724" y="17743604"/>
                  <a:ext cx="1465290" cy="70241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Tank3</a:t>
                  </a:r>
                </a:p>
              </p:txBody>
            </p:sp>
            <p:sp>
              <p:nvSpPr>
                <p:cNvPr id="1085" name="Arrow: Right 1084">
                  <a:extLst>
                    <a:ext uri="{FF2B5EF4-FFF2-40B4-BE49-F238E27FC236}">
                      <a16:creationId xmlns:a16="http://schemas.microsoft.com/office/drawing/2014/main" id="{10C9974D-AA04-6319-D44E-085095D2FD4F}"/>
                    </a:ext>
                  </a:extLst>
                </p:cNvPr>
                <p:cNvSpPr/>
                <p:nvPr/>
              </p:nvSpPr>
              <p:spPr>
                <a:xfrm rot="16200000">
                  <a:off x="983992" y="18862557"/>
                  <a:ext cx="923317" cy="748339"/>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7" name="Arrow: Right 1086">
                  <a:extLst>
                    <a:ext uri="{FF2B5EF4-FFF2-40B4-BE49-F238E27FC236}">
                      <a16:creationId xmlns:a16="http://schemas.microsoft.com/office/drawing/2014/main" id="{0CABF0A6-823C-92EB-80B3-F46E2FCA6CB1}"/>
                    </a:ext>
                  </a:extLst>
                </p:cNvPr>
                <p:cNvSpPr/>
                <p:nvPr/>
              </p:nvSpPr>
              <p:spPr>
                <a:xfrm rot="10800000">
                  <a:off x="4382508" y="17720643"/>
                  <a:ext cx="923318"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8" name="Arrow: Right 127">
                  <a:extLst>
                    <a:ext uri="{FF2B5EF4-FFF2-40B4-BE49-F238E27FC236}">
                      <a16:creationId xmlns:a16="http://schemas.microsoft.com/office/drawing/2014/main" id="{74707CDF-D5B2-B59A-9A41-450CBC85FB59}"/>
                    </a:ext>
                  </a:extLst>
                </p:cNvPr>
                <p:cNvSpPr/>
                <p:nvPr/>
              </p:nvSpPr>
              <p:spPr>
                <a:xfrm rot="16200000">
                  <a:off x="3532235" y="24185299"/>
                  <a:ext cx="923317" cy="74834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0" name="Group 149"/>
            <p:cNvGrpSpPr/>
            <p:nvPr/>
          </p:nvGrpSpPr>
          <p:grpSpPr>
            <a:xfrm>
              <a:off x="15071504" y="17768757"/>
              <a:ext cx="1349212" cy="1517350"/>
              <a:chOff x="15071504" y="17768757"/>
              <a:chExt cx="1349212" cy="1517350"/>
            </a:xfrm>
          </p:grpSpPr>
          <p:sp>
            <p:nvSpPr>
              <p:cNvPr id="162" name="Rectangle 161">
                <a:extLst>
                  <a:ext uri="{FF2B5EF4-FFF2-40B4-BE49-F238E27FC236}">
                    <a16:creationId xmlns:a16="http://schemas.microsoft.com/office/drawing/2014/main" id="{EE8DEF91-C387-6863-33F5-1E65FFC191DE}"/>
                  </a:ext>
                </a:extLst>
              </p:cNvPr>
              <p:cNvSpPr/>
              <p:nvPr/>
            </p:nvSpPr>
            <p:spPr>
              <a:xfrm>
                <a:off x="15071504" y="18548111"/>
                <a:ext cx="1349212" cy="73799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Tank5</a:t>
                </a:r>
                <a:endParaRPr lang="en-US" sz="2800" b="1" dirty="0"/>
              </a:p>
            </p:txBody>
          </p:sp>
          <p:sp>
            <p:nvSpPr>
              <p:cNvPr id="163" name="Arrow: Right 127">
                <a:extLst>
                  <a:ext uri="{FF2B5EF4-FFF2-40B4-BE49-F238E27FC236}">
                    <a16:creationId xmlns:a16="http://schemas.microsoft.com/office/drawing/2014/main" id="{74707CDF-D5B2-B59A-9A41-450CBC85FB59}"/>
                  </a:ext>
                </a:extLst>
              </p:cNvPr>
              <p:cNvSpPr/>
              <p:nvPr/>
            </p:nvSpPr>
            <p:spPr>
              <a:xfrm rot="16200000">
                <a:off x="15332447" y="17852642"/>
                <a:ext cx="827327" cy="659558"/>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154" name="Group 153"/>
          <p:cNvGrpSpPr/>
          <p:nvPr/>
        </p:nvGrpSpPr>
        <p:grpSpPr>
          <a:xfrm>
            <a:off x="288973" y="20638937"/>
            <a:ext cx="20475064" cy="9537432"/>
            <a:chOff x="374526" y="20606657"/>
            <a:chExt cx="20389511" cy="9537432"/>
          </a:xfrm>
        </p:grpSpPr>
        <p:sp>
          <p:nvSpPr>
            <p:cNvPr id="153" name="Rounded Rectangle 152"/>
            <p:cNvSpPr/>
            <p:nvPr/>
          </p:nvSpPr>
          <p:spPr>
            <a:xfrm>
              <a:off x="374526" y="20606657"/>
              <a:ext cx="20389511" cy="910213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TextBox 142"/>
            <p:cNvSpPr txBox="1"/>
            <p:nvPr/>
          </p:nvSpPr>
          <p:spPr>
            <a:xfrm>
              <a:off x="695180" y="21003125"/>
              <a:ext cx="9835479" cy="9140964"/>
            </a:xfrm>
            <a:prstGeom prst="rect">
              <a:avLst/>
            </a:prstGeom>
            <a:noFill/>
          </p:spPr>
          <p:txBody>
            <a:bodyPr wrap="square" rtlCol="0">
              <a:spAutoFit/>
            </a:bodyPr>
            <a:lstStyle/>
            <a:p>
              <a:r>
                <a:rPr lang="en-US" sz="2800" b="1" dirty="0" smtClean="0"/>
                <a:t>1- Tank </a:t>
              </a:r>
              <a:r>
                <a:rPr lang="en-US" sz="2800" b="1" dirty="0"/>
                <a:t>1 :</a:t>
              </a:r>
            </a:p>
            <a:p>
              <a:pPr marL="457200" indent="-457200">
                <a:buFont typeface="Arial" panose="020B0604020202020204" pitchFamily="34" charset="0"/>
                <a:buChar char="•"/>
              </a:pPr>
              <a:r>
                <a:rPr lang="en-US" sz="2800" dirty="0"/>
                <a:t>Place 1013.5g of salicylic acid </a:t>
              </a:r>
            </a:p>
            <a:p>
              <a:pPr marL="457200" indent="-457200">
                <a:buFont typeface="Arial" panose="020B0604020202020204" pitchFamily="34" charset="0"/>
                <a:buChar char="•"/>
              </a:pPr>
              <a:r>
                <a:rPr lang="en-US" sz="2800" dirty="0"/>
                <a:t>Add 2.5L acetic anhydride</a:t>
              </a:r>
            </a:p>
            <a:p>
              <a:pPr marL="457200" indent="-457200">
                <a:buFont typeface="Arial" panose="020B0604020202020204" pitchFamily="34" charset="0"/>
                <a:buChar char="•"/>
              </a:pPr>
              <a:r>
                <a:rPr lang="en-US" sz="2800" dirty="0"/>
                <a:t>Add 125ml concentrated H2SO4 </a:t>
              </a:r>
            </a:p>
            <a:p>
              <a:pPr marL="457200" indent="-457200">
                <a:buFont typeface="Arial" panose="020B0604020202020204" pitchFamily="34" charset="0"/>
                <a:buChar char="•"/>
              </a:pPr>
              <a:r>
                <a:rPr lang="en-US" sz="2800" dirty="0"/>
                <a:t>Mix and heat to </a:t>
              </a:r>
              <a:r>
                <a:rPr lang="en-US" sz="2800" dirty="0" smtClean="0"/>
                <a:t>85</a:t>
              </a:r>
              <a:r>
                <a:rPr lang="en-US" sz="2800" dirty="0" smtClean="0">
                  <a:latin typeface="Times New Roman" panose="02020603050405020304" pitchFamily="18" charset="0"/>
                  <a:cs typeface="Times New Roman" panose="02020603050405020304" pitchFamily="18" charset="0"/>
                </a:rPr>
                <a:t>º</a:t>
              </a:r>
              <a:r>
                <a:rPr lang="en-US" sz="2800" b="1" dirty="0" smtClean="0"/>
                <a:t>(T1</a:t>
              </a:r>
              <a:r>
                <a:rPr lang="en-US" sz="2800" b="1" dirty="0"/>
                <a:t>) </a:t>
              </a:r>
              <a:r>
                <a:rPr lang="en-US" sz="2800" dirty="0"/>
                <a:t>for at least 10min </a:t>
              </a:r>
              <a:r>
                <a:rPr lang="en-US" sz="2800" dirty="0" smtClean="0"/>
                <a:t>.</a:t>
              </a:r>
            </a:p>
            <a:p>
              <a:r>
                <a:rPr lang="en-US" sz="2800" b="1" dirty="0" smtClean="0"/>
                <a:t>2- Tank </a:t>
              </a:r>
              <a:r>
                <a:rPr lang="en-US" sz="2800" b="1" dirty="0"/>
                <a:t>2 :</a:t>
              </a:r>
            </a:p>
            <a:p>
              <a:r>
                <a:rPr lang="en-US" sz="2800" b="1" dirty="0">
                  <a:solidFill>
                    <a:srgbClr val="002060"/>
                  </a:solidFill>
                </a:rPr>
                <a:t>Open valve V1/2</a:t>
              </a:r>
            </a:p>
            <a:p>
              <a:pPr marL="457200" indent="-457200">
                <a:buFont typeface="Arial" panose="020B0604020202020204" pitchFamily="34" charset="0"/>
                <a:buChar char="•"/>
              </a:pPr>
              <a:r>
                <a:rPr lang="en-US" sz="2800" dirty="0"/>
                <a:t>Cool down the mix </a:t>
              </a:r>
              <a:r>
                <a:rPr lang="en-US" sz="2800" dirty="0" smtClean="0"/>
                <a:t>to between 28- 25</a:t>
              </a:r>
              <a:r>
                <a:rPr lang="en-US" sz="2800" dirty="0" smtClean="0">
                  <a:latin typeface="Times New Roman" panose="02020603050405020304" pitchFamily="18" charset="0"/>
                  <a:cs typeface="Times New Roman" panose="02020603050405020304" pitchFamily="18" charset="0"/>
                </a:rPr>
                <a:t>º</a:t>
              </a:r>
              <a:r>
                <a:rPr lang="en-US" sz="2800" dirty="0" smtClean="0"/>
                <a:t> </a:t>
              </a:r>
              <a:r>
                <a:rPr lang="en-US" sz="2800" b="1" dirty="0"/>
                <a:t>(T2)</a:t>
              </a:r>
              <a:r>
                <a:rPr lang="en-US" sz="2800" dirty="0"/>
                <a:t>.</a:t>
              </a:r>
              <a:endParaRPr lang="en-US" sz="2800" b="1" dirty="0"/>
            </a:p>
            <a:p>
              <a:r>
                <a:rPr lang="en-US" sz="2800" b="1" dirty="0" smtClean="0"/>
                <a:t>3- Tank 3 to tank 2 </a:t>
              </a:r>
              <a:r>
                <a:rPr lang="en-US" sz="2800" b="1" dirty="0"/>
                <a:t>: </a:t>
              </a:r>
            </a:p>
            <a:p>
              <a:r>
                <a:rPr lang="en-US" sz="2800" b="1" dirty="0">
                  <a:solidFill>
                    <a:srgbClr val="002060"/>
                  </a:solidFill>
                </a:rPr>
                <a:t>Open Valve V3/2</a:t>
              </a:r>
              <a:endParaRPr lang="en-US" sz="2800" dirty="0">
                <a:solidFill>
                  <a:srgbClr val="002060"/>
                </a:solidFill>
              </a:endParaRPr>
            </a:p>
            <a:p>
              <a:pPr marL="457200" indent="-457200">
                <a:buFont typeface="Arial" panose="020B0604020202020204" pitchFamily="34" charset="0"/>
                <a:buChar char="•"/>
              </a:pPr>
              <a:r>
                <a:rPr lang="en-US" sz="2800" dirty="0" smtClean="0"/>
                <a:t>Add </a:t>
              </a:r>
              <a:r>
                <a:rPr lang="en-US" sz="2800" dirty="0"/>
                <a:t>5L warm water </a:t>
              </a:r>
              <a:r>
                <a:rPr lang="en-US" sz="2800" b="1" dirty="0" smtClean="0"/>
                <a:t> </a:t>
              </a:r>
              <a:r>
                <a:rPr lang="en-US" sz="2800" dirty="0" smtClean="0"/>
                <a:t>.</a:t>
              </a:r>
            </a:p>
            <a:p>
              <a:r>
                <a:rPr lang="en-US" sz="2800" b="1" dirty="0" smtClean="0"/>
                <a:t>4- Tank </a:t>
              </a:r>
              <a:r>
                <a:rPr lang="en-US" sz="2800" b="1" dirty="0"/>
                <a:t>2 to tank 4</a:t>
              </a:r>
              <a:endParaRPr lang="en-US" sz="2800" dirty="0"/>
            </a:p>
            <a:p>
              <a:r>
                <a:rPr lang="en-US" sz="2800" b="1" dirty="0">
                  <a:solidFill>
                    <a:srgbClr val="002060"/>
                  </a:solidFill>
                </a:rPr>
                <a:t>Open valve V2/4</a:t>
              </a:r>
            </a:p>
            <a:p>
              <a:pPr marL="457200" indent="-457200">
                <a:buFont typeface="Arial" panose="020B0604020202020204" pitchFamily="34" charset="0"/>
                <a:buChar char="•"/>
              </a:pPr>
              <a:r>
                <a:rPr lang="en-US" sz="2800" dirty="0"/>
                <a:t>Cool the mix about 10min in an ice bath </a:t>
              </a:r>
              <a:r>
                <a:rPr lang="en-US" sz="2800" dirty="0" smtClean="0"/>
                <a:t>.</a:t>
              </a:r>
            </a:p>
            <a:p>
              <a:r>
                <a:rPr lang="en-US" sz="2800" b="1" dirty="0" smtClean="0"/>
                <a:t>5- </a:t>
              </a:r>
              <a:r>
                <a:rPr lang="en-US" sz="2800" b="1" dirty="0"/>
                <a:t>Tank 4 to tank 5:</a:t>
              </a:r>
            </a:p>
            <a:p>
              <a:r>
                <a:rPr lang="en-US" sz="2800" b="1" dirty="0">
                  <a:solidFill>
                    <a:srgbClr val="002060"/>
                  </a:solidFill>
                </a:rPr>
                <a:t>Open valve V4 </a:t>
              </a:r>
              <a:endParaRPr lang="en-US" sz="2800" dirty="0"/>
            </a:p>
            <a:p>
              <a:pPr marL="457200" indent="-457200">
                <a:buFont typeface="Arial" panose="020B0604020202020204" pitchFamily="34" charset="0"/>
                <a:buChar char="•"/>
              </a:pPr>
              <a:r>
                <a:rPr lang="en-US" sz="2800" dirty="0"/>
                <a:t>let the filtration begin. </a:t>
              </a:r>
            </a:p>
            <a:p>
              <a:pPr marL="457200" indent="-457200">
                <a:buFont typeface="Arial" panose="020B0604020202020204" pitchFamily="34" charset="0"/>
                <a:buChar char="•"/>
              </a:pPr>
              <a:r>
                <a:rPr lang="en-US" sz="2800" dirty="0"/>
                <a:t>Aspirin crystals are now into the filter paper in tank 4.</a:t>
              </a:r>
            </a:p>
            <a:p>
              <a:r>
                <a:rPr lang="en-US" sz="2800" b="1" dirty="0">
                  <a:solidFill>
                    <a:srgbClr val="002060"/>
                  </a:solidFill>
                </a:rPr>
                <a:t>Close valve V4</a:t>
              </a:r>
            </a:p>
            <a:p>
              <a:pPr marL="457200" indent="-457200">
                <a:buFont typeface="Arial" panose="020B0604020202020204" pitchFamily="34" charset="0"/>
                <a:buChar char="•"/>
              </a:pPr>
              <a:endParaRPr lang="en-US" sz="2800" b="1" dirty="0"/>
            </a:p>
            <a:p>
              <a:endParaRPr lang="en-US" sz="2800" dirty="0"/>
            </a:p>
          </p:txBody>
        </p:sp>
        <p:sp>
          <p:nvSpPr>
            <p:cNvPr id="144" name="TextBox 143"/>
            <p:cNvSpPr txBox="1"/>
            <p:nvPr/>
          </p:nvSpPr>
          <p:spPr>
            <a:xfrm>
              <a:off x="10935964" y="20866647"/>
              <a:ext cx="9572721" cy="9140964"/>
            </a:xfrm>
            <a:prstGeom prst="rect">
              <a:avLst/>
            </a:prstGeom>
            <a:noFill/>
          </p:spPr>
          <p:txBody>
            <a:bodyPr wrap="square" rtlCol="0">
              <a:spAutoFit/>
            </a:bodyPr>
            <a:lstStyle/>
            <a:p>
              <a:r>
                <a:rPr lang="en-US" sz="2800" b="1" dirty="0" smtClean="0"/>
                <a:t>6- Tank 3 to tank 4 : (but here without ice)</a:t>
              </a:r>
            </a:p>
            <a:p>
              <a:r>
                <a:rPr lang="en-US" sz="2800" b="1" dirty="0" smtClean="0">
                  <a:solidFill>
                    <a:srgbClr val="002060"/>
                  </a:solidFill>
                </a:rPr>
                <a:t>Open valve 5 </a:t>
              </a:r>
              <a:r>
                <a:rPr lang="en-US" sz="2800" b="1" dirty="0" smtClean="0"/>
                <a:t>(to get rid of ice)</a:t>
              </a:r>
            </a:p>
            <a:p>
              <a:r>
                <a:rPr lang="en-US" sz="2800" b="1" dirty="0" smtClean="0">
                  <a:solidFill>
                    <a:srgbClr val="002060"/>
                  </a:solidFill>
                </a:rPr>
                <a:t>Open </a:t>
              </a:r>
              <a:r>
                <a:rPr lang="en-US" sz="2800" b="1" dirty="0">
                  <a:solidFill>
                    <a:srgbClr val="002060"/>
                  </a:solidFill>
                </a:rPr>
                <a:t>valve </a:t>
              </a:r>
              <a:r>
                <a:rPr lang="en-US" sz="2800" b="1" dirty="0" smtClean="0">
                  <a:solidFill>
                    <a:srgbClr val="002060"/>
                  </a:solidFill>
                </a:rPr>
                <a:t>V3/4 </a:t>
              </a:r>
              <a:r>
                <a:rPr lang="en-US" sz="2800" b="1" dirty="0" smtClean="0"/>
                <a:t>(washing)</a:t>
              </a:r>
              <a:endParaRPr lang="en-US" sz="2800" b="1" dirty="0"/>
            </a:p>
            <a:p>
              <a:pPr marL="457200" indent="-457200">
                <a:buFont typeface="Arial" panose="020B0604020202020204" pitchFamily="34" charset="0"/>
                <a:buChar char="•"/>
              </a:pPr>
              <a:r>
                <a:rPr lang="en-US" sz="2800" dirty="0" smtClean="0"/>
                <a:t>The obtained </a:t>
              </a:r>
              <a:r>
                <a:rPr lang="en-US" sz="2800" dirty="0"/>
                <a:t>aspirin crystals </a:t>
              </a:r>
              <a:r>
                <a:rPr lang="en-US" sz="2800" dirty="0" smtClean="0"/>
                <a:t>are re-dissolved </a:t>
              </a:r>
              <a:r>
                <a:rPr lang="en-US" sz="2800" dirty="0"/>
                <a:t>with 30L warm </a:t>
              </a:r>
              <a:r>
                <a:rPr lang="en-US" sz="2800" dirty="0" smtClean="0"/>
                <a:t>water for about 15 min</a:t>
              </a:r>
            </a:p>
            <a:p>
              <a:r>
                <a:rPr lang="en-US" sz="2800" b="1" dirty="0" smtClean="0"/>
                <a:t>7- Tank 4:</a:t>
              </a:r>
              <a:endParaRPr lang="en-US" sz="2800" b="1" dirty="0" smtClean="0">
                <a:solidFill>
                  <a:srgbClr val="002060"/>
                </a:solidFill>
              </a:endParaRPr>
            </a:p>
            <a:p>
              <a:r>
                <a:rPr lang="en-US" sz="2800" b="1" dirty="0" smtClean="0">
                  <a:solidFill>
                    <a:srgbClr val="002060"/>
                  </a:solidFill>
                </a:rPr>
                <a:t>Close valve V5</a:t>
              </a:r>
            </a:p>
            <a:p>
              <a:pPr marL="457200" indent="-457200">
                <a:buFont typeface="Arial" panose="020B0604020202020204" pitchFamily="34" charset="0"/>
                <a:buChar char="•"/>
              </a:pPr>
              <a:r>
                <a:rPr lang="en-US" sz="2800" dirty="0" smtClean="0"/>
                <a:t>The ice is re-added to the jacketed tank for the second crystallization</a:t>
              </a:r>
            </a:p>
            <a:p>
              <a:pPr marL="457200" indent="-457200">
                <a:buFont typeface="Arial" panose="020B0604020202020204" pitchFamily="34" charset="0"/>
                <a:buChar char="•"/>
              </a:pPr>
              <a:r>
                <a:rPr lang="en-US" sz="2800" dirty="0" smtClean="0"/>
                <a:t>Re-cool the mix about 10 min in the ice bath</a:t>
              </a:r>
              <a:endParaRPr lang="en-US" sz="2800" dirty="0"/>
            </a:p>
            <a:p>
              <a:r>
                <a:rPr lang="en-US" sz="2800" b="1" dirty="0" smtClean="0">
                  <a:solidFill>
                    <a:srgbClr val="002060"/>
                  </a:solidFill>
                </a:rPr>
                <a:t>Open </a:t>
              </a:r>
              <a:r>
                <a:rPr lang="en-US" sz="2800" b="1" dirty="0">
                  <a:solidFill>
                    <a:srgbClr val="002060"/>
                  </a:solidFill>
                </a:rPr>
                <a:t>valve V4 </a:t>
              </a:r>
              <a:r>
                <a:rPr lang="en-US" sz="2800" dirty="0"/>
                <a:t>for the final filtration.</a:t>
              </a:r>
            </a:p>
            <a:p>
              <a:pPr marL="457200" indent="-457200">
                <a:buFont typeface="Arial" panose="020B0604020202020204" pitchFamily="34" charset="0"/>
                <a:buChar char="•"/>
              </a:pPr>
              <a:r>
                <a:rPr lang="en-US" sz="2800" dirty="0" smtClean="0"/>
                <a:t>Crude </a:t>
              </a:r>
              <a:r>
                <a:rPr lang="en-US" sz="2800" dirty="0"/>
                <a:t>Aspirin crystals are harvested from filter paper and ready to be dry, tested and compressed for market </a:t>
              </a:r>
              <a:r>
                <a:rPr lang="en-US" sz="2800" dirty="0" smtClean="0"/>
                <a:t>delivery</a:t>
              </a:r>
            </a:p>
            <a:p>
              <a:r>
                <a:rPr lang="en-US" sz="2800" b="1" dirty="0" smtClean="0"/>
                <a:t>8- Tank 5:</a:t>
              </a:r>
            </a:p>
            <a:p>
              <a:r>
                <a:rPr lang="en-US" sz="2800" b="1" dirty="0" smtClean="0">
                  <a:solidFill>
                    <a:srgbClr val="002060"/>
                  </a:solidFill>
                </a:rPr>
                <a:t>Open valve V6</a:t>
              </a:r>
            </a:p>
            <a:p>
              <a:pPr marL="457200" indent="-457200">
                <a:buFont typeface="Arial" panose="020B0604020202020204" pitchFamily="34" charset="0"/>
                <a:buChar char="•"/>
              </a:pPr>
              <a:r>
                <a:rPr lang="en-US" sz="2800" dirty="0" smtClean="0"/>
                <a:t>The filtrate is than discarded out of the system</a:t>
              </a:r>
            </a:p>
            <a:p>
              <a:r>
                <a:rPr lang="en-US" sz="2800" b="1" dirty="0" smtClean="0"/>
                <a:t>9- Sterilization:</a:t>
              </a:r>
            </a:p>
            <a:p>
              <a:r>
                <a:rPr lang="en-US" sz="2800" b="1" dirty="0" smtClean="0">
                  <a:solidFill>
                    <a:srgbClr val="002060"/>
                  </a:solidFill>
                </a:rPr>
                <a:t>Close all the valves </a:t>
              </a:r>
            </a:p>
            <a:p>
              <a:pPr marL="457200" indent="-457200">
                <a:buFont typeface="Arial" panose="020B0604020202020204" pitchFamily="34" charset="0"/>
                <a:buChar char="•"/>
              </a:pPr>
              <a:r>
                <a:rPr lang="en-US" sz="2800" dirty="0" smtClean="0"/>
                <a:t>The whole system must be sterilized by using sterilizer system</a:t>
              </a:r>
            </a:p>
            <a:p>
              <a:r>
                <a:rPr lang="en-US" sz="2800" b="1" dirty="0" smtClean="0">
                  <a:solidFill>
                    <a:srgbClr val="002060"/>
                  </a:solidFill>
                </a:rPr>
                <a:t>The valves are successively re-opened  </a:t>
              </a:r>
              <a:endParaRPr lang="en-US" sz="2800" b="1" dirty="0">
                <a:solidFill>
                  <a:srgbClr val="002060"/>
                </a:solidFill>
              </a:endParaRPr>
            </a:p>
            <a:p>
              <a:endParaRPr lang="en-US" sz="2800" dirty="0"/>
            </a:p>
          </p:txBody>
        </p:sp>
      </p:grpSp>
      <p:sp>
        <p:nvSpPr>
          <p:cNvPr id="175" name="TextBox 174">
            <a:extLst>
              <a:ext uri="{FF2B5EF4-FFF2-40B4-BE49-F238E27FC236}">
                <a16:creationId xmlns:a16="http://schemas.microsoft.com/office/drawing/2014/main" id="{29B71D95-25CE-5D9C-DAEC-26CBE0A16CF8}"/>
              </a:ext>
            </a:extLst>
          </p:cNvPr>
          <p:cNvSpPr txBox="1"/>
          <p:nvPr/>
        </p:nvSpPr>
        <p:spPr>
          <a:xfrm>
            <a:off x="10014362" y="15537691"/>
            <a:ext cx="663936" cy="461665"/>
          </a:xfrm>
          <a:prstGeom prst="rect">
            <a:avLst/>
          </a:prstGeom>
          <a:noFill/>
        </p:spPr>
        <p:txBody>
          <a:bodyPr wrap="square" rtlCol="0">
            <a:spAutoFit/>
          </a:bodyPr>
          <a:lstStyle/>
          <a:p>
            <a:r>
              <a:rPr lang="en-US" sz="2400" b="1" dirty="0" smtClean="0"/>
              <a:t>V5</a:t>
            </a:r>
            <a:endParaRPr lang="en-US" sz="2400" b="1" dirty="0"/>
          </a:p>
        </p:txBody>
      </p:sp>
      <p:grpSp>
        <p:nvGrpSpPr>
          <p:cNvPr id="11" name="Group 10"/>
          <p:cNvGrpSpPr/>
          <p:nvPr/>
        </p:nvGrpSpPr>
        <p:grpSpPr>
          <a:xfrm>
            <a:off x="374524" y="6740773"/>
            <a:ext cx="9891012" cy="13865884"/>
            <a:chOff x="374524" y="6740773"/>
            <a:chExt cx="9891012" cy="13865884"/>
          </a:xfrm>
        </p:grpSpPr>
        <p:pic>
          <p:nvPicPr>
            <p:cNvPr id="134" name="Picture 133"/>
            <p:cNvPicPr>
              <a:picLocks noChangeAspect="1"/>
            </p:cNvPicPr>
            <p:nvPr/>
          </p:nvPicPr>
          <p:blipFill>
            <a:blip r:embed="rId7"/>
            <a:stretch>
              <a:fillRect/>
            </a:stretch>
          </p:blipFill>
          <p:spPr>
            <a:xfrm>
              <a:off x="6870500" y="9711634"/>
              <a:ext cx="2578178" cy="4879647"/>
            </a:xfrm>
            <a:prstGeom prst="rect">
              <a:avLst/>
            </a:prstGeom>
          </p:spPr>
        </p:pic>
        <p:grpSp>
          <p:nvGrpSpPr>
            <p:cNvPr id="27" name="Group 26"/>
            <p:cNvGrpSpPr/>
            <p:nvPr/>
          </p:nvGrpSpPr>
          <p:grpSpPr>
            <a:xfrm>
              <a:off x="5998060" y="9805494"/>
              <a:ext cx="4059957" cy="5598639"/>
              <a:chOff x="5860013" y="12414431"/>
              <a:chExt cx="4129677" cy="6688297"/>
            </a:xfrm>
          </p:grpSpPr>
          <p:pic>
            <p:nvPicPr>
              <p:cNvPr id="95" name="Picture 94"/>
              <p:cNvPicPr>
                <a:picLocks noChangeAspect="1"/>
              </p:cNvPicPr>
              <p:nvPr/>
            </p:nvPicPr>
            <p:blipFill>
              <a:blip r:embed="rId8"/>
              <a:stretch>
                <a:fillRect/>
              </a:stretch>
            </p:blipFill>
            <p:spPr>
              <a:xfrm>
                <a:off x="5860013" y="13476547"/>
                <a:ext cx="4129677" cy="5626181"/>
              </a:xfrm>
              <a:prstGeom prst="rect">
                <a:avLst/>
              </a:prstGeom>
            </p:spPr>
          </p:pic>
          <p:sp>
            <p:nvSpPr>
              <p:cNvPr id="89" name="Can 88"/>
              <p:cNvSpPr/>
              <p:nvPr/>
            </p:nvSpPr>
            <p:spPr>
              <a:xfrm>
                <a:off x="6755737" y="12414431"/>
                <a:ext cx="2414012" cy="6143197"/>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grpSp>
        <p:sp>
          <p:nvSpPr>
            <p:cNvPr id="135" name="TextBox 134">
              <a:extLst>
                <a:ext uri="{FF2B5EF4-FFF2-40B4-BE49-F238E27FC236}">
                  <a16:creationId xmlns:a16="http://schemas.microsoft.com/office/drawing/2014/main" id="{F05A5928-F8DD-FA19-890A-300D578BDF16}"/>
                </a:ext>
              </a:extLst>
            </p:cNvPr>
            <p:cNvSpPr txBox="1"/>
            <p:nvPr/>
          </p:nvSpPr>
          <p:spPr>
            <a:xfrm>
              <a:off x="639226" y="19810442"/>
              <a:ext cx="9520708" cy="796215"/>
            </a:xfrm>
            <a:prstGeom prst="rect">
              <a:avLst/>
            </a:prstGeom>
            <a:noFill/>
          </p:spPr>
          <p:txBody>
            <a:bodyPr wrap="square">
              <a:spAutoFit/>
            </a:bodyPr>
            <a:lstStyle/>
            <a:p>
              <a:r>
                <a:rPr lang="en-US" sz="2400" b="1" dirty="0"/>
                <a:t>Figure 1 :  An approximative view of the desired Aspirin production system</a:t>
              </a:r>
            </a:p>
          </p:txBody>
        </p:sp>
        <p:grpSp>
          <p:nvGrpSpPr>
            <p:cNvPr id="50" name="Group 49"/>
            <p:cNvGrpSpPr/>
            <p:nvPr/>
          </p:nvGrpSpPr>
          <p:grpSpPr>
            <a:xfrm>
              <a:off x="374524" y="6740773"/>
              <a:ext cx="8994543" cy="12113615"/>
              <a:chOff x="436913" y="7166810"/>
              <a:chExt cx="8865986" cy="12642782"/>
            </a:xfrm>
          </p:grpSpPr>
          <p:pic>
            <p:nvPicPr>
              <p:cNvPr id="20" name="Picture 19"/>
              <p:cNvPicPr>
                <a:picLocks noChangeAspect="1"/>
              </p:cNvPicPr>
              <p:nvPr/>
            </p:nvPicPr>
            <p:blipFill>
              <a:blip r:embed="rId8"/>
              <a:stretch>
                <a:fillRect/>
              </a:stretch>
            </p:blipFill>
            <p:spPr>
              <a:xfrm>
                <a:off x="1686704" y="14864209"/>
                <a:ext cx="3052064" cy="3981450"/>
              </a:xfrm>
              <a:prstGeom prst="rect">
                <a:avLst/>
              </a:prstGeom>
            </p:spPr>
          </p:pic>
          <p:grpSp>
            <p:nvGrpSpPr>
              <p:cNvPr id="53" name="Group 52"/>
              <p:cNvGrpSpPr/>
              <p:nvPr/>
            </p:nvGrpSpPr>
            <p:grpSpPr>
              <a:xfrm>
                <a:off x="436913" y="7166810"/>
                <a:ext cx="8865986" cy="12642782"/>
                <a:chOff x="5095207" y="7231618"/>
                <a:chExt cx="6649490" cy="8480565"/>
              </a:xfrm>
            </p:grpSpPr>
            <p:sp>
              <p:nvSpPr>
                <p:cNvPr id="38" name="Rectangle 3"/>
                <p:cNvSpPr>
                  <a:spLocks noChangeArrowheads="1"/>
                </p:cNvSpPr>
                <p:nvPr/>
              </p:nvSpPr>
              <p:spPr bwMode="auto">
                <a:xfrm>
                  <a:off x="10172837" y="9247326"/>
                  <a:ext cx="40095" cy="2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1260475" algn="l"/>
                    </a:tabLst>
                    <a:defRPr>
                      <a:solidFill>
                        <a:schemeClr val="tx1"/>
                      </a:solidFill>
                      <a:latin typeface="Arial" panose="020B0604020202020204" pitchFamily="34" charset="0"/>
                    </a:defRPr>
                  </a:lvl1pPr>
                  <a:lvl2pPr eaLnBrk="0" fontAlgn="base" hangingPunct="0">
                    <a:spcBef>
                      <a:spcPct val="0"/>
                    </a:spcBef>
                    <a:spcAft>
                      <a:spcPct val="0"/>
                    </a:spcAft>
                    <a:tabLst>
                      <a:tab pos="1260475" algn="l"/>
                    </a:tabLst>
                    <a:defRPr>
                      <a:solidFill>
                        <a:schemeClr val="tx1"/>
                      </a:solidFill>
                      <a:latin typeface="Arial" panose="020B0604020202020204" pitchFamily="34" charset="0"/>
                    </a:defRPr>
                  </a:lvl2pPr>
                  <a:lvl3pPr eaLnBrk="0" fontAlgn="base" hangingPunct="0">
                    <a:spcBef>
                      <a:spcPct val="0"/>
                    </a:spcBef>
                    <a:spcAft>
                      <a:spcPct val="0"/>
                    </a:spcAft>
                    <a:tabLst>
                      <a:tab pos="1260475" algn="l"/>
                    </a:tabLst>
                    <a:defRPr>
                      <a:solidFill>
                        <a:schemeClr val="tx1"/>
                      </a:solidFill>
                      <a:latin typeface="Arial" panose="020B0604020202020204" pitchFamily="34" charset="0"/>
                    </a:defRPr>
                  </a:lvl3pPr>
                  <a:lvl4pPr eaLnBrk="0" fontAlgn="base" hangingPunct="0">
                    <a:spcBef>
                      <a:spcPct val="0"/>
                    </a:spcBef>
                    <a:spcAft>
                      <a:spcPct val="0"/>
                    </a:spcAft>
                    <a:tabLst>
                      <a:tab pos="1260475" algn="l"/>
                    </a:tabLst>
                    <a:defRPr>
                      <a:solidFill>
                        <a:schemeClr val="tx1"/>
                      </a:solidFill>
                      <a:latin typeface="Arial" panose="020B0604020202020204" pitchFamily="34" charset="0"/>
                    </a:defRPr>
                  </a:lvl4pPr>
                  <a:lvl5pPr eaLnBrk="0" fontAlgn="base" hangingPunct="0">
                    <a:spcBef>
                      <a:spcPct val="0"/>
                    </a:spcBef>
                    <a:spcAft>
                      <a:spcPct val="0"/>
                    </a:spcAft>
                    <a:tabLst>
                      <a:tab pos="1260475" algn="l"/>
                    </a:tabLst>
                    <a:defRPr>
                      <a:solidFill>
                        <a:schemeClr val="tx1"/>
                      </a:solidFill>
                      <a:latin typeface="Arial" panose="020B0604020202020204" pitchFamily="34" charset="0"/>
                    </a:defRPr>
                  </a:lvl5pPr>
                  <a:lvl6pPr eaLnBrk="0" fontAlgn="base" hangingPunct="0">
                    <a:spcBef>
                      <a:spcPct val="0"/>
                    </a:spcBef>
                    <a:spcAft>
                      <a:spcPct val="0"/>
                    </a:spcAft>
                    <a:tabLst>
                      <a:tab pos="1260475" algn="l"/>
                    </a:tabLst>
                    <a:defRPr>
                      <a:solidFill>
                        <a:schemeClr val="tx1"/>
                      </a:solidFill>
                      <a:latin typeface="Arial" panose="020B0604020202020204" pitchFamily="34" charset="0"/>
                    </a:defRPr>
                  </a:lvl6pPr>
                  <a:lvl7pPr eaLnBrk="0" fontAlgn="base" hangingPunct="0">
                    <a:spcBef>
                      <a:spcPct val="0"/>
                    </a:spcBef>
                    <a:spcAft>
                      <a:spcPct val="0"/>
                    </a:spcAft>
                    <a:tabLst>
                      <a:tab pos="1260475" algn="l"/>
                    </a:tabLst>
                    <a:defRPr>
                      <a:solidFill>
                        <a:schemeClr val="tx1"/>
                      </a:solidFill>
                      <a:latin typeface="Arial" panose="020B0604020202020204" pitchFamily="34" charset="0"/>
                    </a:defRPr>
                  </a:lvl7pPr>
                  <a:lvl8pPr eaLnBrk="0" fontAlgn="base" hangingPunct="0">
                    <a:spcBef>
                      <a:spcPct val="0"/>
                    </a:spcBef>
                    <a:spcAft>
                      <a:spcPct val="0"/>
                    </a:spcAft>
                    <a:tabLst>
                      <a:tab pos="1260475" algn="l"/>
                    </a:tabLst>
                    <a:defRPr>
                      <a:solidFill>
                        <a:schemeClr val="tx1"/>
                      </a:solidFill>
                      <a:latin typeface="Arial" panose="020B0604020202020204" pitchFamily="34" charset="0"/>
                    </a:defRPr>
                  </a:lvl8pPr>
                  <a:lvl9pPr eaLnBrk="0" fontAlgn="base" hangingPunct="0">
                    <a:spcBef>
                      <a:spcPct val="0"/>
                    </a:spcBef>
                    <a:spcAft>
                      <a:spcPct val="0"/>
                    </a:spcAft>
                    <a:tabLst>
                      <a:tab pos="12604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60475"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 name="TextBox 38">
                  <a:extLst>
                    <a:ext uri="{FF2B5EF4-FFF2-40B4-BE49-F238E27FC236}">
                      <a16:creationId xmlns:a16="http://schemas.microsoft.com/office/drawing/2014/main" id="{1B45CB7D-E2FB-32C3-1166-79845CA7BFE2}"/>
                    </a:ext>
                  </a:extLst>
                </p:cNvPr>
                <p:cNvSpPr txBox="1"/>
                <p:nvPr/>
              </p:nvSpPr>
              <p:spPr>
                <a:xfrm>
                  <a:off x="5989333" y="11501710"/>
                  <a:ext cx="816914" cy="477434"/>
                </a:xfrm>
                <a:prstGeom prst="rect">
                  <a:avLst/>
                </a:prstGeom>
                <a:noFill/>
              </p:spPr>
              <p:txBody>
                <a:bodyPr wrap="square" rtlCol="0">
                  <a:spAutoFit/>
                </a:bodyPr>
                <a:lstStyle/>
                <a:p>
                  <a:r>
                    <a:rPr lang="en-US" sz="2400" b="1" dirty="0"/>
                    <a:t>V3/2</a:t>
                  </a:r>
                </a:p>
              </p:txBody>
            </p:sp>
            <p:sp>
              <p:nvSpPr>
                <p:cNvPr id="43" name="TextBox 42">
                  <a:extLst>
                    <a:ext uri="{FF2B5EF4-FFF2-40B4-BE49-F238E27FC236}">
                      <a16:creationId xmlns:a16="http://schemas.microsoft.com/office/drawing/2014/main" id="{DCE7DEEE-35D6-F834-9EE3-F8F79A388978}"/>
                    </a:ext>
                  </a:extLst>
                </p:cNvPr>
                <p:cNvSpPr txBox="1"/>
                <p:nvPr/>
              </p:nvSpPr>
              <p:spPr>
                <a:xfrm>
                  <a:off x="7635338" y="11692184"/>
                  <a:ext cx="781472" cy="461667"/>
                </a:xfrm>
                <a:prstGeom prst="rect">
                  <a:avLst/>
                </a:prstGeom>
                <a:noFill/>
              </p:spPr>
              <p:txBody>
                <a:bodyPr wrap="square" rtlCol="0">
                  <a:spAutoFit/>
                </a:bodyPr>
                <a:lstStyle/>
                <a:p>
                  <a:r>
                    <a:rPr lang="en-US" sz="2400" b="1" dirty="0"/>
                    <a:t>V1/2</a:t>
                  </a:r>
                </a:p>
              </p:txBody>
            </p:sp>
            <p:sp>
              <p:nvSpPr>
                <p:cNvPr id="46" name="TextBox 45">
                  <a:extLst>
                    <a:ext uri="{FF2B5EF4-FFF2-40B4-BE49-F238E27FC236}">
                      <a16:creationId xmlns:a16="http://schemas.microsoft.com/office/drawing/2014/main" id="{29B71D95-25CE-5D9C-DAEC-26CBE0A16CF8}"/>
                    </a:ext>
                  </a:extLst>
                </p:cNvPr>
                <p:cNvSpPr txBox="1"/>
                <p:nvPr/>
              </p:nvSpPr>
              <p:spPr>
                <a:xfrm>
                  <a:off x="8551284" y="12405319"/>
                  <a:ext cx="835099" cy="461667"/>
                </a:xfrm>
                <a:prstGeom prst="rect">
                  <a:avLst/>
                </a:prstGeom>
                <a:noFill/>
              </p:spPr>
              <p:txBody>
                <a:bodyPr wrap="square" rtlCol="0">
                  <a:spAutoFit/>
                </a:bodyPr>
                <a:lstStyle/>
                <a:p>
                  <a:r>
                    <a:rPr lang="en-US" sz="2400" b="1" dirty="0"/>
                    <a:t>V2/4</a:t>
                  </a:r>
                </a:p>
              </p:txBody>
            </p:sp>
            <p:grpSp>
              <p:nvGrpSpPr>
                <p:cNvPr id="59" name="Group 58">
                  <a:extLst>
                    <a:ext uri="{FF2B5EF4-FFF2-40B4-BE49-F238E27FC236}">
                      <a16:creationId xmlns:a16="http://schemas.microsoft.com/office/drawing/2014/main" id="{3793AC61-B8A7-24C0-342A-064B1018EC25}"/>
                    </a:ext>
                  </a:extLst>
                </p:cNvPr>
                <p:cNvGrpSpPr/>
                <p:nvPr/>
              </p:nvGrpSpPr>
              <p:grpSpPr>
                <a:xfrm>
                  <a:off x="5848850" y="12393149"/>
                  <a:ext cx="1012958" cy="529539"/>
                  <a:chOff x="13355052" y="7387241"/>
                  <a:chExt cx="1155032" cy="529537"/>
                </a:xfrm>
              </p:grpSpPr>
              <p:sp>
                <p:nvSpPr>
                  <p:cNvPr id="63" name="Oval 62">
                    <a:extLst>
                      <a:ext uri="{FF2B5EF4-FFF2-40B4-BE49-F238E27FC236}">
                        <a16:creationId xmlns:a16="http://schemas.microsoft.com/office/drawing/2014/main" id="{3A99DFF8-3B87-1BE3-05C7-832155C04C81}"/>
                      </a:ext>
                    </a:extLst>
                  </p:cNvPr>
                  <p:cNvSpPr/>
                  <p:nvPr/>
                </p:nvSpPr>
                <p:spPr>
                  <a:xfrm>
                    <a:off x="13355052" y="7387241"/>
                    <a:ext cx="577516" cy="529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a:extLst>
                      <a:ext uri="{FF2B5EF4-FFF2-40B4-BE49-F238E27FC236}">
                        <a16:creationId xmlns:a16="http://schemas.microsoft.com/office/drawing/2014/main" id="{60C2E7D8-C93D-B76C-F8F5-49D85B8769B0}"/>
                      </a:ext>
                    </a:extLst>
                  </p:cNvPr>
                  <p:cNvCxnSpPr>
                    <a:cxnSpLocks/>
                    <a:stCxn id="63" idx="6"/>
                  </p:cNvCxnSpPr>
                  <p:nvPr/>
                </p:nvCxnSpPr>
                <p:spPr>
                  <a:xfrm>
                    <a:off x="13932568" y="7652010"/>
                    <a:ext cx="577516" cy="0"/>
                  </a:xfrm>
                  <a:prstGeom prst="line">
                    <a:avLst/>
                  </a:prstGeom>
                  <a:ln w="57150"/>
                </p:spPr>
                <p:style>
                  <a:lnRef idx="1">
                    <a:schemeClr val="accent1"/>
                  </a:lnRef>
                  <a:fillRef idx="0">
                    <a:schemeClr val="accent1"/>
                  </a:fillRef>
                  <a:effectRef idx="0">
                    <a:schemeClr val="accent1"/>
                  </a:effectRef>
                  <a:fontRef idx="minor">
                    <a:schemeClr val="tx1"/>
                  </a:fontRef>
                </p:style>
              </p:cxnSp>
            </p:grpSp>
            <p:grpSp>
              <p:nvGrpSpPr>
                <p:cNvPr id="1025" name="Group 1024"/>
                <p:cNvGrpSpPr/>
                <p:nvPr/>
              </p:nvGrpSpPr>
              <p:grpSpPr>
                <a:xfrm>
                  <a:off x="5702610" y="8280228"/>
                  <a:ext cx="3667900" cy="6450356"/>
                  <a:chOff x="413438" y="7316601"/>
                  <a:chExt cx="5076043" cy="6089376"/>
                </a:xfrm>
              </p:grpSpPr>
              <p:sp>
                <p:nvSpPr>
                  <p:cNvPr id="25" name="Can 24"/>
                  <p:cNvSpPr/>
                  <p:nvPr/>
                </p:nvSpPr>
                <p:spPr>
                  <a:xfrm>
                    <a:off x="1529768" y="10974575"/>
                    <a:ext cx="1900990" cy="2431402"/>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an 28"/>
                  <p:cNvSpPr/>
                  <p:nvPr/>
                </p:nvSpPr>
                <p:spPr>
                  <a:xfrm>
                    <a:off x="413438" y="7509089"/>
                    <a:ext cx="1756611" cy="2358189"/>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Warm water</a:t>
                    </a:r>
                  </a:p>
                </p:txBody>
              </p:sp>
              <p:grpSp>
                <p:nvGrpSpPr>
                  <p:cNvPr id="70" name="Group 69"/>
                  <p:cNvGrpSpPr/>
                  <p:nvPr/>
                </p:nvGrpSpPr>
                <p:grpSpPr>
                  <a:xfrm>
                    <a:off x="2464595" y="7316601"/>
                    <a:ext cx="2313194" cy="2572146"/>
                    <a:chOff x="2600218" y="7299267"/>
                    <a:chExt cx="2313194" cy="2572146"/>
                  </a:xfrm>
                </p:grpSpPr>
                <p:grpSp>
                  <p:nvGrpSpPr>
                    <p:cNvPr id="28" name="Group 27"/>
                    <p:cNvGrpSpPr/>
                    <p:nvPr/>
                  </p:nvGrpSpPr>
                  <p:grpSpPr>
                    <a:xfrm>
                      <a:off x="2853896" y="7513224"/>
                      <a:ext cx="1900990" cy="2358189"/>
                      <a:chOff x="2801281" y="7582062"/>
                      <a:chExt cx="1900990" cy="2358189"/>
                    </a:xfrm>
                  </p:grpSpPr>
                  <p:sp>
                    <p:nvSpPr>
                      <p:cNvPr id="8" name="Can 7"/>
                      <p:cNvSpPr/>
                      <p:nvPr/>
                    </p:nvSpPr>
                    <p:spPr>
                      <a:xfrm>
                        <a:off x="2801281" y="7582062"/>
                        <a:ext cx="1900990" cy="2358189"/>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Can 17"/>
                      <p:cNvSpPr/>
                      <p:nvPr/>
                    </p:nvSpPr>
                    <p:spPr>
                      <a:xfrm>
                        <a:off x="4211053" y="7829232"/>
                        <a:ext cx="180641" cy="1251284"/>
                      </a:xfrm>
                      <a:prstGeom prst="can">
                        <a:avLst/>
                      </a:prstGeom>
                      <a:solidFill>
                        <a:schemeClr val="accent2">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Can 22"/>
                      <p:cNvSpPr/>
                      <p:nvPr/>
                    </p:nvSpPr>
                    <p:spPr>
                      <a:xfrm>
                        <a:off x="3325630" y="7905057"/>
                        <a:ext cx="337196" cy="1285896"/>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طنجرة ضغط المنيوم، 6 لتر من السيف | السيف | | Jordan-Amman | Buy &amp; Review"/>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3213" t="27260" r="3213" b="17595"/>
                    <a:stretch/>
                  </p:blipFill>
                  <p:spPr bwMode="auto">
                    <a:xfrm>
                      <a:off x="2600218" y="7299267"/>
                      <a:ext cx="2313194" cy="64410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72" name="Straight Connector 71"/>
                  <p:cNvCxnSpPr>
                    <a:stCxn id="8" idx="3"/>
                  </p:cNvCxnSpPr>
                  <p:nvPr/>
                </p:nvCxnSpPr>
                <p:spPr>
                  <a:xfrm flipH="1">
                    <a:off x="2327967" y="9888747"/>
                    <a:ext cx="1340801" cy="11455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258330" y="9867277"/>
                    <a:ext cx="157523" cy="344669"/>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Elbow Connector 83"/>
                  <p:cNvCxnSpPr/>
                  <p:nvPr/>
                </p:nvCxnSpPr>
                <p:spPr>
                  <a:xfrm rot="5400000">
                    <a:off x="3414013" y="10256439"/>
                    <a:ext cx="2679820" cy="1471116"/>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grpSp>
            <p:sp>
              <p:nvSpPr>
                <p:cNvPr id="16" name="Flowchart: Collate 15">
                  <a:extLst>
                    <a:ext uri="{FF2B5EF4-FFF2-40B4-BE49-F238E27FC236}">
                      <a16:creationId xmlns:a16="http://schemas.microsoft.com/office/drawing/2014/main" id="{6F33F097-75D0-5C50-C3E0-D0059EADC738}"/>
                    </a:ext>
                  </a:extLst>
                </p:cNvPr>
                <p:cNvSpPr/>
                <p:nvPr/>
              </p:nvSpPr>
              <p:spPr>
                <a:xfrm rot="2108710">
                  <a:off x="7410439" y="11378471"/>
                  <a:ext cx="401463" cy="401529"/>
                </a:xfrm>
                <a:prstGeom prst="flowChartCol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Flowchart: Collate 16">
                  <a:extLst>
                    <a:ext uri="{FF2B5EF4-FFF2-40B4-BE49-F238E27FC236}">
                      <a16:creationId xmlns:a16="http://schemas.microsoft.com/office/drawing/2014/main" id="{60A3198B-CD69-217F-5CD3-A011C4039726}"/>
                    </a:ext>
                  </a:extLst>
                </p:cNvPr>
                <p:cNvSpPr/>
                <p:nvPr/>
              </p:nvSpPr>
              <p:spPr>
                <a:xfrm rot="19171921">
                  <a:off x="6485309" y="11287860"/>
                  <a:ext cx="271618" cy="496178"/>
                </a:xfrm>
                <a:prstGeom prst="flowChartCol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5" name="Group 54">
                  <a:extLst>
                    <a:ext uri="{FF2B5EF4-FFF2-40B4-BE49-F238E27FC236}">
                      <a16:creationId xmlns:a16="http://schemas.microsoft.com/office/drawing/2014/main" id="{0FC5F9A5-759E-0E1B-0672-55629678BA4D}"/>
                    </a:ext>
                  </a:extLst>
                </p:cNvPr>
                <p:cNvGrpSpPr/>
                <p:nvPr/>
              </p:nvGrpSpPr>
              <p:grpSpPr>
                <a:xfrm rot="10800000">
                  <a:off x="8382971" y="8272325"/>
                  <a:ext cx="1012958" cy="529539"/>
                  <a:chOff x="13355052" y="7387241"/>
                  <a:chExt cx="1155032" cy="529537"/>
                </a:xfrm>
              </p:grpSpPr>
              <p:sp>
                <p:nvSpPr>
                  <p:cNvPr id="47" name="Oval 46">
                    <a:extLst>
                      <a:ext uri="{FF2B5EF4-FFF2-40B4-BE49-F238E27FC236}">
                        <a16:creationId xmlns:a16="http://schemas.microsoft.com/office/drawing/2014/main" id="{1A714B6D-D4C2-4952-3AD9-244D985E2447}"/>
                      </a:ext>
                    </a:extLst>
                  </p:cNvPr>
                  <p:cNvSpPr/>
                  <p:nvPr/>
                </p:nvSpPr>
                <p:spPr>
                  <a:xfrm>
                    <a:off x="13355052" y="7387241"/>
                    <a:ext cx="577516" cy="529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2" name="Straight Connector 51">
                    <a:extLst>
                      <a:ext uri="{FF2B5EF4-FFF2-40B4-BE49-F238E27FC236}">
                        <a16:creationId xmlns:a16="http://schemas.microsoft.com/office/drawing/2014/main" id="{3CBCA2A6-E3BF-A758-7220-20C922B2F2B2}"/>
                      </a:ext>
                    </a:extLst>
                  </p:cNvPr>
                  <p:cNvCxnSpPr>
                    <a:cxnSpLocks/>
                    <a:stCxn id="47" idx="6"/>
                  </p:cNvCxnSpPr>
                  <p:nvPr/>
                </p:nvCxnSpPr>
                <p:spPr>
                  <a:xfrm>
                    <a:off x="13932568" y="7652010"/>
                    <a:ext cx="577516" cy="0"/>
                  </a:xfrm>
                  <a:prstGeom prst="line">
                    <a:avLst/>
                  </a:prstGeom>
                  <a:ln w="57150"/>
                </p:spPr>
                <p:style>
                  <a:lnRef idx="1">
                    <a:schemeClr val="accent1"/>
                  </a:lnRef>
                  <a:fillRef idx="0">
                    <a:schemeClr val="accent1"/>
                  </a:fillRef>
                  <a:effectRef idx="0">
                    <a:schemeClr val="accent1"/>
                  </a:effectRef>
                  <a:fontRef idx="minor">
                    <a:schemeClr val="tx1"/>
                  </a:fontRef>
                </p:style>
              </p:cxnSp>
            </p:grpSp>
            <p:grpSp>
              <p:nvGrpSpPr>
                <p:cNvPr id="106" name="Group 105">
                  <a:extLst>
                    <a:ext uri="{FF2B5EF4-FFF2-40B4-BE49-F238E27FC236}">
                      <a16:creationId xmlns:a16="http://schemas.microsoft.com/office/drawing/2014/main" id="{5584E758-DF3C-F059-B47C-4F4EA080B0DC}"/>
                    </a:ext>
                  </a:extLst>
                </p:cNvPr>
                <p:cNvGrpSpPr/>
                <p:nvPr/>
              </p:nvGrpSpPr>
              <p:grpSpPr>
                <a:xfrm>
                  <a:off x="5095207" y="8850629"/>
                  <a:ext cx="777233" cy="570945"/>
                  <a:chOff x="5620489" y="8928723"/>
                  <a:chExt cx="886246" cy="570943"/>
                </a:xfrm>
              </p:grpSpPr>
              <p:grpSp>
                <p:nvGrpSpPr>
                  <p:cNvPr id="65" name="Group 64">
                    <a:extLst>
                      <a:ext uri="{FF2B5EF4-FFF2-40B4-BE49-F238E27FC236}">
                        <a16:creationId xmlns:a16="http://schemas.microsoft.com/office/drawing/2014/main" id="{5828A4E6-5044-3B5E-3711-E7F516E090B7}"/>
                      </a:ext>
                    </a:extLst>
                  </p:cNvPr>
                  <p:cNvGrpSpPr/>
                  <p:nvPr/>
                </p:nvGrpSpPr>
                <p:grpSpPr>
                  <a:xfrm>
                    <a:off x="5620489" y="8928723"/>
                    <a:ext cx="886246" cy="529537"/>
                    <a:chOff x="13355052" y="7387241"/>
                    <a:chExt cx="886246" cy="529537"/>
                  </a:xfrm>
                </p:grpSpPr>
                <p:sp>
                  <p:nvSpPr>
                    <p:cNvPr id="68" name="Oval 67">
                      <a:extLst>
                        <a:ext uri="{FF2B5EF4-FFF2-40B4-BE49-F238E27FC236}">
                          <a16:creationId xmlns:a16="http://schemas.microsoft.com/office/drawing/2014/main" id="{7348668C-9D29-BBE4-5030-87F990DB435C}"/>
                        </a:ext>
                      </a:extLst>
                    </p:cNvPr>
                    <p:cNvSpPr/>
                    <p:nvPr/>
                  </p:nvSpPr>
                  <p:spPr>
                    <a:xfrm>
                      <a:off x="13355052" y="7387241"/>
                      <a:ext cx="577516" cy="5295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1" name="Straight Connector 70">
                      <a:extLst>
                        <a:ext uri="{FF2B5EF4-FFF2-40B4-BE49-F238E27FC236}">
                          <a16:creationId xmlns:a16="http://schemas.microsoft.com/office/drawing/2014/main" id="{879044DA-C8C9-F0EE-7C29-55905E726159}"/>
                        </a:ext>
                      </a:extLst>
                    </p:cNvPr>
                    <p:cNvCxnSpPr>
                      <a:cxnSpLocks/>
                      <a:stCxn id="68" idx="6"/>
                    </p:cNvCxnSpPr>
                    <p:nvPr/>
                  </p:nvCxnSpPr>
                  <p:spPr>
                    <a:xfrm>
                      <a:off x="13932568" y="7652009"/>
                      <a:ext cx="308730" cy="12195"/>
                    </a:xfrm>
                    <a:prstGeom prst="line">
                      <a:avLst/>
                    </a:prstGeom>
                    <a:ln w="57150"/>
                  </p:spPr>
                  <p:style>
                    <a:lnRef idx="1">
                      <a:schemeClr val="accent1"/>
                    </a:lnRef>
                    <a:fillRef idx="0">
                      <a:schemeClr val="accent1"/>
                    </a:fillRef>
                    <a:effectRef idx="0">
                      <a:schemeClr val="accent1"/>
                    </a:effectRef>
                    <a:fontRef idx="minor">
                      <a:schemeClr val="tx1"/>
                    </a:fontRef>
                  </p:style>
                </p:cxnSp>
              </p:grpSp>
              <p:sp>
                <p:nvSpPr>
                  <p:cNvPr id="73" name="TextBox 72">
                    <a:extLst>
                      <a:ext uri="{FF2B5EF4-FFF2-40B4-BE49-F238E27FC236}">
                        <a16:creationId xmlns:a16="http://schemas.microsoft.com/office/drawing/2014/main" id="{E38EC993-CDC8-051D-6FBF-52DAE73F9182}"/>
                      </a:ext>
                    </a:extLst>
                  </p:cNvPr>
                  <p:cNvSpPr txBox="1"/>
                  <p:nvPr/>
                </p:nvSpPr>
                <p:spPr>
                  <a:xfrm>
                    <a:off x="5675573" y="8939446"/>
                    <a:ext cx="612202" cy="560220"/>
                  </a:xfrm>
                  <a:prstGeom prst="rect">
                    <a:avLst/>
                  </a:prstGeom>
                  <a:noFill/>
                </p:spPr>
                <p:txBody>
                  <a:bodyPr wrap="square" rtlCol="0">
                    <a:spAutoFit/>
                  </a:bodyPr>
                  <a:lstStyle/>
                  <a:p>
                    <a:r>
                      <a:rPr lang="en-US" sz="2300" b="1" dirty="0" smtClean="0"/>
                      <a:t>T3=60</a:t>
                    </a:r>
                    <a:r>
                      <a:rPr lang="en-US" sz="2300" b="1" dirty="0" smtClean="0">
                        <a:latin typeface="Times New Roman" panose="02020603050405020304" pitchFamily="18" charset="0"/>
                        <a:cs typeface="Times New Roman" panose="02020603050405020304" pitchFamily="18" charset="0"/>
                      </a:rPr>
                      <a:t>º</a:t>
                    </a:r>
                    <a:endParaRPr lang="en-US" sz="2300" b="1" dirty="0"/>
                  </a:p>
                </p:txBody>
              </p:sp>
            </p:grpSp>
            <p:sp>
              <p:nvSpPr>
                <p:cNvPr id="91" name="TextBox 90">
                  <a:extLst>
                    <a:ext uri="{FF2B5EF4-FFF2-40B4-BE49-F238E27FC236}">
                      <a16:creationId xmlns:a16="http://schemas.microsoft.com/office/drawing/2014/main" id="{F4753557-A22B-2B06-A8EF-7C8358884FAE}"/>
                    </a:ext>
                  </a:extLst>
                </p:cNvPr>
                <p:cNvSpPr txBox="1"/>
                <p:nvPr/>
              </p:nvSpPr>
              <p:spPr>
                <a:xfrm>
                  <a:off x="8921068" y="8286551"/>
                  <a:ext cx="582692" cy="557419"/>
                </a:xfrm>
                <a:prstGeom prst="rect">
                  <a:avLst/>
                </a:prstGeom>
                <a:noFill/>
              </p:spPr>
              <p:txBody>
                <a:bodyPr wrap="square" rtlCol="0">
                  <a:spAutoFit/>
                </a:bodyPr>
                <a:lstStyle/>
                <a:p>
                  <a:r>
                    <a:rPr lang="en-US" sz="2400" b="1" dirty="0" smtClean="0"/>
                    <a:t>T1=85</a:t>
                  </a:r>
                  <a:r>
                    <a:rPr lang="en-US" sz="2400" b="1" dirty="0" smtClean="0">
                      <a:latin typeface="Times New Roman" panose="02020603050405020304" pitchFamily="18" charset="0"/>
                      <a:cs typeface="Times New Roman" panose="02020603050405020304" pitchFamily="18" charset="0"/>
                    </a:rPr>
                    <a:t>º</a:t>
                  </a:r>
                  <a:endParaRPr lang="en-US" sz="2400" b="1" dirty="0"/>
                </a:p>
              </p:txBody>
            </p:sp>
            <p:sp>
              <p:nvSpPr>
                <p:cNvPr id="94" name="TextBox 93">
                  <a:extLst>
                    <a:ext uri="{FF2B5EF4-FFF2-40B4-BE49-F238E27FC236}">
                      <a16:creationId xmlns:a16="http://schemas.microsoft.com/office/drawing/2014/main" id="{C3E11B03-730F-B812-C740-F5B9CE6399AE}"/>
                    </a:ext>
                  </a:extLst>
                </p:cNvPr>
                <p:cNvSpPr txBox="1"/>
                <p:nvPr/>
              </p:nvSpPr>
              <p:spPr>
                <a:xfrm>
                  <a:off x="5908540" y="12423685"/>
                  <a:ext cx="576761" cy="557419"/>
                </a:xfrm>
                <a:prstGeom prst="rect">
                  <a:avLst/>
                </a:prstGeom>
                <a:noFill/>
              </p:spPr>
              <p:txBody>
                <a:bodyPr wrap="square" rtlCol="0">
                  <a:spAutoFit/>
                </a:bodyPr>
                <a:lstStyle/>
                <a:p>
                  <a:r>
                    <a:rPr lang="en-US" sz="2400" b="1" dirty="0" smtClean="0"/>
                    <a:t>T2=25</a:t>
                  </a:r>
                  <a:r>
                    <a:rPr lang="en-US" sz="2400" b="1" dirty="0" smtClean="0">
                      <a:latin typeface="Times New Roman" panose="02020603050405020304" pitchFamily="18" charset="0"/>
                      <a:cs typeface="Times New Roman" panose="02020603050405020304" pitchFamily="18" charset="0"/>
                    </a:rPr>
                    <a:t>º</a:t>
                  </a:r>
                  <a:endParaRPr lang="en-US" sz="2400" b="1" dirty="0"/>
                </a:p>
              </p:txBody>
            </p:sp>
            <p:sp>
              <p:nvSpPr>
                <p:cNvPr id="102" name="Rectangle 101">
                  <a:extLst>
                    <a:ext uri="{FF2B5EF4-FFF2-40B4-BE49-F238E27FC236}">
                      <a16:creationId xmlns:a16="http://schemas.microsoft.com/office/drawing/2014/main" id="{7CE34F3C-144E-2532-B00B-B21A389A98A0}"/>
                    </a:ext>
                  </a:extLst>
                </p:cNvPr>
                <p:cNvSpPr/>
                <p:nvPr/>
              </p:nvSpPr>
              <p:spPr>
                <a:xfrm>
                  <a:off x="7517588" y="7275674"/>
                  <a:ext cx="1450261" cy="558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Tank1</a:t>
                  </a:r>
                </a:p>
              </p:txBody>
            </p:sp>
            <p:sp>
              <p:nvSpPr>
                <p:cNvPr id="1030" name="Rectangle 1029">
                  <a:extLst>
                    <a:ext uri="{FF2B5EF4-FFF2-40B4-BE49-F238E27FC236}">
                      <a16:creationId xmlns:a16="http://schemas.microsoft.com/office/drawing/2014/main" id="{AADE19EE-330C-6ACF-A41B-D00C7753A60E}"/>
                    </a:ext>
                  </a:extLst>
                </p:cNvPr>
                <p:cNvSpPr/>
                <p:nvPr/>
              </p:nvSpPr>
              <p:spPr>
                <a:xfrm>
                  <a:off x="6468434" y="15164595"/>
                  <a:ext cx="1436093" cy="5475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Tank2 with water bath</a:t>
                  </a:r>
                  <a:endParaRPr lang="en-US" sz="2800" b="1" dirty="0"/>
                </a:p>
              </p:txBody>
            </p:sp>
            <p:sp>
              <p:nvSpPr>
                <p:cNvPr id="1077" name="Rectangle 1076">
                  <a:extLst>
                    <a:ext uri="{FF2B5EF4-FFF2-40B4-BE49-F238E27FC236}">
                      <a16:creationId xmlns:a16="http://schemas.microsoft.com/office/drawing/2014/main" id="{76C1B490-8203-489F-B129-1272E5E5D574}"/>
                    </a:ext>
                  </a:extLst>
                </p:cNvPr>
                <p:cNvSpPr/>
                <p:nvPr/>
              </p:nvSpPr>
              <p:spPr>
                <a:xfrm>
                  <a:off x="5483947" y="7231618"/>
                  <a:ext cx="1439573" cy="5584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t>Tank3</a:t>
                  </a:r>
                </a:p>
              </p:txBody>
            </p:sp>
            <p:sp>
              <p:nvSpPr>
                <p:cNvPr id="1079" name="Rectangle 1078">
                  <a:extLst>
                    <a:ext uri="{FF2B5EF4-FFF2-40B4-BE49-F238E27FC236}">
                      <a16:creationId xmlns:a16="http://schemas.microsoft.com/office/drawing/2014/main" id="{95016DDF-700E-5981-2DE5-D7E4701B8DB8}"/>
                    </a:ext>
                  </a:extLst>
                </p:cNvPr>
                <p:cNvSpPr/>
                <p:nvPr/>
              </p:nvSpPr>
              <p:spPr>
                <a:xfrm>
                  <a:off x="10125423" y="8082040"/>
                  <a:ext cx="1450261" cy="538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Tank 4 with ice bath</a:t>
                  </a:r>
                  <a:endParaRPr lang="en-US" sz="2800" b="1" dirty="0"/>
                </a:p>
              </p:txBody>
            </p:sp>
            <p:sp>
              <p:nvSpPr>
                <p:cNvPr id="140" name="TextBox 139">
                  <a:extLst>
                    <a:ext uri="{FF2B5EF4-FFF2-40B4-BE49-F238E27FC236}">
                      <a16:creationId xmlns:a16="http://schemas.microsoft.com/office/drawing/2014/main" id="{FB5D5A31-D3F8-FFC7-0288-B68C83ADD539}"/>
                    </a:ext>
                  </a:extLst>
                </p:cNvPr>
                <p:cNvSpPr txBox="1"/>
                <p:nvPr/>
              </p:nvSpPr>
              <p:spPr>
                <a:xfrm rot="20651672">
                  <a:off x="7502276" y="9609662"/>
                  <a:ext cx="1303610" cy="1785110"/>
                </a:xfrm>
                <a:prstGeom prst="rect">
                  <a:avLst/>
                </a:prstGeom>
                <a:noFill/>
              </p:spPr>
              <p:txBody>
                <a:bodyPr wrap="square">
                  <a:spAutoFit/>
                </a:bodyPr>
                <a:lstStyle/>
                <a:p>
                  <a:r>
                    <a:rPr kumimoji="0" lang="en-US" sz="11000" b="1" i="0" u="none" strike="noStrike" kern="1200" cap="none" spc="0" normalizeH="0" baseline="0" noProof="0" dirty="0">
                      <a:ln>
                        <a:noFill/>
                      </a:ln>
                      <a:solidFill>
                        <a:schemeClr val="accent1"/>
                      </a:solidFill>
                      <a:effectLst/>
                      <a:uLnTx/>
                      <a:uFillTx/>
                      <a:latin typeface="Calibri"/>
                      <a:ea typeface="+mn-ea"/>
                      <a:cs typeface="+mn-cs"/>
                    </a:rPr>
                    <a:t>∞</a:t>
                  </a:r>
                  <a:endParaRPr lang="en-US" sz="11000" b="1" dirty="0">
                    <a:solidFill>
                      <a:schemeClr val="accent1"/>
                    </a:solidFill>
                  </a:endParaRPr>
                </a:p>
              </p:txBody>
            </p:sp>
            <p:sp>
              <p:nvSpPr>
                <p:cNvPr id="103" name="Can 102"/>
                <p:cNvSpPr/>
                <p:nvPr/>
              </p:nvSpPr>
              <p:spPr>
                <a:xfrm>
                  <a:off x="6701387" y="8654590"/>
                  <a:ext cx="92216" cy="796334"/>
                </a:xfrm>
                <a:prstGeom prst="can">
                  <a:avLst/>
                </a:prstGeom>
                <a:solidFill>
                  <a:schemeClr val="accent2">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p:cNvCxnSpPr>
                  <a:stCxn id="17" idx="2"/>
                </p:cNvCxnSpPr>
                <p:nvPr/>
              </p:nvCxnSpPr>
              <p:spPr>
                <a:xfrm>
                  <a:off x="6801149" y="11724687"/>
                  <a:ext cx="279780" cy="4547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1744694" y="12465694"/>
                  <a:ext cx="3" cy="49379"/>
                </a:xfrm>
                <a:prstGeom prst="line">
                  <a:avLst/>
                </a:prstGeom>
              </p:spPr>
              <p:style>
                <a:lnRef idx="1">
                  <a:schemeClr val="accent1"/>
                </a:lnRef>
                <a:fillRef idx="0">
                  <a:schemeClr val="accent1"/>
                </a:fillRef>
                <a:effectRef idx="0">
                  <a:schemeClr val="accent1"/>
                </a:effectRef>
                <a:fontRef idx="minor">
                  <a:schemeClr val="tx1"/>
                </a:fontRef>
              </p:style>
            </p:cxnSp>
          </p:grpSp>
        </p:grpSp>
        <p:cxnSp>
          <p:nvCxnSpPr>
            <p:cNvPr id="77" name="Straight Connector 76"/>
            <p:cNvCxnSpPr/>
            <p:nvPr/>
          </p:nvCxnSpPr>
          <p:spPr>
            <a:xfrm flipV="1">
              <a:off x="4150621" y="15812809"/>
              <a:ext cx="588135" cy="10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6157583" y="11772366"/>
              <a:ext cx="781075" cy="0"/>
            </a:xfrm>
            <a:prstGeom prst="line">
              <a:avLst/>
            </a:prstGeom>
          </p:spPr>
          <p:style>
            <a:lnRef idx="1">
              <a:schemeClr val="accent1"/>
            </a:lnRef>
            <a:fillRef idx="0">
              <a:schemeClr val="accent1"/>
            </a:fillRef>
            <a:effectRef idx="0">
              <a:schemeClr val="accent1"/>
            </a:effectRef>
            <a:fontRef idx="minor">
              <a:schemeClr val="tx1"/>
            </a:fontRef>
          </p:style>
        </p:cxnSp>
        <p:pic>
          <p:nvPicPr>
            <p:cNvPr id="81" name="Picture 80"/>
            <p:cNvPicPr>
              <a:picLocks noChangeAspect="1"/>
            </p:cNvPicPr>
            <p:nvPr/>
          </p:nvPicPr>
          <p:blipFill>
            <a:blip r:embed="rId10"/>
            <a:stretch>
              <a:fillRect/>
            </a:stretch>
          </p:blipFill>
          <p:spPr>
            <a:xfrm rot="3302798">
              <a:off x="5017632" y="13384020"/>
              <a:ext cx="782742" cy="841150"/>
            </a:xfrm>
            <a:prstGeom prst="rect">
              <a:avLst/>
            </a:prstGeom>
          </p:spPr>
        </p:pic>
        <p:cxnSp>
          <p:nvCxnSpPr>
            <p:cNvPr id="100" name="Straight Connector 99"/>
            <p:cNvCxnSpPr/>
            <p:nvPr/>
          </p:nvCxnSpPr>
          <p:spPr>
            <a:xfrm>
              <a:off x="5876713" y="11412488"/>
              <a:ext cx="13420" cy="329361"/>
            </a:xfrm>
            <a:prstGeom prst="line">
              <a:avLst/>
            </a:prstGeom>
          </p:spPr>
          <p:style>
            <a:lnRef idx="1">
              <a:schemeClr val="accent1"/>
            </a:lnRef>
            <a:fillRef idx="0">
              <a:schemeClr val="accent1"/>
            </a:fillRef>
            <a:effectRef idx="0">
              <a:schemeClr val="accent1"/>
            </a:effectRef>
            <a:fontRef idx="minor">
              <a:schemeClr val="tx1"/>
            </a:fontRef>
          </p:style>
        </p:cxnSp>
        <p:pic>
          <p:nvPicPr>
            <p:cNvPr id="113" name="Picture 112"/>
            <p:cNvPicPr>
              <a:picLocks noChangeAspect="1"/>
            </p:cNvPicPr>
            <p:nvPr/>
          </p:nvPicPr>
          <p:blipFill>
            <a:blip r:embed="rId11"/>
            <a:stretch>
              <a:fillRect/>
            </a:stretch>
          </p:blipFill>
          <p:spPr>
            <a:xfrm rot="16200000">
              <a:off x="5352918" y="11648863"/>
              <a:ext cx="1048322" cy="886891"/>
            </a:xfrm>
            <a:prstGeom prst="rect">
              <a:avLst/>
            </a:prstGeom>
          </p:spPr>
        </p:pic>
        <p:sp>
          <p:nvSpPr>
            <p:cNvPr id="136" name="TextBox 135">
              <a:extLst>
                <a:ext uri="{FF2B5EF4-FFF2-40B4-BE49-F238E27FC236}">
                  <a16:creationId xmlns:a16="http://schemas.microsoft.com/office/drawing/2014/main" id="{29B71D95-25CE-5D9C-DAEC-26CBE0A16CF8}"/>
                </a:ext>
              </a:extLst>
            </p:cNvPr>
            <p:cNvSpPr txBox="1"/>
            <p:nvPr/>
          </p:nvSpPr>
          <p:spPr>
            <a:xfrm>
              <a:off x="4888761" y="12016563"/>
              <a:ext cx="1129610" cy="442342"/>
            </a:xfrm>
            <a:prstGeom prst="rect">
              <a:avLst/>
            </a:prstGeom>
            <a:noFill/>
          </p:spPr>
          <p:txBody>
            <a:bodyPr wrap="square" rtlCol="0">
              <a:spAutoFit/>
            </a:bodyPr>
            <a:lstStyle/>
            <a:p>
              <a:r>
                <a:rPr lang="en-US" sz="2400" b="1" dirty="0" smtClean="0"/>
                <a:t>V3/4</a:t>
              </a:r>
              <a:endParaRPr lang="en-US" sz="2400" b="1" dirty="0"/>
            </a:p>
          </p:txBody>
        </p:sp>
        <p:grpSp>
          <p:nvGrpSpPr>
            <p:cNvPr id="119" name="Group 118"/>
            <p:cNvGrpSpPr/>
            <p:nvPr/>
          </p:nvGrpSpPr>
          <p:grpSpPr>
            <a:xfrm>
              <a:off x="5461959" y="15832187"/>
              <a:ext cx="4452727" cy="3946537"/>
              <a:chOff x="5235124" y="16466068"/>
              <a:chExt cx="4389085" cy="4118936"/>
            </a:xfrm>
          </p:grpSpPr>
          <p:sp>
            <p:nvSpPr>
              <p:cNvPr id="101" name="Can 100"/>
              <p:cNvSpPr/>
              <p:nvPr/>
            </p:nvSpPr>
            <p:spPr>
              <a:xfrm rot="16200000">
                <a:off x="6409356" y="15291836"/>
                <a:ext cx="1831515" cy="4179980"/>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7548487" y="18495014"/>
                <a:ext cx="2075722" cy="20899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Pump to fulfill a </a:t>
                </a:r>
                <a:r>
                  <a:rPr lang="en-US" sz="2400" dirty="0" err="1" smtClean="0">
                    <a:solidFill>
                      <a:schemeClr val="bg1"/>
                    </a:solidFill>
                  </a:rPr>
                  <a:t>vaccum</a:t>
                </a:r>
                <a:r>
                  <a:rPr lang="en-US" sz="2400" dirty="0" smtClean="0">
                    <a:solidFill>
                      <a:schemeClr val="bg1"/>
                    </a:solidFill>
                  </a:rPr>
                  <a:t> filtration</a:t>
                </a:r>
                <a:endParaRPr lang="en-US" sz="2400" dirty="0">
                  <a:solidFill>
                    <a:schemeClr val="bg1"/>
                  </a:solidFill>
                </a:endParaRPr>
              </a:p>
            </p:txBody>
          </p:sp>
          <p:cxnSp>
            <p:nvCxnSpPr>
              <p:cNvPr id="116" name="Straight Connector 115"/>
              <p:cNvCxnSpPr/>
              <p:nvPr/>
            </p:nvCxnSpPr>
            <p:spPr>
              <a:xfrm>
                <a:off x="6657406" y="19553195"/>
                <a:ext cx="866274" cy="733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31" name="Straight Connector 130"/>
            <p:cNvCxnSpPr/>
            <p:nvPr/>
          </p:nvCxnSpPr>
          <p:spPr>
            <a:xfrm flipH="1">
              <a:off x="7715136" y="14992283"/>
              <a:ext cx="685709" cy="830925"/>
            </a:xfrm>
            <a:prstGeom prst="line">
              <a:avLst/>
            </a:prstGeom>
          </p:spPr>
          <p:style>
            <a:lnRef idx="1">
              <a:schemeClr val="accent1"/>
            </a:lnRef>
            <a:fillRef idx="0">
              <a:schemeClr val="accent1"/>
            </a:fillRef>
            <a:effectRef idx="0">
              <a:schemeClr val="accent1"/>
            </a:effectRef>
            <a:fontRef idx="minor">
              <a:schemeClr val="tx1"/>
            </a:fontRef>
          </p:style>
        </p:cxnSp>
        <p:pic>
          <p:nvPicPr>
            <p:cNvPr id="132" name="Picture 131"/>
            <p:cNvPicPr>
              <a:picLocks noChangeAspect="1"/>
            </p:cNvPicPr>
            <p:nvPr/>
          </p:nvPicPr>
          <p:blipFill>
            <a:blip r:embed="rId11"/>
            <a:stretch>
              <a:fillRect/>
            </a:stretch>
          </p:blipFill>
          <p:spPr>
            <a:xfrm rot="7309300">
              <a:off x="7542739" y="15116858"/>
              <a:ext cx="815922" cy="859340"/>
            </a:xfrm>
            <a:prstGeom prst="rect">
              <a:avLst/>
            </a:prstGeom>
          </p:spPr>
        </p:pic>
        <p:sp>
          <p:nvSpPr>
            <p:cNvPr id="152" name="Rectangle 151">
              <a:extLst>
                <a:ext uri="{FF2B5EF4-FFF2-40B4-BE49-F238E27FC236}">
                  <a16:creationId xmlns:a16="http://schemas.microsoft.com/office/drawing/2014/main" id="{95016DDF-700E-5981-2DE5-D7E4701B8DB8}"/>
                </a:ext>
              </a:extLst>
            </p:cNvPr>
            <p:cNvSpPr/>
            <p:nvPr/>
          </p:nvSpPr>
          <p:spPr>
            <a:xfrm>
              <a:off x="6744972" y="16316703"/>
              <a:ext cx="1961719" cy="769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Tank 5</a:t>
              </a:r>
              <a:endParaRPr lang="en-US" sz="2800" b="1" dirty="0"/>
            </a:p>
          </p:txBody>
        </p:sp>
        <p:pic>
          <p:nvPicPr>
            <p:cNvPr id="137" name="Picture 136"/>
            <p:cNvPicPr>
              <a:picLocks noChangeAspect="1"/>
            </p:cNvPicPr>
            <p:nvPr/>
          </p:nvPicPr>
          <p:blipFill>
            <a:blip r:embed="rId12"/>
            <a:stretch>
              <a:fillRect/>
            </a:stretch>
          </p:blipFill>
          <p:spPr>
            <a:xfrm>
              <a:off x="7088799" y="10629130"/>
              <a:ext cx="1954468" cy="4053781"/>
            </a:xfrm>
            <a:prstGeom prst="rect">
              <a:avLst/>
            </a:prstGeom>
          </p:spPr>
        </p:pic>
        <p:cxnSp>
          <p:nvCxnSpPr>
            <p:cNvPr id="139" name="Straight Connector 138"/>
            <p:cNvCxnSpPr/>
            <p:nvPr/>
          </p:nvCxnSpPr>
          <p:spPr>
            <a:xfrm>
              <a:off x="6905830" y="17596023"/>
              <a:ext cx="0" cy="1181444"/>
            </a:xfrm>
            <a:prstGeom prst="line">
              <a:avLst/>
            </a:prstGeom>
          </p:spPr>
          <p:style>
            <a:lnRef idx="1">
              <a:schemeClr val="accent1"/>
            </a:lnRef>
            <a:fillRef idx="0">
              <a:schemeClr val="accent1"/>
            </a:fillRef>
            <a:effectRef idx="0">
              <a:schemeClr val="accent1"/>
            </a:effectRef>
            <a:fontRef idx="minor">
              <a:schemeClr val="tx1"/>
            </a:fontRef>
          </p:style>
        </p:cxnSp>
        <p:sp>
          <p:nvSpPr>
            <p:cNvPr id="170" name="TextBox 169">
              <a:extLst>
                <a:ext uri="{FF2B5EF4-FFF2-40B4-BE49-F238E27FC236}">
                  <a16:creationId xmlns:a16="http://schemas.microsoft.com/office/drawing/2014/main" id="{29B71D95-25CE-5D9C-DAEC-26CBE0A16CF8}"/>
                </a:ext>
              </a:extLst>
            </p:cNvPr>
            <p:cNvSpPr txBox="1"/>
            <p:nvPr/>
          </p:nvSpPr>
          <p:spPr>
            <a:xfrm>
              <a:off x="8319069" y="15238986"/>
              <a:ext cx="673563" cy="442342"/>
            </a:xfrm>
            <a:prstGeom prst="rect">
              <a:avLst/>
            </a:prstGeom>
            <a:noFill/>
          </p:spPr>
          <p:txBody>
            <a:bodyPr wrap="square" rtlCol="0">
              <a:spAutoFit/>
            </a:bodyPr>
            <a:lstStyle/>
            <a:p>
              <a:r>
                <a:rPr lang="en-US" sz="2400" b="1" dirty="0" smtClean="0"/>
                <a:t>V4</a:t>
              </a:r>
              <a:endParaRPr lang="en-US" sz="2400" b="1" dirty="0"/>
            </a:p>
          </p:txBody>
        </p:sp>
        <p:cxnSp>
          <p:nvCxnSpPr>
            <p:cNvPr id="171" name="Straight Connector 170"/>
            <p:cNvCxnSpPr/>
            <p:nvPr/>
          </p:nvCxnSpPr>
          <p:spPr>
            <a:xfrm>
              <a:off x="6744972" y="17587045"/>
              <a:ext cx="0" cy="18739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a:off x="5866137" y="19469526"/>
              <a:ext cx="878835" cy="7025"/>
            </a:xfrm>
            <a:prstGeom prst="line">
              <a:avLst/>
            </a:prstGeom>
          </p:spPr>
          <p:style>
            <a:lnRef idx="1">
              <a:schemeClr val="accent1"/>
            </a:lnRef>
            <a:fillRef idx="0">
              <a:schemeClr val="accent1"/>
            </a:fillRef>
            <a:effectRef idx="0">
              <a:schemeClr val="accent1"/>
            </a:effectRef>
            <a:fontRef idx="minor">
              <a:schemeClr val="tx1"/>
            </a:fontRef>
          </p:style>
        </p:cxnSp>
        <p:pic>
          <p:nvPicPr>
            <p:cNvPr id="174" name="Picture 173"/>
            <p:cNvPicPr>
              <a:picLocks noChangeAspect="1"/>
            </p:cNvPicPr>
            <p:nvPr/>
          </p:nvPicPr>
          <p:blipFill>
            <a:blip r:embed="rId11"/>
            <a:stretch>
              <a:fillRect/>
            </a:stretch>
          </p:blipFill>
          <p:spPr>
            <a:xfrm rot="16200000">
              <a:off x="6341036" y="18733798"/>
              <a:ext cx="815922" cy="859340"/>
            </a:xfrm>
            <a:prstGeom prst="rect">
              <a:avLst/>
            </a:prstGeom>
          </p:spPr>
        </p:pic>
        <p:cxnSp>
          <p:nvCxnSpPr>
            <p:cNvPr id="178" name="Straight Connector 177"/>
            <p:cNvCxnSpPr/>
            <p:nvPr/>
          </p:nvCxnSpPr>
          <p:spPr>
            <a:xfrm>
              <a:off x="9335800" y="14974680"/>
              <a:ext cx="833145" cy="536230"/>
            </a:xfrm>
            <a:prstGeom prst="line">
              <a:avLst/>
            </a:prstGeom>
          </p:spPr>
          <p:style>
            <a:lnRef idx="1">
              <a:schemeClr val="accent1"/>
            </a:lnRef>
            <a:fillRef idx="0">
              <a:schemeClr val="accent1"/>
            </a:fillRef>
            <a:effectRef idx="0">
              <a:schemeClr val="accent1"/>
            </a:effectRef>
            <a:fontRef idx="minor">
              <a:schemeClr val="tx1"/>
            </a:fontRef>
          </p:style>
        </p:cxnSp>
        <p:pic>
          <p:nvPicPr>
            <p:cNvPr id="179" name="Picture 178"/>
            <p:cNvPicPr>
              <a:picLocks noChangeAspect="1"/>
            </p:cNvPicPr>
            <p:nvPr/>
          </p:nvPicPr>
          <p:blipFill>
            <a:blip r:embed="rId11"/>
            <a:stretch>
              <a:fillRect/>
            </a:stretch>
          </p:blipFill>
          <p:spPr>
            <a:xfrm rot="12801526">
              <a:off x="9401624" y="14784363"/>
              <a:ext cx="863912" cy="1052448"/>
            </a:xfrm>
            <a:prstGeom prst="rect">
              <a:avLst/>
            </a:prstGeom>
          </p:spPr>
        </p:pic>
        <p:sp>
          <p:nvSpPr>
            <p:cNvPr id="180" name="TextBox 179">
              <a:extLst>
                <a:ext uri="{FF2B5EF4-FFF2-40B4-BE49-F238E27FC236}">
                  <a16:creationId xmlns:a16="http://schemas.microsoft.com/office/drawing/2014/main" id="{29B71D95-25CE-5D9C-DAEC-26CBE0A16CF8}"/>
                </a:ext>
              </a:extLst>
            </p:cNvPr>
            <p:cNvSpPr txBox="1"/>
            <p:nvPr/>
          </p:nvSpPr>
          <p:spPr>
            <a:xfrm>
              <a:off x="5810649" y="18914464"/>
              <a:ext cx="673563" cy="442342"/>
            </a:xfrm>
            <a:prstGeom prst="rect">
              <a:avLst/>
            </a:prstGeom>
            <a:noFill/>
          </p:spPr>
          <p:txBody>
            <a:bodyPr wrap="square" rtlCol="0">
              <a:spAutoFit/>
            </a:bodyPr>
            <a:lstStyle/>
            <a:p>
              <a:r>
                <a:rPr lang="en-US" sz="2400" b="1" dirty="0" smtClean="0"/>
                <a:t>V6</a:t>
              </a:r>
              <a:endParaRPr lang="en-US" sz="2400" b="1" dirty="0"/>
            </a:p>
          </p:txBody>
        </p:sp>
      </p:grpSp>
      <p:sp>
        <p:nvSpPr>
          <p:cNvPr id="186" name="TextBox 185">
            <a:extLst>
              <a:ext uri="{FF2B5EF4-FFF2-40B4-BE49-F238E27FC236}">
                <a16:creationId xmlns:a16="http://schemas.microsoft.com/office/drawing/2014/main" id="{24922450-900D-A37F-81A9-FDF1520BEBF0}"/>
              </a:ext>
            </a:extLst>
          </p:cNvPr>
          <p:cNvSpPr txBox="1"/>
          <p:nvPr/>
        </p:nvSpPr>
        <p:spPr>
          <a:xfrm>
            <a:off x="10765304" y="19867900"/>
            <a:ext cx="7738836" cy="461665"/>
          </a:xfrm>
          <a:prstGeom prst="rect">
            <a:avLst/>
          </a:prstGeom>
          <a:noFill/>
        </p:spPr>
        <p:txBody>
          <a:bodyPr wrap="square">
            <a:spAutoFit/>
          </a:bodyPr>
          <a:lstStyle/>
          <a:p>
            <a:r>
              <a:rPr lang="en-US" sz="2400" b="1" dirty="0"/>
              <a:t>Figure 2 : The real Aspirin production system </a:t>
            </a:r>
          </a:p>
        </p:txBody>
      </p:sp>
      <p:cxnSp>
        <p:nvCxnSpPr>
          <p:cNvPr id="156" name="Straight Connector 155"/>
          <p:cNvCxnSpPr/>
          <p:nvPr/>
        </p:nvCxnSpPr>
        <p:spPr>
          <a:xfrm flipV="1">
            <a:off x="5876937" y="11403518"/>
            <a:ext cx="1075252" cy="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124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2267</TotalTime>
  <Words>448</Words>
  <Application>Microsoft Office PowerPoint</Application>
  <PresentationFormat>Custom</PresentationFormat>
  <Paragraphs>66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Source Sans Pro</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hind</cp:lastModifiedBy>
  <cp:revision>230</cp:revision>
  <cp:lastPrinted>2022-11-10T08:57:38Z</cp:lastPrinted>
  <dcterms:created xsi:type="dcterms:W3CDTF">2020-12-09T17:22:48Z</dcterms:created>
  <dcterms:modified xsi:type="dcterms:W3CDTF">2022-11-21T11:51:10Z</dcterms:modified>
</cp:coreProperties>
</file>