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21396325" cy="30267275"/>
  <p:notesSz cx="6858000" cy="9144000"/>
  <p:defaultTextStyle>
    <a:defPPr>
      <a:defRPr lang="en-US"/>
    </a:defPPr>
    <a:lvl1pPr marL="0" algn="l" defTabSz="2479853" rtl="0" eaLnBrk="1" latinLnBrk="0" hangingPunct="1">
      <a:defRPr sz="4882" kern="1200">
        <a:solidFill>
          <a:schemeClr val="tx1"/>
        </a:solidFill>
        <a:latin typeface="+mn-lt"/>
        <a:ea typeface="+mn-ea"/>
        <a:cs typeface="+mn-cs"/>
      </a:defRPr>
    </a:lvl1pPr>
    <a:lvl2pPr marL="1239926" algn="l" defTabSz="2479853" rtl="0" eaLnBrk="1" latinLnBrk="0" hangingPunct="1">
      <a:defRPr sz="4882" kern="1200">
        <a:solidFill>
          <a:schemeClr val="tx1"/>
        </a:solidFill>
        <a:latin typeface="+mn-lt"/>
        <a:ea typeface="+mn-ea"/>
        <a:cs typeface="+mn-cs"/>
      </a:defRPr>
    </a:lvl2pPr>
    <a:lvl3pPr marL="2479853" algn="l" defTabSz="2479853" rtl="0" eaLnBrk="1" latinLnBrk="0" hangingPunct="1">
      <a:defRPr sz="4882" kern="1200">
        <a:solidFill>
          <a:schemeClr val="tx1"/>
        </a:solidFill>
        <a:latin typeface="+mn-lt"/>
        <a:ea typeface="+mn-ea"/>
        <a:cs typeface="+mn-cs"/>
      </a:defRPr>
    </a:lvl3pPr>
    <a:lvl4pPr marL="3719779" algn="l" defTabSz="2479853" rtl="0" eaLnBrk="1" latinLnBrk="0" hangingPunct="1">
      <a:defRPr sz="4882" kern="1200">
        <a:solidFill>
          <a:schemeClr val="tx1"/>
        </a:solidFill>
        <a:latin typeface="+mn-lt"/>
        <a:ea typeface="+mn-ea"/>
        <a:cs typeface="+mn-cs"/>
      </a:defRPr>
    </a:lvl4pPr>
    <a:lvl5pPr marL="4959706" algn="l" defTabSz="2479853" rtl="0" eaLnBrk="1" latinLnBrk="0" hangingPunct="1">
      <a:defRPr sz="4882" kern="1200">
        <a:solidFill>
          <a:schemeClr val="tx1"/>
        </a:solidFill>
        <a:latin typeface="+mn-lt"/>
        <a:ea typeface="+mn-ea"/>
        <a:cs typeface="+mn-cs"/>
      </a:defRPr>
    </a:lvl5pPr>
    <a:lvl6pPr marL="6199632" algn="l" defTabSz="2479853" rtl="0" eaLnBrk="1" latinLnBrk="0" hangingPunct="1">
      <a:defRPr sz="4882" kern="1200">
        <a:solidFill>
          <a:schemeClr val="tx1"/>
        </a:solidFill>
        <a:latin typeface="+mn-lt"/>
        <a:ea typeface="+mn-ea"/>
        <a:cs typeface="+mn-cs"/>
      </a:defRPr>
    </a:lvl6pPr>
    <a:lvl7pPr marL="7439558" algn="l" defTabSz="2479853" rtl="0" eaLnBrk="1" latinLnBrk="0" hangingPunct="1">
      <a:defRPr sz="4882" kern="1200">
        <a:solidFill>
          <a:schemeClr val="tx1"/>
        </a:solidFill>
        <a:latin typeface="+mn-lt"/>
        <a:ea typeface="+mn-ea"/>
        <a:cs typeface="+mn-cs"/>
      </a:defRPr>
    </a:lvl7pPr>
    <a:lvl8pPr marL="8679485" algn="l" defTabSz="2479853" rtl="0" eaLnBrk="1" latinLnBrk="0" hangingPunct="1">
      <a:defRPr sz="4882" kern="1200">
        <a:solidFill>
          <a:schemeClr val="tx1"/>
        </a:solidFill>
        <a:latin typeface="+mn-lt"/>
        <a:ea typeface="+mn-ea"/>
        <a:cs typeface="+mn-cs"/>
      </a:defRPr>
    </a:lvl8pPr>
    <a:lvl9pPr marL="9919411" algn="l" defTabSz="2479853" rtl="0" eaLnBrk="1" latinLnBrk="0" hangingPunct="1">
      <a:defRPr sz="4882"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00CC"/>
    <a:srgbClr val="99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97312" autoAdjust="0"/>
  </p:normalViewPr>
  <p:slideViewPr>
    <p:cSldViewPr snapToGrid="0">
      <p:cViewPr>
        <p:scale>
          <a:sx n="30" d="100"/>
          <a:sy n="30" d="100"/>
        </p:scale>
        <p:origin x="-1386" y="498"/>
      </p:cViewPr>
      <p:guideLst>
        <p:guide orient="horz" pos="9533"/>
        <p:guide pos="6739"/>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725" y="4953466"/>
            <a:ext cx="18186876" cy="10537496"/>
          </a:xfrm>
        </p:spPr>
        <p:txBody>
          <a:bodyPr anchor="b"/>
          <a:lstStyle>
            <a:lvl1pPr algn="ctr">
              <a:defRPr sz="14039"/>
            </a:lvl1pPr>
          </a:lstStyle>
          <a:p>
            <a:r>
              <a:rPr lang="en-US" smtClean="0"/>
              <a:t>Click to edit Master title style</a:t>
            </a:r>
            <a:endParaRPr lang="en-US" dirty="0"/>
          </a:p>
        </p:txBody>
      </p:sp>
      <p:sp>
        <p:nvSpPr>
          <p:cNvPr id="3" name="Subtitle 2"/>
          <p:cNvSpPr>
            <a:spLocks noGrp="1"/>
          </p:cNvSpPr>
          <p:nvPr>
            <p:ph type="subTitle" idx="1"/>
          </p:nvPr>
        </p:nvSpPr>
        <p:spPr>
          <a:xfrm>
            <a:off x="2674541" y="15897328"/>
            <a:ext cx="16047244" cy="7307583"/>
          </a:xfrm>
        </p:spPr>
        <p:txBody>
          <a:bodyPr/>
          <a:lstStyle>
            <a:lvl1pPr marL="0" indent="0" algn="ctr">
              <a:buNone/>
              <a:defRPr sz="5616"/>
            </a:lvl1pPr>
            <a:lvl2pPr marL="1069802" indent="0" algn="ctr">
              <a:buNone/>
              <a:defRPr sz="4680"/>
            </a:lvl2pPr>
            <a:lvl3pPr marL="2139605" indent="0" algn="ctr">
              <a:buNone/>
              <a:defRPr sz="4212"/>
            </a:lvl3pPr>
            <a:lvl4pPr marL="3209407" indent="0" algn="ctr">
              <a:buNone/>
              <a:defRPr sz="3744"/>
            </a:lvl4pPr>
            <a:lvl5pPr marL="4279209" indent="0" algn="ctr">
              <a:buNone/>
              <a:defRPr sz="3744"/>
            </a:lvl5pPr>
            <a:lvl6pPr marL="5349011" indent="0" algn="ctr">
              <a:buNone/>
              <a:defRPr sz="3744"/>
            </a:lvl6pPr>
            <a:lvl7pPr marL="6418814" indent="0" algn="ctr">
              <a:buNone/>
              <a:defRPr sz="3744"/>
            </a:lvl7pPr>
            <a:lvl8pPr marL="7488616" indent="0" algn="ctr">
              <a:buNone/>
              <a:defRPr sz="3744"/>
            </a:lvl8pPr>
            <a:lvl9pPr marL="8558418" indent="0" algn="ctr">
              <a:buNone/>
              <a:defRPr sz="374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406FB8-6F02-47DE-A60B-3B5E0B25A482}"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 xmlns:p14="http://schemas.microsoft.com/office/powerpoint/2010/main" val="242498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406FB8-6F02-47DE-A60B-3B5E0B25A482}"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 xmlns:p14="http://schemas.microsoft.com/office/powerpoint/2010/main" val="304635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11746" y="1611452"/>
            <a:ext cx="4613583" cy="25650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70998" y="1611452"/>
            <a:ext cx="13573294" cy="25650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406FB8-6F02-47DE-A60B-3B5E0B25A482}"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 xmlns:p14="http://schemas.microsoft.com/office/powerpoint/2010/main" val="338459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406FB8-6F02-47DE-A60B-3B5E0B25A482}"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 xmlns:p14="http://schemas.microsoft.com/office/powerpoint/2010/main" val="172471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9855" y="7545809"/>
            <a:ext cx="18454330" cy="12590343"/>
          </a:xfrm>
        </p:spPr>
        <p:txBody>
          <a:bodyPr anchor="b"/>
          <a:lstStyle>
            <a:lvl1pPr>
              <a:defRPr sz="14039"/>
            </a:lvl1pPr>
          </a:lstStyle>
          <a:p>
            <a:r>
              <a:rPr lang="en-US" smtClean="0"/>
              <a:t>Click to edit Master title style</a:t>
            </a:r>
            <a:endParaRPr lang="en-US" dirty="0"/>
          </a:p>
        </p:txBody>
      </p:sp>
      <p:sp>
        <p:nvSpPr>
          <p:cNvPr id="3" name="Text Placeholder 2"/>
          <p:cNvSpPr>
            <a:spLocks noGrp="1"/>
          </p:cNvSpPr>
          <p:nvPr>
            <p:ph type="body" idx="1"/>
          </p:nvPr>
        </p:nvSpPr>
        <p:spPr>
          <a:xfrm>
            <a:off x="1459855" y="20255262"/>
            <a:ext cx="18454330" cy="6620964"/>
          </a:xfrm>
        </p:spPr>
        <p:txBody>
          <a:bodyPr/>
          <a:lstStyle>
            <a:lvl1pPr marL="0" indent="0">
              <a:buNone/>
              <a:defRPr sz="5616">
                <a:solidFill>
                  <a:schemeClr val="tx1"/>
                </a:solidFill>
              </a:defRPr>
            </a:lvl1pPr>
            <a:lvl2pPr marL="1069802" indent="0">
              <a:buNone/>
              <a:defRPr sz="4680">
                <a:solidFill>
                  <a:schemeClr val="tx1">
                    <a:tint val="75000"/>
                  </a:schemeClr>
                </a:solidFill>
              </a:defRPr>
            </a:lvl2pPr>
            <a:lvl3pPr marL="2139605" indent="0">
              <a:buNone/>
              <a:defRPr sz="4212">
                <a:solidFill>
                  <a:schemeClr val="tx1">
                    <a:tint val="75000"/>
                  </a:schemeClr>
                </a:solidFill>
              </a:defRPr>
            </a:lvl3pPr>
            <a:lvl4pPr marL="3209407" indent="0">
              <a:buNone/>
              <a:defRPr sz="3744">
                <a:solidFill>
                  <a:schemeClr val="tx1">
                    <a:tint val="75000"/>
                  </a:schemeClr>
                </a:solidFill>
              </a:defRPr>
            </a:lvl4pPr>
            <a:lvl5pPr marL="4279209" indent="0">
              <a:buNone/>
              <a:defRPr sz="3744">
                <a:solidFill>
                  <a:schemeClr val="tx1">
                    <a:tint val="75000"/>
                  </a:schemeClr>
                </a:solidFill>
              </a:defRPr>
            </a:lvl5pPr>
            <a:lvl6pPr marL="5349011" indent="0">
              <a:buNone/>
              <a:defRPr sz="3744">
                <a:solidFill>
                  <a:schemeClr val="tx1">
                    <a:tint val="75000"/>
                  </a:schemeClr>
                </a:solidFill>
              </a:defRPr>
            </a:lvl6pPr>
            <a:lvl7pPr marL="6418814" indent="0">
              <a:buNone/>
              <a:defRPr sz="3744">
                <a:solidFill>
                  <a:schemeClr val="tx1">
                    <a:tint val="75000"/>
                  </a:schemeClr>
                </a:solidFill>
              </a:defRPr>
            </a:lvl7pPr>
            <a:lvl8pPr marL="7488616" indent="0">
              <a:buNone/>
              <a:defRPr sz="3744">
                <a:solidFill>
                  <a:schemeClr val="tx1">
                    <a:tint val="75000"/>
                  </a:schemeClr>
                </a:solidFill>
              </a:defRPr>
            </a:lvl8pPr>
            <a:lvl9pPr marL="8558418" indent="0">
              <a:buNone/>
              <a:defRPr sz="374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406FB8-6F02-47DE-A60B-3B5E0B25A482}"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 xmlns:p14="http://schemas.microsoft.com/office/powerpoint/2010/main" val="120507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70997" y="8057261"/>
            <a:ext cx="9093438" cy="192043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831890" y="8057261"/>
            <a:ext cx="9093438" cy="192043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406FB8-6F02-47DE-A60B-3B5E0B25A482}" type="datetimeFigureOut">
              <a:rPr lang="en-US" smtClean="0"/>
              <a:pPr/>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 xmlns:p14="http://schemas.microsoft.com/office/powerpoint/2010/main" val="170145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3784" y="1611459"/>
            <a:ext cx="18454330" cy="585027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73787" y="7419688"/>
            <a:ext cx="9051647"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smtClean="0"/>
              <a:t>Edit Master text styles</a:t>
            </a:r>
          </a:p>
        </p:txBody>
      </p:sp>
      <p:sp>
        <p:nvSpPr>
          <p:cNvPr id="4" name="Content Placeholder 3"/>
          <p:cNvSpPr>
            <a:spLocks noGrp="1"/>
          </p:cNvSpPr>
          <p:nvPr>
            <p:ph sz="half" idx="2"/>
          </p:nvPr>
        </p:nvSpPr>
        <p:spPr>
          <a:xfrm>
            <a:off x="1473787" y="11055963"/>
            <a:ext cx="9051647" cy="1626165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831891" y="7419688"/>
            <a:ext cx="9096225"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smtClean="0"/>
              <a:t>Edit Master text styles</a:t>
            </a:r>
          </a:p>
        </p:txBody>
      </p:sp>
      <p:sp>
        <p:nvSpPr>
          <p:cNvPr id="6" name="Content Placeholder 5"/>
          <p:cNvSpPr>
            <a:spLocks noGrp="1"/>
          </p:cNvSpPr>
          <p:nvPr>
            <p:ph sz="quarter" idx="4"/>
          </p:nvPr>
        </p:nvSpPr>
        <p:spPr>
          <a:xfrm>
            <a:off x="10831891" y="11055963"/>
            <a:ext cx="9096225" cy="1626165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406FB8-6F02-47DE-A60B-3B5E0B25A482}" type="datetimeFigureOut">
              <a:rPr lang="en-US" smtClean="0"/>
              <a:pPr/>
              <a:t>11/20/2021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 xmlns:p14="http://schemas.microsoft.com/office/powerpoint/2010/main" val="1923108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406FB8-6F02-47DE-A60B-3B5E0B25A482}" type="datetimeFigureOut">
              <a:rPr lang="en-US" smtClean="0"/>
              <a:pPr/>
              <a:t>11/20/2021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 xmlns:p14="http://schemas.microsoft.com/office/powerpoint/2010/main" val="3635740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06FB8-6F02-47DE-A60B-3B5E0B25A482}" type="datetimeFigureOut">
              <a:rPr lang="en-US" smtClean="0"/>
              <a:pPr/>
              <a:t>11/20/2021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 xmlns:p14="http://schemas.microsoft.com/office/powerpoint/2010/main" val="271311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smtClean="0"/>
              <a:t>Click to edit Master title style</a:t>
            </a:r>
            <a:endParaRPr lang="en-US" dirty="0"/>
          </a:p>
        </p:txBody>
      </p:sp>
      <p:sp>
        <p:nvSpPr>
          <p:cNvPr id="3" name="Content Placeholder 2"/>
          <p:cNvSpPr>
            <a:spLocks noGrp="1"/>
          </p:cNvSpPr>
          <p:nvPr>
            <p:ph idx="1"/>
          </p:nvPr>
        </p:nvSpPr>
        <p:spPr>
          <a:xfrm>
            <a:off x="9096225" y="4357934"/>
            <a:ext cx="10831890" cy="21509383"/>
          </a:xfrm>
        </p:spPr>
        <p:txBody>
          <a:bodyPr/>
          <a:lstStyle>
            <a:lvl1pPr>
              <a:defRPr sz="7488"/>
            </a:lvl1pPr>
            <a:lvl2pPr>
              <a:defRPr sz="6552"/>
            </a:lvl2pPr>
            <a:lvl3pPr>
              <a:defRPr sz="5616"/>
            </a:lvl3pPr>
            <a:lvl4pPr>
              <a:defRPr sz="4680"/>
            </a:lvl4pPr>
            <a:lvl5pPr>
              <a:defRPr sz="4680"/>
            </a:lvl5pPr>
            <a:lvl6pPr>
              <a:defRPr sz="4680"/>
            </a:lvl6pPr>
            <a:lvl7pPr>
              <a:defRPr sz="4680"/>
            </a:lvl7pPr>
            <a:lvl8pPr>
              <a:defRPr sz="4680"/>
            </a:lvl8pPr>
            <a:lvl9pPr>
              <a:defRPr sz="468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smtClean="0"/>
              <a:t>Edit Master text styles</a:t>
            </a:r>
          </a:p>
        </p:txBody>
      </p:sp>
      <p:sp>
        <p:nvSpPr>
          <p:cNvPr id="5" name="Date Placeholder 4"/>
          <p:cNvSpPr>
            <a:spLocks noGrp="1"/>
          </p:cNvSpPr>
          <p:nvPr>
            <p:ph type="dt" sz="half" idx="10"/>
          </p:nvPr>
        </p:nvSpPr>
        <p:spPr/>
        <p:txBody>
          <a:bodyPr/>
          <a:lstStyle/>
          <a:p>
            <a:fld id="{9A406FB8-6F02-47DE-A60B-3B5E0B25A482}" type="datetimeFigureOut">
              <a:rPr lang="en-US" smtClean="0"/>
              <a:pPr/>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 xmlns:p14="http://schemas.microsoft.com/office/powerpoint/2010/main" val="20710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096225" y="4357934"/>
            <a:ext cx="10831890" cy="21509383"/>
          </a:xfrm>
        </p:spPr>
        <p:txBody>
          <a:bodyPr anchor="t"/>
          <a:lstStyle>
            <a:lvl1pPr marL="0" indent="0">
              <a:buNone/>
              <a:defRPr sz="7488"/>
            </a:lvl1pPr>
            <a:lvl2pPr marL="1069802" indent="0">
              <a:buNone/>
              <a:defRPr sz="6552"/>
            </a:lvl2pPr>
            <a:lvl3pPr marL="2139605" indent="0">
              <a:buNone/>
              <a:defRPr sz="5616"/>
            </a:lvl3pPr>
            <a:lvl4pPr marL="3209407" indent="0">
              <a:buNone/>
              <a:defRPr sz="4680"/>
            </a:lvl4pPr>
            <a:lvl5pPr marL="4279209" indent="0">
              <a:buNone/>
              <a:defRPr sz="4680"/>
            </a:lvl5pPr>
            <a:lvl6pPr marL="5349011" indent="0">
              <a:buNone/>
              <a:defRPr sz="4680"/>
            </a:lvl6pPr>
            <a:lvl7pPr marL="6418814" indent="0">
              <a:buNone/>
              <a:defRPr sz="4680"/>
            </a:lvl7pPr>
            <a:lvl8pPr marL="7488616" indent="0">
              <a:buNone/>
              <a:defRPr sz="4680"/>
            </a:lvl8pPr>
            <a:lvl9pPr marL="8558418" indent="0">
              <a:buNone/>
              <a:defRPr sz="4680"/>
            </a:lvl9pPr>
          </a:lstStyle>
          <a:p>
            <a:r>
              <a:rPr lang="en-US" smtClean="0"/>
              <a:t>Click icon to add picture</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smtClean="0"/>
              <a:t>Edit Master text styles</a:t>
            </a:r>
          </a:p>
        </p:txBody>
      </p:sp>
      <p:sp>
        <p:nvSpPr>
          <p:cNvPr id="5" name="Date Placeholder 4"/>
          <p:cNvSpPr>
            <a:spLocks noGrp="1"/>
          </p:cNvSpPr>
          <p:nvPr>
            <p:ph type="dt" sz="half" idx="10"/>
          </p:nvPr>
        </p:nvSpPr>
        <p:spPr/>
        <p:txBody>
          <a:bodyPr/>
          <a:lstStyle/>
          <a:p>
            <a:fld id="{9A406FB8-6F02-47DE-A60B-3B5E0B25A482}" type="datetimeFigureOut">
              <a:rPr lang="en-US" smtClean="0"/>
              <a:pPr/>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 xmlns:p14="http://schemas.microsoft.com/office/powerpoint/2010/main" val="1398425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998" y="1611459"/>
            <a:ext cx="18454330" cy="585027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70998" y="8057261"/>
            <a:ext cx="18454330" cy="192043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70997" y="28053287"/>
            <a:ext cx="4814173" cy="1611452"/>
          </a:xfrm>
          <a:prstGeom prst="rect">
            <a:avLst/>
          </a:prstGeom>
        </p:spPr>
        <p:txBody>
          <a:bodyPr vert="horz" lIns="91440" tIns="45720" rIns="91440" bIns="45720" rtlCol="0" anchor="ctr"/>
          <a:lstStyle>
            <a:lvl1pPr algn="l">
              <a:defRPr sz="2808">
                <a:solidFill>
                  <a:schemeClr val="tx1">
                    <a:tint val="75000"/>
                  </a:schemeClr>
                </a:solidFill>
              </a:defRPr>
            </a:lvl1pPr>
          </a:lstStyle>
          <a:p>
            <a:fld id="{9A406FB8-6F02-47DE-A60B-3B5E0B25A482}" type="datetimeFigureOut">
              <a:rPr lang="en-US" smtClean="0"/>
              <a:pPr/>
              <a:t>11/20/2021</a:t>
            </a:fld>
            <a:endParaRPr lang="en-US"/>
          </a:p>
        </p:txBody>
      </p:sp>
      <p:sp>
        <p:nvSpPr>
          <p:cNvPr id="5" name="Footer Placeholder 4"/>
          <p:cNvSpPr>
            <a:spLocks noGrp="1"/>
          </p:cNvSpPr>
          <p:nvPr>
            <p:ph type="ftr" sz="quarter" idx="3"/>
          </p:nvPr>
        </p:nvSpPr>
        <p:spPr>
          <a:xfrm>
            <a:off x="7087533" y="28053287"/>
            <a:ext cx="7221260" cy="1611452"/>
          </a:xfrm>
          <a:prstGeom prst="rect">
            <a:avLst/>
          </a:prstGeom>
        </p:spPr>
        <p:txBody>
          <a:bodyPr vert="horz" lIns="91440" tIns="45720" rIns="91440" bIns="45720" rtlCol="0" anchor="ctr"/>
          <a:lstStyle>
            <a:lvl1pPr algn="ctr">
              <a:defRPr sz="28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11155" y="28053287"/>
            <a:ext cx="4814173" cy="1611452"/>
          </a:xfrm>
          <a:prstGeom prst="rect">
            <a:avLst/>
          </a:prstGeom>
        </p:spPr>
        <p:txBody>
          <a:bodyPr vert="horz" lIns="91440" tIns="45720" rIns="91440" bIns="45720" rtlCol="0" anchor="ctr"/>
          <a:lstStyle>
            <a:lvl1pPr algn="r">
              <a:defRPr sz="2808">
                <a:solidFill>
                  <a:schemeClr val="tx1">
                    <a:tint val="75000"/>
                  </a:schemeClr>
                </a:solidFill>
              </a:defRPr>
            </a:lvl1pPr>
          </a:lstStyle>
          <a:p>
            <a:fld id="{7BDE2AD3-A014-4F9C-9BF8-6DFB085D9622}" type="slidenum">
              <a:rPr lang="en-US" smtClean="0"/>
              <a:pPr/>
              <a:t>‹#›</a:t>
            </a:fld>
            <a:endParaRPr lang="en-US"/>
          </a:p>
        </p:txBody>
      </p:sp>
    </p:spTree>
    <p:extLst>
      <p:ext uri="{BB962C8B-B14F-4D97-AF65-F5344CB8AC3E}">
        <p14:creationId xmlns="" xmlns:p14="http://schemas.microsoft.com/office/powerpoint/2010/main" val="26051940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39605" rtl="0" eaLnBrk="1" latinLnBrk="0" hangingPunct="1">
        <a:lnSpc>
          <a:spcPct val="90000"/>
        </a:lnSpc>
        <a:spcBef>
          <a:spcPct val="0"/>
        </a:spcBef>
        <a:buNone/>
        <a:defRPr sz="10296" kern="1200">
          <a:solidFill>
            <a:schemeClr val="tx1"/>
          </a:solidFill>
          <a:latin typeface="+mj-lt"/>
          <a:ea typeface="+mj-ea"/>
          <a:cs typeface="+mj-cs"/>
        </a:defRPr>
      </a:lvl1pPr>
    </p:titleStyle>
    <p:bodyStyle>
      <a:lvl1pPr marL="534901" indent="-534901" algn="l" defTabSz="2139605" rtl="0" eaLnBrk="1" latinLnBrk="0" hangingPunct="1">
        <a:lnSpc>
          <a:spcPct val="90000"/>
        </a:lnSpc>
        <a:spcBef>
          <a:spcPts val="2340"/>
        </a:spcBef>
        <a:buFont typeface="Arial" panose="020B0604020202020204" pitchFamily="34" charset="0"/>
        <a:buChar char="•"/>
        <a:defRPr sz="6552" kern="1200">
          <a:solidFill>
            <a:schemeClr val="tx1"/>
          </a:solidFill>
          <a:latin typeface="+mn-lt"/>
          <a:ea typeface="+mn-ea"/>
          <a:cs typeface="+mn-cs"/>
        </a:defRPr>
      </a:lvl1pPr>
      <a:lvl2pPr marL="1604703" indent="-534901" algn="l" defTabSz="2139605" rtl="0" eaLnBrk="1" latinLnBrk="0" hangingPunct="1">
        <a:lnSpc>
          <a:spcPct val="90000"/>
        </a:lnSpc>
        <a:spcBef>
          <a:spcPts val="1170"/>
        </a:spcBef>
        <a:buFont typeface="Arial" panose="020B0604020202020204" pitchFamily="34" charset="0"/>
        <a:buChar char="•"/>
        <a:defRPr sz="5616" kern="1200">
          <a:solidFill>
            <a:schemeClr val="tx1"/>
          </a:solidFill>
          <a:latin typeface="+mn-lt"/>
          <a:ea typeface="+mn-ea"/>
          <a:cs typeface="+mn-cs"/>
        </a:defRPr>
      </a:lvl2pPr>
      <a:lvl3pPr marL="2674506" indent="-534901" algn="l" defTabSz="2139605" rtl="0" eaLnBrk="1" latinLnBrk="0" hangingPunct="1">
        <a:lnSpc>
          <a:spcPct val="90000"/>
        </a:lnSpc>
        <a:spcBef>
          <a:spcPts val="1170"/>
        </a:spcBef>
        <a:buFont typeface="Arial" panose="020B0604020202020204" pitchFamily="34" charset="0"/>
        <a:buChar char="•"/>
        <a:defRPr sz="4680" kern="1200">
          <a:solidFill>
            <a:schemeClr val="tx1"/>
          </a:solidFill>
          <a:latin typeface="+mn-lt"/>
          <a:ea typeface="+mn-ea"/>
          <a:cs typeface="+mn-cs"/>
        </a:defRPr>
      </a:lvl3pPr>
      <a:lvl4pPr marL="3744308"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4pPr>
      <a:lvl5pPr marL="4814110"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5pPr>
      <a:lvl6pPr marL="5883913"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6pPr>
      <a:lvl7pPr marL="6953715"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7pPr>
      <a:lvl8pPr marL="8023517"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8pPr>
      <a:lvl9pPr marL="9093319"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9pPr>
    </p:bodyStyle>
    <p:otherStyle>
      <a:defPPr>
        <a:defRPr lang="en-US"/>
      </a:defPPr>
      <a:lvl1pPr marL="0" algn="l" defTabSz="2139605" rtl="0" eaLnBrk="1" latinLnBrk="0" hangingPunct="1">
        <a:defRPr sz="4212" kern="1200">
          <a:solidFill>
            <a:schemeClr val="tx1"/>
          </a:solidFill>
          <a:latin typeface="+mn-lt"/>
          <a:ea typeface="+mn-ea"/>
          <a:cs typeface="+mn-cs"/>
        </a:defRPr>
      </a:lvl1pPr>
      <a:lvl2pPr marL="1069802" algn="l" defTabSz="2139605" rtl="0" eaLnBrk="1" latinLnBrk="0" hangingPunct="1">
        <a:defRPr sz="4212" kern="1200">
          <a:solidFill>
            <a:schemeClr val="tx1"/>
          </a:solidFill>
          <a:latin typeface="+mn-lt"/>
          <a:ea typeface="+mn-ea"/>
          <a:cs typeface="+mn-cs"/>
        </a:defRPr>
      </a:lvl2pPr>
      <a:lvl3pPr marL="2139605" algn="l" defTabSz="2139605" rtl="0" eaLnBrk="1" latinLnBrk="0" hangingPunct="1">
        <a:defRPr sz="4212" kern="1200">
          <a:solidFill>
            <a:schemeClr val="tx1"/>
          </a:solidFill>
          <a:latin typeface="+mn-lt"/>
          <a:ea typeface="+mn-ea"/>
          <a:cs typeface="+mn-cs"/>
        </a:defRPr>
      </a:lvl3pPr>
      <a:lvl4pPr marL="3209407" algn="l" defTabSz="2139605" rtl="0" eaLnBrk="1" latinLnBrk="0" hangingPunct="1">
        <a:defRPr sz="4212" kern="1200">
          <a:solidFill>
            <a:schemeClr val="tx1"/>
          </a:solidFill>
          <a:latin typeface="+mn-lt"/>
          <a:ea typeface="+mn-ea"/>
          <a:cs typeface="+mn-cs"/>
        </a:defRPr>
      </a:lvl4pPr>
      <a:lvl5pPr marL="4279209" algn="l" defTabSz="2139605" rtl="0" eaLnBrk="1" latinLnBrk="0" hangingPunct="1">
        <a:defRPr sz="4212" kern="1200">
          <a:solidFill>
            <a:schemeClr val="tx1"/>
          </a:solidFill>
          <a:latin typeface="+mn-lt"/>
          <a:ea typeface="+mn-ea"/>
          <a:cs typeface="+mn-cs"/>
        </a:defRPr>
      </a:lvl5pPr>
      <a:lvl6pPr marL="5349011" algn="l" defTabSz="2139605" rtl="0" eaLnBrk="1" latinLnBrk="0" hangingPunct="1">
        <a:defRPr sz="4212" kern="1200">
          <a:solidFill>
            <a:schemeClr val="tx1"/>
          </a:solidFill>
          <a:latin typeface="+mn-lt"/>
          <a:ea typeface="+mn-ea"/>
          <a:cs typeface="+mn-cs"/>
        </a:defRPr>
      </a:lvl6pPr>
      <a:lvl7pPr marL="6418814" algn="l" defTabSz="2139605" rtl="0" eaLnBrk="1" latinLnBrk="0" hangingPunct="1">
        <a:defRPr sz="4212" kern="1200">
          <a:solidFill>
            <a:schemeClr val="tx1"/>
          </a:solidFill>
          <a:latin typeface="+mn-lt"/>
          <a:ea typeface="+mn-ea"/>
          <a:cs typeface="+mn-cs"/>
        </a:defRPr>
      </a:lvl7pPr>
      <a:lvl8pPr marL="7488616" algn="l" defTabSz="2139605" rtl="0" eaLnBrk="1" latinLnBrk="0" hangingPunct="1">
        <a:defRPr sz="4212" kern="1200">
          <a:solidFill>
            <a:schemeClr val="tx1"/>
          </a:solidFill>
          <a:latin typeface="+mn-lt"/>
          <a:ea typeface="+mn-ea"/>
          <a:cs typeface="+mn-cs"/>
        </a:defRPr>
      </a:lvl8pPr>
      <a:lvl9pPr marL="8558418" algn="l" defTabSz="2139605" rtl="0" eaLnBrk="1" latinLnBrk="0" hangingPunct="1">
        <a:defRPr sz="42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nip Diagonal Corner Rectangle 323"/>
          <p:cNvSpPr/>
          <p:nvPr/>
        </p:nvSpPr>
        <p:spPr>
          <a:xfrm>
            <a:off x="361656" y="17467055"/>
            <a:ext cx="20141588" cy="11244090"/>
          </a:xfrm>
          <a:prstGeom prst="snip2DiagRect">
            <a:avLst/>
          </a:prstGeom>
          <a:solidFill>
            <a:schemeClr val="bg2">
              <a:lumMod val="90000"/>
            </a:schemeClr>
          </a:solid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323" name="Snip Diagonal Corner Rectangle 322"/>
          <p:cNvSpPr/>
          <p:nvPr/>
        </p:nvSpPr>
        <p:spPr>
          <a:xfrm>
            <a:off x="584847" y="3345307"/>
            <a:ext cx="19991110" cy="13448084"/>
          </a:xfrm>
          <a:prstGeom prst="snip2DiagRect">
            <a:avLst/>
          </a:prstGeom>
          <a:solidFill>
            <a:schemeClr val="bg1">
              <a:lumMod val="95000"/>
            </a:schemeClr>
          </a:solidFill>
          <a:ln>
            <a:solidFill>
              <a:schemeClr val="bg1">
                <a:lumMod val="6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100" dirty="0"/>
          </a:p>
        </p:txBody>
      </p:sp>
      <p:pic>
        <p:nvPicPr>
          <p:cNvPr id="4" name="Grafik 2" descr="AECENAR_Kopf_withWebsiteAdress.jpg"/>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804643" cy="1390179"/>
          </a:xfrm>
          <a:prstGeom prst="rect">
            <a:avLst/>
          </a:prstGeom>
          <a:noFill/>
          <a:ln>
            <a:noFill/>
          </a:ln>
        </p:spPr>
      </p:pic>
      <p:pic>
        <p:nvPicPr>
          <p:cNvPr id="5" name="Grafik 10" descr="Basmalla.jpg"/>
          <p:cNvPicPr>
            <a:picLocks noChangeAspect="1"/>
          </p:cNvPicPr>
          <p:nvPr/>
        </p:nvPicPr>
        <p:blipFill>
          <a:blip r:embed="rId3" cstate="print"/>
          <a:stretch>
            <a:fillRect/>
          </a:stretch>
        </p:blipFill>
        <p:spPr>
          <a:xfrm>
            <a:off x="9867370" y="241812"/>
            <a:ext cx="4594552" cy="793437"/>
          </a:xfrm>
          <a:prstGeom prst="rect">
            <a:avLst/>
          </a:prstGeom>
        </p:spPr>
      </p:pic>
      <p:sp>
        <p:nvSpPr>
          <p:cNvPr id="6" name="Rectangle 5"/>
          <p:cNvSpPr/>
          <p:nvPr/>
        </p:nvSpPr>
        <p:spPr>
          <a:xfrm>
            <a:off x="6237378" y="2265702"/>
            <a:ext cx="8094140" cy="1582293"/>
          </a:xfrm>
          <a:prstGeom prst="rect">
            <a:avLst/>
          </a:prstGeom>
        </p:spPr>
        <p:txBody>
          <a:bodyPr wrap="none">
            <a:spAutoFit/>
          </a:bodyPr>
          <a:lstStyle/>
          <a:p>
            <a:pPr algn="ctr"/>
            <a:r>
              <a:rPr lang="en-US" sz="4800" b="1" dirty="0" smtClean="0"/>
              <a:t>Air Liquefaction and Cryogenic</a:t>
            </a:r>
            <a:endParaRPr lang="en-US" sz="4800" dirty="0" smtClean="0"/>
          </a:p>
          <a:p>
            <a:pPr algn="ctr"/>
            <a:endParaRPr lang="en-US" sz="4800" b="1" dirty="0"/>
          </a:p>
        </p:txBody>
      </p:sp>
      <p:pic>
        <p:nvPicPr>
          <p:cNvPr id="47" name="Picture 46"/>
          <p:cNvPicPr/>
          <p:nvPr/>
        </p:nvPicPr>
        <p:blipFill>
          <a:blip r:embed="rId4">
            <a:extLst>
              <a:ext uri="{28A0092B-C50C-407E-A947-70E740481C1C}">
                <a14:useLocalDpi xmlns="" xmlns:a14="http://schemas.microsoft.com/office/drawing/2010/main" val="0"/>
              </a:ext>
            </a:extLst>
          </a:blip>
          <a:stretch>
            <a:fillRect/>
          </a:stretch>
        </p:blipFill>
        <p:spPr>
          <a:xfrm>
            <a:off x="15392401" y="0"/>
            <a:ext cx="4002008" cy="2571750"/>
          </a:xfrm>
          <a:prstGeom prst="rect">
            <a:avLst/>
          </a:prstGeom>
        </p:spPr>
      </p:pic>
      <p:sp>
        <p:nvSpPr>
          <p:cNvPr id="254" name="TextBox 253"/>
          <p:cNvSpPr txBox="1"/>
          <p:nvPr/>
        </p:nvSpPr>
        <p:spPr>
          <a:xfrm>
            <a:off x="1088609" y="18610186"/>
            <a:ext cx="8927776" cy="584775"/>
          </a:xfrm>
          <a:prstGeom prst="rect">
            <a:avLst/>
          </a:prstGeom>
          <a:noFill/>
        </p:spPr>
        <p:txBody>
          <a:bodyPr wrap="square" rtlCol="0">
            <a:spAutoFit/>
          </a:bodyPr>
          <a:lstStyle/>
          <a:p>
            <a:pPr marL="514350" indent="-514350" algn="r" rtl="1">
              <a:buFont typeface="+mj-lt"/>
              <a:buAutoNum type="arabicPeriod" startAt="5"/>
            </a:pPr>
            <a:endParaRPr lang="en-US" sz="3200" b="1" dirty="0"/>
          </a:p>
        </p:txBody>
      </p:sp>
      <p:sp>
        <p:nvSpPr>
          <p:cNvPr id="3" name="Snip Diagonal Corner Rectangle 2"/>
          <p:cNvSpPr/>
          <p:nvPr/>
        </p:nvSpPr>
        <p:spPr>
          <a:xfrm>
            <a:off x="1375688" y="3919432"/>
            <a:ext cx="5297213" cy="901786"/>
          </a:xfrm>
          <a:prstGeom prst="snip2Diag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bg2">
                    <a:lumMod val="50000"/>
                  </a:schemeClr>
                </a:solidFill>
              </a:rPr>
              <a:t>Introduction </a:t>
            </a:r>
            <a:r>
              <a:rPr lang="ar-LB" b="1" dirty="0" smtClean="0">
                <a:solidFill>
                  <a:schemeClr val="bg2">
                    <a:lumMod val="50000"/>
                  </a:schemeClr>
                </a:solidFill>
              </a:rPr>
              <a:t>مقدمة</a:t>
            </a:r>
            <a:endParaRPr lang="en-US" b="1" dirty="0">
              <a:solidFill>
                <a:schemeClr val="bg2">
                  <a:lumMod val="50000"/>
                </a:schemeClr>
              </a:solidFill>
            </a:endParaRPr>
          </a:p>
        </p:txBody>
      </p:sp>
      <p:sp>
        <p:nvSpPr>
          <p:cNvPr id="7" name="TextBox 6"/>
          <p:cNvSpPr txBox="1"/>
          <p:nvPr/>
        </p:nvSpPr>
        <p:spPr>
          <a:xfrm>
            <a:off x="14213395" y="28817111"/>
            <a:ext cx="6311698" cy="1200329"/>
          </a:xfrm>
          <a:prstGeom prst="rect">
            <a:avLst/>
          </a:prstGeom>
          <a:noFill/>
        </p:spPr>
        <p:txBody>
          <a:bodyPr wrap="square" rtlCol="0">
            <a:spAutoFit/>
          </a:bodyPr>
          <a:lstStyle/>
          <a:p>
            <a:r>
              <a:rPr lang="en-US" sz="3600" dirty="0" smtClean="0"/>
              <a:t>Nidaa Fatfat  Mounira Sayah /Aecenar November 2021 </a:t>
            </a:r>
          </a:p>
        </p:txBody>
      </p:sp>
      <p:sp>
        <p:nvSpPr>
          <p:cNvPr id="2" name="TextBox 1"/>
          <p:cNvSpPr txBox="1"/>
          <p:nvPr/>
        </p:nvSpPr>
        <p:spPr>
          <a:xfrm>
            <a:off x="1311894" y="4997396"/>
            <a:ext cx="2821956" cy="3308598"/>
          </a:xfrm>
          <a:prstGeom prst="rect">
            <a:avLst/>
          </a:prstGeom>
          <a:noFill/>
        </p:spPr>
        <p:txBody>
          <a:bodyPr wrap="square" rtlCol="0">
            <a:spAutoFit/>
          </a:bodyPr>
          <a:lstStyle/>
          <a:p>
            <a:pPr fontAlgn="t"/>
            <a:r>
              <a:rPr lang="en-US" sz="1100" dirty="0" smtClean="0"/>
              <a:t>Liquefaction is a process in which the gaseous substance </a:t>
            </a:r>
            <a:r>
              <a:rPr lang="en-US" sz="1100" b="1" dirty="0" smtClean="0"/>
              <a:t>is</a:t>
            </a:r>
            <a:r>
              <a:rPr lang="en-US" sz="1100" dirty="0" smtClean="0"/>
              <a:t> </a:t>
            </a:r>
            <a:r>
              <a:rPr lang="en-US" sz="1100" b="1" dirty="0" smtClean="0"/>
              <a:t>converted into</a:t>
            </a:r>
            <a:r>
              <a:rPr lang="en-US" sz="1100" dirty="0" smtClean="0"/>
              <a:t> a liquid state. </a:t>
            </a:r>
            <a:br>
              <a:rPr lang="en-US" sz="1100" dirty="0" smtClean="0"/>
            </a:br>
            <a:r>
              <a:rPr lang="en-US" sz="1100" dirty="0" smtClean="0"/>
              <a:t>For example, </a:t>
            </a:r>
            <a:r>
              <a:rPr lang="en-US" sz="1100" b="1" dirty="0" smtClean="0"/>
              <a:t>oxygen</a:t>
            </a:r>
            <a:r>
              <a:rPr lang="en-US" sz="1100" dirty="0" smtClean="0"/>
              <a:t> </a:t>
            </a:r>
            <a:r>
              <a:rPr lang="en-US" sz="1100" b="1" dirty="0" smtClean="0"/>
              <a:t>is generally</a:t>
            </a:r>
            <a:r>
              <a:rPr lang="en-US" sz="1100" dirty="0" smtClean="0"/>
              <a:t> a gaseous substance and can be converted to a liquid by applying sufficient pressure and </a:t>
            </a:r>
            <a:r>
              <a:rPr lang="en-US" sz="1100" b="1" dirty="0" smtClean="0"/>
              <a:t>lowering</a:t>
            </a:r>
            <a:r>
              <a:rPr lang="en-US" sz="1100" dirty="0" smtClean="0"/>
              <a:t> the temperature. </a:t>
            </a:r>
            <a:br>
              <a:rPr lang="en-US" sz="1100" dirty="0" smtClean="0"/>
            </a:br>
            <a:r>
              <a:rPr lang="en-US" sz="1100" dirty="0" smtClean="0"/>
              <a:t>In order to liquefy a gas it is necessary to bring the molecules closer</a:t>
            </a:r>
            <a:r>
              <a:rPr lang="en-US" sz="1100" b="1" dirty="0" smtClean="0"/>
              <a:t> together</a:t>
            </a:r>
            <a:r>
              <a:rPr lang="en-US" sz="1100" dirty="0" smtClean="0"/>
              <a:t>.</a:t>
            </a:r>
            <a:r>
              <a:rPr lang="en-US" sz="1100" b="1" dirty="0" smtClean="0"/>
              <a:t> When</a:t>
            </a:r>
            <a:r>
              <a:rPr lang="en-US" sz="1100" dirty="0" smtClean="0"/>
              <a:t> the pressure on a gas </a:t>
            </a:r>
            <a:r>
              <a:rPr lang="en-US" sz="1100" b="1" dirty="0" smtClean="0"/>
              <a:t>increases,</a:t>
            </a:r>
            <a:r>
              <a:rPr lang="en-US" sz="1100" dirty="0" smtClean="0"/>
              <a:t> the molecules come closer and closer and at a certain pressure they merge </a:t>
            </a:r>
            <a:r>
              <a:rPr lang="en-US" sz="1100" b="1" dirty="0" smtClean="0"/>
              <a:t>into</a:t>
            </a:r>
            <a:r>
              <a:rPr lang="en-US" sz="1100" dirty="0" smtClean="0"/>
              <a:t> liquids. </a:t>
            </a:r>
            <a:br>
              <a:rPr lang="en-US" sz="1100" dirty="0" smtClean="0"/>
            </a:br>
            <a:r>
              <a:rPr lang="en-US" sz="1100" dirty="0" smtClean="0"/>
              <a:t>On the other hand, when the temperature of a gas </a:t>
            </a:r>
            <a:r>
              <a:rPr lang="en-US" sz="1100" b="1" dirty="0" smtClean="0"/>
              <a:t>drops,</a:t>
            </a:r>
            <a:r>
              <a:rPr lang="en-US" sz="1100" dirty="0" smtClean="0"/>
              <a:t> the molecules lose kinetic energy, which </a:t>
            </a:r>
            <a:r>
              <a:rPr lang="en-US" sz="1100" b="1" dirty="0" smtClean="0"/>
              <a:t>leads</a:t>
            </a:r>
            <a:r>
              <a:rPr lang="en-US" sz="1100" dirty="0" smtClean="0"/>
              <a:t> </a:t>
            </a:r>
            <a:r>
              <a:rPr lang="en-US" sz="1100" b="1" dirty="0" smtClean="0"/>
              <a:t>to</a:t>
            </a:r>
            <a:r>
              <a:rPr lang="en-US" sz="1100" dirty="0" smtClean="0"/>
              <a:t> a considerable decrease in their s</a:t>
            </a:r>
            <a:r>
              <a:rPr lang="en-US" sz="1100" b="1" dirty="0" smtClean="0"/>
              <a:t>peed. Slowly moving</a:t>
            </a:r>
            <a:r>
              <a:rPr lang="en-US" sz="1100" dirty="0" smtClean="0"/>
              <a:t> molecules cannot </a:t>
            </a:r>
            <a:r>
              <a:rPr lang="en-US" sz="1100" b="1" dirty="0" smtClean="0"/>
              <a:t>withstand</a:t>
            </a:r>
            <a:r>
              <a:rPr lang="en-US" sz="1100" dirty="0" smtClean="0"/>
              <a:t> the force of attraction and come closer and closer and finally </a:t>
            </a:r>
            <a:r>
              <a:rPr lang="en-US" sz="1100" b="1" dirty="0" smtClean="0"/>
              <a:t>aggregate</a:t>
            </a:r>
            <a:r>
              <a:rPr lang="en-US" sz="1100" dirty="0" smtClean="0"/>
              <a:t> to form the liquid. </a:t>
            </a:r>
            <a:br>
              <a:rPr lang="en-US" sz="1100" dirty="0" smtClean="0"/>
            </a:br>
            <a:endParaRPr lang="en-US" sz="1100" dirty="0"/>
          </a:p>
        </p:txBody>
      </p:sp>
      <p:sp>
        <p:nvSpPr>
          <p:cNvPr id="13" name="TextBox 12"/>
          <p:cNvSpPr txBox="1"/>
          <p:nvPr/>
        </p:nvSpPr>
        <p:spPr>
          <a:xfrm>
            <a:off x="4367574" y="5042044"/>
            <a:ext cx="2300645" cy="2800767"/>
          </a:xfrm>
          <a:prstGeom prst="rect">
            <a:avLst/>
          </a:prstGeom>
          <a:noFill/>
        </p:spPr>
        <p:txBody>
          <a:bodyPr wrap="square" rtlCol="0">
            <a:spAutoFit/>
          </a:bodyPr>
          <a:lstStyle/>
          <a:p>
            <a:pPr algn="r" rtl="1"/>
            <a:r>
              <a:rPr lang="ar-LB" sz="1100" dirty="0" smtClean="0"/>
              <a:t>الإسالة هي عملية يتم فيها تحويل المادة الغازية إلى حالة سائلة.</a:t>
            </a:r>
          </a:p>
          <a:p>
            <a:pPr algn="r" rtl="1"/>
            <a:r>
              <a:rPr lang="ar-LB" sz="1100" dirty="0" smtClean="0"/>
              <a:t>  على سبيل المثال ، يعتبر الأكسجين بشكل عام مادة غازية ويمكن تحويله إلى سائل عن طريق الضغط الكافي وخفض درجة الحرارة.</a:t>
            </a:r>
          </a:p>
          <a:p>
            <a:pPr algn="r" rtl="1"/>
            <a:r>
              <a:rPr lang="ar-LB" sz="1100" dirty="0" smtClean="0"/>
              <a:t>  من أجل تسييل الغاز ، من الضروري تقريب الجزيئات من بعضها البعض. عندما يزداد الضغط على الغاز ، تقترب الجزيئات أكثر فأكثر وعند ضغط معين تندمج في السوائل.</a:t>
            </a:r>
          </a:p>
          <a:p>
            <a:pPr algn="r" rtl="1"/>
            <a:r>
              <a:rPr lang="ar-LB" sz="1100" dirty="0" smtClean="0"/>
              <a:t>  من ناحية أخرى ، عندما تنخفض درجة حرارة الغاز ، تفقد الجزيئات الطاقة الحركية ، مما يؤدي إلى انخفاض كبير في سرعتها. لا تستطيع الجزيئات التي تتحرك ببطء أن تصمد أمام قوة الجذب وتقترب أكثر فأكثر وتتجمع في النهاية لتشكيل السائل.</a:t>
            </a:r>
          </a:p>
          <a:p>
            <a:pPr algn="r" rtl="1"/>
            <a:r>
              <a:rPr lang="ar-LB" sz="1100" dirty="0" smtClean="0"/>
              <a:t>  </a:t>
            </a:r>
            <a:endParaRPr lang="en-US" sz="1100" dirty="0"/>
          </a:p>
        </p:txBody>
      </p:sp>
      <p:sp>
        <p:nvSpPr>
          <p:cNvPr id="16" name="Snip Diagonal Corner Rectangle 15"/>
          <p:cNvSpPr/>
          <p:nvPr/>
        </p:nvSpPr>
        <p:spPr>
          <a:xfrm>
            <a:off x="1327348" y="8656488"/>
            <a:ext cx="4981074" cy="1536357"/>
          </a:xfrm>
          <a:prstGeom prst="snip2Diag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bg2">
                    <a:lumMod val="50000"/>
                  </a:schemeClr>
                </a:solidFill>
              </a:rPr>
              <a:t>Control system</a:t>
            </a:r>
          </a:p>
          <a:p>
            <a:pPr algn="ctr"/>
            <a:r>
              <a:rPr lang="ar-LB" b="1" dirty="0" smtClean="0">
                <a:solidFill>
                  <a:schemeClr val="bg2">
                    <a:lumMod val="50000"/>
                  </a:schemeClr>
                </a:solidFill>
              </a:rPr>
              <a:t>نظام التحكم</a:t>
            </a:r>
            <a:endParaRPr lang="en-US" b="1" dirty="0">
              <a:solidFill>
                <a:schemeClr val="bg2">
                  <a:lumMod val="50000"/>
                </a:schemeClr>
              </a:solidFill>
            </a:endParaRPr>
          </a:p>
        </p:txBody>
      </p:sp>
      <p:sp>
        <p:nvSpPr>
          <p:cNvPr id="17" name="TextBox 16"/>
          <p:cNvSpPr txBox="1"/>
          <p:nvPr/>
        </p:nvSpPr>
        <p:spPr>
          <a:xfrm>
            <a:off x="1385565" y="10413710"/>
            <a:ext cx="2514098" cy="2462213"/>
          </a:xfrm>
          <a:prstGeom prst="rect">
            <a:avLst/>
          </a:prstGeom>
          <a:noFill/>
        </p:spPr>
        <p:txBody>
          <a:bodyPr wrap="square" rtlCol="0">
            <a:spAutoFit/>
          </a:bodyPr>
          <a:lstStyle/>
          <a:p>
            <a:r>
              <a:rPr lang="en-US" sz="1100" dirty="0" smtClean="0"/>
              <a:t>The liquefaction of oxygen (LOX) process control system to be implemented should have the following technical requirements:</a:t>
            </a:r>
          </a:p>
          <a:p>
            <a:r>
              <a:rPr lang="en-US" sz="1100" dirty="0" smtClean="0"/>
              <a:t>•The user most be able to switch between manual and automatic modes.</a:t>
            </a:r>
          </a:p>
          <a:p>
            <a:r>
              <a:rPr lang="en-US" sz="1100" dirty="0" smtClean="0"/>
              <a:t>•The user must be able to control the Liquefaction of Oxygen plant remotely, with a distance range that’s up to 1 km.</a:t>
            </a:r>
          </a:p>
          <a:p>
            <a:r>
              <a:rPr lang="en-US" sz="1100" dirty="0" smtClean="0"/>
              <a:t>•The user must be able to monitor different sensor data on a well-organized GUI (Graphical Use Interface).</a:t>
            </a:r>
          </a:p>
          <a:p>
            <a:r>
              <a:rPr lang="en-US" sz="1100" dirty="0" smtClean="0"/>
              <a:t>•The system must have a 2-way communication channel.</a:t>
            </a:r>
            <a:endParaRPr lang="en-US" sz="1100" dirty="0"/>
          </a:p>
        </p:txBody>
      </p:sp>
      <p:sp>
        <p:nvSpPr>
          <p:cNvPr id="18" name="TextBox 17"/>
          <p:cNvSpPr txBox="1"/>
          <p:nvPr/>
        </p:nvSpPr>
        <p:spPr>
          <a:xfrm>
            <a:off x="4185628" y="10427250"/>
            <a:ext cx="2158409" cy="2292935"/>
          </a:xfrm>
          <a:prstGeom prst="rect">
            <a:avLst/>
          </a:prstGeom>
          <a:noFill/>
        </p:spPr>
        <p:txBody>
          <a:bodyPr wrap="square" rtlCol="0">
            <a:spAutoFit/>
          </a:bodyPr>
          <a:lstStyle/>
          <a:p>
            <a:r>
              <a:rPr lang="ar-LB" sz="1100" dirty="0" smtClean="0"/>
              <a:t>يجب أن يكون لنظام التحكم في عملية تسييل </a:t>
            </a:r>
            <a:r>
              <a:rPr lang="en-US" sz="1100" dirty="0" smtClean="0"/>
              <a:t>  </a:t>
            </a:r>
            <a:r>
              <a:rPr lang="ar-LB" sz="1100" dirty="0" smtClean="0"/>
              <a:t>الأكسجين الذي سيتم تنفيذه المتطلبات الفنية التالية:</a:t>
            </a:r>
          </a:p>
          <a:p>
            <a:r>
              <a:rPr lang="ar-LB" sz="1100" dirty="0" smtClean="0"/>
              <a:t>• يكون المستخدم أكثر قدرة على التبديل بين الوضعين اليدوي والتلقائي.</a:t>
            </a:r>
          </a:p>
          <a:p>
            <a:r>
              <a:rPr lang="ar-LB" sz="1100" dirty="0" smtClean="0"/>
              <a:t>• يجب أن يكون المستخدم قادرًا على التحكم في تسييل مصنع الأكسجين عن بُعد ، بمدى مسافة يصل إلى كيلومتر واحد.</a:t>
            </a:r>
          </a:p>
          <a:p>
            <a:r>
              <a:rPr lang="ar-LB" sz="1100" dirty="0" smtClean="0"/>
              <a:t>• يجب أن يكون المستخدم قادرًا على مراقبة بيانات أجهزة الاستشعار المختلفة على واجهة مستخدم رسومية جيدة التنظيم</a:t>
            </a:r>
          </a:p>
          <a:p>
            <a:r>
              <a:rPr lang="ar-LB" sz="1100" dirty="0" smtClean="0"/>
              <a:t>• يجب أن يحتوي النظام على قناة اتصال ثنائية الاتجاه.</a:t>
            </a:r>
            <a:endParaRPr lang="en-US" sz="1100" dirty="0"/>
          </a:p>
        </p:txBody>
      </p:sp>
      <p:pic>
        <p:nvPicPr>
          <p:cNvPr id="19" name="Picture 18"/>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tretch>
            <a:fillRect/>
          </a:stretch>
        </p:blipFill>
        <p:spPr>
          <a:xfrm>
            <a:off x="1365202" y="12949316"/>
            <a:ext cx="4863111" cy="1512583"/>
          </a:xfrm>
          <a:prstGeom prst="rect">
            <a:avLst/>
          </a:prstGeom>
        </p:spPr>
      </p:pic>
      <p:pic>
        <p:nvPicPr>
          <p:cNvPr id="20" name="Picture 19"/>
          <p:cNvPicPr/>
          <p:nvPr/>
        </p:nvPicPr>
        <p:blipFill>
          <a:blip r:embed="rId6"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10463431" y="17625349"/>
            <a:ext cx="3116577" cy="3560909"/>
          </a:xfrm>
          <a:prstGeom prst="rect">
            <a:avLst/>
          </a:prstGeom>
          <a:noFill/>
        </p:spPr>
      </p:pic>
      <p:sp>
        <p:nvSpPr>
          <p:cNvPr id="21" name="TextBox 20"/>
          <p:cNvSpPr txBox="1"/>
          <p:nvPr/>
        </p:nvSpPr>
        <p:spPr>
          <a:xfrm>
            <a:off x="2660385" y="14829155"/>
            <a:ext cx="3441032" cy="1615827"/>
          </a:xfrm>
          <a:prstGeom prst="rect">
            <a:avLst/>
          </a:prstGeom>
          <a:noFill/>
        </p:spPr>
        <p:txBody>
          <a:bodyPr wrap="square" rtlCol="0">
            <a:spAutoFit/>
          </a:bodyPr>
          <a:lstStyle/>
          <a:p>
            <a:r>
              <a:rPr lang="en-US" sz="1100" dirty="0" smtClean="0"/>
              <a:t>The system can be divided into 3 subcategories. First one is the plant where the liquefaction of oxygen setup is set, then, the power control unit that handles all the control procedure, and the user side where all the controls are set.</a:t>
            </a:r>
          </a:p>
          <a:p>
            <a:r>
              <a:rPr lang="ar-LB" sz="1100" dirty="0" smtClean="0"/>
              <a:t>يمكن تقسيم النظام إلى 3 فئات فرعية. الأول هو المصنع الذي يتم فيه ضبط إسالة إعداد الأكسجين ، ثم وحدة التحكم في الطاقة التي تتعامل مع جميع إجراءات التحكم ، وجانب المستخدم حيث يتم ضبط جميع عناصر التحكم.</a:t>
            </a:r>
            <a:endParaRPr lang="en-US" sz="1100" dirty="0"/>
          </a:p>
        </p:txBody>
      </p:sp>
      <p:pic>
        <p:nvPicPr>
          <p:cNvPr id="22" name="Picture 21"/>
          <p:cNvPicPr/>
          <p:nvPr/>
        </p:nvPicPr>
        <p:blipFill>
          <a:blip r:embed="rId7">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15576431" y="10184628"/>
            <a:ext cx="4772010" cy="2796025"/>
          </a:xfrm>
          <a:prstGeom prst="rect">
            <a:avLst/>
          </a:prstGeom>
          <a:noFill/>
          <a:ln>
            <a:noFill/>
          </a:ln>
        </p:spPr>
      </p:pic>
      <p:sp>
        <p:nvSpPr>
          <p:cNvPr id="23" name="Rectangle 22"/>
          <p:cNvSpPr/>
          <p:nvPr/>
        </p:nvSpPr>
        <p:spPr>
          <a:xfrm>
            <a:off x="15950859" y="9552401"/>
            <a:ext cx="3869059" cy="457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5738906" y="9472287"/>
            <a:ext cx="4493173" cy="1182183"/>
          </a:xfrm>
          <a:prstGeom prst="rect">
            <a:avLst/>
          </a:prstGeom>
          <a:noFill/>
        </p:spPr>
        <p:txBody>
          <a:bodyPr wrap="square" rtlCol="0">
            <a:spAutoFit/>
          </a:bodyPr>
          <a:lstStyle/>
          <a:p>
            <a:pPr algn="ctr"/>
            <a:endParaRPr lang="en-US" sz="1100" b="1" dirty="0" smtClean="0"/>
          </a:p>
          <a:p>
            <a:pPr algn="ctr" rtl="1"/>
            <a:r>
              <a:rPr lang="en-US" sz="1100" b="1" dirty="0" smtClean="0"/>
              <a:t> LOX Circuit with Heat Exchanger </a:t>
            </a:r>
            <a:r>
              <a:rPr lang="ar-LB" sz="1100" b="1" dirty="0" smtClean="0"/>
              <a:t>دائرة </a:t>
            </a:r>
            <a:r>
              <a:rPr lang="en-US" sz="1100" b="1" dirty="0" smtClean="0"/>
              <a:t>LOX </a:t>
            </a:r>
            <a:r>
              <a:rPr lang="ar-LB" sz="1100" b="1" dirty="0" smtClean="0"/>
              <a:t>مع مبادل حراري</a:t>
            </a:r>
            <a:endParaRPr lang="en-US" sz="1100" i="1" dirty="0" smtClean="0"/>
          </a:p>
          <a:p>
            <a:endParaRPr lang="en-US" dirty="0"/>
          </a:p>
        </p:txBody>
      </p:sp>
      <p:sp>
        <p:nvSpPr>
          <p:cNvPr id="25" name="Snip Diagonal Corner Rectangle 24"/>
          <p:cNvSpPr/>
          <p:nvPr/>
        </p:nvSpPr>
        <p:spPr>
          <a:xfrm>
            <a:off x="7976184" y="3898412"/>
            <a:ext cx="9376151" cy="862774"/>
          </a:xfrm>
          <a:prstGeom prst="snip2Diag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endParaRPr lang="en-US" b="1" dirty="0" smtClean="0">
              <a:solidFill>
                <a:schemeClr val="bg2">
                  <a:lumMod val="50000"/>
                </a:schemeClr>
              </a:solidFill>
            </a:endParaRPr>
          </a:p>
          <a:p>
            <a:pPr algn="ctr"/>
            <a:endParaRPr lang="en-US" b="1" dirty="0">
              <a:solidFill>
                <a:schemeClr val="bg2">
                  <a:lumMod val="50000"/>
                </a:schemeClr>
              </a:solidFill>
            </a:endParaRPr>
          </a:p>
        </p:txBody>
      </p:sp>
      <p:sp>
        <p:nvSpPr>
          <p:cNvPr id="26" name="TextBox 25"/>
          <p:cNvSpPr txBox="1"/>
          <p:nvPr/>
        </p:nvSpPr>
        <p:spPr>
          <a:xfrm>
            <a:off x="8292660" y="3941380"/>
            <a:ext cx="7472855" cy="843629"/>
          </a:xfrm>
          <a:prstGeom prst="rect">
            <a:avLst/>
          </a:prstGeom>
          <a:noFill/>
        </p:spPr>
        <p:txBody>
          <a:bodyPr wrap="square" rtlCol="0">
            <a:spAutoFit/>
          </a:bodyPr>
          <a:lstStyle/>
          <a:p>
            <a:r>
              <a:rPr lang="en-US" b="1" dirty="0" smtClean="0">
                <a:solidFill>
                  <a:schemeClr val="bg2">
                    <a:lumMod val="50000"/>
                  </a:schemeClr>
                </a:solidFill>
              </a:rPr>
              <a:t>Electrical Equipment</a:t>
            </a:r>
            <a:endParaRPr lang="en-US" b="1" dirty="0">
              <a:solidFill>
                <a:schemeClr val="bg2">
                  <a:lumMod val="50000"/>
                </a:schemeClr>
              </a:solidFill>
            </a:endParaRPr>
          </a:p>
        </p:txBody>
      </p:sp>
      <p:sp>
        <p:nvSpPr>
          <p:cNvPr id="27" name="TextBox 26"/>
          <p:cNvSpPr txBox="1"/>
          <p:nvPr/>
        </p:nvSpPr>
        <p:spPr>
          <a:xfrm>
            <a:off x="13857888" y="4004441"/>
            <a:ext cx="4004441" cy="843629"/>
          </a:xfrm>
          <a:prstGeom prst="rect">
            <a:avLst/>
          </a:prstGeom>
          <a:noFill/>
        </p:spPr>
        <p:txBody>
          <a:bodyPr wrap="square" rtlCol="0">
            <a:spAutoFit/>
          </a:bodyPr>
          <a:lstStyle/>
          <a:p>
            <a:r>
              <a:rPr lang="ar-LB" b="1" dirty="0" smtClean="0">
                <a:solidFill>
                  <a:schemeClr val="bg2">
                    <a:lumMod val="50000"/>
                  </a:schemeClr>
                </a:solidFill>
              </a:rPr>
              <a:t>معدات كهربائية</a:t>
            </a:r>
            <a:endParaRPr lang="en-US" b="1" dirty="0">
              <a:solidFill>
                <a:schemeClr val="bg2">
                  <a:lumMod val="50000"/>
                </a:schemeClr>
              </a:solidFill>
            </a:endParaRPr>
          </a:p>
        </p:txBody>
      </p:sp>
      <p:sp>
        <p:nvSpPr>
          <p:cNvPr id="28" name="TextBox 27"/>
          <p:cNvSpPr txBox="1"/>
          <p:nvPr/>
        </p:nvSpPr>
        <p:spPr>
          <a:xfrm>
            <a:off x="8135007" y="5044965"/>
            <a:ext cx="9932276" cy="1012906"/>
          </a:xfrm>
          <a:prstGeom prst="rect">
            <a:avLst/>
          </a:prstGeom>
          <a:noFill/>
        </p:spPr>
        <p:txBody>
          <a:bodyPr wrap="square" rtlCol="0">
            <a:spAutoFit/>
          </a:bodyPr>
          <a:lstStyle/>
          <a:p>
            <a:r>
              <a:rPr lang="en-US" sz="1100" dirty="0" smtClean="0"/>
              <a:t>The following electrical devices had been chosen for LOX Prototype.</a:t>
            </a:r>
          </a:p>
          <a:p>
            <a:endParaRPr lang="en-US" dirty="0"/>
          </a:p>
        </p:txBody>
      </p:sp>
      <p:sp>
        <p:nvSpPr>
          <p:cNvPr id="29" name="TextBox 28"/>
          <p:cNvSpPr txBox="1"/>
          <p:nvPr/>
        </p:nvSpPr>
        <p:spPr>
          <a:xfrm>
            <a:off x="12160156" y="5022376"/>
            <a:ext cx="4292221" cy="261610"/>
          </a:xfrm>
          <a:prstGeom prst="rect">
            <a:avLst/>
          </a:prstGeom>
          <a:noFill/>
        </p:spPr>
        <p:txBody>
          <a:bodyPr wrap="square" rtlCol="0">
            <a:spAutoFit/>
          </a:bodyPr>
          <a:lstStyle/>
          <a:p>
            <a:r>
              <a:rPr lang="ar-LB" sz="1100" dirty="0" smtClean="0"/>
              <a:t>تم اختيار الاجهزة الكهربائية التالية  لنموذج تسييل الأكسجين</a:t>
            </a:r>
            <a:r>
              <a:rPr lang="en-US" sz="1100" dirty="0" smtClean="0"/>
              <a:t> </a:t>
            </a:r>
            <a:endParaRPr lang="en-US" sz="1100" dirty="0"/>
          </a:p>
        </p:txBody>
      </p:sp>
      <p:sp>
        <p:nvSpPr>
          <p:cNvPr id="30" name="TextBox 29"/>
          <p:cNvSpPr txBox="1"/>
          <p:nvPr/>
        </p:nvSpPr>
        <p:spPr>
          <a:xfrm>
            <a:off x="8011236" y="5486400"/>
            <a:ext cx="1637731" cy="1012906"/>
          </a:xfrm>
          <a:prstGeom prst="rect">
            <a:avLst/>
          </a:prstGeom>
          <a:noFill/>
        </p:spPr>
        <p:txBody>
          <a:bodyPr wrap="square" rtlCol="0">
            <a:spAutoFit/>
          </a:bodyPr>
          <a:lstStyle/>
          <a:p>
            <a:r>
              <a:rPr lang="en-US" sz="1100" dirty="0" smtClean="0"/>
              <a:t>       Compressor </a:t>
            </a:r>
            <a:r>
              <a:rPr lang="ar-LB" sz="1100" dirty="0" smtClean="0"/>
              <a:t>ضاغط</a:t>
            </a:r>
            <a:endParaRPr lang="en-US" sz="1100" dirty="0" smtClean="0"/>
          </a:p>
          <a:p>
            <a:endParaRPr lang="en-US" dirty="0"/>
          </a:p>
        </p:txBody>
      </p:sp>
      <p:pic>
        <p:nvPicPr>
          <p:cNvPr id="31" name="Picture 30"/>
          <p:cNvPicPr/>
          <p:nvPr/>
        </p:nvPicPr>
        <p:blipFill rotWithShape="1">
          <a:blip r:embed="rId8"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585" t="2352" r="63415" b="69601"/>
          <a:stretch/>
        </p:blipFill>
        <p:spPr bwMode="auto">
          <a:xfrm>
            <a:off x="8038530" y="5728187"/>
            <a:ext cx="1774209" cy="1191228"/>
          </a:xfrm>
          <a:prstGeom prst="rect">
            <a:avLst/>
          </a:prstGeom>
          <a:noFill/>
          <a:ln>
            <a:noFill/>
          </a:ln>
          <a:extLst>
            <a:ext uri="{53640926-AAD7-44D8-BBD7-CCE9431645EC}">
              <a14:shadowObscure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32" name="TextBox 31"/>
          <p:cNvSpPr txBox="1"/>
          <p:nvPr/>
        </p:nvSpPr>
        <p:spPr>
          <a:xfrm>
            <a:off x="11177517" y="5418161"/>
            <a:ext cx="1146411" cy="1012906"/>
          </a:xfrm>
          <a:prstGeom prst="rect">
            <a:avLst/>
          </a:prstGeom>
          <a:noFill/>
        </p:spPr>
        <p:txBody>
          <a:bodyPr wrap="square" rtlCol="0">
            <a:spAutoFit/>
          </a:bodyPr>
          <a:lstStyle/>
          <a:p>
            <a:r>
              <a:rPr lang="en-US" sz="1100" dirty="0" smtClean="0"/>
              <a:t>Cooler  </a:t>
            </a:r>
            <a:r>
              <a:rPr lang="ar-LB" sz="1100" dirty="0" smtClean="0"/>
              <a:t>برودة</a:t>
            </a:r>
            <a:r>
              <a:rPr lang="en-US" sz="1100" dirty="0" smtClean="0"/>
              <a:t>  </a:t>
            </a:r>
          </a:p>
          <a:p>
            <a:endParaRPr lang="en-US" dirty="0"/>
          </a:p>
        </p:txBody>
      </p:sp>
      <p:pic>
        <p:nvPicPr>
          <p:cNvPr id="33" name="Picture 32"/>
          <p:cNvPicPr/>
          <p:nvPr/>
        </p:nvPicPr>
        <p:blipFill rotWithShape="1">
          <a:blip r:embed="rId9" cstate="print"/>
          <a:srcRect l="32385" t="34367" r="30948" b="10573"/>
          <a:stretch/>
        </p:blipFill>
        <p:spPr bwMode="auto">
          <a:xfrm>
            <a:off x="10809027" y="5691116"/>
            <a:ext cx="1605582" cy="1173707"/>
          </a:xfrm>
          <a:prstGeom prst="rect">
            <a:avLst/>
          </a:prstGeom>
          <a:ln>
            <a:noFill/>
          </a:ln>
          <a:extLst>
            <a:ext uri="{53640926-AAD7-44D8-BBD7-CCE9431645EC}">
              <a14:shadowObscure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34" name="TextBox 33"/>
          <p:cNvSpPr txBox="1"/>
          <p:nvPr/>
        </p:nvSpPr>
        <p:spPr>
          <a:xfrm>
            <a:off x="10836322" y="7028597"/>
            <a:ext cx="1924334" cy="1859292"/>
          </a:xfrm>
          <a:prstGeom prst="rect">
            <a:avLst/>
          </a:prstGeom>
          <a:noFill/>
        </p:spPr>
        <p:txBody>
          <a:bodyPr wrap="square" rtlCol="0">
            <a:spAutoFit/>
          </a:bodyPr>
          <a:lstStyle/>
          <a:p>
            <a:r>
              <a:rPr lang="en-US" sz="1100" dirty="0" smtClean="0"/>
              <a:t>The cooler is presented by a tunned refrigerator by adding seven cooling tubes inside it.</a:t>
            </a:r>
          </a:p>
          <a:p>
            <a:pPr algn="r" rtl="1"/>
            <a:r>
              <a:rPr lang="ar-LB" sz="1100" dirty="0" smtClean="0"/>
              <a:t>يتم تقديم المبرد عن طريق ثلاجة مضبوطة عن طريق إضافة سبعة أنابيب تبريد بداخلها.</a:t>
            </a:r>
            <a:endParaRPr lang="en-US" sz="1100" dirty="0" smtClean="0"/>
          </a:p>
          <a:p>
            <a:endParaRPr lang="en-US" dirty="0"/>
          </a:p>
        </p:txBody>
      </p:sp>
      <p:sp>
        <p:nvSpPr>
          <p:cNvPr id="35" name="TextBox 34"/>
          <p:cNvSpPr txBox="1"/>
          <p:nvPr/>
        </p:nvSpPr>
        <p:spPr>
          <a:xfrm>
            <a:off x="7997589" y="7083189"/>
            <a:ext cx="1624084" cy="938719"/>
          </a:xfrm>
          <a:prstGeom prst="rect">
            <a:avLst/>
          </a:prstGeom>
          <a:noFill/>
        </p:spPr>
        <p:txBody>
          <a:bodyPr wrap="square" rtlCol="0">
            <a:spAutoFit/>
          </a:bodyPr>
          <a:lstStyle/>
          <a:p>
            <a:r>
              <a:rPr lang="en-US" sz="1100" dirty="0" smtClean="0"/>
              <a:t>LR25B Laboratory refrigerator compressor was selected.</a:t>
            </a:r>
          </a:p>
          <a:p>
            <a:pPr algn="r" rtl="1"/>
            <a:r>
              <a:rPr lang="ar-LB" sz="1100" dirty="0" smtClean="0"/>
              <a:t>تم اختيار ضاغط ثلاجة المختبر </a:t>
            </a:r>
            <a:r>
              <a:rPr lang="en-US" sz="1100" dirty="0" smtClean="0"/>
              <a:t>LR25B.</a:t>
            </a:r>
            <a:endParaRPr lang="en-US" sz="1100" dirty="0"/>
          </a:p>
        </p:txBody>
      </p:sp>
      <p:sp>
        <p:nvSpPr>
          <p:cNvPr id="36" name="TextBox 35"/>
          <p:cNvSpPr txBox="1"/>
          <p:nvPr/>
        </p:nvSpPr>
        <p:spPr>
          <a:xfrm>
            <a:off x="13688704" y="5418161"/>
            <a:ext cx="1774209" cy="261610"/>
          </a:xfrm>
          <a:prstGeom prst="rect">
            <a:avLst/>
          </a:prstGeom>
          <a:noFill/>
        </p:spPr>
        <p:txBody>
          <a:bodyPr wrap="square" rtlCol="0">
            <a:spAutoFit/>
          </a:bodyPr>
          <a:lstStyle/>
          <a:p>
            <a:r>
              <a:rPr lang="en-US" sz="1100" dirty="0" smtClean="0"/>
              <a:t>Evaporator  </a:t>
            </a:r>
            <a:r>
              <a:rPr lang="ar-LB" sz="1100" dirty="0" smtClean="0"/>
              <a:t>المبخر</a:t>
            </a:r>
            <a:endParaRPr lang="en-US" sz="1100" dirty="0"/>
          </a:p>
        </p:txBody>
      </p:sp>
      <p:pic>
        <p:nvPicPr>
          <p:cNvPr id="37" name="Picture 36"/>
          <p:cNvPicPr/>
          <p:nvPr/>
        </p:nvPicPr>
        <p:blipFill rotWithShape="1">
          <a:blip r:embed="rId10">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62629" t="12309" r="18766" b="74692"/>
          <a:stretch/>
        </p:blipFill>
        <p:spPr bwMode="auto">
          <a:xfrm>
            <a:off x="13497636" y="5733799"/>
            <a:ext cx="1705969" cy="1171968"/>
          </a:xfrm>
          <a:prstGeom prst="rect">
            <a:avLst/>
          </a:prstGeom>
          <a:noFill/>
          <a:ln>
            <a:noFill/>
          </a:ln>
          <a:extLst>
            <a:ext uri="{53640926-AAD7-44D8-BBD7-CCE9431645EC}">
              <a14:shadowObscure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38" name="TextBox 37"/>
          <p:cNvSpPr txBox="1"/>
          <p:nvPr/>
        </p:nvSpPr>
        <p:spPr>
          <a:xfrm>
            <a:off x="13511283" y="7042244"/>
            <a:ext cx="1692322" cy="1277273"/>
          </a:xfrm>
          <a:prstGeom prst="rect">
            <a:avLst/>
          </a:prstGeom>
          <a:noFill/>
        </p:spPr>
        <p:txBody>
          <a:bodyPr wrap="square" rtlCol="0">
            <a:spAutoFit/>
          </a:bodyPr>
          <a:lstStyle/>
          <a:p>
            <a:r>
              <a:rPr lang="en-US" sz="1100" dirty="0" smtClean="0"/>
              <a:t>The evaporator or Heater, is used to elevate temperature from -85  to 7 .</a:t>
            </a:r>
          </a:p>
          <a:p>
            <a:pPr algn="r" rtl="1"/>
            <a:r>
              <a:rPr lang="ar-LB" sz="1100" dirty="0" smtClean="0"/>
              <a:t>المبخر أو السخان ، يستخدم لرفع درجة الحرارة من -85 إلى 7.</a:t>
            </a:r>
            <a:endParaRPr lang="en-US" sz="1100" dirty="0" smtClean="0"/>
          </a:p>
          <a:p>
            <a:pPr algn="r" rtl="1"/>
            <a:endParaRPr lang="en-US" sz="1100" dirty="0"/>
          </a:p>
        </p:txBody>
      </p:sp>
      <p:sp>
        <p:nvSpPr>
          <p:cNvPr id="40" name="TextBox 39"/>
          <p:cNvSpPr txBox="1"/>
          <p:nvPr/>
        </p:nvSpPr>
        <p:spPr>
          <a:xfrm>
            <a:off x="8024884" y="8379725"/>
            <a:ext cx="1460310" cy="477054"/>
          </a:xfrm>
          <a:prstGeom prst="rect">
            <a:avLst/>
          </a:prstGeom>
          <a:noFill/>
        </p:spPr>
        <p:txBody>
          <a:bodyPr wrap="square" rtlCol="0">
            <a:spAutoFit/>
          </a:bodyPr>
          <a:lstStyle/>
          <a:p>
            <a:r>
              <a:rPr lang="en-US" sz="1400" b="1" dirty="0" smtClean="0"/>
              <a:t>Sensors   </a:t>
            </a:r>
            <a:r>
              <a:rPr lang="ar-LB" sz="1400" b="1" dirty="0" smtClean="0"/>
              <a:t>مجسات</a:t>
            </a:r>
            <a:endParaRPr lang="en-US" sz="1400" b="1" dirty="0" smtClean="0"/>
          </a:p>
          <a:p>
            <a:r>
              <a:rPr lang="en-US" sz="1100" dirty="0" smtClean="0"/>
              <a:t> </a:t>
            </a:r>
            <a:endParaRPr lang="en-US" sz="1100" dirty="0"/>
          </a:p>
        </p:txBody>
      </p:sp>
      <p:sp>
        <p:nvSpPr>
          <p:cNvPr id="41" name="TextBox 40"/>
          <p:cNvSpPr txBox="1"/>
          <p:nvPr/>
        </p:nvSpPr>
        <p:spPr>
          <a:xfrm>
            <a:off x="9362365" y="8366076"/>
            <a:ext cx="232012" cy="338554"/>
          </a:xfrm>
          <a:prstGeom prst="rect">
            <a:avLst/>
          </a:prstGeom>
          <a:noFill/>
        </p:spPr>
        <p:txBody>
          <a:bodyPr wrap="square" rtlCol="0">
            <a:spAutoFit/>
          </a:bodyPr>
          <a:lstStyle/>
          <a:p>
            <a:r>
              <a:rPr lang="en-US" sz="1600" dirty="0" smtClean="0"/>
              <a:t>:</a:t>
            </a:r>
            <a:endParaRPr lang="en-US" sz="1600" dirty="0"/>
          </a:p>
        </p:txBody>
      </p:sp>
      <p:sp>
        <p:nvSpPr>
          <p:cNvPr id="43" name="TextBox 42"/>
          <p:cNvSpPr txBox="1"/>
          <p:nvPr/>
        </p:nvSpPr>
        <p:spPr>
          <a:xfrm>
            <a:off x="8091377" y="8782493"/>
            <a:ext cx="2860158" cy="2800767"/>
          </a:xfrm>
          <a:prstGeom prst="rect">
            <a:avLst/>
          </a:prstGeom>
          <a:noFill/>
        </p:spPr>
        <p:txBody>
          <a:bodyPr wrap="square" rtlCol="0">
            <a:spAutoFit/>
          </a:bodyPr>
          <a:lstStyle/>
          <a:p>
            <a:pPr>
              <a:buFont typeface="Arial" pitchFamily="34" charset="0"/>
              <a:buChar char="•"/>
            </a:pPr>
            <a:r>
              <a:rPr lang="en-US" sz="1100" b="1" dirty="0" smtClean="0"/>
              <a:t>Cryometer</a:t>
            </a:r>
            <a:r>
              <a:rPr lang="en-US" sz="1100" dirty="0" smtClean="0"/>
              <a:t> </a:t>
            </a:r>
          </a:p>
          <a:p>
            <a:r>
              <a:rPr lang="en-US" sz="1100" dirty="0" smtClean="0"/>
              <a:t>Cryometer is a temperature sensor specified for wide negative temperature range. There are 3 main types of cryometer: Thermocouples, vapor pressure thermometers, and resistance thermometers detector (RTD). In LOX system, a Platinum Resistance Thermometer (PRT) Pt100 Wire-Wound Detector Elements was used. </a:t>
            </a:r>
          </a:p>
          <a:p>
            <a:pPr algn="r" rtl="1">
              <a:buFont typeface="Arial" pitchFamily="34" charset="0"/>
              <a:buChar char="•"/>
            </a:pPr>
            <a:r>
              <a:rPr lang="ar-LB" sz="1100" b="1" dirty="0" smtClean="0">
                <a:solidFill>
                  <a:schemeClr val="tx1">
                    <a:lumMod val="95000"/>
                    <a:lumOff val="5000"/>
                  </a:schemeClr>
                </a:solidFill>
              </a:rPr>
              <a:t>جهاز قياس البرودة</a:t>
            </a:r>
            <a:endParaRPr lang="en-US" sz="1100" b="1" dirty="0" smtClean="0">
              <a:solidFill>
                <a:schemeClr val="tx1">
                  <a:lumMod val="95000"/>
                  <a:lumOff val="5000"/>
                </a:schemeClr>
              </a:solidFill>
            </a:endParaRPr>
          </a:p>
          <a:p>
            <a:pPr algn="r" rtl="1"/>
            <a:r>
              <a:rPr lang="ar-LB" sz="1100" dirty="0" smtClean="0">
                <a:solidFill>
                  <a:schemeClr val="tx1">
                    <a:lumMod val="95000"/>
                    <a:lumOff val="5000"/>
                  </a:schemeClr>
                </a:solidFill>
              </a:rPr>
              <a:t> جهاز قياس البرودة هو مستشعر درجة الحرارة المحدد لنطاق درجة الحرارة السلبية الواسع. هناك 3 أنواع رئيسية من مقياس التبريد: المزدوجات الحرارية ، ومقاييس حرارة ضغط البخار ، وكاشف ترمومتر المقاومة (</a:t>
            </a:r>
            <a:r>
              <a:rPr lang="en-US" sz="1100" dirty="0" smtClean="0">
                <a:solidFill>
                  <a:schemeClr val="tx1">
                    <a:lumMod val="95000"/>
                    <a:lumOff val="5000"/>
                  </a:schemeClr>
                </a:solidFill>
              </a:rPr>
              <a:t>RTD). </a:t>
            </a:r>
            <a:r>
              <a:rPr lang="ar-LB" sz="1100" dirty="0" smtClean="0">
                <a:solidFill>
                  <a:schemeClr val="tx1">
                    <a:lumMod val="95000"/>
                    <a:lumOff val="5000"/>
                  </a:schemeClr>
                </a:solidFill>
              </a:rPr>
              <a:t>في نظام </a:t>
            </a:r>
            <a:r>
              <a:rPr lang="en-US" sz="1100" dirty="0" smtClean="0">
                <a:solidFill>
                  <a:schemeClr val="tx1">
                    <a:lumMod val="95000"/>
                    <a:lumOff val="5000"/>
                  </a:schemeClr>
                </a:solidFill>
              </a:rPr>
              <a:t>LOX ، </a:t>
            </a:r>
            <a:r>
              <a:rPr lang="ar-LB" sz="1100" dirty="0" smtClean="0">
                <a:solidFill>
                  <a:schemeClr val="tx1">
                    <a:lumMod val="95000"/>
                    <a:lumOff val="5000"/>
                  </a:schemeClr>
                </a:solidFill>
              </a:rPr>
              <a:t>تم استخدام مقياس حرارة البلاتين المقاوم (</a:t>
            </a:r>
            <a:r>
              <a:rPr lang="en-US" sz="1100" dirty="0" smtClean="0">
                <a:solidFill>
                  <a:schemeClr val="tx1">
                    <a:lumMod val="95000"/>
                    <a:lumOff val="5000"/>
                  </a:schemeClr>
                </a:solidFill>
              </a:rPr>
              <a:t>PRT) Pt100 </a:t>
            </a:r>
            <a:r>
              <a:rPr lang="ar-LB" sz="1100" dirty="0" smtClean="0">
                <a:solidFill>
                  <a:schemeClr val="tx1">
                    <a:lumMod val="95000"/>
                    <a:lumOff val="5000"/>
                  </a:schemeClr>
                </a:solidFill>
              </a:rPr>
              <a:t>لعناصر كاشف الجرح السلكي.</a:t>
            </a:r>
            <a:endParaRPr lang="en-US" sz="1100" dirty="0">
              <a:solidFill>
                <a:schemeClr val="tx1">
                  <a:lumMod val="95000"/>
                  <a:lumOff val="5000"/>
                </a:schemeClr>
              </a:solidFill>
            </a:endParaRPr>
          </a:p>
        </p:txBody>
      </p:sp>
      <p:pic>
        <p:nvPicPr>
          <p:cNvPr id="44" name="Picture 43"/>
          <p:cNvPicPr/>
          <p:nvPr/>
        </p:nvPicPr>
        <p:blipFill rotWithShape="1">
          <a:blip r:embed="rId11"/>
          <a:srcRect l="60621" t="19551" r="12044" b="10763"/>
          <a:stretch/>
        </p:blipFill>
        <p:spPr bwMode="auto">
          <a:xfrm>
            <a:off x="7966548" y="11696878"/>
            <a:ext cx="3018127" cy="2030997"/>
          </a:xfrm>
          <a:prstGeom prst="rect">
            <a:avLst/>
          </a:prstGeom>
          <a:ln>
            <a:noFill/>
          </a:ln>
          <a:extLst>
            <a:ext uri="{53640926-AAD7-44D8-BBD7-CCE9431645EC}">
              <a14:shadowObscure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45" name="TextBox 44"/>
          <p:cNvSpPr txBox="1"/>
          <p:nvPr/>
        </p:nvSpPr>
        <p:spPr>
          <a:xfrm>
            <a:off x="11865014" y="13529902"/>
            <a:ext cx="2583712" cy="2705677"/>
          </a:xfrm>
          <a:prstGeom prst="rect">
            <a:avLst/>
          </a:prstGeom>
          <a:noFill/>
        </p:spPr>
        <p:txBody>
          <a:bodyPr wrap="square" rtlCol="0">
            <a:spAutoFit/>
          </a:bodyPr>
          <a:lstStyle/>
          <a:p>
            <a:pPr>
              <a:buFont typeface="Arial" pitchFamily="34" charset="0"/>
              <a:buChar char="•"/>
            </a:pPr>
            <a:r>
              <a:rPr lang="en-US" sz="1100" b="1" dirty="0" smtClean="0"/>
              <a:t>Pressure Sensor </a:t>
            </a:r>
          </a:p>
          <a:p>
            <a:r>
              <a:rPr lang="en-US" sz="1100" dirty="0" smtClean="0"/>
              <a:t>The pressure sensor is used to control the functionality of the compressor, and for pressure monitoring. The pressure sensor needed, should have the capability to measure pressure up to 16 BAR.</a:t>
            </a:r>
          </a:p>
          <a:p>
            <a:pPr algn="r" rtl="1">
              <a:buFont typeface="Arial" pitchFamily="34" charset="0"/>
              <a:buChar char="•"/>
            </a:pPr>
            <a:r>
              <a:rPr lang="ar-LB" sz="1100" b="1" dirty="0" smtClean="0"/>
              <a:t>مقياس الضغط</a:t>
            </a:r>
          </a:p>
          <a:p>
            <a:pPr algn="r" rtl="1"/>
            <a:r>
              <a:rPr lang="ar-LB" sz="1100" dirty="0" smtClean="0"/>
              <a:t>يستخدم مستشعر الضغط للتحكم في وظائف الضاغط ومراقبة الضغط. يجب أن يكون لمستشعر الضغط المطلوب القدرة على قياس الضغط حتى 16 بار.</a:t>
            </a:r>
            <a:endParaRPr lang="en-US" sz="1100" dirty="0" smtClean="0"/>
          </a:p>
          <a:p>
            <a:endParaRPr lang="en-US" sz="1100" dirty="0" smtClean="0"/>
          </a:p>
          <a:p>
            <a:pPr>
              <a:buFont typeface="Arial" pitchFamily="34" charset="0"/>
              <a:buChar char="•"/>
            </a:pPr>
            <a:endParaRPr lang="en-US" dirty="0"/>
          </a:p>
        </p:txBody>
      </p:sp>
      <p:pic>
        <p:nvPicPr>
          <p:cNvPr id="46" name="Picture 45"/>
          <p:cNvPicPr/>
          <p:nvPr/>
        </p:nvPicPr>
        <p:blipFill rotWithShape="1">
          <a:blip r:embed="rId12">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t="23813" b="22938"/>
          <a:stretch/>
        </p:blipFill>
        <p:spPr bwMode="auto">
          <a:xfrm>
            <a:off x="11858233" y="11514883"/>
            <a:ext cx="2503451" cy="1664786"/>
          </a:xfrm>
          <a:prstGeom prst="rect">
            <a:avLst/>
          </a:prstGeom>
          <a:noFill/>
          <a:ln>
            <a:noFill/>
          </a:ln>
          <a:extLst>
            <a:ext uri="{53640926-AAD7-44D8-BBD7-CCE9431645EC}">
              <a14:shadowObscure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48" name="TextBox 47"/>
          <p:cNvSpPr txBox="1"/>
          <p:nvPr/>
        </p:nvSpPr>
        <p:spPr>
          <a:xfrm>
            <a:off x="11884108" y="11538251"/>
            <a:ext cx="1903145" cy="261610"/>
          </a:xfrm>
          <a:prstGeom prst="rect">
            <a:avLst/>
          </a:prstGeom>
          <a:noFill/>
        </p:spPr>
        <p:txBody>
          <a:bodyPr wrap="square" rtlCol="0">
            <a:spAutoFit/>
          </a:bodyPr>
          <a:lstStyle/>
          <a:p>
            <a:pPr algn="ctr"/>
            <a:r>
              <a:rPr lang="en-US" sz="1100" dirty="0" smtClean="0"/>
              <a:t>Arduino Nano RF </a:t>
            </a:r>
            <a:r>
              <a:rPr lang="ar-LB" sz="1100" dirty="0" smtClean="0"/>
              <a:t>اردوينو نانو </a:t>
            </a:r>
            <a:r>
              <a:rPr lang="en-US" sz="1100" dirty="0" smtClean="0"/>
              <a:t>RF</a:t>
            </a:r>
            <a:endParaRPr lang="en-US" sz="1100" dirty="0"/>
          </a:p>
        </p:txBody>
      </p:sp>
      <p:pic>
        <p:nvPicPr>
          <p:cNvPr id="49" name="Picture 48"/>
          <p:cNvPicPr/>
          <p:nvPr/>
        </p:nvPicPr>
        <p:blipFill>
          <a:blip r:embed="rId1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6571409" y="6033375"/>
            <a:ext cx="3494521" cy="2648197"/>
          </a:xfrm>
          <a:prstGeom prst="rect">
            <a:avLst/>
          </a:prstGeom>
        </p:spPr>
      </p:pic>
      <p:sp>
        <p:nvSpPr>
          <p:cNvPr id="51" name="Rectangle 50"/>
          <p:cNvSpPr/>
          <p:nvPr/>
        </p:nvSpPr>
        <p:spPr>
          <a:xfrm>
            <a:off x="16734330" y="5342068"/>
            <a:ext cx="3130429" cy="457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7267077" y="5456268"/>
            <a:ext cx="2054431" cy="261610"/>
          </a:xfrm>
          <a:prstGeom prst="rect">
            <a:avLst/>
          </a:prstGeom>
          <a:noFill/>
        </p:spPr>
        <p:txBody>
          <a:bodyPr wrap="square" rtlCol="0">
            <a:spAutoFit/>
          </a:bodyPr>
          <a:lstStyle/>
          <a:p>
            <a:pPr algn="ctr"/>
            <a:r>
              <a:rPr lang="en-US" sz="1100" b="1" dirty="0" smtClean="0"/>
              <a:t>flow chart </a:t>
            </a:r>
            <a:r>
              <a:rPr lang="ar-LB" sz="1100" b="1" dirty="0" smtClean="0"/>
              <a:t>مخطط</a:t>
            </a:r>
            <a:r>
              <a:rPr lang="en-US" sz="1100" b="1" dirty="0" smtClean="0"/>
              <a:t> </a:t>
            </a:r>
            <a:endParaRPr lang="en-US" sz="1100" dirty="0"/>
          </a:p>
        </p:txBody>
      </p:sp>
      <p:sp>
        <p:nvSpPr>
          <p:cNvPr id="54" name="TextBox 53"/>
          <p:cNvSpPr txBox="1"/>
          <p:nvPr/>
        </p:nvSpPr>
        <p:spPr>
          <a:xfrm>
            <a:off x="11795167" y="8886826"/>
            <a:ext cx="2114550" cy="3213508"/>
          </a:xfrm>
          <a:prstGeom prst="rect">
            <a:avLst/>
          </a:prstGeom>
          <a:noFill/>
        </p:spPr>
        <p:txBody>
          <a:bodyPr wrap="square" rtlCol="0">
            <a:spAutoFit/>
          </a:bodyPr>
          <a:lstStyle/>
          <a:p>
            <a:pPr>
              <a:buFont typeface="Arial" pitchFamily="34" charset="0"/>
              <a:buChar char="•"/>
            </a:pPr>
            <a:r>
              <a:rPr lang="en-US" sz="1100" b="1" dirty="0" smtClean="0"/>
              <a:t>Arduino</a:t>
            </a:r>
          </a:p>
          <a:p>
            <a:r>
              <a:rPr lang="en-US" sz="1100" dirty="0" smtClean="0"/>
              <a:t>Arduino is an open-source electronics platform based on easy-to-use hardware and software.Arduino Nano RF V3 is used in this project since it has a built-in RF24L01 radio frequency module. </a:t>
            </a:r>
          </a:p>
          <a:p>
            <a:pPr algn="r" rtl="1">
              <a:buFont typeface="Arial" pitchFamily="34" charset="0"/>
              <a:buChar char="•"/>
            </a:pPr>
            <a:r>
              <a:rPr lang="ar-LB" sz="1100" b="1" dirty="0" smtClean="0"/>
              <a:t>اردوينو</a:t>
            </a:r>
          </a:p>
          <a:p>
            <a:pPr algn="r" rtl="1"/>
            <a:r>
              <a:rPr lang="ar-LB" sz="1100" dirty="0" smtClean="0"/>
              <a:t>اردوينوعبارة عن منصة إلكترونية مفتوحة المصدر تعتمد على أجهزة وبرامج سهلة الاستخدام. يستخدم اردوينو نانو</a:t>
            </a:r>
            <a:r>
              <a:rPr lang="en-US" sz="1100" dirty="0" smtClean="0"/>
              <a:t>RF V3 </a:t>
            </a:r>
            <a:r>
              <a:rPr lang="ar-LB" sz="1100" dirty="0" smtClean="0"/>
              <a:t>في هذا المشروع نظرًا لأنه يحتوي على وحدة تردد لاسلكي مدمجة </a:t>
            </a:r>
            <a:r>
              <a:rPr lang="en-US" sz="1100" dirty="0" smtClean="0"/>
              <a:t>RF24L01.</a:t>
            </a:r>
          </a:p>
          <a:p>
            <a:endParaRPr lang="en-US" dirty="0"/>
          </a:p>
        </p:txBody>
      </p:sp>
      <p:sp>
        <p:nvSpPr>
          <p:cNvPr id="55" name="TextBox 54"/>
          <p:cNvSpPr txBox="1"/>
          <p:nvPr/>
        </p:nvSpPr>
        <p:spPr>
          <a:xfrm>
            <a:off x="2061830" y="20542933"/>
            <a:ext cx="5336274" cy="2536400"/>
          </a:xfrm>
          <a:prstGeom prst="rect">
            <a:avLst/>
          </a:prstGeom>
          <a:noFill/>
        </p:spPr>
        <p:txBody>
          <a:bodyPr wrap="square" rtlCol="0">
            <a:spAutoFit/>
          </a:bodyPr>
          <a:lstStyle/>
          <a:p>
            <a:r>
              <a:rPr lang="en-US" sz="1100" dirty="0" smtClean="0"/>
              <a:t>The cryometer used, as mentioned before, measures a wide range of temperatures (-200 to 400 degrees C). In this project, the desired temperatures to be measured are between -200</a:t>
            </a:r>
            <a:r>
              <a:rPr lang="en-US" sz="1100" baseline="30000" dirty="0" smtClean="0"/>
              <a:t>o</a:t>
            </a:r>
            <a:r>
              <a:rPr lang="en-US" sz="1100" dirty="0" smtClean="0"/>
              <a:t> to 100</a:t>
            </a:r>
            <a:r>
              <a:rPr lang="en-US" sz="1100" baseline="30000" dirty="0" smtClean="0"/>
              <a:t>o </a:t>
            </a:r>
            <a:r>
              <a:rPr lang="en-US" sz="1100" dirty="0" smtClean="0"/>
              <a:t>C. </a:t>
            </a:r>
          </a:p>
          <a:p>
            <a:r>
              <a:rPr lang="en-US" sz="1100" dirty="0" smtClean="0"/>
              <a:t>The Platinum cryometer (PT100) changes its resistance with the change of temperature in a known rhythm. To measure the change of the PT100, a Wheatstone bridge is used. The control circuit is composed of 3 parts as shown in </a:t>
            </a:r>
            <a:r>
              <a:rPr lang="en-US" sz="1100" b="1" i="1" dirty="0" smtClean="0"/>
              <a:t>Figure 1</a:t>
            </a:r>
            <a:r>
              <a:rPr lang="en-US" sz="1100" dirty="0" smtClean="0"/>
              <a:t> below.</a:t>
            </a:r>
          </a:p>
          <a:p>
            <a:r>
              <a:rPr lang="ar-LB" sz="1100" dirty="0" smtClean="0"/>
              <a:t>مقياس البرودة المستخدم ، كما ذكرنا سابقًا ، يقيس نطاقًا واسعًا من درجات الحرارة (-200 إلى 400 درجة مئوية). في هذا المشروع ، تتراوح درجات الحرارة المرغوبة التي يجب قياسها بين -200 درجة مئوية و 100 درجة مئوية.</a:t>
            </a:r>
          </a:p>
          <a:p>
            <a:pPr algn="r" rtl="1"/>
            <a:r>
              <a:rPr lang="ar-LB" sz="1100" dirty="0" smtClean="0"/>
              <a:t>يغير مقياس البرد البلاتيني (</a:t>
            </a:r>
            <a:r>
              <a:rPr lang="en-US" sz="1100" dirty="0" smtClean="0"/>
              <a:t>PT100) </a:t>
            </a:r>
            <a:r>
              <a:rPr lang="ar-LB" sz="1100" dirty="0" smtClean="0"/>
              <a:t>مقاومته مع تغير درجة الحرارة بإيقاع معروف. لقياس التغيير في </a:t>
            </a:r>
            <a:r>
              <a:rPr lang="en-US" sz="1100" dirty="0" smtClean="0"/>
              <a:t>PT100 ، </a:t>
            </a:r>
            <a:r>
              <a:rPr lang="ar-LB" sz="1100" dirty="0" smtClean="0"/>
              <a:t>يتم استخدام جسر ويتستون </a:t>
            </a:r>
            <a:r>
              <a:rPr lang="en-US" sz="1100" dirty="0" smtClean="0"/>
              <a:t>.</a:t>
            </a:r>
            <a:r>
              <a:rPr lang="ar-LB" sz="1100" dirty="0" smtClean="0"/>
              <a:t>تتكون دائرة التحكم من 3 أجزاء كما هو موضح في الشكل 1 أدناه</a:t>
            </a:r>
            <a:r>
              <a:rPr lang="en-US" sz="1100" dirty="0" smtClean="0"/>
              <a:t> .</a:t>
            </a:r>
          </a:p>
          <a:p>
            <a:endParaRPr lang="en-US" dirty="0"/>
          </a:p>
        </p:txBody>
      </p:sp>
      <p:sp>
        <p:nvSpPr>
          <p:cNvPr id="56" name="Snip Diagonal Corner Rectangle 55"/>
          <p:cNvSpPr/>
          <p:nvPr/>
        </p:nvSpPr>
        <p:spPr>
          <a:xfrm>
            <a:off x="770358" y="18009863"/>
            <a:ext cx="9376151" cy="2430787"/>
          </a:xfrm>
          <a:prstGeom prst="snip2Diag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4800" b="1" dirty="0" smtClean="0">
                <a:solidFill>
                  <a:schemeClr val="bg2">
                    <a:lumMod val="50000"/>
                  </a:schemeClr>
                </a:solidFill>
              </a:rPr>
              <a:t>Temperature </a:t>
            </a:r>
            <a:r>
              <a:rPr lang="en-US" sz="4880" b="1" dirty="0" smtClean="0">
                <a:solidFill>
                  <a:schemeClr val="bg2">
                    <a:lumMod val="50000"/>
                  </a:schemeClr>
                </a:solidFill>
              </a:rPr>
              <a:t>Sensor</a:t>
            </a:r>
            <a:r>
              <a:rPr lang="en-US" sz="4800" b="1" dirty="0" smtClean="0">
                <a:solidFill>
                  <a:schemeClr val="bg2">
                    <a:lumMod val="50000"/>
                  </a:schemeClr>
                </a:solidFill>
              </a:rPr>
              <a:t> (PT100) Measurement Circuit</a:t>
            </a:r>
          </a:p>
          <a:p>
            <a:r>
              <a:rPr lang="ar-LB" sz="4800" b="1" dirty="0" smtClean="0">
                <a:solidFill>
                  <a:schemeClr val="bg2">
                    <a:lumMod val="50000"/>
                  </a:schemeClr>
                </a:solidFill>
              </a:rPr>
              <a:t>حساس درجة الحرارة </a:t>
            </a:r>
            <a:r>
              <a:rPr lang="en-US" sz="4800" b="1" dirty="0" smtClean="0">
                <a:solidFill>
                  <a:schemeClr val="bg2">
                    <a:lumMod val="50000"/>
                  </a:schemeClr>
                </a:solidFill>
              </a:rPr>
              <a:t>(PT100) </a:t>
            </a:r>
            <a:r>
              <a:rPr lang="ar-LB" sz="4800" b="1" dirty="0" smtClean="0">
                <a:solidFill>
                  <a:schemeClr val="bg2">
                    <a:lumMod val="50000"/>
                  </a:schemeClr>
                </a:solidFill>
              </a:rPr>
              <a:t>دائرة قياس</a:t>
            </a:r>
            <a:endParaRPr lang="en-US" sz="4800" b="1" dirty="0" smtClean="0">
              <a:solidFill>
                <a:schemeClr val="bg2">
                  <a:lumMod val="50000"/>
                </a:schemeClr>
              </a:solidFill>
            </a:endParaRPr>
          </a:p>
        </p:txBody>
      </p:sp>
      <p:pic>
        <p:nvPicPr>
          <p:cNvPr id="1026" name="Picture 2"/>
          <p:cNvPicPr>
            <a:picLocks noChangeAspect="1" noChangeArrowheads="1"/>
          </p:cNvPicPr>
          <p:nvPr/>
        </p:nvPicPr>
        <p:blipFill>
          <a:blip r:embed="rId14"/>
          <a:srcRect/>
          <a:stretch>
            <a:fillRect/>
          </a:stretch>
        </p:blipFill>
        <p:spPr bwMode="auto">
          <a:xfrm>
            <a:off x="2252402" y="22462750"/>
            <a:ext cx="4668253" cy="2434902"/>
          </a:xfrm>
          <a:prstGeom prst="rect">
            <a:avLst/>
          </a:prstGeom>
          <a:noFill/>
          <a:ln w="9525">
            <a:noFill/>
            <a:miter lim="800000"/>
            <a:headEnd/>
            <a:tailEnd/>
          </a:ln>
          <a:effectLst/>
        </p:spPr>
      </p:pic>
      <p:sp>
        <p:nvSpPr>
          <p:cNvPr id="59" name="TextBox 58"/>
          <p:cNvSpPr txBox="1"/>
          <p:nvPr/>
        </p:nvSpPr>
        <p:spPr>
          <a:xfrm>
            <a:off x="2166614" y="25436056"/>
            <a:ext cx="4369981" cy="2123658"/>
          </a:xfrm>
          <a:prstGeom prst="rect">
            <a:avLst/>
          </a:prstGeom>
          <a:noFill/>
        </p:spPr>
        <p:txBody>
          <a:bodyPr wrap="square" rtlCol="0">
            <a:spAutoFit/>
          </a:bodyPr>
          <a:lstStyle/>
          <a:p>
            <a:r>
              <a:rPr lang="en-US" sz="1100" dirty="0" smtClean="0"/>
              <a:t>In the above circuit, when the resistance of the RTD (PT100) changes, the output voltage V</a:t>
            </a:r>
            <a:r>
              <a:rPr lang="en-US" sz="1100" baseline="-25000" dirty="0" smtClean="0"/>
              <a:t>out</a:t>
            </a:r>
            <a:r>
              <a:rPr lang="en-US" sz="1100" dirty="0" smtClean="0"/>
              <a:t> (To controller) also changes. It is noteworthy that the PT100 RTD comes in different wiring connections: 2 wires, 3 wires, or 4 wires. All wiring connections have only single input and single output. For 4-wire wiring diagram, one can connect both connected terminals together (can be tested by continuity test via a multimeter). </a:t>
            </a:r>
          </a:p>
          <a:p>
            <a:pPr algn="r" rtl="1"/>
            <a:r>
              <a:rPr lang="ar-LB" sz="1100" dirty="0" smtClean="0"/>
              <a:t>في الدائرة أعلاه ، عندما تتغير مقاومة </a:t>
            </a:r>
            <a:r>
              <a:rPr lang="en-US" sz="1100" dirty="0" smtClean="0"/>
              <a:t>RTD (PT100) ، </a:t>
            </a:r>
            <a:r>
              <a:rPr lang="ar-LB" sz="1100" dirty="0" smtClean="0"/>
              <a:t>يتغير أيضًا جهد الخرج </a:t>
            </a:r>
            <a:r>
              <a:rPr lang="en-US" sz="1100" dirty="0" err="1" smtClean="0"/>
              <a:t>Vout</a:t>
            </a:r>
            <a:r>
              <a:rPr lang="en-US" sz="1100" dirty="0" smtClean="0"/>
              <a:t> (</a:t>
            </a:r>
            <a:r>
              <a:rPr lang="ar-LB" sz="1100" dirty="0" smtClean="0"/>
              <a:t>إلى وحدة التحكم). جدير بالذكر أن </a:t>
            </a:r>
            <a:r>
              <a:rPr lang="en-US" sz="1100" dirty="0" smtClean="0"/>
              <a:t>PT100 RTD </a:t>
            </a:r>
            <a:r>
              <a:rPr lang="ar-LB" sz="1100" dirty="0" smtClean="0"/>
              <a:t>يأتي بتوصيلات أسلاك مختلفة: سلكان ، 3 أسلاك ، 4 أسلاك. تحتوي جميع توصيلات الأسلاك على مدخل واحد ومخرج واحد فقط. بالنسبة لمخطط الأسلاك المكونة من 4 أسلاك ، يمكن للمرء توصيل كلا المحطات المتصلة ببعضها البعض (يمكن اختبارها عن طريق اختبار الاستمرارية عبر مقياس متعدد).</a:t>
            </a:r>
            <a:endParaRPr lang="en-US" sz="1100" dirty="0" smtClean="0"/>
          </a:p>
          <a:p>
            <a:r>
              <a:rPr lang="en-US" sz="1100" dirty="0" smtClean="0"/>
              <a:t> </a:t>
            </a:r>
            <a:endParaRPr lang="en-US" sz="1100" dirty="0"/>
          </a:p>
        </p:txBody>
      </p:sp>
      <p:sp>
        <p:nvSpPr>
          <p:cNvPr id="60" name="Snip Diagonal Corner Rectangle 59"/>
          <p:cNvSpPr/>
          <p:nvPr/>
        </p:nvSpPr>
        <p:spPr>
          <a:xfrm>
            <a:off x="7620001" y="21269653"/>
            <a:ext cx="6534150" cy="3019097"/>
          </a:xfrm>
          <a:prstGeom prst="snip2DiagRect">
            <a:avLst>
              <a:gd name="adj1" fmla="val 962"/>
              <a:gd name="adj2" fmla="val 16667"/>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smtClean="0"/>
              <a:t> </a:t>
            </a:r>
            <a:r>
              <a:rPr lang="en-US" sz="4880" b="1" dirty="0" smtClean="0">
                <a:solidFill>
                  <a:schemeClr val="bg2">
                    <a:lumMod val="50000"/>
                  </a:schemeClr>
                </a:solidFill>
              </a:rPr>
              <a:t>Graphical Use Interface</a:t>
            </a:r>
          </a:p>
          <a:p>
            <a:pPr algn="ctr"/>
            <a:r>
              <a:rPr lang="ar-LB" sz="4880" b="1" dirty="0" smtClean="0">
                <a:solidFill>
                  <a:schemeClr val="bg2">
                    <a:lumMod val="50000"/>
                  </a:schemeClr>
                </a:solidFill>
              </a:rPr>
              <a:t>واجهة المستخدم الرسومية</a:t>
            </a:r>
            <a:endParaRPr lang="en-US" sz="4880" b="1" dirty="0" smtClean="0">
              <a:solidFill>
                <a:schemeClr val="bg2">
                  <a:lumMod val="50000"/>
                </a:schemeClr>
              </a:solidFill>
            </a:endParaRPr>
          </a:p>
          <a:p>
            <a:endParaRPr lang="en-US" sz="4880" b="1" dirty="0">
              <a:solidFill>
                <a:schemeClr val="bg2">
                  <a:lumMod val="50000"/>
                </a:schemeClr>
              </a:solidFill>
            </a:endParaRPr>
          </a:p>
        </p:txBody>
      </p:sp>
      <p:sp>
        <p:nvSpPr>
          <p:cNvPr id="61" name="TextBox 60"/>
          <p:cNvSpPr txBox="1"/>
          <p:nvPr/>
        </p:nvSpPr>
        <p:spPr>
          <a:xfrm>
            <a:off x="8519082" y="24573912"/>
            <a:ext cx="4668252" cy="1520737"/>
          </a:xfrm>
          <a:prstGeom prst="rect">
            <a:avLst/>
          </a:prstGeom>
          <a:noFill/>
        </p:spPr>
        <p:txBody>
          <a:bodyPr wrap="square" rtlCol="0">
            <a:spAutoFit/>
          </a:bodyPr>
          <a:lstStyle/>
          <a:p>
            <a:r>
              <a:rPr lang="en-US" sz="1100" dirty="0" smtClean="0"/>
              <a:t>The GUI is used to send commands like turning ON the compressor and monitoring the temperature at different points of the system.</a:t>
            </a:r>
          </a:p>
          <a:p>
            <a:pPr algn="r" rtl="1"/>
            <a:r>
              <a:rPr lang="ar-LB" sz="1100" dirty="0" smtClean="0"/>
              <a:t>تُستخدم واجهة المستخدم الرسومية لإرسال أوامر مثل تشغيل الضاغط ومراقبة درجة الحرارة في نقاط مختلفة من النظام</a:t>
            </a:r>
            <a:r>
              <a:rPr lang="en-US" sz="1100" dirty="0" smtClean="0"/>
              <a:t> </a:t>
            </a:r>
          </a:p>
          <a:p>
            <a:endParaRPr lang="en-US" dirty="0"/>
          </a:p>
        </p:txBody>
      </p:sp>
      <p:pic>
        <p:nvPicPr>
          <p:cNvPr id="62" name="Picture 61"/>
          <p:cNvPicPr/>
          <p:nvPr/>
        </p:nvPicPr>
        <p:blipFill>
          <a:blip r:embed="rId15">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393911" y="25525762"/>
            <a:ext cx="4805916" cy="3025199"/>
          </a:xfrm>
          <a:prstGeom prst="rect">
            <a:avLst/>
          </a:prstGeom>
          <a:noFill/>
          <a:ln>
            <a:noFill/>
          </a:ln>
        </p:spPr>
      </p:pic>
      <p:pic>
        <p:nvPicPr>
          <p:cNvPr id="57" name="Picture 56"/>
          <p:cNvPicPr/>
          <p:nvPr/>
        </p:nvPicPr>
        <p:blipFill rotWithShape="1">
          <a:blip r:embed="rId16"/>
          <a:srcRect l="52594" t="18776" r="7144" b="22978"/>
          <a:stretch/>
        </p:blipFill>
        <p:spPr bwMode="auto">
          <a:xfrm>
            <a:off x="7962900" y="13716000"/>
            <a:ext cx="3028949" cy="2861953"/>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pic>
      <p:sp>
        <p:nvSpPr>
          <p:cNvPr id="58" name="Rectangle 57"/>
          <p:cNvSpPr/>
          <p:nvPr/>
        </p:nvSpPr>
        <p:spPr>
          <a:xfrm>
            <a:off x="3666226" y="25051111"/>
            <a:ext cx="2070339" cy="250166"/>
          </a:xfrm>
          <a:prstGeom prst="rect">
            <a:avLst/>
          </a:prstGeom>
          <a:solidFill>
            <a:schemeClr val="bg1">
              <a:lumMod val="8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3" name="TextBox 62"/>
          <p:cNvSpPr txBox="1"/>
          <p:nvPr/>
        </p:nvSpPr>
        <p:spPr>
          <a:xfrm>
            <a:off x="4201064" y="25057149"/>
            <a:ext cx="767751" cy="261610"/>
          </a:xfrm>
          <a:prstGeom prst="rect">
            <a:avLst/>
          </a:prstGeom>
          <a:noFill/>
        </p:spPr>
        <p:txBody>
          <a:bodyPr wrap="square" rtlCol="0">
            <a:spAutoFit/>
          </a:bodyPr>
          <a:lstStyle/>
          <a:p>
            <a:pPr algn="ctr"/>
            <a:r>
              <a:rPr lang="en-US" sz="1100" dirty="0" smtClean="0"/>
              <a:t>Figure 1</a:t>
            </a:r>
            <a:endParaRPr lang="en-US" sz="1100" dirty="0"/>
          </a:p>
        </p:txBody>
      </p:sp>
      <p:pic>
        <p:nvPicPr>
          <p:cNvPr id="64" name="Picture 63" descr="WhatsApp Image 2021-11-18 at 12.34.58 PM.jpeg"/>
          <p:cNvPicPr>
            <a:picLocks noChangeAspect="1"/>
          </p:cNvPicPr>
          <p:nvPr/>
        </p:nvPicPr>
        <p:blipFill>
          <a:blip r:embed="rId17"/>
          <a:stretch>
            <a:fillRect/>
          </a:stretch>
        </p:blipFill>
        <p:spPr>
          <a:xfrm>
            <a:off x="14371998" y="21358137"/>
            <a:ext cx="5604226" cy="4359361"/>
          </a:xfrm>
          <a:prstGeom prst="rect">
            <a:avLst/>
          </a:prstGeom>
        </p:spPr>
      </p:pic>
      <p:sp>
        <p:nvSpPr>
          <p:cNvPr id="66" name="Snip Diagonal Corner Rectangle 65"/>
          <p:cNvSpPr/>
          <p:nvPr/>
        </p:nvSpPr>
        <p:spPr>
          <a:xfrm>
            <a:off x="13840809" y="18082391"/>
            <a:ext cx="5799741" cy="3008547"/>
          </a:xfrm>
          <a:prstGeom prst="snip2Diag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solidFill>
                  <a:schemeClr val="bg2">
                    <a:lumMod val="50000"/>
                  </a:schemeClr>
                </a:solidFill>
              </a:rPr>
              <a:t>Liquefaction of oxygen prototype cycle </a:t>
            </a:r>
            <a:r>
              <a:rPr lang="ar-LB" b="1" dirty="0" smtClean="0">
                <a:solidFill>
                  <a:schemeClr val="bg2">
                    <a:lumMod val="50000"/>
                  </a:schemeClr>
                </a:solidFill>
              </a:rPr>
              <a:t>تسييل دورة النموذج الأولي للأكسجين</a:t>
            </a:r>
            <a:endParaRPr lang="en-US" b="1" dirty="0" smtClean="0">
              <a:solidFill>
                <a:schemeClr val="bg2">
                  <a:lumMod val="50000"/>
                </a:schemeClr>
              </a:solidFill>
            </a:endParaRPr>
          </a:p>
        </p:txBody>
      </p:sp>
      <p:sp>
        <p:nvSpPr>
          <p:cNvPr id="65" name="Rectangle 64"/>
          <p:cNvSpPr/>
          <p:nvPr/>
        </p:nvSpPr>
        <p:spPr>
          <a:xfrm>
            <a:off x="12033055" y="17698969"/>
            <a:ext cx="1082695" cy="263662"/>
          </a:xfrm>
          <a:prstGeom prst="rect">
            <a:avLst/>
          </a:prstGeom>
          <a:solidFill>
            <a:srgbClr val="00B0F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2027445" y="17704580"/>
            <a:ext cx="1043426" cy="261610"/>
          </a:xfrm>
          <a:prstGeom prst="rect">
            <a:avLst/>
          </a:prstGeom>
          <a:noFill/>
        </p:spPr>
        <p:txBody>
          <a:bodyPr wrap="square" rtlCol="0">
            <a:spAutoFit/>
          </a:bodyPr>
          <a:lstStyle/>
          <a:p>
            <a:r>
              <a:rPr lang="en-US" sz="1100" dirty="0" smtClean="0"/>
              <a:t>HX : weak acid</a:t>
            </a:r>
            <a:endParaRPr lang="en-US" sz="1100" dirty="0"/>
          </a:p>
        </p:txBody>
      </p:sp>
    </p:spTree>
    <p:extLst>
      <p:ext uri="{BB962C8B-B14F-4D97-AF65-F5344CB8AC3E}">
        <p14:creationId xmlns="" xmlns:p14="http://schemas.microsoft.com/office/powerpoint/2010/main" val="3584964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844</TotalTime>
  <Words>1175</Words>
  <Application>Microsoft Office PowerPoint</Application>
  <PresentationFormat>Custom</PresentationFormat>
  <Paragraphs>71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siham aisha</dc:creator>
  <cp:lastModifiedBy>MenkaraComputer</cp:lastModifiedBy>
  <cp:revision>90</cp:revision>
  <dcterms:created xsi:type="dcterms:W3CDTF">2020-03-09T06:43:57Z</dcterms:created>
  <dcterms:modified xsi:type="dcterms:W3CDTF">2021-11-20T06:46:17Z</dcterms:modified>
</cp:coreProperties>
</file>