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75" r:id="rId1"/>
    <p:sldMasterId id="2147483689" r:id="rId2"/>
  </p:sldMasterIdLst>
  <p:notesMasterIdLst>
    <p:notesMasterId r:id="rId51"/>
  </p:notesMasterIdLst>
  <p:handoutMasterIdLst>
    <p:handoutMasterId r:id="rId52"/>
  </p:handoutMasterIdLst>
  <p:sldIdLst>
    <p:sldId id="256" r:id="rId3"/>
    <p:sldId id="299" r:id="rId4"/>
    <p:sldId id="312" r:id="rId5"/>
    <p:sldId id="257" r:id="rId6"/>
    <p:sldId id="258" r:id="rId7"/>
    <p:sldId id="259" r:id="rId8"/>
    <p:sldId id="262" r:id="rId9"/>
    <p:sldId id="366" r:id="rId10"/>
    <p:sldId id="367" r:id="rId11"/>
    <p:sldId id="368" r:id="rId12"/>
    <p:sldId id="369" r:id="rId13"/>
    <p:sldId id="370" r:id="rId14"/>
    <p:sldId id="371" r:id="rId15"/>
    <p:sldId id="372" r:id="rId16"/>
    <p:sldId id="373" r:id="rId17"/>
    <p:sldId id="374" r:id="rId18"/>
    <p:sldId id="375" r:id="rId19"/>
    <p:sldId id="302" r:id="rId20"/>
    <p:sldId id="376" r:id="rId21"/>
    <p:sldId id="377" r:id="rId22"/>
    <p:sldId id="378" r:id="rId23"/>
    <p:sldId id="379" r:id="rId24"/>
    <p:sldId id="380" r:id="rId25"/>
    <p:sldId id="381" r:id="rId26"/>
    <p:sldId id="382" r:id="rId27"/>
    <p:sldId id="383" r:id="rId28"/>
    <p:sldId id="384" r:id="rId29"/>
    <p:sldId id="325" r:id="rId30"/>
    <p:sldId id="357" r:id="rId31"/>
    <p:sldId id="358" r:id="rId32"/>
    <p:sldId id="328" r:id="rId33"/>
    <p:sldId id="329" r:id="rId34"/>
    <p:sldId id="359" r:id="rId35"/>
    <p:sldId id="360" r:id="rId36"/>
    <p:sldId id="385" r:id="rId37"/>
    <p:sldId id="326" r:id="rId38"/>
    <p:sldId id="327" r:id="rId39"/>
    <p:sldId id="294" r:id="rId40"/>
    <p:sldId id="339" r:id="rId41"/>
    <p:sldId id="340" r:id="rId42"/>
    <p:sldId id="331" r:id="rId43"/>
    <p:sldId id="332" r:id="rId44"/>
    <p:sldId id="284" r:id="rId45"/>
    <p:sldId id="334" r:id="rId46"/>
    <p:sldId id="386" r:id="rId47"/>
    <p:sldId id="387" r:id="rId48"/>
    <p:sldId id="388" r:id="rId49"/>
    <p:sldId id="394"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3175" cap="flat">
              <a:solidFill>
                <a:srgbClr val="D6D6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12700" cap="flat">
              <a:noFill/>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12700" cap="flat">
              <a:noFill/>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80" autoAdjust="0"/>
    <p:restoredTop sz="94718" autoAdjust="0"/>
  </p:normalViewPr>
  <p:slideViewPr>
    <p:cSldViewPr snapToGrid="0" snapToObjects="1">
      <p:cViewPr varScale="1">
        <p:scale>
          <a:sx n="58" d="100"/>
          <a:sy n="58" d="100"/>
        </p:scale>
        <p:origin x="1229" y="48"/>
      </p:cViewPr>
      <p:guideLst>
        <p:guide orient="horz" pos="4320"/>
        <p:guide pos="76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snapToGrid="0" snapToObjects="1">
      <p:cViewPr varScale="1">
        <p:scale>
          <a:sx n="53" d="100"/>
          <a:sy n="53" d="100"/>
        </p:scale>
        <p:origin x="-282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ar-SY" dirty="0"/>
              <a:t>شراكة</a:t>
            </a:r>
          </a:p>
        </c:rich>
      </c:tx>
      <c:layout>
        <c:manualLayout>
          <c:xMode val="edge"/>
          <c:yMode val="edge"/>
          <c:x val="0.36650094433951858"/>
          <c:y val="0.10184999981130134"/>
        </c:manualLayout>
      </c:layout>
      <c:overlay val="0"/>
    </c:title>
    <c:autoTitleDeleted val="0"/>
    <c:plotArea>
      <c:layout/>
      <c:pieChart>
        <c:varyColors val="1"/>
        <c:ser>
          <c:idx val="0"/>
          <c:order val="0"/>
          <c:tx>
            <c:strRef>
              <c:f>Tabelle1!$B$1</c:f>
              <c:strCache>
                <c:ptCount val="1"/>
                <c:pt idx="0">
                  <c:v>الشركة</c:v>
                </c:pt>
              </c:strCache>
            </c:strRef>
          </c:tx>
          <c:dLbls>
            <c:dLbl>
              <c:idx val="0"/>
              <c:layout>
                <c:manualLayout>
                  <c:x val="0.20318766525058632"/>
                  <c:y val="-1.545373748334824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3D1C-476B-B7B0-1F76B3CA9301}"/>
                </c:ext>
              </c:extLst>
            </c:dLbl>
            <c:dLbl>
              <c:idx val="1"/>
              <c:layout>
                <c:manualLayout>
                  <c:x val="-0.21221590550060312"/>
                  <c:y val="-1.6720099387012972E-2"/>
                </c:manualLayout>
              </c:layout>
              <c:tx>
                <c:rich>
                  <a:bodyPr/>
                  <a:lstStyle/>
                  <a:p>
                    <a:r>
                      <a:rPr lang="ar-SY" dirty="0"/>
                      <a:t> مستثمري
 شركة طاقة الشمال
45%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3D1C-476B-B7B0-1F76B3CA9301}"/>
                </c:ext>
              </c:extLst>
            </c:dLbl>
            <c:dLbl>
              <c:idx val="2"/>
              <c:layout>
                <c:manualLayout>
                  <c:x val="0.19279655041949592"/>
                  <c:y val="-0.18129717312831109"/>
                </c:manualLayout>
              </c:layout>
              <c:tx>
                <c:rich>
                  <a:bodyPr/>
                  <a:lstStyle/>
                  <a:p>
                    <a:r>
                      <a:rPr lang="ar-SY" sz="950" dirty="0"/>
                      <a:t>الصندوق الاستثماري
50%</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3D1C-476B-B7B0-1F76B3CA9301}"/>
                </c:ext>
              </c:extLst>
            </c:dLbl>
            <c:spPr>
              <a:noFill/>
              <a:ln>
                <a:noFill/>
              </a:ln>
              <a:effectLst/>
            </c:spPr>
            <c:txPr>
              <a:bodyPr/>
              <a:lstStyle/>
              <a:p>
                <a:pPr>
                  <a:defRPr sz="10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Tabelle1!$A$2:$A$4</c:f>
              <c:strCache>
                <c:ptCount val="3"/>
                <c:pt idx="0">
                  <c:v>البلدية</c:v>
                </c:pt>
                <c:pt idx="1">
                  <c:v>باقي مستثمري
 طاقة الشمال</c:v>
                </c:pt>
                <c:pt idx="2">
                  <c:v>الصندوق الاستثماري</c:v>
                </c:pt>
              </c:strCache>
            </c:strRef>
          </c:cat>
          <c:val>
            <c:numRef>
              <c:f>Tabelle1!$B$2:$B$4</c:f>
              <c:numCache>
                <c:formatCode>General</c:formatCode>
                <c:ptCount val="3"/>
                <c:pt idx="0">
                  <c:v>5</c:v>
                </c:pt>
                <c:pt idx="1">
                  <c:v>45</c:v>
                </c:pt>
                <c:pt idx="2">
                  <c:v>50</c:v>
                </c:pt>
              </c:numCache>
            </c:numRef>
          </c:val>
          <c:extLst>
            <c:ext xmlns:c16="http://schemas.microsoft.com/office/drawing/2014/chart" uri="{C3380CC4-5D6E-409C-BE32-E72D297353CC}">
              <c16:uniqueId val="{00000003-3D1C-476B-B7B0-1F76B3CA9301}"/>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20.jpeg"/></Relationships>
</file>

<file path=ppt/diagrams/_rels/data2.xml.rels><?xml version="1.0" encoding="UTF-8" standalone="yes"?>
<Relationships xmlns="http://schemas.openxmlformats.org/package/2006/relationships"><Relationship Id="rId1" Type="http://schemas.openxmlformats.org/officeDocument/2006/relationships/image" Target="../media/image20.jpeg"/></Relationships>
</file>

<file path=ppt/diagrams/_rels/data3.xml.rels><?xml version="1.0" encoding="UTF-8" standalone="yes"?>
<Relationships xmlns="http://schemas.openxmlformats.org/package/2006/relationships"><Relationship Id="rId1" Type="http://schemas.openxmlformats.org/officeDocument/2006/relationships/image" Target="../media/image20.jpeg"/></Relationships>
</file>

<file path=ppt/diagrams/_rels/data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C2A23-BF5B-49FF-99CD-85B44B368B21}" type="doc">
      <dgm:prSet loTypeId="urn:microsoft.com/office/officeart/2005/8/layout/vList6" loCatId="list" qsTypeId="urn:microsoft.com/office/officeart/2005/8/quickstyle/simple4" qsCatId="simple" csTypeId="urn:microsoft.com/office/officeart/2005/8/colors/accent1_2" csCatId="accent1" phldr="1"/>
      <dgm:spPr/>
      <dgm:t>
        <a:bodyPr/>
        <a:lstStyle/>
        <a:p>
          <a:endParaRPr lang="en-US"/>
        </a:p>
      </dgm:t>
    </dgm:pt>
    <dgm:pt modelId="{279C08CF-4C7A-4E6A-AD6D-7F0A59C50C0A}">
      <dgm:prSet phldrT="[Text]"/>
      <dgm:spPr>
        <a:blipFill rotWithShape="0">
          <a:blip xmlns:r="http://schemas.openxmlformats.org/officeDocument/2006/relationships" r:embed="rId1"/>
          <a:tile tx="0" ty="0" sx="100000" sy="100000" flip="none" algn="tl"/>
        </a:blipFill>
      </dgm:spPr>
      <dgm:t>
        <a:bodyPr/>
        <a:lstStyle/>
        <a:p>
          <a:pPr algn="ctr" rtl="1"/>
          <a:r>
            <a:rPr lang="ar-LB" dirty="0">
              <a:solidFill>
                <a:schemeClr val="tx1"/>
              </a:solidFill>
            </a:rPr>
            <a:t>نحن شركة طاقة الشمال</a:t>
          </a:r>
          <a:endParaRPr lang="en-US" dirty="0">
            <a:solidFill>
              <a:schemeClr val="tx1"/>
            </a:solidFill>
          </a:endParaRPr>
        </a:p>
      </dgm:t>
    </dgm:pt>
    <dgm:pt modelId="{3A2C7FDE-CD23-40B9-95DB-2BEAE5164284}" type="parTrans" cxnId="{E9A6771A-394C-4737-901E-8E00C727C825}">
      <dgm:prSet/>
      <dgm:spPr/>
      <dgm:t>
        <a:bodyPr/>
        <a:lstStyle/>
        <a:p>
          <a:endParaRPr lang="en-US"/>
        </a:p>
      </dgm:t>
    </dgm:pt>
    <dgm:pt modelId="{20722488-F3D4-43B0-A955-717E4A58A670}" type="sibTrans" cxnId="{E9A6771A-394C-4737-901E-8E00C727C825}">
      <dgm:prSet/>
      <dgm:spPr/>
      <dgm:t>
        <a:bodyPr/>
        <a:lstStyle/>
        <a:p>
          <a:endParaRPr lang="en-US"/>
        </a:p>
      </dgm:t>
    </dgm:pt>
    <dgm:pt modelId="{ABD53A11-1713-472A-8E22-552BE337C97F}" type="pres">
      <dgm:prSet presAssocID="{883C2A23-BF5B-49FF-99CD-85B44B368B21}" presName="Name0" presStyleCnt="0">
        <dgm:presLayoutVars>
          <dgm:dir/>
          <dgm:animLvl val="lvl"/>
          <dgm:resizeHandles/>
        </dgm:presLayoutVars>
      </dgm:prSet>
      <dgm:spPr/>
    </dgm:pt>
    <dgm:pt modelId="{7D057CAF-0432-4D0F-88CC-BAAA73A32A53}" type="pres">
      <dgm:prSet presAssocID="{279C08CF-4C7A-4E6A-AD6D-7F0A59C50C0A}" presName="linNode" presStyleCnt="0"/>
      <dgm:spPr/>
    </dgm:pt>
    <dgm:pt modelId="{EDB3BC45-0BF8-463E-9D48-3D128F7E2BB0}" type="pres">
      <dgm:prSet presAssocID="{279C08CF-4C7A-4E6A-AD6D-7F0A59C50C0A}" presName="parentShp" presStyleLbl="node1" presStyleIdx="0" presStyleCnt="1" custLinFactX="965" custLinFactNeighborX="100000" custLinFactNeighborY="-4041">
        <dgm:presLayoutVars>
          <dgm:bulletEnabled val="1"/>
        </dgm:presLayoutVars>
      </dgm:prSet>
      <dgm:spPr/>
    </dgm:pt>
    <dgm:pt modelId="{F75B9AD1-D7C6-4CB8-95F0-F5DFD031C38A}" type="pres">
      <dgm:prSet presAssocID="{279C08CF-4C7A-4E6A-AD6D-7F0A59C50C0A}" presName="childShp" presStyleLbl="bgAccFollowNode1" presStyleIdx="0" presStyleCnt="1" custFlipHor="1" custScaleX="100382" custLinFactX="-25674" custLinFactNeighborX="-100000" custLinFactNeighborY="-100000">
        <dgm:presLayoutVars>
          <dgm:bulletEnabled val="1"/>
        </dgm:presLayoutVars>
      </dgm:prSet>
      <dgm:spPr>
        <a:blipFill rotWithShape="0">
          <a:blip xmlns:r="http://schemas.openxmlformats.org/officeDocument/2006/relationships" r:embed="rId1"/>
          <a:tile tx="0" ty="0" sx="100000" sy="100000" flip="none" algn="tl"/>
        </a:blipFill>
      </dgm:spPr>
    </dgm:pt>
  </dgm:ptLst>
  <dgm:cxnLst>
    <dgm:cxn modelId="{3DD3E416-FB0D-4AE5-8C2B-309D304103C8}" type="presOf" srcId="{279C08CF-4C7A-4E6A-AD6D-7F0A59C50C0A}" destId="{EDB3BC45-0BF8-463E-9D48-3D128F7E2BB0}" srcOrd="0" destOrd="0" presId="urn:microsoft.com/office/officeart/2005/8/layout/vList6"/>
    <dgm:cxn modelId="{E9A6771A-394C-4737-901E-8E00C727C825}" srcId="{883C2A23-BF5B-49FF-99CD-85B44B368B21}" destId="{279C08CF-4C7A-4E6A-AD6D-7F0A59C50C0A}" srcOrd="0" destOrd="0" parTransId="{3A2C7FDE-CD23-40B9-95DB-2BEAE5164284}" sibTransId="{20722488-F3D4-43B0-A955-717E4A58A670}"/>
    <dgm:cxn modelId="{AE4DF2AE-E2C7-4881-87AC-577B2F7B2170}" type="presOf" srcId="{883C2A23-BF5B-49FF-99CD-85B44B368B21}" destId="{ABD53A11-1713-472A-8E22-552BE337C97F}" srcOrd="0" destOrd="0" presId="urn:microsoft.com/office/officeart/2005/8/layout/vList6"/>
    <dgm:cxn modelId="{3CB34F95-35DC-415D-885F-92F8CAE1E648}" type="presParOf" srcId="{ABD53A11-1713-472A-8E22-552BE337C97F}" destId="{7D057CAF-0432-4D0F-88CC-BAAA73A32A53}" srcOrd="0" destOrd="0" presId="urn:microsoft.com/office/officeart/2005/8/layout/vList6"/>
    <dgm:cxn modelId="{0855E3B9-57F9-471E-8A1C-A77D7FC797AC}" type="presParOf" srcId="{7D057CAF-0432-4D0F-88CC-BAAA73A32A53}" destId="{EDB3BC45-0BF8-463E-9D48-3D128F7E2BB0}" srcOrd="0" destOrd="0" presId="urn:microsoft.com/office/officeart/2005/8/layout/vList6"/>
    <dgm:cxn modelId="{35C78067-4CEB-4F39-B955-ECEAA0A9F3B7}" type="presParOf" srcId="{7D057CAF-0432-4D0F-88CC-BAAA73A32A53}" destId="{F75B9AD1-D7C6-4CB8-95F0-F5DFD031C38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92CB7253-F3AA-46CE-B19A-7051B89A1995}">
      <dgm:prSet phldrT="[Text]" custT="1"/>
      <dgm:spPr/>
      <dgm:t>
        <a:bodyPr/>
        <a:lstStyle/>
        <a:p>
          <a:r>
            <a:rPr lang="ar-LB" sz="2000" dirty="0"/>
            <a:t>تقوية الاقتصاد</a:t>
          </a:r>
          <a:endParaRPr lang="en-US" sz="2000" b="1" dirty="0"/>
        </a:p>
      </dgm:t>
    </dgm:pt>
    <dgm:pt modelId="{34D20627-3081-4D54-AF4E-2D9C4B0F72FE}" type="parTrans" cxnId="{E9836B93-99F5-4917-B2BE-D9C4B779F62D}">
      <dgm:prSet/>
      <dgm:spPr/>
      <dgm:t>
        <a:bodyPr/>
        <a:lstStyle/>
        <a:p>
          <a:endParaRPr lang="en-US"/>
        </a:p>
      </dgm:t>
    </dgm:pt>
    <dgm:pt modelId="{75B742BD-0830-440C-9D58-2BB9202BDCB7}" type="sibTrans" cxnId="{E9836B93-99F5-4917-B2BE-D9C4B779F62D}">
      <dgm:prSet/>
      <dgm:spPr/>
      <dgm:t>
        <a:bodyPr/>
        <a:lstStyle/>
        <a:p>
          <a:endParaRPr lang="en-US"/>
        </a:p>
      </dgm:t>
    </dgm:pt>
    <dgm:pt modelId="{AB08FBC9-1623-4147-8554-64AB77AA3056}" type="pres">
      <dgm:prSet presAssocID="{D5845370-A659-4C67-8F9A-6ABF730ED8E2}" presName="Name0" presStyleCnt="0">
        <dgm:presLayoutVars>
          <dgm:resizeHandles/>
        </dgm:presLayoutVars>
      </dgm:prSet>
      <dgm:spPr/>
    </dgm:pt>
    <dgm:pt modelId="{D858307E-C844-40D9-9D06-54C5097C9C94}" type="pres">
      <dgm:prSet presAssocID="{92CB7253-F3AA-46CE-B19A-7051B89A1995}" presName="text" presStyleLbl="node1" presStyleIdx="0" presStyleCnt="1" custScaleX="183926" custScaleY="44147" custLinFactNeighborX="5158" custLinFactNeighborY="-95786">
        <dgm:presLayoutVars>
          <dgm:bulletEnabled val="1"/>
        </dgm:presLayoutVars>
      </dgm:prSet>
      <dgm:spPr/>
    </dgm:pt>
  </dgm:ptLst>
  <dgm:cxnLst>
    <dgm:cxn modelId="{72850492-458C-416F-B008-909F8E18B62D}" type="presOf" srcId="{D5845370-A659-4C67-8F9A-6ABF730ED8E2}" destId="{AB08FBC9-1623-4147-8554-64AB77AA3056}" srcOrd="0" destOrd="0" presId="urn:diagrams.loki3.com/VaryingWidthList"/>
    <dgm:cxn modelId="{E9836B93-99F5-4917-B2BE-D9C4B779F62D}" srcId="{D5845370-A659-4C67-8F9A-6ABF730ED8E2}" destId="{92CB7253-F3AA-46CE-B19A-7051B89A1995}" srcOrd="0" destOrd="0" parTransId="{34D20627-3081-4D54-AF4E-2D9C4B0F72FE}" sibTransId="{75B742BD-0830-440C-9D58-2BB9202BDCB7}"/>
    <dgm:cxn modelId="{653407CA-17B2-4788-9B1C-1EA2E3361796}" type="presOf" srcId="{92CB7253-F3AA-46CE-B19A-7051B89A1995}" destId="{D858307E-C844-40D9-9D06-54C5097C9C94}" srcOrd="0" destOrd="0" presId="urn:diagrams.loki3.com/VaryingWidthList"/>
    <dgm:cxn modelId="{4CBD4D4B-74A4-418B-988A-5D918A1D1309}" type="presParOf" srcId="{AB08FBC9-1623-4147-8554-64AB77AA3056}" destId="{D858307E-C844-40D9-9D06-54C5097C9C94}" srcOrd="0" destOrd="0" presId="urn:diagrams.loki3.com/VaryingWidth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92CB7253-F3AA-46CE-B19A-7051B89A1995}">
      <dgm:prSet phldrT="[Text]" custT="1"/>
      <dgm:spPr/>
      <dgm:t>
        <a:bodyPr/>
        <a:lstStyle/>
        <a:p>
          <a:r>
            <a:rPr lang="ar-LB" sz="2000" dirty="0"/>
            <a:t>الخروج من التبعية</a:t>
          </a:r>
          <a:endParaRPr lang="en-US" sz="2000" b="1" dirty="0"/>
        </a:p>
      </dgm:t>
    </dgm:pt>
    <dgm:pt modelId="{34D20627-3081-4D54-AF4E-2D9C4B0F72FE}" type="parTrans" cxnId="{E9836B93-99F5-4917-B2BE-D9C4B779F62D}">
      <dgm:prSet/>
      <dgm:spPr/>
      <dgm:t>
        <a:bodyPr/>
        <a:lstStyle/>
        <a:p>
          <a:endParaRPr lang="en-US" sz="1200"/>
        </a:p>
      </dgm:t>
    </dgm:pt>
    <dgm:pt modelId="{75B742BD-0830-440C-9D58-2BB9202BDCB7}" type="sibTrans" cxnId="{E9836B93-99F5-4917-B2BE-D9C4B779F62D}">
      <dgm:prSet/>
      <dgm:spPr/>
      <dgm:t>
        <a:bodyPr/>
        <a:lstStyle/>
        <a:p>
          <a:endParaRPr lang="en-US" sz="1200"/>
        </a:p>
      </dgm:t>
    </dgm:pt>
    <dgm:pt modelId="{AB08FBC9-1623-4147-8554-64AB77AA3056}" type="pres">
      <dgm:prSet presAssocID="{D5845370-A659-4C67-8F9A-6ABF730ED8E2}" presName="Name0" presStyleCnt="0">
        <dgm:presLayoutVars>
          <dgm:resizeHandles/>
        </dgm:presLayoutVars>
      </dgm:prSet>
      <dgm:spPr/>
    </dgm:pt>
    <dgm:pt modelId="{D858307E-C844-40D9-9D06-54C5097C9C94}" type="pres">
      <dgm:prSet presAssocID="{92CB7253-F3AA-46CE-B19A-7051B89A1995}" presName="text" presStyleLbl="node1" presStyleIdx="0" presStyleCnt="1" custScaleX="241609" custLinFactNeighborY="-1542">
        <dgm:presLayoutVars>
          <dgm:bulletEnabled val="1"/>
        </dgm:presLayoutVars>
      </dgm:prSet>
      <dgm:spPr/>
    </dgm:pt>
  </dgm:ptLst>
  <dgm:cxnLst>
    <dgm:cxn modelId="{72850492-458C-416F-B008-909F8E18B62D}" type="presOf" srcId="{D5845370-A659-4C67-8F9A-6ABF730ED8E2}" destId="{AB08FBC9-1623-4147-8554-64AB77AA3056}" srcOrd="0" destOrd="0" presId="urn:diagrams.loki3.com/VaryingWidthList"/>
    <dgm:cxn modelId="{E9836B93-99F5-4917-B2BE-D9C4B779F62D}" srcId="{D5845370-A659-4C67-8F9A-6ABF730ED8E2}" destId="{92CB7253-F3AA-46CE-B19A-7051B89A1995}" srcOrd="0" destOrd="0" parTransId="{34D20627-3081-4D54-AF4E-2D9C4B0F72FE}" sibTransId="{75B742BD-0830-440C-9D58-2BB9202BDCB7}"/>
    <dgm:cxn modelId="{653407CA-17B2-4788-9B1C-1EA2E3361796}" type="presOf" srcId="{92CB7253-F3AA-46CE-B19A-7051B89A1995}" destId="{D858307E-C844-40D9-9D06-54C5097C9C94}" srcOrd="0" destOrd="0" presId="urn:diagrams.loki3.com/VaryingWidthList"/>
    <dgm:cxn modelId="{4CBD4D4B-74A4-418B-988A-5D918A1D1309}" type="presParOf" srcId="{AB08FBC9-1623-4147-8554-64AB77AA3056}" destId="{D858307E-C844-40D9-9D06-54C5097C9C94}" srcOrd="0" destOrd="0" presId="urn:diagrams.loki3.com/VaryingWidth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838B80F6-3899-4EA5-9996-21974033760E}">
      <dgm:prSet phldrT="[Text]" custT="1"/>
      <dgm:spPr/>
      <dgm:t>
        <a:bodyPr/>
        <a:lstStyle/>
        <a:p>
          <a:r>
            <a:rPr lang="ar-LB" sz="1800" dirty="0"/>
            <a:t>أبحاث تطبيقية لتطوير المجتمع والصناعة</a:t>
          </a:r>
          <a:endParaRPr lang="en-US" sz="1800" dirty="0"/>
        </a:p>
      </dgm:t>
    </dgm:pt>
    <dgm:pt modelId="{840FB785-0AFF-4D9E-AA78-417A0DAF79B5}" type="parTrans" cxnId="{902D1E3F-D304-4407-ADD1-7B140F8D4402}">
      <dgm:prSet/>
      <dgm:spPr/>
      <dgm:t>
        <a:bodyPr/>
        <a:lstStyle/>
        <a:p>
          <a:endParaRPr lang="en-US"/>
        </a:p>
      </dgm:t>
    </dgm:pt>
    <dgm:pt modelId="{1A9FD566-B975-41E5-8843-55DEDB2532D5}" type="sibTrans" cxnId="{902D1E3F-D304-4407-ADD1-7B140F8D4402}">
      <dgm:prSet/>
      <dgm:spPr/>
      <dgm:t>
        <a:bodyPr/>
        <a:lstStyle/>
        <a:p>
          <a:endParaRPr lang="en-US"/>
        </a:p>
      </dgm:t>
    </dgm:pt>
    <dgm:pt modelId="{AB08FBC9-1623-4147-8554-64AB77AA3056}" type="pres">
      <dgm:prSet presAssocID="{D5845370-A659-4C67-8F9A-6ABF730ED8E2}" presName="Name0" presStyleCnt="0">
        <dgm:presLayoutVars>
          <dgm:resizeHandles/>
        </dgm:presLayoutVars>
      </dgm:prSet>
      <dgm:spPr/>
    </dgm:pt>
    <dgm:pt modelId="{21B8A328-CDB8-4A9A-B9D6-B70525AAFC59}" type="pres">
      <dgm:prSet presAssocID="{838B80F6-3899-4EA5-9996-21974033760E}" presName="text" presStyleLbl="node1" presStyleIdx="0" presStyleCnt="1" custScaleX="513541" custScaleY="11969">
        <dgm:presLayoutVars>
          <dgm:bulletEnabled val="1"/>
        </dgm:presLayoutVars>
      </dgm:prSet>
      <dgm:spPr/>
    </dgm:pt>
  </dgm:ptLst>
  <dgm:cxnLst>
    <dgm:cxn modelId="{902D1E3F-D304-4407-ADD1-7B140F8D4402}" srcId="{D5845370-A659-4C67-8F9A-6ABF730ED8E2}" destId="{838B80F6-3899-4EA5-9996-21974033760E}" srcOrd="0" destOrd="0" parTransId="{840FB785-0AFF-4D9E-AA78-417A0DAF79B5}" sibTransId="{1A9FD566-B975-41E5-8843-55DEDB2532D5}"/>
    <dgm:cxn modelId="{9913D540-30D4-44BC-82E5-63C3EDCDB69A}" type="presOf" srcId="{838B80F6-3899-4EA5-9996-21974033760E}" destId="{21B8A328-CDB8-4A9A-B9D6-B70525AAFC59}" srcOrd="0" destOrd="0" presId="urn:diagrams.loki3.com/VaryingWidthList"/>
    <dgm:cxn modelId="{72850492-458C-416F-B008-909F8E18B62D}" type="presOf" srcId="{D5845370-A659-4C67-8F9A-6ABF730ED8E2}" destId="{AB08FBC9-1623-4147-8554-64AB77AA3056}" srcOrd="0" destOrd="0" presId="urn:diagrams.loki3.com/VaryingWidthList"/>
    <dgm:cxn modelId="{B69AD800-5E82-47A1-9E50-D82A09B0FB90}" type="presParOf" srcId="{AB08FBC9-1623-4147-8554-64AB77AA3056}" destId="{21B8A328-CDB8-4A9A-B9D6-B70525AAFC59}" srcOrd="0" destOrd="0" presId="urn:diagrams.loki3.com/VaryingWidth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838B80F6-3899-4EA5-9996-21974033760E}">
      <dgm:prSet phldrT="[Text]" custT="1"/>
      <dgm:spPr/>
      <dgm:t>
        <a:bodyPr/>
        <a:lstStyle/>
        <a:p>
          <a:r>
            <a:rPr lang="ar-LB" sz="1800" dirty="0"/>
            <a:t>ابتكارات لزيادة الإنتاجية</a:t>
          </a:r>
          <a:endParaRPr lang="en-US" sz="1800" dirty="0"/>
        </a:p>
      </dgm:t>
    </dgm:pt>
    <dgm:pt modelId="{840FB785-0AFF-4D9E-AA78-417A0DAF79B5}" type="parTrans" cxnId="{902D1E3F-D304-4407-ADD1-7B140F8D4402}">
      <dgm:prSet/>
      <dgm:spPr/>
      <dgm:t>
        <a:bodyPr/>
        <a:lstStyle/>
        <a:p>
          <a:endParaRPr lang="en-US"/>
        </a:p>
      </dgm:t>
    </dgm:pt>
    <dgm:pt modelId="{1A9FD566-B975-41E5-8843-55DEDB2532D5}" type="sibTrans" cxnId="{902D1E3F-D304-4407-ADD1-7B140F8D4402}">
      <dgm:prSet/>
      <dgm:spPr/>
      <dgm:t>
        <a:bodyPr/>
        <a:lstStyle/>
        <a:p>
          <a:endParaRPr lang="en-US"/>
        </a:p>
      </dgm:t>
    </dgm:pt>
    <dgm:pt modelId="{AB08FBC9-1623-4147-8554-64AB77AA3056}" type="pres">
      <dgm:prSet presAssocID="{D5845370-A659-4C67-8F9A-6ABF730ED8E2}" presName="Name0" presStyleCnt="0">
        <dgm:presLayoutVars>
          <dgm:resizeHandles/>
        </dgm:presLayoutVars>
      </dgm:prSet>
      <dgm:spPr/>
    </dgm:pt>
    <dgm:pt modelId="{21B8A328-CDB8-4A9A-B9D6-B70525AAFC59}" type="pres">
      <dgm:prSet presAssocID="{838B80F6-3899-4EA5-9996-21974033760E}" presName="text" presStyleLbl="node1" presStyleIdx="0" presStyleCnt="1" custScaleX="513541" custScaleY="11969">
        <dgm:presLayoutVars>
          <dgm:bulletEnabled val="1"/>
        </dgm:presLayoutVars>
      </dgm:prSet>
      <dgm:spPr/>
    </dgm:pt>
  </dgm:ptLst>
  <dgm:cxnLst>
    <dgm:cxn modelId="{902D1E3F-D304-4407-ADD1-7B140F8D4402}" srcId="{D5845370-A659-4C67-8F9A-6ABF730ED8E2}" destId="{838B80F6-3899-4EA5-9996-21974033760E}" srcOrd="0" destOrd="0" parTransId="{840FB785-0AFF-4D9E-AA78-417A0DAF79B5}" sibTransId="{1A9FD566-B975-41E5-8843-55DEDB2532D5}"/>
    <dgm:cxn modelId="{9913D540-30D4-44BC-82E5-63C3EDCDB69A}" type="presOf" srcId="{838B80F6-3899-4EA5-9996-21974033760E}" destId="{21B8A328-CDB8-4A9A-B9D6-B70525AAFC59}" srcOrd="0" destOrd="0" presId="urn:diagrams.loki3.com/VaryingWidthList"/>
    <dgm:cxn modelId="{72850492-458C-416F-B008-909F8E18B62D}" type="presOf" srcId="{D5845370-A659-4C67-8F9A-6ABF730ED8E2}" destId="{AB08FBC9-1623-4147-8554-64AB77AA3056}" srcOrd="0" destOrd="0" presId="urn:diagrams.loki3.com/VaryingWidthList"/>
    <dgm:cxn modelId="{B69AD800-5E82-47A1-9E50-D82A09B0FB90}" type="presParOf" srcId="{AB08FBC9-1623-4147-8554-64AB77AA3056}" destId="{21B8A328-CDB8-4A9A-B9D6-B70525AAFC59}" srcOrd="0" destOrd="0" presId="urn:diagrams.loki3.com/VaryingWidth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C2A23-BF5B-49FF-99CD-85B44B368B21}" type="doc">
      <dgm:prSet loTypeId="urn:microsoft.com/office/officeart/2005/8/layout/vList6" loCatId="list" qsTypeId="urn:microsoft.com/office/officeart/2005/8/quickstyle/simple4" qsCatId="simple" csTypeId="urn:microsoft.com/office/officeart/2005/8/colors/accent1_2" csCatId="accent1" phldr="1"/>
      <dgm:spPr/>
      <dgm:t>
        <a:bodyPr/>
        <a:lstStyle/>
        <a:p>
          <a:endParaRPr lang="en-US"/>
        </a:p>
      </dgm:t>
    </dgm:pt>
    <dgm:pt modelId="{279C08CF-4C7A-4E6A-AD6D-7F0A59C50C0A}">
      <dgm:prSet phldrT="[Text]"/>
      <dgm:spPr>
        <a:blipFill rotWithShape="0">
          <a:blip xmlns:r="http://schemas.openxmlformats.org/officeDocument/2006/relationships" r:embed="rId1"/>
          <a:tile tx="0" ty="0" sx="100000" sy="100000" flip="none" algn="tl"/>
        </a:blipFill>
      </dgm:spPr>
      <dgm:t>
        <a:bodyPr/>
        <a:lstStyle/>
        <a:p>
          <a:pPr algn="ctr" rtl="1"/>
          <a:r>
            <a:rPr lang="ar-LB" dirty="0">
              <a:solidFill>
                <a:schemeClr val="tx1"/>
              </a:solidFill>
            </a:rPr>
            <a:t>نحن شركة طاقة الشمال</a:t>
          </a:r>
          <a:endParaRPr lang="en-US" dirty="0">
            <a:solidFill>
              <a:schemeClr val="tx1"/>
            </a:solidFill>
          </a:endParaRPr>
        </a:p>
      </dgm:t>
    </dgm:pt>
    <dgm:pt modelId="{3A2C7FDE-CD23-40B9-95DB-2BEAE5164284}" type="parTrans" cxnId="{E9A6771A-394C-4737-901E-8E00C727C825}">
      <dgm:prSet/>
      <dgm:spPr/>
      <dgm:t>
        <a:bodyPr/>
        <a:lstStyle/>
        <a:p>
          <a:endParaRPr lang="en-US"/>
        </a:p>
      </dgm:t>
    </dgm:pt>
    <dgm:pt modelId="{20722488-F3D4-43B0-A955-717E4A58A670}" type="sibTrans" cxnId="{E9A6771A-394C-4737-901E-8E00C727C825}">
      <dgm:prSet/>
      <dgm:spPr/>
      <dgm:t>
        <a:bodyPr/>
        <a:lstStyle/>
        <a:p>
          <a:endParaRPr lang="en-US"/>
        </a:p>
      </dgm:t>
    </dgm:pt>
    <dgm:pt modelId="{ABD53A11-1713-472A-8E22-552BE337C97F}" type="pres">
      <dgm:prSet presAssocID="{883C2A23-BF5B-49FF-99CD-85B44B368B21}" presName="Name0" presStyleCnt="0">
        <dgm:presLayoutVars>
          <dgm:dir/>
          <dgm:animLvl val="lvl"/>
          <dgm:resizeHandles/>
        </dgm:presLayoutVars>
      </dgm:prSet>
      <dgm:spPr/>
    </dgm:pt>
    <dgm:pt modelId="{7D057CAF-0432-4D0F-88CC-BAAA73A32A53}" type="pres">
      <dgm:prSet presAssocID="{279C08CF-4C7A-4E6A-AD6D-7F0A59C50C0A}" presName="linNode" presStyleCnt="0"/>
      <dgm:spPr/>
    </dgm:pt>
    <dgm:pt modelId="{EDB3BC45-0BF8-463E-9D48-3D128F7E2BB0}" type="pres">
      <dgm:prSet presAssocID="{279C08CF-4C7A-4E6A-AD6D-7F0A59C50C0A}" presName="parentShp" presStyleLbl="node1" presStyleIdx="0" presStyleCnt="1" custLinFactX="965" custLinFactNeighborX="100000" custLinFactNeighborY="-4041">
        <dgm:presLayoutVars>
          <dgm:bulletEnabled val="1"/>
        </dgm:presLayoutVars>
      </dgm:prSet>
      <dgm:spPr/>
    </dgm:pt>
    <dgm:pt modelId="{F75B9AD1-D7C6-4CB8-95F0-F5DFD031C38A}" type="pres">
      <dgm:prSet presAssocID="{279C08CF-4C7A-4E6A-AD6D-7F0A59C50C0A}" presName="childShp" presStyleLbl="bgAccFollowNode1" presStyleIdx="0" presStyleCnt="1" custFlipHor="1" custScaleX="100382" custLinFactX="-25674" custLinFactNeighborX="-100000" custLinFactNeighborY="-100000">
        <dgm:presLayoutVars>
          <dgm:bulletEnabled val="1"/>
        </dgm:presLayoutVars>
      </dgm:prSet>
      <dgm:spPr>
        <a:blipFill rotWithShape="0">
          <a:blip xmlns:r="http://schemas.openxmlformats.org/officeDocument/2006/relationships" r:embed="rId1"/>
          <a:tile tx="0" ty="0" sx="100000" sy="100000" flip="none" algn="tl"/>
        </a:blipFill>
      </dgm:spPr>
    </dgm:pt>
  </dgm:ptLst>
  <dgm:cxnLst>
    <dgm:cxn modelId="{3DD3E416-FB0D-4AE5-8C2B-309D304103C8}" type="presOf" srcId="{279C08CF-4C7A-4E6A-AD6D-7F0A59C50C0A}" destId="{EDB3BC45-0BF8-463E-9D48-3D128F7E2BB0}" srcOrd="0" destOrd="0" presId="urn:microsoft.com/office/officeart/2005/8/layout/vList6"/>
    <dgm:cxn modelId="{E9A6771A-394C-4737-901E-8E00C727C825}" srcId="{883C2A23-BF5B-49FF-99CD-85B44B368B21}" destId="{279C08CF-4C7A-4E6A-AD6D-7F0A59C50C0A}" srcOrd="0" destOrd="0" parTransId="{3A2C7FDE-CD23-40B9-95DB-2BEAE5164284}" sibTransId="{20722488-F3D4-43B0-A955-717E4A58A670}"/>
    <dgm:cxn modelId="{AE4DF2AE-E2C7-4881-87AC-577B2F7B2170}" type="presOf" srcId="{883C2A23-BF5B-49FF-99CD-85B44B368B21}" destId="{ABD53A11-1713-472A-8E22-552BE337C97F}" srcOrd="0" destOrd="0" presId="urn:microsoft.com/office/officeart/2005/8/layout/vList6"/>
    <dgm:cxn modelId="{3CB34F95-35DC-415D-885F-92F8CAE1E648}" type="presParOf" srcId="{ABD53A11-1713-472A-8E22-552BE337C97F}" destId="{7D057CAF-0432-4D0F-88CC-BAAA73A32A53}" srcOrd="0" destOrd="0" presId="urn:microsoft.com/office/officeart/2005/8/layout/vList6"/>
    <dgm:cxn modelId="{0855E3B9-57F9-471E-8A1C-A77D7FC797AC}" type="presParOf" srcId="{7D057CAF-0432-4D0F-88CC-BAAA73A32A53}" destId="{EDB3BC45-0BF8-463E-9D48-3D128F7E2BB0}" srcOrd="0" destOrd="0" presId="urn:microsoft.com/office/officeart/2005/8/layout/vList6"/>
    <dgm:cxn modelId="{35C78067-4CEB-4F39-B955-ECEAA0A9F3B7}" type="presParOf" srcId="{7D057CAF-0432-4D0F-88CC-BAAA73A32A53}" destId="{F75B9AD1-D7C6-4CB8-95F0-F5DFD031C38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C2A23-BF5B-49FF-99CD-85B44B368B21}" type="doc">
      <dgm:prSet loTypeId="urn:microsoft.com/office/officeart/2005/8/layout/vList6" loCatId="list" qsTypeId="urn:microsoft.com/office/officeart/2005/8/quickstyle/simple4" qsCatId="simple" csTypeId="urn:microsoft.com/office/officeart/2005/8/colors/accent1_2" csCatId="accent1" phldr="1"/>
      <dgm:spPr/>
      <dgm:t>
        <a:bodyPr/>
        <a:lstStyle/>
        <a:p>
          <a:endParaRPr lang="en-US"/>
        </a:p>
      </dgm:t>
    </dgm:pt>
    <dgm:pt modelId="{279C08CF-4C7A-4E6A-AD6D-7F0A59C50C0A}">
      <dgm:prSet phldrT="[Text]"/>
      <dgm:spPr>
        <a:blipFill rotWithShape="0">
          <a:blip xmlns:r="http://schemas.openxmlformats.org/officeDocument/2006/relationships" r:embed="rId1"/>
          <a:tile tx="0" ty="0" sx="100000" sy="100000" flip="none" algn="tl"/>
        </a:blipFill>
      </dgm:spPr>
      <dgm:t>
        <a:bodyPr/>
        <a:lstStyle/>
        <a:p>
          <a:pPr algn="ctr" rtl="1"/>
          <a:r>
            <a:rPr lang="ar-LB" dirty="0">
              <a:solidFill>
                <a:schemeClr val="tx1"/>
              </a:solidFill>
            </a:rPr>
            <a:t>نحن شركة طاقة الشمال</a:t>
          </a:r>
          <a:endParaRPr lang="en-US" dirty="0">
            <a:solidFill>
              <a:schemeClr val="tx1"/>
            </a:solidFill>
          </a:endParaRPr>
        </a:p>
      </dgm:t>
    </dgm:pt>
    <dgm:pt modelId="{3A2C7FDE-CD23-40B9-95DB-2BEAE5164284}" type="parTrans" cxnId="{E9A6771A-394C-4737-901E-8E00C727C825}">
      <dgm:prSet/>
      <dgm:spPr/>
      <dgm:t>
        <a:bodyPr/>
        <a:lstStyle/>
        <a:p>
          <a:endParaRPr lang="en-US"/>
        </a:p>
      </dgm:t>
    </dgm:pt>
    <dgm:pt modelId="{20722488-F3D4-43B0-A955-717E4A58A670}" type="sibTrans" cxnId="{E9A6771A-394C-4737-901E-8E00C727C825}">
      <dgm:prSet/>
      <dgm:spPr/>
      <dgm:t>
        <a:bodyPr/>
        <a:lstStyle/>
        <a:p>
          <a:endParaRPr lang="en-US"/>
        </a:p>
      </dgm:t>
    </dgm:pt>
    <dgm:pt modelId="{ABD53A11-1713-472A-8E22-552BE337C97F}" type="pres">
      <dgm:prSet presAssocID="{883C2A23-BF5B-49FF-99CD-85B44B368B21}" presName="Name0" presStyleCnt="0">
        <dgm:presLayoutVars>
          <dgm:dir/>
          <dgm:animLvl val="lvl"/>
          <dgm:resizeHandles/>
        </dgm:presLayoutVars>
      </dgm:prSet>
      <dgm:spPr/>
    </dgm:pt>
    <dgm:pt modelId="{7D057CAF-0432-4D0F-88CC-BAAA73A32A53}" type="pres">
      <dgm:prSet presAssocID="{279C08CF-4C7A-4E6A-AD6D-7F0A59C50C0A}" presName="linNode" presStyleCnt="0"/>
      <dgm:spPr/>
    </dgm:pt>
    <dgm:pt modelId="{EDB3BC45-0BF8-463E-9D48-3D128F7E2BB0}" type="pres">
      <dgm:prSet presAssocID="{279C08CF-4C7A-4E6A-AD6D-7F0A59C50C0A}" presName="parentShp" presStyleLbl="node1" presStyleIdx="0" presStyleCnt="1" custLinFactX="965" custLinFactNeighborX="100000" custLinFactNeighborY="-4041">
        <dgm:presLayoutVars>
          <dgm:bulletEnabled val="1"/>
        </dgm:presLayoutVars>
      </dgm:prSet>
      <dgm:spPr/>
    </dgm:pt>
    <dgm:pt modelId="{F75B9AD1-D7C6-4CB8-95F0-F5DFD031C38A}" type="pres">
      <dgm:prSet presAssocID="{279C08CF-4C7A-4E6A-AD6D-7F0A59C50C0A}" presName="childShp" presStyleLbl="bgAccFollowNode1" presStyleIdx="0" presStyleCnt="1" custFlipHor="1" custScaleX="100382" custLinFactX="-25674" custLinFactNeighborX="-100000" custLinFactNeighborY="-100000">
        <dgm:presLayoutVars>
          <dgm:bulletEnabled val="1"/>
        </dgm:presLayoutVars>
      </dgm:prSet>
      <dgm:spPr>
        <a:blipFill rotWithShape="0">
          <a:blip xmlns:r="http://schemas.openxmlformats.org/officeDocument/2006/relationships" r:embed="rId1"/>
          <a:tile tx="0" ty="0" sx="100000" sy="100000" flip="none" algn="tl"/>
        </a:blipFill>
      </dgm:spPr>
    </dgm:pt>
  </dgm:ptLst>
  <dgm:cxnLst>
    <dgm:cxn modelId="{3DD3E416-FB0D-4AE5-8C2B-309D304103C8}" type="presOf" srcId="{279C08CF-4C7A-4E6A-AD6D-7F0A59C50C0A}" destId="{EDB3BC45-0BF8-463E-9D48-3D128F7E2BB0}" srcOrd="0" destOrd="0" presId="urn:microsoft.com/office/officeart/2005/8/layout/vList6"/>
    <dgm:cxn modelId="{E9A6771A-394C-4737-901E-8E00C727C825}" srcId="{883C2A23-BF5B-49FF-99CD-85B44B368B21}" destId="{279C08CF-4C7A-4E6A-AD6D-7F0A59C50C0A}" srcOrd="0" destOrd="0" parTransId="{3A2C7FDE-CD23-40B9-95DB-2BEAE5164284}" sibTransId="{20722488-F3D4-43B0-A955-717E4A58A670}"/>
    <dgm:cxn modelId="{AE4DF2AE-E2C7-4881-87AC-577B2F7B2170}" type="presOf" srcId="{883C2A23-BF5B-49FF-99CD-85B44B368B21}" destId="{ABD53A11-1713-472A-8E22-552BE337C97F}" srcOrd="0" destOrd="0" presId="urn:microsoft.com/office/officeart/2005/8/layout/vList6"/>
    <dgm:cxn modelId="{3CB34F95-35DC-415D-885F-92F8CAE1E648}" type="presParOf" srcId="{ABD53A11-1713-472A-8E22-552BE337C97F}" destId="{7D057CAF-0432-4D0F-88CC-BAAA73A32A53}" srcOrd="0" destOrd="0" presId="urn:microsoft.com/office/officeart/2005/8/layout/vList6"/>
    <dgm:cxn modelId="{0855E3B9-57F9-471E-8A1C-A77D7FC797AC}" type="presParOf" srcId="{7D057CAF-0432-4D0F-88CC-BAAA73A32A53}" destId="{EDB3BC45-0BF8-463E-9D48-3D128F7E2BB0}" srcOrd="0" destOrd="0" presId="urn:microsoft.com/office/officeart/2005/8/layout/vList6"/>
    <dgm:cxn modelId="{35C78067-4CEB-4F39-B955-ECEAA0A9F3B7}" type="presParOf" srcId="{7D057CAF-0432-4D0F-88CC-BAAA73A32A53}" destId="{F75B9AD1-D7C6-4CB8-95F0-F5DFD031C38A}"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3561CB-F673-4F5F-BB97-57B9E5A0524C}" type="doc">
      <dgm:prSet loTypeId="urn:microsoft.com/office/officeart/2005/8/layout/radial6" loCatId="cycle" qsTypeId="urn:microsoft.com/office/officeart/2005/8/quickstyle/simple3" qsCatId="simple" csTypeId="urn:microsoft.com/office/officeart/2005/8/colors/accent0_2" csCatId="mainScheme" phldr="1"/>
      <dgm:spPr/>
      <dgm:t>
        <a:bodyPr/>
        <a:lstStyle/>
        <a:p>
          <a:endParaRPr lang="en-US"/>
        </a:p>
      </dgm:t>
    </dgm:pt>
    <dgm:pt modelId="{C3EDE0A7-7D55-4DB2-8537-AC532C57C5D5}">
      <dgm:prSet phldrT="[Text]"/>
      <dgm:spPr>
        <a:blipFill rotWithShape="0">
          <a:blip xmlns:r="http://schemas.openxmlformats.org/officeDocument/2006/relationships" r:embed="rId1"/>
          <a:tile tx="0" ty="0" sx="100000" sy="100000" flip="none" algn="tl"/>
        </a:blipFill>
      </dgm:spPr>
      <dgm:t>
        <a:bodyPr/>
        <a:lstStyle/>
        <a:p>
          <a:r>
            <a:rPr lang="en-US" dirty="0"/>
            <a:t>Creation of innovation</a:t>
          </a:r>
        </a:p>
      </dgm:t>
    </dgm:pt>
    <dgm:pt modelId="{AC12627E-50C4-4F36-A82D-6633DC12EA2A}" type="parTrans" cxnId="{5031F218-4FE2-4524-93DC-2C4BC2848273}">
      <dgm:prSet/>
      <dgm:spPr/>
      <dgm:t>
        <a:bodyPr/>
        <a:lstStyle/>
        <a:p>
          <a:endParaRPr lang="en-US"/>
        </a:p>
      </dgm:t>
    </dgm:pt>
    <dgm:pt modelId="{928D7E0B-D6A8-4923-9D21-C1ACA005A291}" type="sibTrans" cxnId="{5031F218-4FE2-4524-93DC-2C4BC2848273}">
      <dgm:prSet/>
      <dgm:spPr/>
      <dgm:t>
        <a:bodyPr/>
        <a:lstStyle/>
        <a:p>
          <a:endParaRPr lang="en-US"/>
        </a:p>
      </dgm:t>
    </dgm:pt>
    <dgm:pt modelId="{BA1ECBC9-1956-45CC-BA28-6852471C1B0E}">
      <dgm:prSet phldrT="[Text]"/>
      <dgm:spPr>
        <a:blipFill rotWithShape="0">
          <a:blip xmlns:r="http://schemas.openxmlformats.org/officeDocument/2006/relationships" r:embed="rId1"/>
          <a:tile tx="0" ty="0" sx="100000" sy="100000" flip="none" algn="tl"/>
        </a:blipFill>
      </dgm:spPr>
      <dgm:t>
        <a:bodyPr/>
        <a:lstStyle/>
        <a:p>
          <a:r>
            <a:rPr lang="ar-LB" b="1" dirty="0"/>
            <a:t>القطاع الأكاديمي</a:t>
          </a:r>
          <a:endParaRPr lang="en-US" b="1" dirty="0"/>
        </a:p>
      </dgm:t>
    </dgm:pt>
    <dgm:pt modelId="{4FFCB7F1-0B83-49ED-BF4F-E5F75CB322A2}" type="parTrans" cxnId="{3364FBBE-BCB9-4F01-B75F-E6EFCEC2C4C1}">
      <dgm:prSet/>
      <dgm:spPr/>
      <dgm:t>
        <a:bodyPr/>
        <a:lstStyle/>
        <a:p>
          <a:endParaRPr lang="en-US"/>
        </a:p>
      </dgm:t>
    </dgm:pt>
    <dgm:pt modelId="{48DD747A-AEA5-4822-9B83-B05BAB00DC2F}" type="sibTrans" cxnId="{3364FBBE-BCB9-4F01-B75F-E6EFCEC2C4C1}">
      <dgm:prSet/>
      <dgm:spPr>
        <a:blipFill rotWithShape="0">
          <a:blip xmlns:r="http://schemas.openxmlformats.org/officeDocument/2006/relationships" r:embed="rId2"/>
          <a:tile tx="0" ty="0" sx="100000" sy="100000" flip="none" algn="tl"/>
        </a:blipFill>
      </dgm:spPr>
      <dgm:t>
        <a:bodyPr/>
        <a:lstStyle/>
        <a:p>
          <a:endParaRPr lang="en-US"/>
        </a:p>
      </dgm:t>
    </dgm:pt>
    <dgm:pt modelId="{1CF22738-077F-4F57-8E98-4D4BDEACA41F}">
      <dgm:prSet phldrT="[Text]"/>
      <dgm:spPr>
        <a:blipFill rotWithShape="0">
          <a:blip xmlns:r="http://schemas.openxmlformats.org/officeDocument/2006/relationships" r:embed="rId1"/>
          <a:tile tx="0" ty="0" sx="100000" sy="100000" flip="none" algn="tl"/>
        </a:blipFill>
      </dgm:spPr>
      <dgm:t>
        <a:bodyPr/>
        <a:lstStyle/>
        <a:p>
          <a:r>
            <a:rPr lang="ar-LB" b="1" dirty="0"/>
            <a:t>القطاع الصناعي</a:t>
          </a:r>
          <a:endParaRPr lang="en-US" b="1" dirty="0"/>
        </a:p>
      </dgm:t>
    </dgm:pt>
    <dgm:pt modelId="{C5CD4663-57A6-433F-B0CF-403D39E7E9FC}" type="parTrans" cxnId="{B4DE879E-B44F-4E9D-940F-46D0A81ACC8A}">
      <dgm:prSet/>
      <dgm:spPr/>
      <dgm:t>
        <a:bodyPr/>
        <a:lstStyle/>
        <a:p>
          <a:endParaRPr lang="en-US"/>
        </a:p>
      </dgm:t>
    </dgm:pt>
    <dgm:pt modelId="{BD4A1308-D007-48EC-BCAF-003B11A0EC5A}" type="sibTrans" cxnId="{B4DE879E-B44F-4E9D-940F-46D0A81ACC8A}">
      <dgm:prSet/>
      <dgm:spPr>
        <a:blipFill rotWithShape="0">
          <a:blip xmlns:r="http://schemas.openxmlformats.org/officeDocument/2006/relationships" r:embed="rId2"/>
          <a:tile tx="0" ty="0" sx="100000" sy="100000" flip="none" algn="tl"/>
        </a:blipFill>
      </dgm:spPr>
      <dgm:t>
        <a:bodyPr/>
        <a:lstStyle/>
        <a:p>
          <a:endParaRPr lang="en-US"/>
        </a:p>
      </dgm:t>
    </dgm:pt>
    <dgm:pt modelId="{1A0F3517-51C6-4D9B-9373-10424EFF41B4}">
      <dgm:prSet phldrT="[Text]"/>
      <dgm:spPr>
        <a:blipFill rotWithShape="0">
          <a:blip xmlns:r="http://schemas.openxmlformats.org/officeDocument/2006/relationships" r:embed="rId1"/>
          <a:tile tx="0" ty="0" sx="100000" sy="100000" flip="none" algn="tl"/>
        </a:blipFill>
      </dgm:spPr>
      <dgm:t>
        <a:bodyPr/>
        <a:lstStyle/>
        <a:p>
          <a:r>
            <a:rPr lang="ar-LB" b="1" dirty="0"/>
            <a:t>القطاع الحكومي</a:t>
          </a:r>
          <a:endParaRPr lang="en-US" b="1" dirty="0"/>
        </a:p>
      </dgm:t>
    </dgm:pt>
    <dgm:pt modelId="{4DACD5E8-932D-4648-9C8B-0E357018FB66}" type="parTrans" cxnId="{09EACF98-D19D-4AF4-99A3-6B794BC9433E}">
      <dgm:prSet/>
      <dgm:spPr/>
      <dgm:t>
        <a:bodyPr/>
        <a:lstStyle/>
        <a:p>
          <a:endParaRPr lang="en-US"/>
        </a:p>
      </dgm:t>
    </dgm:pt>
    <dgm:pt modelId="{4AA5E125-ADAF-458F-AE99-85DB9109D1C9}" type="sibTrans" cxnId="{09EACF98-D19D-4AF4-99A3-6B794BC9433E}">
      <dgm:prSet/>
      <dgm:spPr>
        <a:blipFill rotWithShape="0">
          <a:blip xmlns:r="http://schemas.openxmlformats.org/officeDocument/2006/relationships" r:embed="rId2"/>
          <a:tile tx="0" ty="0" sx="100000" sy="100000" flip="none" algn="tl"/>
        </a:blipFill>
      </dgm:spPr>
      <dgm:t>
        <a:bodyPr/>
        <a:lstStyle/>
        <a:p>
          <a:endParaRPr lang="en-US"/>
        </a:p>
      </dgm:t>
    </dgm:pt>
    <dgm:pt modelId="{7B1DB736-FA0C-45A6-AA87-148C8990CB4A}" type="pres">
      <dgm:prSet presAssocID="{413561CB-F673-4F5F-BB97-57B9E5A0524C}" presName="Name0" presStyleCnt="0">
        <dgm:presLayoutVars>
          <dgm:chMax val="1"/>
          <dgm:dir/>
          <dgm:animLvl val="ctr"/>
          <dgm:resizeHandles val="exact"/>
        </dgm:presLayoutVars>
      </dgm:prSet>
      <dgm:spPr/>
    </dgm:pt>
    <dgm:pt modelId="{D92D6AB5-748C-418B-AAEA-81810F20C35F}" type="pres">
      <dgm:prSet presAssocID="{C3EDE0A7-7D55-4DB2-8537-AC532C57C5D5}" presName="centerShape" presStyleLbl="node0" presStyleIdx="0" presStyleCnt="1"/>
      <dgm:spPr/>
    </dgm:pt>
    <dgm:pt modelId="{16DD0A4F-E2FA-4DE9-974D-9AFADBCBBD5B}" type="pres">
      <dgm:prSet presAssocID="{BA1ECBC9-1956-45CC-BA28-6852471C1B0E}" presName="node" presStyleLbl="node1" presStyleIdx="0" presStyleCnt="3" custScaleX="99956" custScaleY="90547" custRadScaleRad="88195">
        <dgm:presLayoutVars>
          <dgm:bulletEnabled val="1"/>
        </dgm:presLayoutVars>
      </dgm:prSet>
      <dgm:spPr/>
    </dgm:pt>
    <dgm:pt modelId="{D2E6B01B-E450-49DB-B032-80C75AC2051B}" type="pres">
      <dgm:prSet presAssocID="{BA1ECBC9-1956-45CC-BA28-6852471C1B0E}" presName="dummy" presStyleCnt="0"/>
      <dgm:spPr/>
    </dgm:pt>
    <dgm:pt modelId="{5B9C7AA0-1198-4D5D-83BA-A8231BB89753}" type="pres">
      <dgm:prSet presAssocID="{48DD747A-AEA5-4822-9B83-B05BAB00DC2F}" presName="sibTrans" presStyleLbl="sibTrans2D1" presStyleIdx="0" presStyleCnt="3" custScaleX="97084" custScaleY="91866"/>
      <dgm:spPr/>
    </dgm:pt>
    <dgm:pt modelId="{19CEBF44-98EE-4ACF-9570-9C0C568423C6}" type="pres">
      <dgm:prSet presAssocID="{1CF22738-077F-4F57-8E98-4D4BDEACA41F}" presName="node" presStyleLbl="node1" presStyleIdx="1" presStyleCnt="3" custScaleX="83587" custScaleY="78323">
        <dgm:presLayoutVars>
          <dgm:bulletEnabled val="1"/>
        </dgm:presLayoutVars>
      </dgm:prSet>
      <dgm:spPr/>
    </dgm:pt>
    <dgm:pt modelId="{CD6673A7-2044-4B2B-93C3-BA45FC29FD79}" type="pres">
      <dgm:prSet presAssocID="{1CF22738-077F-4F57-8E98-4D4BDEACA41F}" presName="dummy" presStyleCnt="0"/>
      <dgm:spPr/>
    </dgm:pt>
    <dgm:pt modelId="{E4F39881-B668-451A-9C1F-2F351E9841D4}" type="pres">
      <dgm:prSet presAssocID="{BD4A1308-D007-48EC-BCAF-003B11A0EC5A}" presName="sibTrans" presStyleLbl="sibTrans2D1" presStyleIdx="1" presStyleCnt="3" custScaleX="84240" custScaleY="95864"/>
      <dgm:spPr/>
    </dgm:pt>
    <dgm:pt modelId="{713DD766-5D29-4B75-92D7-AB7BB3C28A99}" type="pres">
      <dgm:prSet presAssocID="{1A0F3517-51C6-4D9B-9373-10424EFF41B4}" presName="node" presStyleLbl="node1" presStyleIdx="2" presStyleCnt="3" custScaleX="76374" custScaleY="87085">
        <dgm:presLayoutVars>
          <dgm:bulletEnabled val="1"/>
        </dgm:presLayoutVars>
      </dgm:prSet>
      <dgm:spPr/>
    </dgm:pt>
    <dgm:pt modelId="{81A25360-673F-4E74-9C79-93B6D3378E9C}" type="pres">
      <dgm:prSet presAssocID="{1A0F3517-51C6-4D9B-9373-10424EFF41B4}" presName="dummy" presStyleCnt="0"/>
      <dgm:spPr/>
    </dgm:pt>
    <dgm:pt modelId="{60C8EEA0-FBD6-4B2A-B780-219FB7E19C5F}" type="pres">
      <dgm:prSet presAssocID="{4AA5E125-ADAF-458F-AE99-85DB9109D1C9}" presName="sibTrans" presStyleLbl="sibTrans2D1" presStyleIdx="2" presStyleCnt="3" custScaleX="96173" custScaleY="90469"/>
      <dgm:spPr/>
    </dgm:pt>
  </dgm:ptLst>
  <dgm:cxnLst>
    <dgm:cxn modelId="{5031F218-4FE2-4524-93DC-2C4BC2848273}" srcId="{413561CB-F673-4F5F-BB97-57B9E5A0524C}" destId="{C3EDE0A7-7D55-4DB2-8537-AC532C57C5D5}" srcOrd="0" destOrd="0" parTransId="{AC12627E-50C4-4F36-A82D-6633DC12EA2A}" sibTransId="{928D7E0B-D6A8-4923-9D21-C1ACA005A291}"/>
    <dgm:cxn modelId="{ABEB286A-9932-4D12-B5DF-3B446015BBDB}" type="presOf" srcId="{BD4A1308-D007-48EC-BCAF-003B11A0EC5A}" destId="{E4F39881-B668-451A-9C1F-2F351E9841D4}" srcOrd="0" destOrd="0" presId="urn:microsoft.com/office/officeart/2005/8/layout/radial6"/>
    <dgm:cxn modelId="{B4A3BF71-75B6-40A9-A8B0-37626F0206E9}" type="presOf" srcId="{413561CB-F673-4F5F-BB97-57B9E5A0524C}" destId="{7B1DB736-FA0C-45A6-AA87-148C8990CB4A}" srcOrd="0" destOrd="0" presId="urn:microsoft.com/office/officeart/2005/8/layout/radial6"/>
    <dgm:cxn modelId="{09EACF98-D19D-4AF4-99A3-6B794BC9433E}" srcId="{C3EDE0A7-7D55-4DB2-8537-AC532C57C5D5}" destId="{1A0F3517-51C6-4D9B-9373-10424EFF41B4}" srcOrd="2" destOrd="0" parTransId="{4DACD5E8-932D-4648-9C8B-0E357018FB66}" sibTransId="{4AA5E125-ADAF-458F-AE99-85DB9109D1C9}"/>
    <dgm:cxn modelId="{5F2BEC9C-EFB5-4CA0-ABF1-1A6E59A0C7BF}" type="presOf" srcId="{1CF22738-077F-4F57-8E98-4D4BDEACA41F}" destId="{19CEBF44-98EE-4ACF-9570-9C0C568423C6}" srcOrd="0" destOrd="0" presId="urn:microsoft.com/office/officeart/2005/8/layout/radial6"/>
    <dgm:cxn modelId="{B4DE879E-B44F-4E9D-940F-46D0A81ACC8A}" srcId="{C3EDE0A7-7D55-4DB2-8537-AC532C57C5D5}" destId="{1CF22738-077F-4F57-8E98-4D4BDEACA41F}" srcOrd="1" destOrd="0" parTransId="{C5CD4663-57A6-433F-B0CF-403D39E7E9FC}" sibTransId="{BD4A1308-D007-48EC-BCAF-003B11A0EC5A}"/>
    <dgm:cxn modelId="{663031A7-F94C-4EDD-9F91-000AC228C818}" type="presOf" srcId="{BA1ECBC9-1956-45CC-BA28-6852471C1B0E}" destId="{16DD0A4F-E2FA-4DE9-974D-9AFADBCBBD5B}" srcOrd="0" destOrd="0" presId="urn:microsoft.com/office/officeart/2005/8/layout/radial6"/>
    <dgm:cxn modelId="{8A5C03AD-B880-41DA-A5AB-C35BC20C06D6}" type="presOf" srcId="{48DD747A-AEA5-4822-9B83-B05BAB00DC2F}" destId="{5B9C7AA0-1198-4D5D-83BA-A8231BB89753}" srcOrd="0" destOrd="0" presId="urn:microsoft.com/office/officeart/2005/8/layout/radial6"/>
    <dgm:cxn modelId="{8CF419AD-378A-42ED-9815-69FF5E4E2A6A}" type="presOf" srcId="{4AA5E125-ADAF-458F-AE99-85DB9109D1C9}" destId="{60C8EEA0-FBD6-4B2A-B780-219FB7E19C5F}" srcOrd="0" destOrd="0" presId="urn:microsoft.com/office/officeart/2005/8/layout/radial6"/>
    <dgm:cxn modelId="{3364FBBE-BCB9-4F01-B75F-E6EFCEC2C4C1}" srcId="{C3EDE0A7-7D55-4DB2-8537-AC532C57C5D5}" destId="{BA1ECBC9-1956-45CC-BA28-6852471C1B0E}" srcOrd="0" destOrd="0" parTransId="{4FFCB7F1-0B83-49ED-BF4F-E5F75CB322A2}" sibTransId="{48DD747A-AEA5-4822-9B83-B05BAB00DC2F}"/>
    <dgm:cxn modelId="{3565B3C3-8490-4541-96CF-CAAE74C212C1}" type="presOf" srcId="{C3EDE0A7-7D55-4DB2-8537-AC532C57C5D5}" destId="{D92D6AB5-748C-418B-AAEA-81810F20C35F}" srcOrd="0" destOrd="0" presId="urn:microsoft.com/office/officeart/2005/8/layout/radial6"/>
    <dgm:cxn modelId="{13ED3FEB-4997-44D4-8D95-1FF979C42C9D}" type="presOf" srcId="{1A0F3517-51C6-4D9B-9373-10424EFF41B4}" destId="{713DD766-5D29-4B75-92D7-AB7BB3C28A99}" srcOrd="0" destOrd="0" presId="urn:microsoft.com/office/officeart/2005/8/layout/radial6"/>
    <dgm:cxn modelId="{2097A378-21B5-4666-A967-509CEF6E2975}" type="presParOf" srcId="{7B1DB736-FA0C-45A6-AA87-148C8990CB4A}" destId="{D92D6AB5-748C-418B-AAEA-81810F20C35F}" srcOrd="0" destOrd="0" presId="urn:microsoft.com/office/officeart/2005/8/layout/radial6"/>
    <dgm:cxn modelId="{4272C5BB-6DBE-4433-9288-0F3407C17B8E}" type="presParOf" srcId="{7B1DB736-FA0C-45A6-AA87-148C8990CB4A}" destId="{16DD0A4F-E2FA-4DE9-974D-9AFADBCBBD5B}" srcOrd="1" destOrd="0" presId="urn:microsoft.com/office/officeart/2005/8/layout/radial6"/>
    <dgm:cxn modelId="{60B92F21-4EC8-4737-AB49-805AA90E2391}" type="presParOf" srcId="{7B1DB736-FA0C-45A6-AA87-148C8990CB4A}" destId="{D2E6B01B-E450-49DB-B032-80C75AC2051B}" srcOrd="2" destOrd="0" presId="urn:microsoft.com/office/officeart/2005/8/layout/radial6"/>
    <dgm:cxn modelId="{76DE0DE7-790C-493D-86E8-CAEC1D4B0EE1}" type="presParOf" srcId="{7B1DB736-FA0C-45A6-AA87-148C8990CB4A}" destId="{5B9C7AA0-1198-4D5D-83BA-A8231BB89753}" srcOrd="3" destOrd="0" presId="urn:microsoft.com/office/officeart/2005/8/layout/radial6"/>
    <dgm:cxn modelId="{C24FA745-3DC2-4AA8-95D5-7285CB76D4B3}" type="presParOf" srcId="{7B1DB736-FA0C-45A6-AA87-148C8990CB4A}" destId="{19CEBF44-98EE-4ACF-9570-9C0C568423C6}" srcOrd="4" destOrd="0" presId="urn:microsoft.com/office/officeart/2005/8/layout/radial6"/>
    <dgm:cxn modelId="{F8A01C84-69A8-44DF-B8F4-88F6FF7331DD}" type="presParOf" srcId="{7B1DB736-FA0C-45A6-AA87-148C8990CB4A}" destId="{CD6673A7-2044-4B2B-93C3-BA45FC29FD79}" srcOrd="5" destOrd="0" presId="urn:microsoft.com/office/officeart/2005/8/layout/radial6"/>
    <dgm:cxn modelId="{68A44E98-1ED8-4B69-8620-99A4F315D430}" type="presParOf" srcId="{7B1DB736-FA0C-45A6-AA87-148C8990CB4A}" destId="{E4F39881-B668-451A-9C1F-2F351E9841D4}" srcOrd="6" destOrd="0" presId="urn:microsoft.com/office/officeart/2005/8/layout/radial6"/>
    <dgm:cxn modelId="{CAF906DC-F932-4D15-AFF6-399E16F03594}" type="presParOf" srcId="{7B1DB736-FA0C-45A6-AA87-148C8990CB4A}" destId="{713DD766-5D29-4B75-92D7-AB7BB3C28A99}" srcOrd="7" destOrd="0" presId="urn:microsoft.com/office/officeart/2005/8/layout/radial6"/>
    <dgm:cxn modelId="{A0F994C7-53A6-4DAC-BD6E-EA0B9F4191D7}" type="presParOf" srcId="{7B1DB736-FA0C-45A6-AA87-148C8990CB4A}" destId="{81A25360-673F-4E74-9C79-93B6D3378E9C}" srcOrd="8" destOrd="0" presId="urn:microsoft.com/office/officeart/2005/8/layout/radial6"/>
    <dgm:cxn modelId="{B3D46E04-16A5-48A4-8C75-3E0C6D2B2EC0}" type="presParOf" srcId="{7B1DB736-FA0C-45A6-AA87-148C8990CB4A}" destId="{60C8EEA0-FBD6-4B2A-B780-219FB7E19C5F}" srcOrd="9"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891AAB-ADC1-4C3A-BE56-41725169067F}"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C12CE44-4F69-494F-AEBF-EA8C155878C5}">
      <dgm:prSet phldrT="[Text]" custT="1"/>
      <dgm:spPr/>
      <dgm:t>
        <a:bodyPr/>
        <a:lstStyle/>
        <a:p>
          <a:r>
            <a:rPr lang="ar-LB" sz="3000" b="1" dirty="0"/>
            <a:t>التعليم</a:t>
          </a:r>
          <a:endParaRPr lang="en-US" sz="3000" b="1" dirty="0"/>
        </a:p>
        <a:p>
          <a:r>
            <a:rPr lang="ar-LB" sz="2400" dirty="0"/>
            <a:t>إعداد الطلاب نظرياً:</a:t>
          </a:r>
          <a:endParaRPr lang="en-US" sz="2400" dirty="0"/>
        </a:p>
      </dgm:t>
    </dgm:pt>
    <dgm:pt modelId="{ACE0D2E1-2340-4758-B1F1-AF4E90056E26}" type="parTrans" cxnId="{F2BF1365-9E46-4B4B-A64D-898AFAE27CD0}">
      <dgm:prSet/>
      <dgm:spPr/>
      <dgm:t>
        <a:bodyPr/>
        <a:lstStyle/>
        <a:p>
          <a:endParaRPr lang="en-US"/>
        </a:p>
      </dgm:t>
    </dgm:pt>
    <dgm:pt modelId="{EEB58E60-04BA-4FD0-909C-194501958094}" type="sibTrans" cxnId="{F2BF1365-9E46-4B4B-A64D-898AFAE27CD0}">
      <dgm:prSet/>
      <dgm:spPr/>
      <dgm:t>
        <a:bodyPr/>
        <a:lstStyle/>
        <a:p>
          <a:endParaRPr lang="en-US"/>
        </a:p>
      </dgm:t>
    </dgm:pt>
    <dgm:pt modelId="{940F940E-CC82-4235-8B15-EAE0AF904366}">
      <dgm:prSet phldrT="[Text]"/>
      <dgm:spPr/>
      <dgm:t>
        <a:bodyPr/>
        <a:lstStyle/>
        <a:p>
          <a:r>
            <a:rPr lang="ar-LB" dirty="0"/>
            <a:t>الجامعة اللبنانية </a:t>
          </a:r>
          <a:endParaRPr lang="en-US" dirty="0"/>
        </a:p>
      </dgm:t>
    </dgm:pt>
    <dgm:pt modelId="{0620F1E2-1189-4438-B803-FC3745D28B50}" type="parTrans" cxnId="{45F9AEFD-6644-456E-AC91-81FFC6DC610A}">
      <dgm:prSet/>
      <dgm:spPr/>
      <dgm:t>
        <a:bodyPr/>
        <a:lstStyle/>
        <a:p>
          <a:endParaRPr lang="en-US"/>
        </a:p>
      </dgm:t>
    </dgm:pt>
    <dgm:pt modelId="{2ECDE466-BE49-4D24-AD65-5F3C1719B8FD}" type="sibTrans" cxnId="{45F9AEFD-6644-456E-AC91-81FFC6DC610A}">
      <dgm:prSet/>
      <dgm:spPr/>
      <dgm:t>
        <a:bodyPr/>
        <a:lstStyle/>
        <a:p>
          <a:endParaRPr lang="en-US"/>
        </a:p>
      </dgm:t>
    </dgm:pt>
    <dgm:pt modelId="{9692D4E4-7D57-4364-BEAC-75F9852D03E4}">
      <dgm:prSet phldrT="[Text]"/>
      <dgm:spPr/>
      <dgm:t>
        <a:bodyPr/>
        <a:lstStyle/>
        <a:p>
          <a:r>
            <a:rPr lang="ar-LB" dirty="0"/>
            <a:t>الجامعة اللبنانية الدولي</a:t>
          </a:r>
          <a:endParaRPr lang="en-US" dirty="0"/>
        </a:p>
      </dgm:t>
    </dgm:pt>
    <dgm:pt modelId="{F7FE14CA-8C47-4543-9DFC-0F6E2C83B94A}" type="parTrans" cxnId="{D138C7F7-BDE1-4135-B796-2FB1FA7C172C}">
      <dgm:prSet/>
      <dgm:spPr/>
      <dgm:t>
        <a:bodyPr/>
        <a:lstStyle/>
        <a:p>
          <a:endParaRPr lang="en-US"/>
        </a:p>
      </dgm:t>
    </dgm:pt>
    <dgm:pt modelId="{5CB6125F-BE5F-45A3-A175-89B4D9A5F5CB}" type="sibTrans" cxnId="{D138C7F7-BDE1-4135-B796-2FB1FA7C172C}">
      <dgm:prSet/>
      <dgm:spPr/>
      <dgm:t>
        <a:bodyPr/>
        <a:lstStyle/>
        <a:p>
          <a:endParaRPr lang="en-US"/>
        </a:p>
      </dgm:t>
    </dgm:pt>
    <dgm:pt modelId="{A78020AD-1500-4988-BDA2-AA0995B387A9}">
      <dgm:prSet phldrT="[Text]"/>
      <dgm:spPr/>
      <dgm:t>
        <a:bodyPr/>
        <a:lstStyle/>
        <a:p>
          <a:r>
            <a:rPr lang="ar-LB" dirty="0"/>
            <a:t>جامعة بيروت العربية</a:t>
          </a:r>
          <a:endParaRPr lang="en-US" dirty="0"/>
        </a:p>
      </dgm:t>
    </dgm:pt>
    <dgm:pt modelId="{15D92008-67AE-4558-89C1-D03EC4518A0A}" type="parTrans" cxnId="{9FCD850B-4429-40C1-8DAF-8FDFAB4CDBA7}">
      <dgm:prSet/>
      <dgm:spPr/>
      <dgm:t>
        <a:bodyPr/>
        <a:lstStyle/>
        <a:p>
          <a:endParaRPr lang="en-US"/>
        </a:p>
      </dgm:t>
    </dgm:pt>
    <dgm:pt modelId="{F7AE0504-567B-46C1-AF69-765C07E18452}" type="sibTrans" cxnId="{9FCD850B-4429-40C1-8DAF-8FDFAB4CDBA7}">
      <dgm:prSet/>
      <dgm:spPr/>
      <dgm:t>
        <a:bodyPr/>
        <a:lstStyle/>
        <a:p>
          <a:endParaRPr lang="en-US"/>
        </a:p>
      </dgm:t>
    </dgm:pt>
    <dgm:pt modelId="{BE82FF79-30EB-4FFA-93AA-34A4EA0496F9}">
      <dgm:prSet phldrT="[Text]"/>
      <dgm:spPr/>
      <dgm:t>
        <a:bodyPr/>
        <a:lstStyle/>
        <a:p>
          <a:r>
            <a:rPr lang="ar-LB" dirty="0"/>
            <a:t>الجامعة اللبنانية الفرنسية</a:t>
          </a:r>
          <a:endParaRPr lang="en-US" dirty="0"/>
        </a:p>
      </dgm:t>
    </dgm:pt>
    <dgm:pt modelId="{6E674186-DB89-4CF8-A825-8477166EE8CB}" type="parTrans" cxnId="{E7A28B34-740D-4F0C-B367-EF4EA29535DE}">
      <dgm:prSet/>
      <dgm:spPr/>
      <dgm:t>
        <a:bodyPr/>
        <a:lstStyle/>
        <a:p>
          <a:endParaRPr lang="en-US"/>
        </a:p>
      </dgm:t>
    </dgm:pt>
    <dgm:pt modelId="{422E0FED-2360-4DA5-A3DF-08054657A8FF}" type="sibTrans" cxnId="{E7A28B34-740D-4F0C-B367-EF4EA29535DE}">
      <dgm:prSet/>
      <dgm:spPr/>
      <dgm:t>
        <a:bodyPr/>
        <a:lstStyle/>
        <a:p>
          <a:endParaRPr lang="en-US"/>
        </a:p>
      </dgm:t>
    </dgm:pt>
    <dgm:pt modelId="{BAD2553E-D328-4430-946C-5A33C3C11FFF}" type="pres">
      <dgm:prSet presAssocID="{ED891AAB-ADC1-4C3A-BE56-41725169067F}" presName="theList" presStyleCnt="0">
        <dgm:presLayoutVars>
          <dgm:dir/>
          <dgm:animLvl val="lvl"/>
          <dgm:resizeHandles val="exact"/>
        </dgm:presLayoutVars>
      </dgm:prSet>
      <dgm:spPr/>
    </dgm:pt>
    <dgm:pt modelId="{2A8E7469-DBDA-443E-8A73-B08E5133B827}" type="pres">
      <dgm:prSet presAssocID="{DC12CE44-4F69-494F-AEBF-EA8C155878C5}" presName="compNode" presStyleCnt="0"/>
      <dgm:spPr/>
    </dgm:pt>
    <dgm:pt modelId="{C8B83548-7B04-4271-9CD9-BA7A195632BD}" type="pres">
      <dgm:prSet presAssocID="{DC12CE44-4F69-494F-AEBF-EA8C155878C5}" presName="aNode" presStyleLbl="bgShp" presStyleIdx="0" presStyleCnt="1" custScaleX="141920"/>
      <dgm:spPr/>
    </dgm:pt>
    <dgm:pt modelId="{975AD7A1-A1F4-442A-90C1-8A2286D3726D}" type="pres">
      <dgm:prSet presAssocID="{DC12CE44-4F69-494F-AEBF-EA8C155878C5}" presName="textNode" presStyleLbl="bgShp" presStyleIdx="0" presStyleCnt="1"/>
      <dgm:spPr/>
    </dgm:pt>
    <dgm:pt modelId="{D380FEE0-CBA4-4C3D-A967-0512BDCB72FB}" type="pres">
      <dgm:prSet presAssocID="{DC12CE44-4F69-494F-AEBF-EA8C155878C5}" presName="compChildNode" presStyleCnt="0"/>
      <dgm:spPr/>
    </dgm:pt>
    <dgm:pt modelId="{4639E373-3190-4303-907D-5953062CF62E}" type="pres">
      <dgm:prSet presAssocID="{DC12CE44-4F69-494F-AEBF-EA8C155878C5}" presName="theInnerList" presStyleCnt="0"/>
      <dgm:spPr/>
    </dgm:pt>
    <dgm:pt modelId="{551F41C8-804A-4FAB-90CF-42F5AA98E30C}" type="pres">
      <dgm:prSet presAssocID="{940F940E-CC82-4235-8B15-EAE0AF904366}" presName="childNode" presStyleLbl="node1" presStyleIdx="0" presStyleCnt="4" custScaleX="158938">
        <dgm:presLayoutVars>
          <dgm:bulletEnabled val="1"/>
        </dgm:presLayoutVars>
      </dgm:prSet>
      <dgm:spPr/>
    </dgm:pt>
    <dgm:pt modelId="{4B7F79DE-B386-4598-8390-B86D4406A66A}" type="pres">
      <dgm:prSet presAssocID="{940F940E-CC82-4235-8B15-EAE0AF904366}" presName="aSpace2" presStyleCnt="0"/>
      <dgm:spPr/>
    </dgm:pt>
    <dgm:pt modelId="{7F50D68C-B4BB-4CCB-A529-49E6D44482C7}" type="pres">
      <dgm:prSet presAssocID="{A78020AD-1500-4988-BDA2-AA0995B387A9}" presName="childNode" presStyleLbl="node1" presStyleIdx="1" presStyleCnt="4" custScaleX="161456">
        <dgm:presLayoutVars>
          <dgm:bulletEnabled val="1"/>
        </dgm:presLayoutVars>
      </dgm:prSet>
      <dgm:spPr/>
    </dgm:pt>
    <dgm:pt modelId="{1243DB1F-9B2E-4F13-9934-8609B8F61373}" type="pres">
      <dgm:prSet presAssocID="{A78020AD-1500-4988-BDA2-AA0995B387A9}" presName="aSpace2" presStyleCnt="0"/>
      <dgm:spPr/>
    </dgm:pt>
    <dgm:pt modelId="{CB836DE3-9B82-4C74-A690-9C656C1D10C7}" type="pres">
      <dgm:prSet presAssocID="{9692D4E4-7D57-4364-BEAC-75F9852D03E4}" presName="childNode" presStyleLbl="node1" presStyleIdx="2" presStyleCnt="4" custScaleX="158739">
        <dgm:presLayoutVars>
          <dgm:bulletEnabled val="1"/>
        </dgm:presLayoutVars>
      </dgm:prSet>
      <dgm:spPr/>
    </dgm:pt>
    <dgm:pt modelId="{75174B04-2A09-4000-B98B-E34B5198D3A0}" type="pres">
      <dgm:prSet presAssocID="{9692D4E4-7D57-4364-BEAC-75F9852D03E4}" presName="aSpace2" presStyleCnt="0"/>
      <dgm:spPr/>
    </dgm:pt>
    <dgm:pt modelId="{F8C3CD0A-C79C-4F07-B87F-783BA1FC76F8}" type="pres">
      <dgm:prSet presAssocID="{BE82FF79-30EB-4FFA-93AA-34A4EA0496F9}" presName="childNode" presStyleLbl="node1" presStyleIdx="3" presStyleCnt="4" custScaleX="158739">
        <dgm:presLayoutVars>
          <dgm:bulletEnabled val="1"/>
        </dgm:presLayoutVars>
      </dgm:prSet>
      <dgm:spPr/>
    </dgm:pt>
  </dgm:ptLst>
  <dgm:cxnLst>
    <dgm:cxn modelId="{9FCD850B-4429-40C1-8DAF-8FDFAB4CDBA7}" srcId="{DC12CE44-4F69-494F-AEBF-EA8C155878C5}" destId="{A78020AD-1500-4988-BDA2-AA0995B387A9}" srcOrd="1" destOrd="0" parTransId="{15D92008-67AE-4558-89C1-D03EC4518A0A}" sibTransId="{F7AE0504-567B-46C1-AF69-765C07E18452}"/>
    <dgm:cxn modelId="{E7A28B34-740D-4F0C-B367-EF4EA29535DE}" srcId="{DC12CE44-4F69-494F-AEBF-EA8C155878C5}" destId="{BE82FF79-30EB-4FFA-93AA-34A4EA0496F9}" srcOrd="3" destOrd="0" parTransId="{6E674186-DB89-4CF8-A825-8477166EE8CB}" sibTransId="{422E0FED-2360-4DA5-A3DF-08054657A8FF}"/>
    <dgm:cxn modelId="{F2BF1365-9E46-4B4B-A64D-898AFAE27CD0}" srcId="{ED891AAB-ADC1-4C3A-BE56-41725169067F}" destId="{DC12CE44-4F69-494F-AEBF-EA8C155878C5}" srcOrd="0" destOrd="0" parTransId="{ACE0D2E1-2340-4758-B1F1-AF4E90056E26}" sibTransId="{EEB58E60-04BA-4FD0-909C-194501958094}"/>
    <dgm:cxn modelId="{1B15107B-8A70-48E0-82F1-D76033B9855A}" type="presOf" srcId="{DC12CE44-4F69-494F-AEBF-EA8C155878C5}" destId="{975AD7A1-A1F4-442A-90C1-8A2286D3726D}" srcOrd="1" destOrd="0" presId="urn:microsoft.com/office/officeart/2005/8/layout/lProcess2"/>
    <dgm:cxn modelId="{37C27B7D-FAE0-4FBF-B876-C2458FC6D9B0}" type="presOf" srcId="{BE82FF79-30EB-4FFA-93AA-34A4EA0496F9}" destId="{F8C3CD0A-C79C-4F07-B87F-783BA1FC76F8}" srcOrd="0" destOrd="0" presId="urn:microsoft.com/office/officeart/2005/8/layout/lProcess2"/>
    <dgm:cxn modelId="{4A016E81-5C94-4D39-A0E9-65B2FDC530AC}" type="presOf" srcId="{ED891AAB-ADC1-4C3A-BE56-41725169067F}" destId="{BAD2553E-D328-4430-946C-5A33C3C11FFF}" srcOrd="0" destOrd="0" presId="urn:microsoft.com/office/officeart/2005/8/layout/lProcess2"/>
    <dgm:cxn modelId="{813814B3-DEAE-4D15-8BED-EFFBAE703B63}" type="presOf" srcId="{DC12CE44-4F69-494F-AEBF-EA8C155878C5}" destId="{C8B83548-7B04-4271-9CD9-BA7A195632BD}" srcOrd="0" destOrd="0" presId="urn:microsoft.com/office/officeart/2005/8/layout/lProcess2"/>
    <dgm:cxn modelId="{D0DADCD3-7804-4AEE-A3C5-5F388A67D73C}" type="presOf" srcId="{9692D4E4-7D57-4364-BEAC-75F9852D03E4}" destId="{CB836DE3-9B82-4C74-A690-9C656C1D10C7}" srcOrd="0" destOrd="0" presId="urn:microsoft.com/office/officeart/2005/8/layout/lProcess2"/>
    <dgm:cxn modelId="{FA88D6F6-2EC9-4CCC-88AE-E218769FF8C9}" type="presOf" srcId="{A78020AD-1500-4988-BDA2-AA0995B387A9}" destId="{7F50D68C-B4BB-4CCB-A529-49E6D44482C7}" srcOrd="0" destOrd="0" presId="urn:microsoft.com/office/officeart/2005/8/layout/lProcess2"/>
    <dgm:cxn modelId="{D138C7F7-BDE1-4135-B796-2FB1FA7C172C}" srcId="{DC12CE44-4F69-494F-AEBF-EA8C155878C5}" destId="{9692D4E4-7D57-4364-BEAC-75F9852D03E4}" srcOrd="2" destOrd="0" parTransId="{F7FE14CA-8C47-4543-9DFC-0F6E2C83B94A}" sibTransId="{5CB6125F-BE5F-45A3-A175-89B4D9A5F5CB}"/>
    <dgm:cxn modelId="{47A23CF9-29A5-4EE0-B07E-918922254877}" type="presOf" srcId="{940F940E-CC82-4235-8B15-EAE0AF904366}" destId="{551F41C8-804A-4FAB-90CF-42F5AA98E30C}" srcOrd="0" destOrd="0" presId="urn:microsoft.com/office/officeart/2005/8/layout/lProcess2"/>
    <dgm:cxn modelId="{45F9AEFD-6644-456E-AC91-81FFC6DC610A}" srcId="{DC12CE44-4F69-494F-AEBF-EA8C155878C5}" destId="{940F940E-CC82-4235-8B15-EAE0AF904366}" srcOrd="0" destOrd="0" parTransId="{0620F1E2-1189-4438-B803-FC3745D28B50}" sibTransId="{2ECDE466-BE49-4D24-AD65-5F3C1719B8FD}"/>
    <dgm:cxn modelId="{B7A866A3-21FE-4496-94DF-DB7C9D1CAA1E}" type="presParOf" srcId="{BAD2553E-D328-4430-946C-5A33C3C11FFF}" destId="{2A8E7469-DBDA-443E-8A73-B08E5133B827}" srcOrd="0" destOrd="0" presId="urn:microsoft.com/office/officeart/2005/8/layout/lProcess2"/>
    <dgm:cxn modelId="{FA85D41B-9B55-4797-B9CD-B7E19F9539B3}" type="presParOf" srcId="{2A8E7469-DBDA-443E-8A73-B08E5133B827}" destId="{C8B83548-7B04-4271-9CD9-BA7A195632BD}" srcOrd="0" destOrd="0" presId="urn:microsoft.com/office/officeart/2005/8/layout/lProcess2"/>
    <dgm:cxn modelId="{A40D130B-428A-42FD-BB9C-E3C79968BFF3}" type="presParOf" srcId="{2A8E7469-DBDA-443E-8A73-B08E5133B827}" destId="{975AD7A1-A1F4-442A-90C1-8A2286D3726D}" srcOrd="1" destOrd="0" presId="urn:microsoft.com/office/officeart/2005/8/layout/lProcess2"/>
    <dgm:cxn modelId="{824B6555-7650-4581-B475-BEB362186E5B}" type="presParOf" srcId="{2A8E7469-DBDA-443E-8A73-B08E5133B827}" destId="{D380FEE0-CBA4-4C3D-A967-0512BDCB72FB}" srcOrd="2" destOrd="0" presId="urn:microsoft.com/office/officeart/2005/8/layout/lProcess2"/>
    <dgm:cxn modelId="{513C1E5A-2B06-422D-BD06-4C1E8CEC1959}" type="presParOf" srcId="{D380FEE0-CBA4-4C3D-A967-0512BDCB72FB}" destId="{4639E373-3190-4303-907D-5953062CF62E}" srcOrd="0" destOrd="0" presId="urn:microsoft.com/office/officeart/2005/8/layout/lProcess2"/>
    <dgm:cxn modelId="{5A0F6AEA-9707-4835-A921-CC594C37EFE0}" type="presParOf" srcId="{4639E373-3190-4303-907D-5953062CF62E}" destId="{551F41C8-804A-4FAB-90CF-42F5AA98E30C}" srcOrd="0" destOrd="0" presId="urn:microsoft.com/office/officeart/2005/8/layout/lProcess2"/>
    <dgm:cxn modelId="{A3771B86-244A-4D05-B7E9-CAF555A9FBFF}" type="presParOf" srcId="{4639E373-3190-4303-907D-5953062CF62E}" destId="{4B7F79DE-B386-4598-8390-B86D4406A66A}" srcOrd="1" destOrd="0" presId="urn:microsoft.com/office/officeart/2005/8/layout/lProcess2"/>
    <dgm:cxn modelId="{6B200569-F50B-4FC3-A388-1EAD482E1AF8}" type="presParOf" srcId="{4639E373-3190-4303-907D-5953062CF62E}" destId="{7F50D68C-B4BB-4CCB-A529-49E6D44482C7}" srcOrd="2" destOrd="0" presId="urn:microsoft.com/office/officeart/2005/8/layout/lProcess2"/>
    <dgm:cxn modelId="{39D078CC-EDFA-41FD-9B04-1ED0891D3687}" type="presParOf" srcId="{4639E373-3190-4303-907D-5953062CF62E}" destId="{1243DB1F-9B2E-4F13-9934-8609B8F61373}" srcOrd="3" destOrd="0" presId="urn:microsoft.com/office/officeart/2005/8/layout/lProcess2"/>
    <dgm:cxn modelId="{A27EA5C2-F15B-4880-A800-614885B290C2}" type="presParOf" srcId="{4639E373-3190-4303-907D-5953062CF62E}" destId="{CB836DE3-9B82-4C74-A690-9C656C1D10C7}" srcOrd="4" destOrd="0" presId="urn:microsoft.com/office/officeart/2005/8/layout/lProcess2"/>
    <dgm:cxn modelId="{AC6A1C62-B77A-4E5A-98DE-5246F9F76D28}" type="presParOf" srcId="{4639E373-3190-4303-907D-5953062CF62E}" destId="{75174B04-2A09-4000-B98B-E34B5198D3A0}" srcOrd="5" destOrd="0" presId="urn:microsoft.com/office/officeart/2005/8/layout/lProcess2"/>
    <dgm:cxn modelId="{23DC374D-81C8-41A9-9740-B7F0B2AA7FFD}" type="presParOf" srcId="{4639E373-3190-4303-907D-5953062CF62E}" destId="{F8C3CD0A-C79C-4F07-B87F-783BA1FC76F8}"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838B80F6-3899-4EA5-9996-21974033760E}">
      <dgm:prSet phldrT="[Text]"/>
      <dgm:spPr/>
      <dgm:t>
        <a:bodyPr/>
        <a:lstStyle/>
        <a:p>
          <a:r>
            <a:rPr lang="ar-LB" dirty="0"/>
            <a:t>•إنشاء المشاريع</a:t>
          </a:r>
          <a:endParaRPr lang="en-US" dirty="0"/>
        </a:p>
      </dgm:t>
    </dgm:pt>
    <dgm:pt modelId="{840FB785-0AFF-4D9E-AA78-417A0DAF79B5}" type="parTrans" cxnId="{902D1E3F-D304-4407-ADD1-7B140F8D4402}">
      <dgm:prSet/>
      <dgm:spPr/>
      <dgm:t>
        <a:bodyPr/>
        <a:lstStyle/>
        <a:p>
          <a:endParaRPr lang="en-US"/>
        </a:p>
      </dgm:t>
    </dgm:pt>
    <dgm:pt modelId="{1A9FD566-B975-41E5-8843-55DEDB2532D5}" type="sibTrans" cxnId="{902D1E3F-D304-4407-ADD1-7B140F8D4402}">
      <dgm:prSet/>
      <dgm:spPr/>
      <dgm:t>
        <a:bodyPr/>
        <a:lstStyle/>
        <a:p>
          <a:endParaRPr lang="en-US"/>
        </a:p>
      </dgm:t>
    </dgm:pt>
    <dgm:pt modelId="{AB08FBC9-1623-4147-8554-64AB77AA3056}" type="pres">
      <dgm:prSet presAssocID="{D5845370-A659-4C67-8F9A-6ABF730ED8E2}" presName="Name0" presStyleCnt="0">
        <dgm:presLayoutVars>
          <dgm:resizeHandles/>
        </dgm:presLayoutVars>
      </dgm:prSet>
      <dgm:spPr/>
    </dgm:pt>
    <dgm:pt modelId="{21B8A328-CDB8-4A9A-B9D6-B70525AAFC59}" type="pres">
      <dgm:prSet presAssocID="{838B80F6-3899-4EA5-9996-21974033760E}" presName="text" presStyleLbl="node1" presStyleIdx="0" presStyleCnt="1">
        <dgm:presLayoutVars>
          <dgm:bulletEnabled val="1"/>
        </dgm:presLayoutVars>
      </dgm:prSet>
      <dgm:spPr/>
    </dgm:pt>
  </dgm:ptLst>
  <dgm:cxnLst>
    <dgm:cxn modelId="{902D1E3F-D304-4407-ADD1-7B140F8D4402}" srcId="{D5845370-A659-4C67-8F9A-6ABF730ED8E2}" destId="{838B80F6-3899-4EA5-9996-21974033760E}" srcOrd="0" destOrd="0" parTransId="{840FB785-0AFF-4D9E-AA78-417A0DAF79B5}" sibTransId="{1A9FD566-B975-41E5-8843-55DEDB2532D5}"/>
    <dgm:cxn modelId="{9913D540-30D4-44BC-82E5-63C3EDCDB69A}" type="presOf" srcId="{838B80F6-3899-4EA5-9996-21974033760E}" destId="{21B8A328-CDB8-4A9A-B9D6-B70525AAFC59}" srcOrd="0" destOrd="0" presId="urn:diagrams.loki3.com/VaryingWidthList"/>
    <dgm:cxn modelId="{72850492-458C-416F-B008-909F8E18B62D}" type="presOf" srcId="{D5845370-A659-4C67-8F9A-6ABF730ED8E2}" destId="{AB08FBC9-1623-4147-8554-64AB77AA3056}" srcOrd="0" destOrd="0" presId="urn:diagrams.loki3.com/VaryingWidthList"/>
    <dgm:cxn modelId="{B69AD800-5E82-47A1-9E50-D82A09B0FB90}" type="presParOf" srcId="{AB08FBC9-1623-4147-8554-64AB77AA3056}" destId="{21B8A328-CDB8-4A9A-B9D6-B70525AAFC59}" srcOrd="0"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56676FB2-6865-488C-89BF-6BAE9F3BACA6}">
      <dgm:prSet phldrT="[Text]"/>
      <dgm:spPr/>
      <dgm:t>
        <a:bodyPr/>
        <a:lstStyle/>
        <a:p>
          <a:r>
            <a:rPr lang="ar-LB" dirty="0"/>
            <a:t>•تدريب الطلاب</a:t>
          </a:r>
          <a:endParaRPr lang="en-US" dirty="0"/>
        </a:p>
      </dgm:t>
    </dgm:pt>
    <dgm:pt modelId="{5FAFEAEA-01C8-4E0C-9D42-115F99E93D8E}" type="parTrans" cxnId="{F8068096-B58C-4C70-B646-EDF6B9552786}">
      <dgm:prSet/>
      <dgm:spPr/>
      <dgm:t>
        <a:bodyPr/>
        <a:lstStyle/>
        <a:p>
          <a:endParaRPr lang="en-US"/>
        </a:p>
      </dgm:t>
    </dgm:pt>
    <dgm:pt modelId="{98CA99B1-4904-4D22-98AD-1E606B31CF7B}" type="sibTrans" cxnId="{F8068096-B58C-4C70-B646-EDF6B9552786}">
      <dgm:prSet/>
      <dgm:spPr/>
      <dgm:t>
        <a:bodyPr/>
        <a:lstStyle/>
        <a:p>
          <a:endParaRPr lang="en-US"/>
        </a:p>
      </dgm:t>
    </dgm:pt>
    <dgm:pt modelId="{AB08FBC9-1623-4147-8554-64AB77AA3056}" type="pres">
      <dgm:prSet presAssocID="{D5845370-A659-4C67-8F9A-6ABF730ED8E2}" presName="Name0" presStyleCnt="0">
        <dgm:presLayoutVars>
          <dgm:resizeHandles/>
        </dgm:presLayoutVars>
      </dgm:prSet>
      <dgm:spPr/>
    </dgm:pt>
    <dgm:pt modelId="{DC44DB65-1021-428F-A815-C0663D2DF621}" type="pres">
      <dgm:prSet presAssocID="{56676FB2-6865-488C-89BF-6BAE9F3BACA6}" presName="text" presStyleLbl="node1" presStyleIdx="0" presStyleCnt="1">
        <dgm:presLayoutVars>
          <dgm:bulletEnabled val="1"/>
        </dgm:presLayoutVars>
      </dgm:prSet>
      <dgm:spPr/>
    </dgm:pt>
  </dgm:ptLst>
  <dgm:cxnLst>
    <dgm:cxn modelId="{00070F2F-9A12-400D-A373-A7DC10009BD8}" type="presOf" srcId="{56676FB2-6865-488C-89BF-6BAE9F3BACA6}" destId="{DC44DB65-1021-428F-A815-C0663D2DF621}" srcOrd="0" destOrd="0" presId="urn:diagrams.loki3.com/VaryingWidthList"/>
    <dgm:cxn modelId="{72850492-458C-416F-B008-909F8E18B62D}" type="presOf" srcId="{D5845370-A659-4C67-8F9A-6ABF730ED8E2}" destId="{AB08FBC9-1623-4147-8554-64AB77AA3056}" srcOrd="0" destOrd="0" presId="urn:diagrams.loki3.com/VaryingWidthList"/>
    <dgm:cxn modelId="{F8068096-B58C-4C70-B646-EDF6B9552786}" srcId="{D5845370-A659-4C67-8F9A-6ABF730ED8E2}" destId="{56676FB2-6865-488C-89BF-6BAE9F3BACA6}" srcOrd="0" destOrd="0" parTransId="{5FAFEAEA-01C8-4E0C-9D42-115F99E93D8E}" sibTransId="{98CA99B1-4904-4D22-98AD-1E606B31CF7B}"/>
    <dgm:cxn modelId="{E5D2D433-F182-42CF-90C3-49A4A8F0D5F0}" type="presParOf" srcId="{AB08FBC9-1623-4147-8554-64AB77AA3056}" destId="{DC44DB65-1021-428F-A815-C0663D2DF621}" srcOrd="0"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92CB7253-F3AA-46CE-B19A-7051B89A1995}">
      <dgm:prSet phldrT="[Text]"/>
      <dgm:spPr/>
      <dgm:t>
        <a:bodyPr/>
        <a:lstStyle/>
        <a:p>
          <a:r>
            <a:rPr lang="ar-LB" dirty="0"/>
            <a:t>•انشاء شركات </a:t>
          </a:r>
          <a:endParaRPr lang="en-US" b="1" dirty="0"/>
        </a:p>
      </dgm:t>
    </dgm:pt>
    <dgm:pt modelId="{34D20627-3081-4D54-AF4E-2D9C4B0F72FE}" type="parTrans" cxnId="{E9836B93-99F5-4917-B2BE-D9C4B779F62D}">
      <dgm:prSet/>
      <dgm:spPr/>
      <dgm:t>
        <a:bodyPr/>
        <a:lstStyle/>
        <a:p>
          <a:endParaRPr lang="en-US"/>
        </a:p>
      </dgm:t>
    </dgm:pt>
    <dgm:pt modelId="{75B742BD-0830-440C-9D58-2BB9202BDCB7}" type="sibTrans" cxnId="{E9836B93-99F5-4917-B2BE-D9C4B779F62D}">
      <dgm:prSet/>
      <dgm:spPr/>
      <dgm:t>
        <a:bodyPr/>
        <a:lstStyle/>
        <a:p>
          <a:endParaRPr lang="en-US"/>
        </a:p>
      </dgm:t>
    </dgm:pt>
    <dgm:pt modelId="{AB08FBC9-1623-4147-8554-64AB77AA3056}" type="pres">
      <dgm:prSet presAssocID="{D5845370-A659-4C67-8F9A-6ABF730ED8E2}" presName="Name0" presStyleCnt="0">
        <dgm:presLayoutVars>
          <dgm:resizeHandles/>
        </dgm:presLayoutVars>
      </dgm:prSet>
      <dgm:spPr/>
    </dgm:pt>
    <dgm:pt modelId="{D858307E-C844-40D9-9D06-54C5097C9C94}" type="pres">
      <dgm:prSet presAssocID="{92CB7253-F3AA-46CE-B19A-7051B89A1995}" presName="text" presStyleLbl="node1" presStyleIdx="0" presStyleCnt="1" custScaleX="102758">
        <dgm:presLayoutVars>
          <dgm:bulletEnabled val="1"/>
        </dgm:presLayoutVars>
      </dgm:prSet>
      <dgm:spPr/>
    </dgm:pt>
  </dgm:ptLst>
  <dgm:cxnLst>
    <dgm:cxn modelId="{72850492-458C-416F-B008-909F8E18B62D}" type="presOf" srcId="{D5845370-A659-4C67-8F9A-6ABF730ED8E2}" destId="{AB08FBC9-1623-4147-8554-64AB77AA3056}" srcOrd="0" destOrd="0" presId="urn:diagrams.loki3.com/VaryingWidthList"/>
    <dgm:cxn modelId="{E9836B93-99F5-4917-B2BE-D9C4B779F62D}" srcId="{D5845370-A659-4C67-8F9A-6ABF730ED8E2}" destId="{92CB7253-F3AA-46CE-B19A-7051B89A1995}" srcOrd="0" destOrd="0" parTransId="{34D20627-3081-4D54-AF4E-2D9C4B0F72FE}" sibTransId="{75B742BD-0830-440C-9D58-2BB9202BDCB7}"/>
    <dgm:cxn modelId="{653407CA-17B2-4788-9B1C-1EA2E3361796}" type="presOf" srcId="{92CB7253-F3AA-46CE-B19A-7051B89A1995}" destId="{D858307E-C844-40D9-9D06-54C5097C9C94}" srcOrd="0" destOrd="0" presId="urn:diagrams.loki3.com/VaryingWidthList"/>
    <dgm:cxn modelId="{4CBD4D4B-74A4-418B-988A-5D918A1D1309}" type="presParOf" srcId="{AB08FBC9-1623-4147-8554-64AB77AA3056}" destId="{D858307E-C844-40D9-9D06-54C5097C9C94}" srcOrd="0"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845370-A659-4C67-8F9A-6ABF730ED8E2}" type="doc">
      <dgm:prSet loTypeId="urn:diagrams.loki3.com/VaryingWidthList" loCatId="list" qsTypeId="urn:microsoft.com/office/officeart/2005/8/quickstyle/simple1" qsCatId="simple" csTypeId="urn:microsoft.com/office/officeart/2005/8/colors/accent1_2" csCatId="accent1" phldr="1"/>
      <dgm:spPr/>
    </dgm:pt>
    <dgm:pt modelId="{92CB7253-F3AA-46CE-B19A-7051B89A1995}">
      <dgm:prSet phldrT="[Text]" custT="1"/>
      <dgm:spPr/>
      <dgm:t>
        <a:bodyPr/>
        <a:lstStyle/>
        <a:p>
          <a:r>
            <a:rPr lang="ar-LB" sz="2000" dirty="0"/>
            <a:t>ايجاد فرص عمل</a:t>
          </a:r>
          <a:endParaRPr lang="en-US" sz="2000" b="1" dirty="0"/>
        </a:p>
      </dgm:t>
    </dgm:pt>
    <dgm:pt modelId="{34D20627-3081-4D54-AF4E-2D9C4B0F72FE}" type="parTrans" cxnId="{E9836B93-99F5-4917-B2BE-D9C4B779F62D}">
      <dgm:prSet/>
      <dgm:spPr/>
      <dgm:t>
        <a:bodyPr/>
        <a:lstStyle/>
        <a:p>
          <a:endParaRPr lang="en-US"/>
        </a:p>
      </dgm:t>
    </dgm:pt>
    <dgm:pt modelId="{75B742BD-0830-440C-9D58-2BB9202BDCB7}" type="sibTrans" cxnId="{E9836B93-99F5-4917-B2BE-D9C4B779F62D}">
      <dgm:prSet/>
      <dgm:spPr/>
      <dgm:t>
        <a:bodyPr/>
        <a:lstStyle/>
        <a:p>
          <a:endParaRPr lang="en-US"/>
        </a:p>
      </dgm:t>
    </dgm:pt>
    <dgm:pt modelId="{AB08FBC9-1623-4147-8554-64AB77AA3056}" type="pres">
      <dgm:prSet presAssocID="{D5845370-A659-4C67-8F9A-6ABF730ED8E2}" presName="Name0" presStyleCnt="0">
        <dgm:presLayoutVars>
          <dgm:resizeHandles/>
        </dgm:presLayoutVars>
      </dgm:prSet>
      <dgm:spPr/>
    </dgm:pt>
    <dgm:pt modelId="{D858307E-C844-40D9-9D06-54C5097C9C94}" type="pres">
      <dgm:prSet presAssocID="{92CB7253-F3AA-46CE-B19A-7051B89A1995}" presName="text" presStyleLbl="node1" presStyleIdx="0" presStyleCnt="1" custScaleX="241609" custLinFactNeighborX="-922" custLinFactNeighborY="-98">
        <dgm:presLayoutVars>
          <dgm:bulletEnabled val="1"/>
        </dgm:presLayoutVars>
      </dgm:prSet>
      <dgm:spPr/>
    </dgm:pt>
  </dgm:ptLst>
  <dgm:cxnLst>
    <dgm:cxn modelId="{72850492-458C-416F-B008-909F8E18B62D}" type="presOf" srcId="{D5845370-A659-4C67-8F9A-6ABF730ED8E2}" destId="{AB08FBC9-1623-4147-8554-64AB77AA3056}" srcOrd="0" destOrd="0" presId="urn:diagrams.loki3.com/VaryingWidthList"/>
    <dgm:cxn modelId="{E9836B93-99F5-4917-B2BE-D9C4B779F62D}" srcId="{D5845370-A659-4C67-8F9A-6ABF730ED8E2}" destId="{92CB7253-F3AA-46CE-B19A-7051B89A1995}" srcOrd="0" destOrd="0" parTransId="{34D20627-3081-4D54-AF4E-2D9C4B0F72FE}" sibTransId="{75B742BD-0830-440C-9D58-2BB9202BDCB7}"/>
    <dgm:cxn modelId="{653407CA-17B2-4788-9B1C-1EA2E3361796}" type="presOf" srcId="{92CB7253-F3AA-46CE-B19A-7051B89A1995}" destId="{D858307E-C844-40D9-9D06-54C5097C9C94}" srcOrd="0" destOrd="0" presId="urn:diagrams.loki3.com/VaryingWidthList"/>
    <dgm:cxn modelId="{4CBD4D4B-74A4-418B-988A-5D918A1D1309}" type="presParOf" srcId="{AB08FBC9-1623-4147-8554-64AB77AA3056}" destId="{D858307E-C844-40D9-9D06-54C5097C9C94}" srcOrd="0" destOrd="0" presId="urn:diagrams.loki3.com/VaryingWidth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B9AD1-D7C6-4CB8-95F0-F5DFD031C38A}">
      <dsp:nvSpPr>
        <dsp:cNvPr id="0" name=""/>
        <dsp:cNvSpPr/>
      </dsp:nvSpPr>
      <dsp:spPr>
        <a:xfrm flipH="1">
          <a:off x="0" y="0"/>
          <a:ext cx="8275338" cy="4393654"/>
        </a:xfrm>
        <a:prstGeom prst="rightArrow">
          <a:avLst>
            <a:gd name="adj1" fmla="val 75000"/>
            <a:gd name="adj2" fmla="val 50000"/>
          </a:avLst>
        </a:prstGeom>
        <a:blipFill rotWithShape="0">
          <a:blip xmlns:r="http://schemas.openxmlformats.org/officeDocument/2006/relationships" r:embed="rId1"/>
          <a:tile tx="0" ty="0" sx="100000" sy="100000" flip="none" algn="tl"/>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B3BC45-0BF8-463E-9D48-3D128F7E2BB0}">
      <dsp:nvSpPr>
        <dsp:cNvPr id="0" name=""/>
        <dsp:cNvSpPr/>
      </dsp:nvSpPr>
      <dsp:spPr>
        <a:xfrm>
          <a:off x="8284218" y="0"/>
          <a:ext cx="5495897" cy="4393654"/>
        </a:xfrm>
        <a:prstGeom prst="roundRect">
          <a:avLst/>
        </a:prstGeom>
        <a:blipFill rotWithShape="0">
          <a:blip xmlns:r="http://schemas.openxmlformats.org/officeDocument/2006/relationships" r:embed="rId1"/>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1">
            <a:lnSpc>
              <a:spcPct val="90000"/>
            </a:lnSpc>
            <a:spcBef>
              <a:spcPct val="0"/>
            </a:spcBef>
            <a:spcAft>
              <a:spcPct val="35000"/>
            </a:spcAft>
            <a:buNone/>
          </a:pPr>
          <a:r>
            <a:rPr lang="ar-LB" sz="6500" kern="1200" dirty="0">
              <a:solidFill>
                <a:schemeClr val="tx1"/>
              </a:solidFill>
            </a:rPr>
            <a:t>نحن شركة طاقة الشمال</a:t>
          </a:r>
          <a:endParaRPr lang="en-US" sz="6500" kern="1200" dirty="0">
            <a:solidFill>
              <a:schemeClr val="tx1"/>
            </a:solidFill>
          </a:endParaRPr>
        </a:p>
      </dsp:txBody>
      <dsp:txXfrm>
        <a:off x="8498699" y="214481"/>
        <a:ext cx="5066935" cy="39646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8307E-C844-40D9-9D06-54C5097C9C94}">
      <dsp:nvSpPr>
        <dsp:cNvPr id="0" name=""/>
        <dsp:cNvSpPr/>
      </dsp:nvSpPr>
      <dsp:spPr>
        <a:xfrm>
          <a:off x="2091479" y="0"/>
          <a:ext cx="2317467" cy="5255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ar-LB" sz="2000" kern="1200" dirty="0"/>
            <a:t>تقوية الاقتصاد</a:t>
          </a:r>
          <a:endParaRPr lang="en-US" sz="2000" b="1" kern="1200" dirty="0"/>
        </a:p>
      </dsp:txBody>
      <dsp:txXfrm>
        <a:off x="2091479" y="0"/>
        <a:ext cx="2317467" cy="5255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8307E-C844-40D9-9D06-54C5097C9C94}">
      <dsp:nvSpPr>
        <dsp:cNvPr id="0" name=""/>
        <dsp:cNvSpPr/>
      </dsp:nvSpPr>
      <dsp:spPr>
        <a:xfrm>
          <a:off x="368544" y="0"/>
          <a:ext cx="3914065" cy="595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ar-LB" sz="2000" kern="1200" dirty="0"/>
            <a:t>الخروج من التبعية</a:t>
          </a:r>
          <a:endParaRPr lang="en-US" sz="2000" b="1" kern="1200" dirty="0"/>
        </a:p>
      </dsp:txBody>
      <dsp:txXfrm>
        <a:off x="368544" y="0"/>
        <a:ext cx="3914065" cy="5956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8A328-CDB8-4A9A-B9D6-B70525AAFC59}">
      <dsp:nvSpPr>
        <dsp:cNvPr id="0" name=""/>
        <dsp:cNvSpPr/>
      </dsp:nvSpPr>
      <dsp:spPr>
        <a:xfrm>
          <a:off x="0" y="1805527"/>
          <a:ext cx="6954180" cy="4904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ar-LB" sz="1800" kern="1200" dirty="0"/>
            <a:t>أبحاث تطبيقية لتطوير المجتمع والصناعة</a:t>
          </a:r>
          <a:endParaRPr lang="en-US" sz="1800" kern="1200" dirty="0"/>
        </a:p>
      </dsp:txBody>
      <dsp:txXfrm>
        <a:off x="0" y="1805527"/>
        <a:ext cx="6954180" cy="4904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8A328-CDB8-4A9A-B9D6-B70525AAFC59}">
      <dsp:nvSpPr>
        <dsp:cNvPr id="0" name=""/>
        <dsp:cNvSpPr/>
      </dsp:nvSpPr>
      <dsp:spPr>
        <a:xfrm>
          <a:off x="1628342" y="1909464"/>
          <a:ext cx="3697495" cy="5192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ar-LB" sz="1800" kern="1200" dirty="0"/>
            <a:t>ابتكارات لزيادة الإنتاجية</a:t>
          </a:r>
          <a:endParaRPr lang="en-US" sz="1800" kern="1200" dirty="0"/>
        </a:p>
      </dsp:txBody>
      <dsp:txXfrm>
        <a:off x="1628342" y="1909464"/>
        <a:ext cx="3697495" cy="519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B9AD1-D7C6-4CB8-95F0-F5DFD031C38A}">
      <dsp:nvSpPr>
        <dsp:cNvPr id="0" name=""/>
        <dsp:cNvSpPr/>
      </dsp:nvSpPr>
      <dsp:spPr>
        <a:xfrm flipH="1">
          <a:off x="0" y="0"/>
          <a:ext cx="8275338" cy="4393654"/>
        </a:xfrm>
        <a:prstGeom prst="rightArrow">
          <a:avLst>
            <a:gd name="adj1" fmla="val 75000"/>
            <a:gd name="adj2" fmla="val 50000"/>
          </a:avLst>
        </a:prstGeom>
        <a:blipFill rotWithShape="0">
          <a:blip xmlns:r="http://schemas.openxmlformats.org/officeDocument/2006/relationships" r:embed="rId1"/>
          <a:tile tx="0" ty="0" sx="100000" sy="100000" flip="none" algn="tl"/>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B3BC45-0BF8-463E-9D48-3D128F7E2BB0}">
      <dsp:nvSpPr>
        <dsp:cNvPr id="0" name=""/>
        <dsp:cNvSpPr/>
      </dsp:nvSpPr>
      <dsp:spPr>
        <a:xfrm>
          <a:off x="8284218" y="0"/>
          <a:ext cx="5495897" cy="4393654"/>
        </a:xfrm>
        <a:prstGeom prst="roundRect">
          <a:avLst/>
        </a:prstGeom>
        <a:blipFill rotWithShape="0">
          <a:blip xmlns:r="http://schemas.openxmlformats.org/officeDocument/2006/relationships" r:embed="rId1"/>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1">
            <a:lnSpc>
              <a:spcPct val="90000"/>
            </a:lnSpc>
            <a:spcBef>
              <a:spcPct val="0"/>
            </a:spcBef>
            <a:spcAft>
              <a:spcPct val="35000"/>
            </a:spcAft>
            <a:buNone/>
          </a:pPr>
          <a:r>
            <a:rPr lang="ar-LB" sz="6500" kern="1200" dirty="0">
              <a:solidFill>
                <a:schemeClr val="tx1"/>
              </a:solidFill>
            </a:rPr>
            <a:t>نحن شركة طاقة الشمال</a:t>
          </a:r>
          <a:endParaRPr lang="en-US" sz="6500" kern="1200" dirty="0">
            <a:solidFill>
              <a:schemeClr val="tx1"/>
            </a:solidFill>
          </a:endParaRPr>
        </a:p>
      </dsp:txBody>
      <dsp:txXfrm>
        <a:off x="8498699" y="214481"/>
        <a:ext cx="5066935" cy="39646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B9AD1-D7C6-4CB8-95F0-F5DFD031C38A}">
      <dsp:nvSpPr>
        <dsp:cNvPr id="0" name=""/>
        <dsp:cNvSpPr/>
      </dsp:nvSpPr>
      <dsp:spPr>
        <a:xfrm flipH="1">
          <a:off x="0" y="0"/>
          <a:ext cx="8275338" cy="4393654"/>
        </a:xfrm>
        <a:prstGeom prst="rightArrow">
          <a:avLst>
            <a:gd name="adj1" fmla="val 75000"/>
            <a:gd name="adj2" fmla="val 50000"/>
          </a:avLst>
        </a:prstGeom>
        <a:blipFill rotWithShape="0">
          <a:blip xmlns:r="http://schemas.openxmlformats.org/officeDocument/2006/relationships" r:embed="rId1"/>
          <a:tile tx="0" ty="0" sx="100000" sy="100000" flip="none" algn="tl"/>
        </a:blip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B3BC45-0BF8-463E-9D48-3D128F7E2BB0}">
      <dsp:nvSpPr>
        <dsp:cNvPr id="0" name=""/>
        <dsp:cNvSpPr/>
      </dsp:nvSpPr>
      <dsp:spPr>
        <a:xfrm>
          <a:off x="8284218" y="0"/>
          <a:ext cx="5495897" cy="4393654"/>
        </a:xfrm>
        <a:prstGeom prst="roundRect">
          <a:avLst/>
        </a:prstGeom>
        <a:blipFill rotWithShape="0">
          <a:blip xmlns:r="http://schemas.openxmlformats.org/officeDocument/2006/relationships" r:embed="rId1"/>
          <a:tile tx="0" ty="0" sx="100000" sy="100000" flip="none" algn="tl"/>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rtl="1">
            <a:lnSpc>
              <a:spcPct val="90000"/>
            </a:lnSpc>
            <a:spcBef>
              <a:spcPct val="0"/>
            </a:spcBef>
            <a:spcAft>
              <a:spcPct val="35000"/>
            </a:spcAft>
            <a:buNone/>
          </a:pPr>
          <a:r>
            <a:rPr lang="ar-LB" sz="6500" kern="1200" dirty="0">
              <a:solidFill>
                <a:schemeClr val="tx1"/>
              </a:solidFill>
            </a:rPr>
            <a:t>نحن شركة طاقة الشمال</a:t>
          </a:r>
          <a:endParaRPr lang="en-US" sz="6500" kern="1200" dirty="0">
            <a:solidFill>
              <a:schemeClr val="tx1"/>
            </a:solidFill>
          </a:endParaRPr>
        </a:p>
      </dsp:txBody>
      <dsp:txXfrm>
        <a:off x="8498699" y="214481"/>
        <a:ext cx="5066935" cy="39646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EEA0-FBD6-4B2A-B780-219FB7E19C5F}">
      <dsp:nvSpPr>
        <dsp:cNvPr id="0" name=""/>
        <dsp:cNvSpPr/>
      </dsp:nvSpPr>
      <dsp:spPr>
        <a:xfrm>
          <a:off x="4203186" y="2504900"/>
          <a:ext cx="9773887" cy="9194200"/>
        </a:xfrm>
        <a:prstGeom prst="blockArc">
          <a:avLst>
            <a:gd name="adj1" fmla="val 9446578"/>
            <a:gd name="adj2" fmla="val 16002314"/>
            <a:gd name="adj3" fmla="val 4636"/>
          </a:avLst>
        </a:prstGeom>
        <a:blipFill rotWithShape="0">
          <a:blip xmlns:r="http://schemas.openxmlformats.org/officeDocument/2006/relationships" r:embed="rId1"/>
          <a:tile tx="0" ty="0" sx="100000" sy="100000" flip="none" algn="tl"/>
        </a:blip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4F39881-B668-451A-9C1F-2F351E9841D4}">
      <dsp:nvSpPr>
        <dsp:cNvPr id="0" name=""/>
        <dsp:cNvSpPr/>
      </dsp:nvSpPr>
      <dsp:spPr>
        <a:xfrm>
          <a:off x="4524278" y="1653008"/>
          <a:ext cx="8561158" cy="9742484"/>
        </a:xfrm>
        <a:prstGeom prst="blockArc">
          <a:avLst>
            <a:gd name="adj1" fmla="val 1800000"/>
            <a:gd name="adj2" fmla="val 9000000"/>
            <a:gd name="adj3" fmla="val 4636"/>
          </a:avLst>
        </a:prstGeom>
        <a:blipFill rotWithShape="0">
          <a:blip xmlns:r="http://schemas.openxmlformats.org/officeDocument/2006/relationships" r:embed="rId1"/>
          <a:tile tx="0" ty="0" sx="100000" sy="100000" flip="none" algn="tl"/>
        </a:blip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B9C7AA0-1198-4D5D-83BA-A8231BB89753}">
      <dsp:nvSpPr>
        <dsp:cNvPr id="0" name=""/>
        <dsp:cNvSpPr/>
      </dsp:nvSpPr>
      <dsp:spPr>
        <a:xfrm>
          <a:off x="3586349" y="2433913"/>
          <a:ext cx="9866471" cy="9336175"/>
        </a:xfrm>
        <a:prstGeom prst="blockArc">
          <a:avLst>
            <a:gd name="adj1" fmla="val 16397686"/>
            <a:gd name="adj2" fmla="val 1353422"/>
            <a:gd name="adj3" fmla="val 4636"/>
          </a:avLst>
        </a:prstGeom>
        <a:blipFill rotWithShape="0">
          <a:blip xmlns:r="http://schemas.openxmlformats.org/officeDocument/2006/relationships" r:embed="rId1"/>
          <a:tile tx="0" ty="0" sx="100000" sy="100000" flip="none" algn="tl"/>
        </a:blip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D92D6AB5-748C-418B-AAEA-81810F20C35F}">
      <dsp:nvSpPr>
        <dsp:cNvPr id="0" name=""/>
        <dsp:cNvSpPr/>
      </dsp:nvSpPr>
      <dsp:spPr>
        <a:xfrm>
          <a:off x="6467706" y="4187100"/>
          <a:ext cx="4674301" cy="4674301"/>
        </a:xfrm>
        <a:prstGeom prst="ellipse">
          <a:avLst/>
        </a:prstGeom>
        <a:blipFill rotWithShape="0">
          <a:blip xmlns:r="http://schemas.openxmlformats.org/officeDocument/2006/relationships" r:embed="rId2"/>
          <a:tile tx="0" ty="0" sx="100000" sy="100000" flip="none" algn="tl"/>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ctr" defTabSz="2533650">
            <a:lnSpc>
              <a:spcPct val="90000"/>
            </a:lnSpc>
            <a:spcBef>
              <a:spcPct val="0"/>
            </a:spcBef>
            <a:spcAft>
              <a:spcPct val="35000"/>
            </a:spcAft>
            <a:buNone/>
          </a:pPr>
          <a:r>
            <a:rPr lang="en-US" sz="5700" kern="1200" dirty="0"/>
            <a:t>Creation of innovation</a:t>
          </a:r>
        </a:p>
      </dsp:txBody>
      <dsp:txXfrm>
        <a:off x="7152242" y="4871636"/>
        <a:ext cx="3305229" cy="3305229"/>
      </dsp:txXfrm>
    </dsp:sp>
    <dsp:sp modelId="{16DD0A4F-E2FA-4DE9-974D-9AFADBCBBD5B}">
      <dsp:nvSpPr>
        <dsp:cNvPr id="0" name=""/>
        <dsp:cNvSpPr/>
      </dsp:nvSpPr>
      <dsp:spPr>
        <a:xfrm>
          <a:off x="7169571" y="665234"/>
          <a:ext cx="3270571" cy="2962707"/>
        </a:xfrm>
        <a:prstGeom prst="ellipse">
          <a:avLst/>
        </a:prstGeom>
        <a:blipFill rotWithShape="0">
          <a:blip xmlns:r="http://schemas.openxmlformats.org/officeDocument/2006/relationships" r:embed="rId2"/>
          <a:tile tx="0" ty="0" sx="100000" sy="100000" flip="none" algn="tl"/>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LB" sz="4600" b="1" kern="1200" dirty="0"/>
            <a:t>القطاع الأكاديمي</a:t>
          </a:r>
          <a:endParaRPr lang="en-US" sz="4600" b="1" kern="1200" dirty="0"/>
        </a:p>
      </dsp:txBody>
      <dsp:txXfrm>
        <a:off x="7648535" y="1099112"/>
        <a:ext cx="2312643" cy="2094951"/>
      </dsp:txXfrm>
    </dsp:sp>
    <dsp:sp modelId="{19CEBF44-98EE-4ACF-9570-9C0C568423C6}">
      <dsp:nvSpPr>
        <dsp:cNvPr id="0" name=""/>
        <dsp:cNvSpPr/>
      </dsp:nvSpPr>
      <dsp:spPr>
        <a:xfrm>
          <a:off x="11735988" y="7724690"/>
          <a:ext cx="2734975" cy="2562737"/>
        </a:xfrm>
        <a:prstGeom prst="ellipse">
          <a:avLst/>
        </a:prstGeom>
        <a:blipFill rotWithShape="0">
          <a:blip xmlns:r="http://schemas.openxmlformats.org/officeDocument/2006/relationships" r:embed="rId2"/>
          <a:tile tx="0" ty="0" sx="100000" sy="100000" flip="none" algn="tl"/>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LB" sz="4600" b="1" kern="1200" dirty="0"/>
            <a:t>القطاع الصناعي</a:t>
          </a:r>
          <a:endParaRPr lang="en-US" sz="4600" b="1" kern="1200" dirty="0"/>
        </a:p>
      </dsp:txBody>
      <dsp:txXfrm>
        <a:off x="12136516" y="8099994"/>
        <a:ext cx="1933919" cy="1812129"/>
      </dsp:txXfrm>
    </dsp:sp>
    <dsp:sp modelId="{713DD766-5D29-4B75-92D7-AB7BB3C28A99}">
      <dsp:nvSpPr>
        <dsp:cNvPr id="0" name=""/>
        <dsp:cNvSpPr/>
      </dsp:nvSpPr>
      <dsp:spPr>
        <a:xfrm>
          <a:off x="3256756" y="7581343"/>
          <a:ext cx="2498965" cy="2849430"/>
        </a:xfrm>
        <a:prstGeom prst="ellipse">
          <a:avLst/>
        </a:prstGeom>
        <a:blipFill rotWithShape="0">
          <a:blip xmlns:r="http://schemas.openxmlformats.org/officeDocument/2006/relationships" r:embed="rId2"/>
          <a:tile tx="0" ty="0" sx="100000" sy="100000" flip="none" algn="tl"/>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ar-LB" sz="4600" b="1" kern="1200" dirty="0"/>
            <a:t>القطاع الحكومي</a:t>
          </a:r>
          <a:endParaRPr lang="en-US" sz="4600" b="1" kern="1200" dirty="0"/>
        </a:p>
      </dsp:txBody>
      <dsp:txXfrm>
        <a:off x="3622721" y="7998632"/>
        <a:ext cx="1767035" cy="2014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83548-7B04-4271-9CD9-BA7A195632BD}">
      <dsp:nvSpPr>
        <dsp:cNvPr id="0" name=""/>
        <dsp:cNvSpPr/>
      </dsp:nvSpPr>
      <dsp:spPr>
        <a:xfrm>
          <a:off x="5675" y="0"/>
          <a:ext cx="15347575" cy="98062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ar-LB" sz="3000" b="1" kern="1200" dirty="0"/>
            <a:t>التعليم</a:t>
          </a:r>
          <a:endParaRPr lang="en-US" sz="3000" b="1" kern="1200" dirty="0"/>
        </a:p>
        <a:p>
          <a:pPr marL="0" lvl="0" indent="0" algn="ctr" defTabSz="1333500">
            <a:lnSpc>
              <a:spcPct val="90000"/>
            </a:lnSpc>
            <a:spcBef>
              <a:spcPct val="0"/>
            </a:spcBef>
            <a:spcAft>
              <a:spcPct val="35000"/>
            </a:spcAft>
            <a:buNone/>
          </a:pPr>
          <a:r>
            <a:rPr lang="ar-LB" sz="2400" kern="1200" dirty="0"/>
            <a:t>إعداد الطلاب نظرياً:</a:t>
          </a:r>
          <a:endParaRPr lang="en-US" sz="2400" kern="1200" dirty="0"/>
        </a:p>
      </dsp:txBody>
      <dsp:txXfrm>
        <a:off x="5675" y="0"/>
        <a:ext cx="15347575" cy="2941884"/>
      </dsp:txXfrm>
    </dsp:sp>
    <dsp:sp modelId="{551F41C8-804A-4FAB-90CF-42F5AA98E30C}">
      <dsp:nvSpPr>
        <dsp:cNvPr id="0" name=""/>
        <dsp:cNvSpPr/>
      </dsp:nvSpPr>
      <dsp:spPr>
        <a:xfrm>
          <a:off x="804285" y="2942124"/>
          <a:ext cx="13750355" cy="14285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ar-LB" sz="6500" kern="1200" dirty="0"/>
            <a:t>الجامعة اللبنانية </a:t>
          </a:r>
          <a:endParaRPr lang="en-US" sz="6500" kern="1200" dirty="0"/>
        </a:p>
      </dsp:txBody>
      <dsp:txXfrm>
        <a:off x="846126" y="2983965"/>
        <a:ext cx="13666673" cy="1344884"/>
      </dsp:txXfrm>
    </dsp:sp>
    <dsp:sp modelId="{7F50D68C-B4BB-4CCB-A529-49E6D44482C7}">
      <dsp:nvSpPr>
        <dsp:cNvPr id="0" name=""/>
        <dsp:cNvSpPr/>
      </dsp:nvSpPr>
      <dsp:spPr>
        <a:xfrm>
          <a:off x="695364" y="4590469"/>
          <a:ext cx="13968197" cy="14285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ar-LB" sz="6500" kern="1200" dirty="0"/>
            <a:t>جامعة بيروت العربية</a:t>
          </a:r>
          <a:endParaRPr lang="en-US" sz="6500" kern="1200" dirty="0"/>
        </a:p>
      </dsp:txBody>
      <dsp:txXfrm>
        <a:off x="737205" y="4632310"/>
        <a:ext cx="13884515" cy="1344884"/>
      </dsp:txXfrm>
    </dsp:sp>
    <dsp:sp modelId="{CB836DE3-9B82-4C74-A690-9C656C1D10C7}">
      <dsp:nvSpPr>
        <dsp:cNvPr id="0" name=""/>
        <dsp:cNvSpPr/>
      </dsp:nvSpPr>
      <dsp:spPr>
        <a:xfrm>
          <a:off x="812894" y="6238815"/>
          <a:ext cx="13733138" cy="14285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ar-LB" sz="6500" kern="1200" dirty="0"/>
            <a:t>الجامعة اللبنانية الدولي</a:t>
          </a:r>
          <a:endParaRPr lang="en-US" sz="6500" kern="1200" dirty="0"/>
        </a:p>
      </dsp:txBody>
      <dsp:txXfrm>
        <a:off x="854735" y="6280656"/>
        <a:ext cx="13649456" cy="1344884"/>
      </dsp:txXfrm>
    </dsp:sp>
    <dsp:sp modelId="{F8C3CD0A-C79C-4F07-B87F-783BA1FC76F8}">
      <dsp:nvSpPr>
        <dsp:cNvPr id="0" name=""/>
        <dsp:cNvSpPr/>
      </dsp:nvSpPr>
      <dsp:spPr>
        <a:xfrm>
          <a:off x="812894" y="7887161"/>
          <a:ext cx="13733138" cy="14285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ar-LB" sz="6500" kern="1200" dirty="0"/>
            <a:t>الجامعة اللبنانية الفرنسية</a:t>
          </a:r>
          <a:endParaRPr lang="en-US" sz="6500" kern="1200" dirty="0"/>
        </a:p>
      </dsp:txBody>
      <dsp:txXfrm>
        <a:off x="854735" y="7929002"/>
        <a:ext cx="13649456" cy="13448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8A328-CDB8-4A9A-B9D6-B70525AAFC59}">
      <dsp:nvSpPr>
        <dsp:cNvPr id="0" name=""/>
        <dsp:cNvSpPr/>
      </dsp:nvSpPr>
      <dsp:spPr>
        <a:xfrm>
          <a:off x="3744422" y="0"/>
          <a:ext cx="2610000" cy="57280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ar-LB" sz="6500" kern="1200" dirty="0"/>
            <a:t>•إنشاء المشاريع</a:t>
          </a:r>
          <a:endParaRPr lang="en-US" sz="6500" kern="1200" dirty="0"/>
        </a:p>
      </dsp:txBody>
      <dsp:txXfrm>
        <a:off x="3744422" y="0"/>
        <a:ext cx="2610000" cy="57280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4DB65-1021-428F-A815-C0663D2DF621}">
      <dsp:nvSpPr>
        <dsp:cNvPr id="0" name=""/>
        <dsp:cNvSpPr/>
      </dsp:nvSpPr>
      <dsp:spPr>
        <a:xfrm>
          <a:off x="3834422" y="0"/>
          <a:ext cx="2430000" cy="57280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ar-LB" sz="6500" kern="1200" dirty="0"/>
            <a:t>•تدريب الطلاب</a:t>
          </a:r>
          <a:endParaRPr lang="en-US" sz="6500" kern="1200" dirty="0"/>
        </a:p>
      </dsp:txBody>
      <dsp:txXfrm>
        <a:off x="3834422" y="0"/>
        <a:ext cx="2430000" cy="57280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8307E-C844-40D9-9D06-54C5097C9C94}">
      <dsp:nvSpPr>
        <dsp:cNvPr id="0" name=""/>
        <dsp:cNvSpPr/>
      </dsp:nvSpPr>
      <dsp:spPr>
        <a:xfrm>
          <a:off x="3754671" y="0"/>
          <a:ext cx="2589501" cy="57280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ar-LB" sz="6500" kern="1200" dirty="0"/>
            <a:t>•انشاء شركات </a:t>
          </a:r>
          <a:endParaRPr lang="en-US" sz="6500" b="1" kern="1200" dirty="0"/>
        </a:p>
      </dsp:txBody>
      <dsp:txXfrm>
        <a:off x="3754671" y="0"/>
        <a:ext cx="2589501" cy="57280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8307E-C844-40D9-9D06-54C5097C9C94}">
      <dsp:nvSpPr>
        <dsp:cNvPr id="0" name=""/>
        <dsp:cNvSpPr/>
      </dsp:nvSpPr>
      <dsp:spPr>
        <a:xfrm>
          <a:off x="517938" y="0"/>
          <a:ext cx="3587893" cy="450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ar-LB" sz="2000" kern="1200" dirty="0"/>
            <a:t>ايجاد فرص عمل</a:t>
          </a:r>
          <a:endParaRPr lang="en-US" sz="2000" b="1" kern="1200" dirty="0"/>
        </a:p>
      </dsp:txBody>
      <dsp:txXfrm>
        <a:off x="517938" y="0"/>
        <a:ext cx="3587893" cy="45094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C3DCBD-A9C6-2443-BCA1-818D8F49E108}" type="datetimeFigureOut">
              <a:rPr lang="en-US" smtClean="0"/>
              <a:pPr/>
              <a:t>7/30/2024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05F105-A6BD-5344-90D9-C6699F7C996E}" type="slidenum">
              <a:rPr lang="en-US" smtClean="0"/>
              <a:pPr/>
              <a:t>‹#›</a:t>
            </a:fld>
            <a:endParaRPr lang="en-US"/>
          </a:p>
        </p:txBody>
      </p:sp>
    </p:spTree>
    <p:extLst>
      <p:ext uri="{BB962C8B-B14F-4D97-AF65-F5344CB8AC3E}">
        <p14:creationId xmlns:p14="http://schemas.microsoft.com/office/powerpoint/2010/main" val="704808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0838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0832" t="66201" r="16005" b="6185"/>
          <a:stretch/>
        </p:blipFill>
        <p:spPr>
          <a:xfrm>
            <a:off x="-265471" y="-24852"/>
            <a:ext cx="5761739" cy="3564465"/>
          </a:xfrm>
          <a:prstGeom prst="rect">
            <a:avLst/>
          </a:prstGeom>
        </p:spPr>
      </p:pic>
      <p:sp>
        <p:nvSpPr>
          <p:cNvPr id="8" name="Line"/>
          <p:cNvSpPr/>
          <p:nvPr userDrawn="1"/>
        </p:nvSpPr>
        <p:spPr>
          <a:xfrm flipV="1">
            <a:off x="22667912" y="0"/>
            <a:ext cx="1" cy="13765705"/>
          </a:xfrm>
          <a:prstGeom prst="line">
            <a:avLst/>
          </a:prstGeom>
          <a:ln w="38100">
            <a:solidFill>
              <a:srgbClr val="FFFFFF"/>
            </a:solidFill>
            <a:miter lim="400000"/>
          </a:ln>
        </p:spPr>
        <p:txBody>
          <a:bodyPr lIns="53578" tIns="53578" rIns="53578" bIns="53578" anchor="ctr"/>
          <a:lstStyle/>
          <a:p>
            <a:pPr>
              <a:defRPr b="0">
                <a:latin typeface="+mn-lt"/>
                <a:ea typeface="+mn-ea"/>
                <a:cs typeface="+mn-cs"/>
                <a:sym typeface="Helvetica Neue Medium"/>
              </a:defRPr>
            </a:pPr>
            <a:endParaRPr dirty="0"/>
          </a:p>
        </p:txBody>
      </p:sp>
      <p:sp>
        <p:nvSpPr>
          <p:cNvPr id="9" name="نوّر البلد…"/>
          <p:cNvSpPr txBox="1"/>
          <p:nvPr userDrawn="1"/>
        </p:nvSpPr>
        <p:spPr>
          <a:xfrm>
            <a:off x="11084012" y="2992326"/>
            <a:ext cx="10758915" cy="4263186"/>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p>
            <a:pPr algn="r" defTabSz="12700" rtl="1">
              <a:lnSpc>
                <a:spcPct val="9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5000" b="0">
                <a:latin typeface="Neo Sans Arabic Regular"/>
                <a:ea typeface="Neo Sans Arabic Regular"/>
                <a:cs typeface="Neo Sans Arabic Regular"/>
                <a:sym typeface="Neo Sans Arabic Regular"/>
              </a:defRPr>
            </a:pPr>
            <a:r>
              <a:rPr lang="ar-LB" dirty="0"/>
              <a:t>الإدارة المستدامة لمعالجة النفايات</a:t>
            </a:r>
            <a:endParaRPr dirty="0"/>
          </a:p>
        </p:txBody>
      </p:sp>
      <p:sp>
        <p:nvSpPr>
          <p:cNvPr id="10" name="Line"/>
          <p:cNvSpPr/>
          <p:nvPr userDrawn="1"/>
        </p:nvSpPr>
        <p:spPr>
          <a:xfrm>
            <a:off x="12080277" y="8305800"/>
            <a:ext cx="9660985" cy="1"/>
          </a:xfrm>
          <a:prstGeom prst="line">
            <a:avLst/>
          </a:prstGeom>
          <a:ln w="38100">
            <a:solidFill>
              <a:srgbClr val="FFFFFF"/>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1" name="شركة طاقة الشمال"/>
          <p:cNvSpPr txBox="1"/>
          <p:nvPr userDrawn="1"/>
        </p:nvSpPr>
        <p:spPr>
          <a:xfrm>
            <a:off x="16805345" y="8628978"/>
            <a:ext cx="5048657" cy="877644"/>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5000" b="0">
                <a:latin typeface="Neo Sans Arabic Regular"/>
                <a:ea typeface="Neo Sans Arabic Regular"/>
                <a:cs typeface="Neo Sans Arabic Regular"/>
                <a:sym typeface="Neo Sans Arabic Regular"/>
              </a:defRPr>
            </a:lvl1pPr>
          </a:lstStyle>
          <a:p>
            <a:pPr algn="r" rtl="1"/>
            <a:r>
              <a:t>شركة طاقة الشمال</a:t>
            </a:r>
          </a:p>
        </p:txBody>
      </p:sp>
      <p:sp>
        <p:nvSpPr>
          <p:cNvPr id="12" name="Brightness"/>
          <p:cNvSpPr/>
          <p:nvPr userDrawn="1"/>
        </p:nvSpPr>
        <p:spPr>
          <a:xfrm>
            <a:off x="23116623" y="6461247"/>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rgbClr val="FFFFFF"/>
          </a:solidFill>
          <a:ln w="3175">
            <a:miter lim="400000"/>
          </a:ln>
        </p:spPr>
        <p:txBody>
          <a:bodyPr lIns="53578" tIns="53578" rIns="53578" bIns="53578" anchor="ctr"/>
          <a:lstStyle/>
          <a:p>
            <a:pPr>
              <a:defRPr b="0">
                <a:latin typeface="+mn-lt"/>
                <a:ea typeface="+mn-ea"/>
                <a:cs typeface="+mn-cs"/>
                <a:sym typeface="Helvetica Neue Medium"/>
              </a:defRPr>
            </a:pPr>
            <a:endParaRPr/>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34113" t="16593" r="25107" b="69428"/>
          <a:stretch/>
        </p:blipFill>
        <p:spPr>
          <a:xfrm>
            <a:off x="14934485" y="11773713"/>
            <a:ext cx="3952568" cy="1917291"/>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14015" t="43338" r="6555" b="36371"/>
          <a:stretch/>
        </p:blipFill>
        <p:spPr>
          <a:xfrm>
            <a:off x="18290857" y="11891700"/>
            <a:ext cx="4377055" cy="1582236"/>
          </a:xfrm>
          <a:prstGeom prst="rect">
            <a:avLst/>
          </a:prstGeom>
        </p:spPr>
      </p:pic>
      <p:sp>
        <p:nvSpPr>
          <p:cNvPr id="15" name="TextBox 14"/>
          <p:cNvSpPr txBox="1"/>
          <p:nvPr userDrawn="1"/>
        </p:nvSpPr>
        <p:spPr>
          <a:xfrm>
            <a:off x="1650581" y="12940633"/>
            <a:ext cx="6629400" cy="800219"/>
          </a:xfrm>
          <a:prstGeom prst="rect">
            <a:avLst/>
          </a:prstGeom>
          <a:noFill/>
        </p:spPr>
        <p:txBody>
          <a:bodyPr wrap="square" rtlCol="0">
            <a:spAutoFit/>
          </a:bodyPr>
          <a:lstStyle/>
          <a:p>
            <a:pPr marL="0" marR="0" indent="0" algn="ctr" defTabSz="821531" rtl="1" eaLnBrk="1" fontAlgn="auto" latinLnBrk="0" hangingPunct="0">
              <a:lnSpc>
                <a:spcPct val="100000"/>
              </a:lnSpc>
              <a:spcBef>
                <a:spcPts val="0"/>
              </a:spcBef>
              <a:spcAft>
                <a:spcPts val="0"/>
              </a:spcAft>
              <a:buClrTx/>
              <a:buSzTx/>
              <a:buFontTx/>
              <a:buNone/>
              <a:tabLst/>
              <a:defRPr/>
            </a:pPr>
            <a:r>
              <a:rPr lang="ar-SA" sz="1800" dirty="0">
                <a:solidFill>
                  <a:schemeClr val="bg1"/>
                </a:solidFill>
                <a:latin typeface="Neo Sans Arabic" charset="0"/>
                <a:ea typeface="Neo Sans Arabic" charset="0"/>
                <a:cs typeface="Neo Sans Arabic" charset="0"/>
              </a:rPr>
              <a:t>طاقة الشمال  </a:t>
            </a:r>
            <a:r>
              <a:rPr lang="ar-LB" sz="1800" dirty="0" err="1">
                <a:solidFill>
                  <a:schemeClr val="bg1"/>
                </a:solidFill>
                <a:latin typeface="Neo Sans Arabic" charset="0"/>
                <a:ea typeface="Neo Sans Arabic" charset="0"/>
                <a:cs typeface="Neo Sans Arabic" charset="0"/>
              </a:rPr>
              <a:t>ميرادور</a:t>
            </a:r>
            <a:r>
              <a:rPr lang="ar-LB" sz="1800" dirty="0">
                <a:solidFill>
                  <a:schemeClr val="bg1"/>
                </a:solidFill>
                <a:latin typeface="Neo Sans Arabic" charset="0"/>
                <a:ea typeface="Neo Sans Arabic" charset="0"/>
                <a:cs typeface="Neo Sans Arabic" charset="0"/>
              </a:rPr>
              <a:t> 27-2-2024</a:t>
            </a:r>
            <a:endParaRPr lang="en-US" sz="1800" dirty="0">
              <a:solidFill>
                <a:schemeClr val="bg1"/>
              </a:solidFill>
              <a:latin typeface="Neo Sans Arabic" charset="0"/>
              <a:ea typeface="Neo Sans Arabic" charset="0"/>
              <a:cs typeface="Neo Sans Arabic" charset="0"/>
            </a:endParaRPr>
          </a:p>
          <a:p>
            <a:endParaRPr lang="en-US" dirty="0">
              <a:solidFill>
                <a:schemeClr val="bg1"/>
              </a:solidFill>
              <a:cs typeface="+mn-cs"/>
            </a:endParaRPr>
          </a:p>
        </p:txBody>
      </p:sp>
      <p:sp>
        <p:nvSpPr>
          <p:cNvPr id="16" name="TextBox 15"/>
          <p:cNvSpPr txBox="1"/>
          <p:nvPr userDrawn="1"/>
        </p:nvSpPr>
        <p:spPr>
          <a:xfrm>
            <a:off x="8077008" y="12915781"/>
            <a:ext cx="6153235" cy="1231106"/>
          </a:xfrm>
          <a:prstGeom prst="rect">
            <a:avLst/>
          </a:prstGeom>
          <a:noFill/>
        </p:spPr>
        <p:txBody>
          <a:bodyPr wrap="square" rtlCol="0">
            <a:spAutoFit/>
          </a:bodyP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400" dirty="0">
                <a:solidFill>
                  <a:schemeClr val="bg1"/>
                </a:solidFill>
                <a:latin typeface="Neo Sans Arabic" charset="0"/>
                <a:ea typeface="Neo Sans Arabic" charset="0"/>
                <a:cs typeface="Neo Sans Arabic" charset="0"/>
              </a:rPr>
              <a:t>المقدم: زياد ملك</a:t>
            </a:r>
            <a:r>
              <a:rPr lang="ar-LB" sz="2800" dirty="0"/>
              <a:t>الإدارة المستدامة لمعالجة النفايات</a:t>
            </a:r>
          </a:p>
          <a:p>
            <a:pPr rtl="1"/>
            <a:r>
              <a:rPr lang="en-US" sz="1800" dirty="0">
                <a:solidFill>
                  <a:schemeClr val="bg1"/>
                </a:solidFill>
                <a:latin typeface="Neo Sans Arabic" charset="0"/>
                <a:ea typeface="Neo Sans Arabic" charset="0"/>
                <a:cs typeface="Neo Sans Arabic" charset="0"/>
              </a:rPr>
              <a:t>•      </a:t>
            </a:r>
          </a:p>
          <a:p>
            <a:pPr rtl="1"/>
            <a:endParaRPr lang="en-US" dirty="0">
              <a:solidFill>
                <a:schemeClr val="bg1"/>
              </a:solidFill>
              <a:latin typeface="Neo Sans Arabic" charset="0"/>
              <a:ea typeface="Neo Sans Arabic" charset="0"/>
              <a:cs typeface="Neo Sans Arabic" charset="0"/>
            </a:endParaRPr>
          </a:p>
        </p:txBody>
      </p:sp>
      <p:sp>
        <p:nvSpPr>
          <p:cNvPr id="17" name="TextBox 16"/>
          <p:cNvSpPr txBox="1"/>
          <p:nvPr userDrawn="1"/>
        </p:nvSpPr>
        <p:spPr>
          <a:xfrm>
            <a:off x="452401" y="2921800"/>
            <a:ext cx="3845687" cy="461665"/>
          </a:xfrm>
          <a:prstGeom prst="rect">
            <a:avLst/>
          </a:prstGeom>
          <a:noFill/>
        </p:spPr>
        <p:txBody>
          <a:bodyPr wrap="square" rtlCol="0">
            <a:spAutoFit/>
          </a:bodyPr>
          <a:lstStyle/>
          <a:p>
            <a:r>
              <a:rPr lang="en-US" sz="2400" b="0" dirty="0"/>
              <a:t>www.nlap-lb.com</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FE446-DA01-4224-B85F-FDE560FBF7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FE446-DA01-4224-B85F-FDE560FBF75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FE446-DA01-4224-B85F-FDE560FBF75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FE446-DA01-4224-B85F-FDE560FBF757}"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FE446-DA01-4224-B85F-FDE560FBF75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1613412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351288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675828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60961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16732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pic>
        <p:nvPicPr>
          <p:cNvPr id="7" name="Image" descr="Image"/>
          <p:cNvPicPr>
            <a:picLocks noChangeAspect="1"/>
          </p:cNvPicPr>
          <p:nvPr userDrawn="1"/>
        </p:nvPicPr>
        <p:blipFill>
          <a:blip r:embed="rId3" cstate="print"/>
          <a:stretch>
            <a:fillRect/>
          </a:stretch>
        </p:blipFill>
        <p:spPr>
          <a:xfrm flipH="1">
            <a:off x="15181441" y="1174095"/>
            <a:ext cx="5990411" cy="1487825"/>
          </a:xfrm>
          <a:prstGeom prst="rect">
            <a:avLst/>
          </a:prstGeom>
          <a:ln w="3175">
            <a:miter lim="400000"/>
          </a:ln>
        </p:spPr>
      </p:pic>
      <p:sp>
        <p:nvSpPr>
          <p:cNvPr id="8" name="Line"/>
          <p:cNvSpPr/>
          <p:nvPr userDrawn="1"/>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9" name="Brightness"/>
          <p:cNvSpPr/>
          <p:nvPr userDrawn="1"/>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0" name="شركة طاقة الشمال"/>
          <p:cNvSpPr txBox="1"/>
          <p:nvPr userDrawn="1"/>
        </p:nvSpPr>
        <p:spPr>
          <a:xfrm>
            <a:off x="558800" y="12923067"/>
            <a:ext cx="3599543" cy="569867"/>
          </a:xfrm>
          <a:prstGeom prst="rect">
            <a:avLst/>
          </a:prstGeom>
          <a:ln w="3175">
            <a:miter lim="400000"/>
          </a:ln>
          <a:extLst>
            <a:ext uri="{C572A759-6A51-4108-AA02-DFA0A04FC94B}">
              <ma14:wrappingTextBoxFlag xmlns:ma14="http://schemas.microsoft.com/office/mac/drawingml/2011/main" xmlns="" val="1"/>
            </a:ext>
          </a:extLst>
        </p:spPr>
        <p:txBody>
          <a:bodyPr vert="horz" wrap="squar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r>
              <a:rPr dirty="0">
                <a:solidFill>
                  <a:schemeClr val="bg1"/>
                </a:solidFill>
              </a:rPr>
              <a:t>شركة طاقة الشمال</a:t>
            </a:r>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l="27175" t="499" r="31831" b="36379"/>
          <a:stretch/>
        </p:blipFill>
        <p:spPr>
          <a:xfrm>
            <a:off x="137885" y="0"/>
            <a:ext cx="2220686" cy="1922472"/>
          </a:xfrm>
          <a:prstGeom prst="rect">
            <a:avLst/>
          </a:prstGeom>
        </p:spPr>
      </p:pic>
      <p:sp>
        <p:nvSpPr>
          <p:cNvPr id="15" name="TextBox 14"/>
          <p:cNvSpPr txBox="1"/>
          <p:nvPr userDrawn="1"/>
        </p:nvSpPr>
        <p:spPr>
          <a:xfrm>
            <a:off x="7478485" y="12940633"/>
            <a:ext cx="6629400" cy="800219"/>
          </a:xfrm>
          <a:prstGeom prst="rect">
            <a:avLst/>
          </a:prstGeom>
          <a:noFill/>
        </p:spPr>
        <p:txBody>
          <a:bodyPr wrap="square" rtlCol="0">
            <a:spAutoFit/>
          </a:bodyPr>
          <a:lstStyle/>
          <a:p>
            <a:pPr marL="0" marR="0" indent="0" algn="ctr" defTabSz="821531" rtl="1" eaLnBrk="1" fontAlgn="auto" latinLnBrk="0" hangingPunct="0">
              <a:lnSpc>
                <a:spcPct val="100000"/>
              </a:lnSpc>
              <a:spcBef>
                <a:spcPts val="0"/>
              </a:spcBef>
              <a:spcAft>
                <a:spcPts val="0"/>
              </a:spcAft>
              <a:buClrTx/>
              <a:buSzTx/>
              <a:buFontTx/>
              <a:buNone/>
              <a:tabLst/>
              <a:defRPr/>
            </a:pPr>
            <a:r>
              <a:rPr lang="ar-SA" sz="1800" dirty="0">
                <a:solidFill>
                  <a:schemeClr val="bg1"/>
                </a:solidFill>
                <a:latin typeface="Neo Sans Arabic" charset="0"/>
                <a:ea typeface="Neo Sans Arabic" charset="0"/>
                <a:cs typeface="Neo Sans Arabic" charset="0"/>
              </a:rPr>
              <a:t>طاقة الشمال  </a:t>
            </a:r>
            <a:r>
              <a:rPr lang="ar-LB" sz="1800" dirty="0" err="1">
                <a:solidFill>
                  <a:schemeClr val="bg1"/>
                </a:solidFill>
                <a:latin typeface="Neo Sans Arabic" charset="0"/>
                <a:ea typeface="Neo Sans Arabic" charset="0"/>
                <a:cs typeface="Neo Sans Arabic" charset="0"/>
              </a:rPr>
              <a:t>ميرادور</a:t>
            </a:r>
            <a:r>
              <a:rPr lang="ar-LB" sz="1800" dirty="0">
                <a:solidFill>
                  <a:schemeClr val="bg1"/>
                </a:solidFill>
                <a:latin typeface="Neo Sans Arabic" charset="0"/>
                <a:ea typeface="Neo Sans Arabic" charset="0"/>
                <a:cs typeface="Neo Sans Arabic" charset="0"/>
              </a:rPr>
              <a:t> 27-2-2024</a:t>
            </a:r>
            <a:endParaRPr lang="en-US" sz="1800" dirty="0">
              <a:solidFill>
                <a:schemeClr val="bg1"/>
              </a:solidFill>
              <a:latin typeface="Neo Sans Arabic" charset="0"/>
              <a:ea typeface="Neo Sans Arabic" charset="0"/>
              <a:cs typeface="Neo Sans Arabic" charset="0"/>
            </a:endParaRPr>
          </a:p>
          <a:p>
            <a:endParaRPr lang="en-US" dirty="0">
              <a:solidFill>
                <a:schemeClr val="bg1"/>
              </a:solidFill>
              <a:cs typeface="+mn-cs"/>
            </a:endParaRPr>
          </a:p>
        </p:txBody>
      </p:sp>
      <p:sp>
        <p:nvSpPr>
          <p:cNvPr id="16" name="TextBox 15"/>
          <p:cNvSpPr txBox="1"/>
          <p:nvPr userDrawn="1"/>
        </p:nvSpPr>
        <p:spPr>
          <a:xfrm>
            <a:off x="14785817" y="12915781"/>
            <a:ext cx="6153235" cy="800219"/>
          </a:xfrm>
          <a:prstGeom prst="rect">
            <a:avLst/>
          </a:prstGeom>
          <a:noFill/>
        </p:spPr>
        <p:txBody>
          <a:bodyPr wrap="square" rtlCol="0">
            <a:spAutoFit/>
          </a:bodyP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100" dirty="0">
                <a:solidFill>
                  <a:schemeClr val="bg1"/>
                </a:solidFill>
                <a:latin typeface="Neo Sans Arabic" charset="0"/>
                <a:ea typeface="Neo Sans Arabic" charset="0"/>
                <a:cs typeface="Neo Sans Arabic" charset="0"/>
              </a:rPr>
              <a:t>المقدم: زياد ملك</a:t>
            </a:r>
            <a:r>
              <a:rPr lang="ar-LB" sz="1800" dirty="0"/>
              <a:t>الإدارة المستدامة لمعالجة النفايات</a:t>
            </a:r>
          </a:p>
          <a:p>
            <a:pPr rtl="1"/>
            <a:endParaRPr lang="en-US" dirty="0">
              <a:solidFill>
                <a:schemeClr val="bg1"/>
              </a:solidFill>
              <a:latin typeface="Neo Sans Arabic" charset="0"/>
              <a:ea typeface="Neo Sans Arabic" charset="0"/>
              <a:cs typeface="Neo Sans Arabic" charset="0"/>
            </a:endParaRPr>
          </a:p>
        </p:txBody>
      </p:sp>
      <p:sp>
        <p:nvSpPr>
          <p:cNvPr id="11" name="TextBox 10"/>
          <p:cNvSpPr txBox="1"/>
          <p:nvPr userDrawn="1"/>
        </p:nvSpPr>
        <p:spPr>
          <a:xfrm>
            <a:off x="-630620" y="1796348"/>
            <a:ext cx="3845687" cy="461665"/>
          </a:xfrm>
          <a:prstGeom prst="rect">
            <a:avLst/>
          </a:prstGeom>
          <a:noFill/>
        </p:spPr>
        <p:txBody>
          <a:bodyPr wrap="square" rtlCol="0">
            <a:spAutoFit/>
          </a:bodyPr>
          <a:lstStyle/>
          <a:p>
            <a:r>
              <a:rPr lang="en-US" sz="2400" b="0" dirty="0">
                <a:solidFill>
                  <a:schemeClr val="tx1"/>
                </a:solidFill>
              </a:rPr>
              <a:t>www.nlap-lb.com</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1252005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1417951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876627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1747717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599219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B2B97-178B-2445-ADE4-38D27560FBE5}" type="slidenum">
              <a:rPr lang="en-US" smtClean="0"/>
              <a:pPr/>
              <a:t>‹#›</a:t>
            </a:fld>
            <a:endParaRPr lang="en-US"/>
          </a:p>
        </p:txBody>
      </p:sp>
    </p:spTree>
    <p:extLst>
      <p:ext uri="{BB962C8B-B14F-4D97-AF65-F5344CB8AC3E}">
        <p14:creationId xmlns:p14="http://schemas.microsoft.com/office/powerpoint/2010/main" val="1534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Line"/>
          <p:cNvSpPr/>
          <p:nvPr userDrawn="1"/>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9" name="Brightness"/>
          <p:cNvSpPr/>
          <p:nvPr userDrawn="1"/>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7175" t="499" r="31831" b="36379"/>
          <a:stretch/>
        </p:blipFill>
        <p:spPr>
          <a:xfrm>
            <a:off x="137885" y="0"/>
            <a:ext cx="2220686" cy="1922472"/>
          </a:xfrm>
          <a:prstGeom prst="rect">
            <a:avLst/>
          </a:prstGeom>
        </p:spPr>
      </p:pic>
      <p:sp>
        <p:nvSpPr>
          <p:cNvPr id="15" name="TextBox 14"/>
          <p:cNvSpPr txBox="1"/>
          <p:nvPr userDrawn="1"/>
        </p:nvSpPr>
        <p:spPr>
          <a:xfrm>
            <a:off x="7478485" y="12940633"/>
            <a:ext cx="6629400" cy="800219"/>
          </a:xfrm>
          <a:prstGeom prst="rect">
            <a:avLst/>
          </a:prstGeom>
          <a:noFill/>
        </p:spPr>
        <p:txBody>
          <a:bodyPr wrap="square" rtlCol="0">
            <a:spAutoFit/>
          </a:bodyPr>
          <a:lstStyle/>
          <a:p>
            <a:pPr marL="0" marR="0" indent="0" algn="ctr" defTabSz="821531" rtl="1" eaLnBrk="1" fontAlgn="auto" latinLnBrk="0" hangingPunct="0">
              <a:lnSpc>
                <a:spcPct val="100000"/>
              </a:lnSpc>
              <a:spcBef>
                <a:spcPts val="0"/>
              </a:spcBef>
              <a:spcAft>
                <a:spcPts val="0"/>
              </a:spcAft>
              <a:buClrTx/>
              <a:buSzTx/>
              <a:buFontTx/>
              <a:buNone/>
              <a:tabLst/>
              <a:defRPr/>
            </a:pPr>
            <a:r>
              <a:rPr lang="ar-SA" sz="1800" dirty="0">
                <a:solidFill>
                  <a:srgbClr val="0070C0"/>
                </a:solidFill>
                <a:latin typeface="Neo Sans Arabic" charset="0"/>
                <a:ea typeface="Neo Sans Arabic" charset="0"/>
                <a:cs typeface="Neo Sans Arabic" charset="0"/>
              </a:rPr>
              <a:t>طاقة الشمال  </a:t>
            </a:r>
            <a:r>
              <a:rPr lang="ar-LB" sz="1800" dirty="0" err="1">
                <a:solidFill>
                  <a:srgbClr val="0070C0"/>
                </a:solidFill>
                <a:latin typeface="Neo Sans Arabic" charset="0"/>
                <a:ea typeface="Neo Sans Arabic" charset="0"/>
                <a:cs typeface="Neo Sans Arabic" charset="0"/>
              </a:rPr>
              <a:t>ميرادور</a:t>
            </a:r>
            <a:r>
              <a:rPr lang="ar-LB" sz="1800" dirty="0">
                <a:solidFill>
                  <a:srgbClr val="0070C0"/>
                </a:solidFill>
                <a:latin typeface="Neo Sans Arabic" charset="0"/>
                <a:ea typeface="Neo Sans Arabic" charset="0"/>
                <a:cs typeface="Neo Sans Arabic" charset="0"/>
              </a:rPr>
              <a:t> 27-2-2024</a:t>
            </a:r>
            <a:endParaRPr lang="en-US" sz="1800" dirty="0">
              <a:solidFill>
                <a:srgbClr val="0070C0"/>
              </a:solidFill>
              <a:latin typeface="Neo Sans Arabic" charset="0"/>
              <a:ea typeface="Neo Sans Arabic" charset="0"/>
              <a:cs typeface="Neo Sans Arabic" charset="0"/>
            </a:endParaRPr>
          </a:p>
          <a:p>
            <a:endParaRPr lang="en-US" dirty="0">
              <a:solidFill>
                <a:srgbClr val="0070C0"/>
              </a:solidFill>
              <a:cs typeface="+mn-cs"/>
            </a:endParaRPr>
          </a:p>
        </p:txBody>
      </p:sp>
      <p:sp>
        <p:nvSpPr>
          <p:cNvPr id="16" name="TextBox 15"/>
          <p:cNvSpPr txBox="1"/>
          <p:nvPr userDrawn="1"/>
        </p:nvSpPr>
        <p:spPr>
          <a:xfrm>
            <a:off x="14785817" y="12915781"/>
            <a:ext cx="6153235" cy="800219"/>
          </a:xfrm>
          <a:prstGeom prst="rect">
            <a:avLst/>
          </a:prstGeom>
          <a:noFill/>
        </p:spPr>
        <p:txBody>
          <a:bodyPr wrap="square" rtlCol="0">
            <a:spAutoFit/>
          </a:bodyP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100" dirty="0">
                <a:solidFill>
                  <a:srgbClr val="0070C0"/>
                </a:solidFill>
                <a:latin typeface="Neo Sans Arabic" charset="0"/>
                <a:ea typeface="Neo Sans Arabic" charset="0"/>
                <a:cs typeface="Neo Sans Arabic" charset="0"/>
              </a:rPr>
              <a:t>المقدم: زياد ملك</a:t>
            </a:r>
            <a:r>
              <a:rPr lang="ar-LB" sz="1800" dirty="0">
                <a:solidFill>
                  <a:srgbClr val="0070C0"/>
                </a:solidFill>
              </a:rPr>
              <a:t>الإدارة المستدامة لمعالجة النفايات</a:t>
            </a:r>
          </a:p>
          <a:p>
            <a:pPr rtl="1"/>
            <a:endParaRPr lang="en-US" dirty="0">
              <a:solidFill>
                <a:srgbClr val="0070C0"/>
              </a:solidFill>
              <a:latin typeface="Neo Sans Arabic" charset="0"/>
              <a:ea typeface="Neo Sans Arabic" charset="0"/>
              <a:cs typeface="Neo Sans Arabic" charset="0"/>
            </a:endParaRPr>
          </a:p>
        </p:txBody>
      </p:sp>
      <p:pic>
        <p:nvPicPr>
          <p:cNvPr id="7" name="Image" descr="Image"/>
          <p:cNvPicPr>
            <a:picLocks noChangeAspect="1"/>
          </p:cNvPicPr>
          <p:nvPr userDrawn="1"/>
        </p:nvPicPr>
        <p:blipFill>
          <a:blip r:embed="rId3" cstate="print"/>
          <a:stretch>
            <a:fillRect/>
          </a:stretch>
        </p:blipFill>
        <p:spPr>
          <a:xfrm flipH="1">
            <a:off x="15181441" y="1174095"/>
            <a:ext cx="5990411" cy="1487825"/>
          </a:xfrm>
          <a:prstGeom prst="rect">
            <a:avLst/>
          </a:prstGeom>
          <a:ln w="3175">
            <a:miter lim="400000"/>
          </a:ln>
        </p:spPr>
      </p:pic>
      <p:sp>
        <p:nvSpPr>
          <p:cNvPr id="10" name="TextBox 9"/>
          <p:cNvSpPr txBox="1"/>
          <p:nvPr userDrawn="1"/>
        </p:nvSpPr>
        <p:spPr>
          <a:xfrm>
            <a:off x="-630620" y="1796348"/>
            <a:ext cx="3845687" cy="461665"/>
          </a:xfrm>
          <a:prstGeom prst="rect">
            <a:avLst/>
          </a:prstGeom>
          <a:noFill/>
        </p:spPr>
        <p:txBody>
          <a:bodyPr wrap="square" rtlCol="0">
            <a:spAutoFit/>
          </a:bodyPr>
          <a:lstStyle/>
          <a:p>
            <a:r>
              <a:rPr lang="en-US" sz="2400" b="0" dirty="0">
                <a:solidFill>
                  <a:schemeClr val="tx1"/>
                </a:solidFill>
              </a:rPr>
              <a:t>www.nlap-lb.com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Line"/>
          <p:cNvSpPr/>
          <p:nvPr userDrawn="1"/>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9" name="Brightness"/>
          <p:cNvSpPr/>
          <p:nvPr userDrawn="1"/>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0" name="شركة طاقة الشمال"/>
          <p:cNvSpPr txBox="1"/>
          <p:nvPr userDrawn="1"/>
        </p:nvSpPr>
        <p:spPr>
          <a:xfrm>
            <a:off x="558800" y="12923067"/>
            <a:ext cx="3599543" cy="569867"/>
          </a:xfrm>
          <a:prstGeom prst="rect">
            <a:avLst/>
          </a:prstGeom>
          <a:ln w="3175">
            <a:miter lim="400000"/>
          </a:ln>
          <a:extLst>
            <a:ext uri="{C572A759-6A51-4108-AA02-DFA0A04FC94B}">
              <ma14:wrappingTextBoxFlag xmlns:ma14="http://schemas.microsoft.com/office/mac/drawingml/2011/main" xmlns="" val="1"/>
            </a:ext>
          </a:extLst>
        </p:spPr>
        <p:txBody>
          <a:bodyPr vert="horz" wrap="squar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r>
              <a:rPr dirty="0">
                <a:solidFill>
                  <a:schemeClr val="tx2">
                    <a:lumMod val="60000"/>
                    <a:lumOff val="40000"/>
                  </a:schemeClr>
                </a:solidFill>
              </a:rPr>
              <a:t>شركة طاقة الشمال</a:t>
            </a: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7175" t="499" r="31831" b="36379"/>
          <a:stretch/>
        </p:blipFill>
        <p:spPr>
          <a:xfrm>
            <a:off x="137885" y="0"/>
            <a:ext cx="2220686" cy="1922472"/>
          </a:xfrm>
          <a:prstGeom prst="rect">
            <a:avLst/>
          </a:prstGeom>
        </p:spPr>
      </p:pic>
      <p:sp>
        <p:nvSpPr>
          <p:cNvPr id="15" name="توضع العناوين الأساسية هنا"/>
          <p:cNvSpPr txBox="1"/>
          <p:nvPr userDrawn="1"/>
        </p:nvSpPr>
        <p:spPr>
          <a:xfrm>
            <a:off x="12443640" y="2327073"/>
            <a:ext cx="8495412" cy="806855"/>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r>
              <a:rPr lang="en-US" dirty="0"/>
              <a:t>Headline copy Headline Copy</a:t>
            </a:r>
            <a:endParaRPr dirty="0"/>
          </a:p>
        </p:txBody>
      </p:sp>
      <p:cxnSp>
        <p:nvCxnSpPr>
          <p:cNvPr id="3" name="Straight Connector 2"/>
          <p:cNvCxnSpPr/>
          <p:nvPr userDrawn="1"/>
        </p:nvCxnSpPr>
        <p:spPr>
          <a:xfrm>
            <a:off x="13533120" y="3291840"/>
            <a:ext cx="103873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النفايات."/>
          <p:cNvSpPr txBox="1"/>
          <p:nvPr userDrawn="1"/>
        </p:nvSpPr>
        <p:spPr>
          <a:xfrm>
            <a:off x="2581255" y="2695122"/>
            <a:ext cx="8609811" cy="1193436"/>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b="0">
                <a:solidFill>
                  <a:srgbClr val="000000"/>
                </a:solidFill>
                <a:latin typeface="Neo Sans Arabic Regular"/>
                <a:ea typeface="Neo Sans Arabic Regular"/>
                <a:cs typeface="Neo Sans Arabic Regular"/>
                <a:sym typeface="Neo Sans Arabic Regular"/>
              </a:defRPr>
            </a:lvl1pPr>
          </a:lstStyle>
          <a:p>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Lorem ipsum dolor sit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0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0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a:t>
            </a:r>
            <a:endParaRPr dirty="0"/>
          </a:p>
        </p:txBody>
      </p:sp>
      <p:sp>
        <p:nvSpPr>
          <p:cNvPr id="17"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النفايات."/>
          <p:cNvSpPr txBox="1"/>
          <p:nvPr userDrawn="1"/>
        </p:nvSpPr>
        <p:spPr>
          <a:xfrm>
            <a:off x="12443640" y="4870774"/>
            <a:ext cx="8495412" cy="6312978"/>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b="0">
                <a:solidFill>
                  <a:srgbClr val="000000"/>
                </a:solidFill>
                <a:latin typeface="Neo Sans Arabic Regular"/>
                <a:ea typeface="Neo Sans Arabic Regular"/>
                <a:cs typeface="Neo Sans Arabic Regular"/>
                <a:sym typeface="Neo Sans Arabic Regular"/>
              </a:defRPr>
            </a:lvl1pPr>
          </a:lstStyle>
          <a:p>
            <a:pPr marL="0" marR="0" indent="0" algn="r" defTabSz="12700" rtl="1" eaLnBrk="1" fontAlgn="auto" latinLnBrk="0" hangingPunct="0">
              <a:lnSpc>
                <a:spcPct val="12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Lorem ipsum dolor sit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  Lorem ipsum dolor sit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 </a:t>
            </a:r>
            <a:endParaRPr lang="en-US" sz="2800" dirty="0"/>
          </a:p>
          <a:p>
            <a:pPr marL="0" marR="0" indent="0" algn="r" defTabSz="12700" rtl="1" eaLnBrk="1" fontAlgn="auto" latinLnBrk="0" hangingPunct="0">
              <a:lnSpc>
                <a:spcPct val="12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Lorem ipsum dolor sit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 </a:t>
            </a:r>
            <a:endParaRPr lang="en-US" sz="2800" dirty="0"/>
          </a:p>
          <a:p>
            <a:endParaRPr sz="2800" dirty="0"/>
          </a:p>
        </p:txBody>
      </p:sp>
      <p:sp>
        <p:nvSpPr>
          <p:cNvPr id="20"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النفايات."/>
          <p:cNvSpPr txBox="1"/>
          <p:nvPr userDrawn="1"/>
        </p:nvSpPr>
        <p:spPr>
          <a:xfrm>
            <a:off x="3135086" y="4873931"/>
            <a:ext cx="8055980" cy="6312978"/>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b="0">
                <a:solidFill>
                  <a:srgbClr val="000000"/>
                </a:solidFill>
                <a:latin typeface="Neo Sans Arabic Regular"/>
                <a:ea typeface="Neo Sans Arabic Regular"/>
                <a:cs typeface="Neo Sans Arabic Regular"/>
                <a:sym typeface="Neo Sans Arabic Regular"/>
              </a:defRPr>
            </a:lvl1pPr>
          </a:lstStyle>
          <a:p>
            <a:pPr marL="0" marR="0" indent="0" algn="r" defTabSz="12700" rtl="1" eaLnBrk="1" fontAlgn="auto" latinLnBrk="0" hangingPunct="0">
              <a:lnSpc>
                <a:spcPct val="12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Lorem ipsum dolor sit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  Lorem ipsum dolor sit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 </a:t>
            </a:r>
            <a:endParaRPr lang="en-US" sz="2800" dirty="0"/>
          </a:p>
          <a:p>
            <a:pPr marL="0" marR="0" indent="0" algn="r" defTabSz="12700" rtl="1" eaLnBrk="1" fontAlgn="auto" latinLnBrk="0" hangingPunct="0">
              <a:lnSpc>
                <a:spcPct val="12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Lorem ipsum dolor sit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minim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quis</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8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nostrud</a:t>
            </a:r>
            <a:r>
              <a:rPr kumimoji="0" lang="en-US" sz="28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exercitation </a:t>
            </a:r>
            <a:endParaRPr lang="en-US" sz="2800" dirty="0"/>
          </a:p>
          <a:p>
            <a:endParaRPr sz="2800" dirty="0"/>
          </a:p>
        </p:txBody>
      </p:sp>
      <p:pic>
        <p:nvPicPr>
          <p:cNvPr id="25" name="NLAP imageposter light.psd" descr="NLAP imageposter light.psd"/>
          <p:cNvPicPr>
            <a:picLocks noChangeAspect="1"/>
          </p:cNvPicPr>
          <p:nvPr userDrawn="1"/>
        </p:nvPicPr>
        <p:blipFill>
          <a:blip r:embed="rId3" cstate="print"/>
          <a:stretch>
            <a:fillRect/>
          </a:stretch>
        </p:blipFill>
        <p:spPr>
          <a:xfrm>
            <a:off x="-379594" y="5251268"/>
            <a:ext cx="6004861" cy="8492053"/>
          </a:xfrm>
          <a:prstGeom prst="rect">
            <a:avLst/>
          </a:prstGeom>
          <a:ln w="3175">
            <a:miter lim="400000"/>
          </a:ln>
        </p:spPr>
      </p:pic>
      <p:sp>
        <p:nvSpPr>
          <p:cNvPr id="2" name="TextBox 1">
            <a:extLst>
              <a:ext uri="{FF2B5EF4-FFF2-40B4-BE49-F238E27FC236}">
                <a16:creationId xmlns:a16="http://schemas.microsoft.com/office/drawing/2014/main" id="{92DB3323-273B-A82B-C1D5-45F4AECD9EA8}"/>
              </a:ext>
            </a:extLst>
          </p:cNvPr>
          <p:cNvSpPr txBox="1"/>
          <p:nvPr userDrawn="1"/>
        </p:nvSpPr>
        <p:spPr>
          <a:xfrm>
            <a:off x="7478485" y="12940633"/>
            <a:ext cx="6629400" cy="800219"/>
          </a:xfrm>
          <a:prstGeom prst="rect">
            <a:avLst/>
          </a:prstGeom>
          <a:noFill/>
        </p:spPr>
        <p:txBody>
          <a:bodyPr wrap="square" rtlCol="0">
            <a:spAutoFit/>
          </a:bodyPr>
          <a:lstStyle/>
          <a:p>
            <a:pPr marL="0" marR="0" indent="0" algn="ctr" defTabSz="821531" rtl="1" eaLnBrk="1" fontAlgn="auto" latinLnBrk="0" hangingPunct="0">
              <a:lnSpc>
                <a:spcPct val="100000"/>
              </a:lnSpc>
              <a:spcBef>
                <a:spcPts val="0"/>
              </a:spcBef>
              <a:spcAft>
                <a:spcPts val="0"/>
              </a:spcAft>
              <a:buClrTx/>
              <a:buSzTx/>
              <a:buFontTx/>
              <a:buNone/>
              <a:tabLst/>
              <a:defRPr/>
            </a:pPr>
            <a:r>
              <a:rPr lang="ar-SA" sz="1800" dirty="0">
                <a:solidFill>
                  <a:srgbClr val="0070C0"/>
                </a:solidFill>
                <a:latin typeface="Neo Sans Arabic" charset="0"/>
                <a:ea typeface="Neo Sans Arabic" charset="0"/>
                <a:cs typeface="Neo Sans Arabic" charset="0"/>
              </a:rPr>
              <a:t>طاقة الشمال  </a:t>
            </a:r>
            <a:r>
              <a:rPr lang="ar-LB" sz="1800" dirty="0" err="1">
                <a:solidFill>
                  <a:srgbClr val="0070C0"/>
                </a:solidFill>
                <a:latin typeface="Neo Sans Arabic" charset="0"/>
                <a:ea typeface="Neo Sans Arabic" charset="0"/>
                <a:cs typeface="Neo Sans Arabic" charset="0"/>
              </a:rPr>
              <a:t>ميرادور</a:t>
            </a:r>
            <a:r>
              <a:rPr lang="ar-LB" sz="1800" dirty="0">
                <a:solidFill>
                  <a:srgbClr val="0070C0"/>
                </a:solidFill>
                <a:latin typeface="Neo Sans Arabic" charset="0"/>
                <a:ea typeface="Neo Sans Arabic" charset="0"/>
                <a:cs typeface="Neo Sans Arabic" charset="0"/>
              </a:rPr>
              <a:t> 27-2-2024</a:t>
            </a:r>
            <a:endParaRPr lang="en-US" sz="1800" dirty="0">
              <a:solidFill>
                <a:srgbClr val="0070C0"/>
              </a:solidFill>
              <a:latin typeface="Neo Sans Arabic" charset="0"/>
              <a:ea typeface="Neo Sans Arabic" charset="0"/>
              <a:cs typeface="Neo Sans Arabic" charset="0"/>
            </a:endParaRPr>
          </a:p>
          <a:p>
            <a:endParaRPr lang="en-US" dirty="0">
              <a:solidFill>
                <a:srgbClr val="0070C0"/>
              </a:solidFill>
              <a:cs typeface="+mn-cs"/>
            </a:endParaRPr>
          </a:p>
        </p:txBody>
      </p:sp>
      <p:sp>
        <p:nvSpPr>
          <p:cNvPr id="4" name="TextBox 3">
            <a:extLst>
              <a:ext uri="{FF2B5EF4-FFF2-40B4-BE49-F238E27FC236}">
                <a16:creationId xmlns:a16="http://schemas.microsoft.com/office/drawing/2014/main" id="{0ADB5149-82EE-ED9C-30E1-0DC4435DF5E5}"/>
              </a:ext>
            </a:extLst>
          </p:cNvPr>
          <p:cNvSpPr txBox="1"/>
          <p:nvPr userDrawn="1"/>
        </p:nvSpPr>
        <p:spPr>
          <a:xfrm>
            <a:off x="14785817" y="12915781"/>
            <a:ext cx="6153235" cy="800219"/>
          </a:xfrm>
          <a:prstGeom prst="rect">
            <a:avLst/>
          </a:prstGeom>
          <a:noFill/>
        </p:spPr>
        <p:txBody>
          <a:bodyPr wrap="square" rtlCol="0">
            <a:spAutoFit/>
          </a:bodyP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100" dirty="0">
                <a:solidFill>
                  <a:srgbClr val="0070C0"/>
                </a:solidFill>
                <a:latin typeface="Neo Sans Arabic" charset="0"/>
                <a:ea typeface="Neo Sans Arabic" charset="0"/>
                <a:cs typeface="Neo Sans Arabic" charset="0"/>
              </a:rPr>
              <a:t>المقدم: زياد ملك</a:t>
            </a:r>
            <a:r>
              <a:rPr lang="ar-LB" sz="1800" dirty="0">
                <a:solidFill>
                  <a:srgbClr val="0070C0"/>
                </a:solidFill>
              </a:rPr>
              <a:t>الإدارة المستدامة لمعالجة النفايات</a:t>
            </a:r>
          </a:p>
          <a:p>
            <a:pPr rtl="1"/>
            <a:endParaRPr lang="en-US" dirty="0">
              <a:solidFill>
                <a:srgbClr val="0070C0"/>
              </a:solidFill>
              <a:latin typeface="Neo Sans Arabic" charset="0"/>
              <a:ea typeface="Neo Sans Arabic" charset="0"/>
              <a:cs typeface="Neo Sans Arabic"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Line"/>
          <p:cNvSpPr/>
          <p:nvPr userDrawn="1"/>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8" name="Brightness"/>
          <p:cNvSpPr/>
          <p:nvPr userDrawn="1"/>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9"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p:cNvSpPr txBox="1"/>
          <p:nvPr userDrawn="1"/>
        </p:nvSpPr>
        <p:spPr>
          <a:xfrm>
            <a:off x="13383440" y="2925481"/>
            <a:ext cx="8495411" cy="5977501"/>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Lorem ipsum dolor sit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amet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consectetur</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adipiscing</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elit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sed</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do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eiusmod</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tempor</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incididunt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labore</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et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dolore</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magna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aliqua</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enim</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ad minim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veniam</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quis</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nostrud</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exercitation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ullamco</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laboris</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nisi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aliquip</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ex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ea</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commodo</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consequat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endParaRPr dirty="0"/>
          </a:p>
        </p:txBody>
      </p:sp>
      <p:sp>
        <p:nvSpPr>
          <p:cNvPr id="10" name="Square"/>
          <p:cNvSpPr/>
          <p:nvPr userDrawn="1"/>
        </p:nvSpPr>
        <p:spPr>
          <a:xfrm>
            <a:off x="3044183" y="2184400"/>
            <a:ext cx="4665663" cy="4665663"/>
          </a:xfrm>
          <a:prstGeom prst="rect">
            <a:avLst/>
          </a:prstGeom>
          <a:ln w="38100">
            <a:solidFill>
              <a:srgbClr val="A9A9A9"/>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1" name="Square"/>
          <p:cNvSpPr/>
          <p:nvPr userDrawn="1"/>
        </p:nvSpPr>
        <p:spPr>
          <a:xfrm>
            <a:off x="7928715" y="2184400"/>
            <a:ext cx="4665663" cy="4665663"/>
          </a:xfrm>
          <a:prstGeom prst="rect">
            <a:avLst/>
          </a:prstGeom>
          <a:blipFill>
            <a:blip r:embed="rId2" cstate="print"/>
            <a:tile tx="0" ty="0" sx="100000" sy="100000" flip="none" algn="tl"/>
          </a:blipFill>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2" name="Square"/>
          <p:cNvSpPr/>
          <p:nvPr userDrawn="1"/>
        </p:nvSpPr>
        <p:spPr>
          <a:xfrm>
            <a:off x="3044183" y="7035800"/>
            <a:ext cx="4665663" cy="4665663"/>
          </a:xfrm>
          <a:prstGeom prst="rect">
            <a:avLst/>
          </a:prstGeom>
          <a:ln w="38100">
            <a:solidFill>
              <a:srgbClr val="A9A9A9"/>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3" name="Square"/>
          <p:cNvSpPr/>
          <p:nvPr userDrawn="1"/>
        </p:nvSpPr>
        <p:spPr>
          <a:xfrm>
            <a:off x="7928715" y="7035800"/>
            <a:ext cx="4665663" cy="4665663"/>
          </a:xfrm>
          <a:prstGeom prst="rect">
            <a:avLst/>
          </a:prstGeom>
          <a:ln w="38100">
            <a:solidFill>
              <a:srgbClr val="A9A9A9"/>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4"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p:cNvSpPr txBox="1"/>
          <p:nvPr userDrawn="1"/>
        </p:nvSpPr>
        <p:spPr>
          <a:xfrm>
            <a:off x="13383440" y="9267304"/>
            <a:ext cx="8495412" cy="1929855"/>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500" b="0">
                <a:solidFill>
                  <a:srgbClr val="000000"/>
                </a:solidFill>
                <a:latin typeface="Neo Sans Arabic Regular"/>
                <a:ea typeface="Neo Sans Arabic Regular"/>
                <a:cs typeface="Neo Sans Arabic Regular"/>
                <a:sym typeface="Neo Sans Arabic Regular"/>
              </a:defRPr>
            </a:lvl1pPr>
          </a:lstStyle>
          <a:p>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Lorem ipsum dolor sit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Duis</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aute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irure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dolor in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reprehenderit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in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voluptate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velit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esse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cillum</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endParaRPr dirty="0"/>
          </a:p>
        </p:txBody>
      </p:sp>
      <p:sp>
        <p:nvSpPr>
          <p:cNvPr id="15" name="شركة طاقة الشمال"/>
          <p:cNvSpPr txBox="1"/>
          <p:nvPr userDrawn="1"/>
        </p:nvSpPr>
        <p:spPr>
          <a:xfrm>
            <a:off x="558800" y="12923067"/>
            <a:ext cx="3599543" cy="569867"/>
          </a:xfrm>
          <a:prstGeom prst="rect">
            <a:avLst/>
          </a:prstGeom>
          <a:ln w="3175">
            <a:miter lim="400000"/>
          </a:ln>
          <a:extLst>
            <a:ext uri="{C572A759-6A51-4108-AA02-DFA0A04FC94B}">
              <ma14:wrappingTextBoxFlag xmlns:ma14="http://schemas.microsoft.com/office/mac/drawingml/2011/main" xmlns="" val="1"/>
            </a:ext>
          </a:extLst>
        </p:spPr>
        <p:txBody>
          <a:bodyPr vert="horz" wrap="squar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r>
              <a:rPr dirty="0">
                <a:solidFill>
                  <a:schemeClr val="tx2">
                    <a:lumMod val="60000"/>
                    <a:lumOff val="40000"/>
                  </a:schemeClr>
                </a:solidFill>
              </a:rPr>
              <a:t>شركة طاقة الشمال</a:t>
            </a:r>
          </a:p>
        </p:txBody>
      </p:sp>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l="27175" t="499" r="31831" b="36379"/>
          <a:stretch/>
        </p:blipFill>
        <p:spPr>
          <a:xfrm>
            <a:off x="137885" y="0"/>
            <a:ext cx="2220686" cy="1922472"/>
          </a:xfrm>
          <a:prstGeom prst="rect">
            <a:avLst/>
          </a:prstGeom>
        </p:spPr>
      </p:pic>
      <p:pic>
        <p:nvPicPr>
          <p:cNvPr id="21" name="NLAP imageposter light.psd" descr="NLAP imageposter light.psd"/>
          <p:cNvPicPr>
            <a:picLocks noChangeAspect="1"/>
          </p:cNvPicPr>
          <p:nvPr userDrawn="1"/>
        </p:nvPicPr>
        <p:blipFill>
          <a:blip r:embed="rId4" cstate="print"/>
          <a:stretch>
            <a:fillRect/>
          </a:stretch>
        </p:blipFill>
        <p:spPr>
          <a:xfrm>
            <a:off x="-379594" y="5251268"/>
            <a:ext cx="6004861" cy="8492053"/>
          </a:xfrm>
          <a:prstGeom prst="rect">
            <a:avLst/>
          </a:prstGeom>
          <a:ln w="3175">
            <a:miter lim="400000"/>
          </a:ln>
        </p:spPr>
      </p:pic>
      <p:sp>
        <p:nvSpPr>
          <p:cNvPr id="2" name="TextBox 1">
            <a:extLst>
              <a:ext uri="{FF2B5EF4-FFF2-40B4-BE49-F238E27FC236}">
                <a16:creationId xmlns:a16="http://schemas.microsoft.com/office/drawing/2014/main" id="{A908845F-217A-0CEC-84F2-811C19F8A50E}"/>
              </a:ext>
            </a:extLst>
          </p:cNvPr>
          <p:cNvSpPr txBox="1"/>
          <p:nvPr userDrawn="1"/>
        </p:nvSpPr>
        <p:spPr>
          <a:xfrm>
            <a:off x="7478485" y="12940633"/>
            <a:ext cx="6629400" cy="800219"/>
          </a:xfrm>
          <a:prstGeom prst="rect">
            <a:avLst/>
          </a:prstGeom>
          <a:noFill/>
        </p:spPr>
        <p:txBody>
          <a:bodyPr wrap="square" rtlCol="0">
            <a:spAutoFit/>
          </a:bodyPr>
          <a:lstStyle/>
          <a:p>
            <a:pPr marL="0" marR="0" indent="0" algn="ctr" defTabSz="821531" rtl="1" eaLnBrk="1" fontAlgn="auto" latinLnBrk="0" hangingPunct="0">
              <a:lnSpc>
                <a:spcPct val="100000"/>
              </a:lnSpc>
              <a:spcBef>
                <a:spcPts val="0"/>
              </a:spcBef>
              <a:spcAft>
                <a:spcPts val="0"/>
              </a:spcAft>
              <a:buClrTx/>
              <a:buSzTx/>
              <a:buFontTx/>
              <a:buNone/>
              <a:tabLst/>
              <a:defRPr/>
            </a:pPr>
            <a:r>
              <a:rPr lang="ar-SA" sz="1800" dirty="0">
                <a:solidFill>
                  <a:srgbClr val="0070C0"/>
                </a:solidFill>
                <a:latin typeface="Neo Sans Arabic" charset="0"/>
                <a:ea typeface="Neo Sans Arabic" charset="0"/>
                <a:cs typeface="Neo Sans Arabic" charset="0"/>
              </a:rPr>
              <a:t>طاقة الشمال  </a:t>
            </a:r>
            <a:r>
              <a:rPr lang="ar-LB" sz="1800" dirty="0" err="1">
                <a:solidFill>
                  <a:srgbClr val="0070C0"/>
                </a:solidFill>
                <a:latin typeface="Neo Sans Arabic" charset="0"/>
                <a:ea typeface="Neo Sans Arabic" charset="0"/>
                <a:cs typeface="Neo Sans Arabic" charset="0"/>
              </a:rPr>
              <a:t>ميرادور</a:t>
            </a:r>
            <a:r>
              <a:rPr lang="ar-LB" sz="1800" dirty="0">
                <a:solidFill>
                  <a:srgbClr val="0070C0"/>
                </a:solidFill>
                <a:latin typeface="Neo Sans Arabic" charset="0"/>
                <a:ea typeface="Neo Sans Arabic" charset="0"/>
                <a:cs typeface="Neo Sans Arabic" charset="0"/>
              </a:rPr>
              <a:t> 27-2-2024</a:t>
            </a:r>
            <a:endParaRPr lang="en-US" sz="1800" dirty="0">
              <a:solidFill>
                <a:srgbClr val="0070C0"/>
              </a:solidFill>
              <a:latin typeface="Neo Sans Arabic" charset="0"/>
              <a:ea typeface="Neo Sans Arabic" charset="0"/>
              <a:cs typeface="Neo Sans Arabic" charset="0"/>
            </a:endParaRPr>
          </a:p>
          <a:p>
            <a:endParaRPr lang="en-US" dirty="0">
              <a:solidFill>
                <a:srgbClr val="0070C0"/>
              </a:solidFill>
              <a:cs typeface="+mn-cs"/>
            </a:endParaRPr>
          </a:p>
        </p:txBody>
      </p:sp>
      <p:sp>
        <p:nvSpPr>
          <p:cNvPr id="3" name="TextBox 2">
            <a:extLst>
              <a:ext uri="{FF2B5EF4-FFF2-40B4-BE49-F238E27FC236}">
                <a16:creationId xmlns:a16="http://schemas.microsoft.com/office/drawing/2014/main" id="{73B51049-B0B2-7825-FA2A-9F462BD4C1BA}"/>
              </a:ext>
            </a:extLst>
          </p:cNvPr>
          <p:cNvSpPr txBox="1"/>
          <p:nvPr userDrawn="1"/>
        </p:nvSpPr>
        <p:spPr>
          <a:xfrm>
            <a:off x="14785817" y="12915781"/>
            <a:ext cx="6153235" cy="800219"/>
          </a:xfrm>
          <a:prstGeom prst="rect">
            <a:avLst/>
          </a:prstGeom>
          <a:noFill/>
        </p:spPr>
        <p:txBody>
          <a:bodyPr wrap="square" rtlCol="0">
            <a:spAutoFit/>
          </a:bodyP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100" dirty="0">
                <a:solidFill>
                  <a:srgbClr val="0070C0"/>
                </a:solidFill>
                <a:latin typeface="Neo Sans Arabic" charset="0"/>
                <a:ea typeface="Neo Sans Arabic" charset="0"/>
                <a:cs typeface="Neo Sans Arabic" charset="0"/>
              </a:rPr>
              <a:t>المقدم: زياد ملك</a:t>
            </a:r>
            <a:r>
              <a:rPr lang="ar-LB" sz="1800" dirty="0">
                <a:solidFill>
                  <a:srgbClr val="0070C0"/>
                </a:solidFill>
              </a:rPr>
              <a:t>الإدارة المستدامة لمعالجة النفايات</a:t>
            </a:r>
          </a:p>
          <a:p>
            <a:pPr rtl="1"/>
            <a:endParaRPr lang="en-US" dirty="0">
              <a:solidFill>
                <a:srgbClr val="0070C0"/>
              </a:solidFill>
              <a:latin typeface="Neo Sans Arabic" charset="0"/>
              <a:ea typeface="Neo Sans Arabic" charset="0"/>
              <a:cs typeface="Neo Sans Arabic"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Line"/>
          <p:cNvSpPr/>
          <p:nvPr userDrawn="1"/>
        </p:nvSpPr>
        <p:spPr>
          <a:xfrm flipV="1">
            <a:off x="22667913" y="0"/>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9" name="Brightness"/>
          <p:cNvSpPr/>
          <p:nvPr userDrawn="1"/>
        </p:nvSpPr>
        <p:spPr>
          <a:xfrm>
            <a:off x="23116623" y="6461248"/>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2" name="Rectangle"/>
          <p:cNvSpPr/>
          <p:nvPr userDrawn="1"/>
        </p:nvSpPr>
        <p:spPr>
          <a:xfrm>
            <a:off x="2707977" y="7072395"/>
            <a:ext cx="6814741" cy="6669005"/>
          </a:xfrm>
          <a:prstGeom prst="rect">
            <a:avLst/>
          </a:prstGeom>
          <a:blipFill>
            <a:blip r:embed="rId2" cstate="print"/>
            <a:tile tx="0" ty="0" sx="100000" sy="100000" flip="none" algn="tl"/>
          </a:blip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3" name="Rectangle"/>
          <p:cNvSpPr/>
          <p:nvPr userDrawn="1"/>
        </p:nvSpPr>
        <p:spPr>
          <a:xfrm>
            <a:off x="2707977" y="-45202"/>
            <a:ext cx="6814741" cy="6669004"/>
          </a:xfrm>
          <a:prstGeom prst="rect">
            <a:avLst/>
          </a:prstGeom>
          <a:blipFill>
            <a:blip r:embed="rId3" cstate="print"/>
            <a:tile tx="0" ty="0" sx="100000" sy="100000" flip="none" algn="tl"/>
          </a:blip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4" name="شركة طاقة الشمال"/>
          <p:cNvSpPr txBox="1"/>
          <p:nvPr userDrawn="1"/>
        </p:nvSpPr>
        <p:spPr>
          <a:xfrm>
            <a:off x="558800" y="12923067"/>
            <a:ext cx="3599543" cy="569867"/>
          </a:xfrm>
          <a:prstGeom prst="rect">
            <a:avLst/>
          </a:prstGeom>
          <a:ln w="3175">
            <a:miter lim="400000"/>
          </a:ln>
          <a:extLst>
            <a:ext uri="{C572A759-6A51-4108-AA02-DFA0A04FC94B}">
              <ma14:wrappingTextBoxFlag xmlns:ma14="http://schemas.microsoft.com/office/mac/drawingml/2011/main" xmlns="" val="1"/>
            </a:ext>
          </a:extLst>
        </p:spPr>
        <p:txBody>
          <a:bodyPr vert="horz" wrap="squar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r>
              <a:rPr dirty="0">
                <a:solidFill>
                  <a:schemeClr val="tx2">
                    <a:lumMod val="60000"/>
                    <a:lumOff val="40000"/>
                  </a:schemeClr>
                </a:solidFill>
              </a:rPr>
              <a:t>شركة طاقة الشمال</a:t>
            </a:r>
          </a:p>
        </p:txBody>
      </p:sp>
      <p:sp>
        <p:nvSpPr>
          <p:cNvPr id="17"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p:cNvSpPr txBox="1"/>
          <p:nvPr userDrawn="1"/>
        </p:nvSpPr>
        <p:spPr>
          <a:xfrm>
            <a:off x="12676441" y="2925481"/>
            <a:ext cx="8495411" cy="5977501"/>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Lorem ipsum dolor sit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amet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consectetur</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adipiscing</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elit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sed</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do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eiusmod</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tempor</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incididunt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labore</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et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dolore</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magna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aliqua</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enim</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ad minim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veniam</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quis</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nostrud</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exercitation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ullamco</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laboris</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nisi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ut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aliquip</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ex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ea</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commodo</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r>
              <a:rPr kumimoji="0" lang="en-US" sz="4000" b="0" i="0" u="none" strike="noStrike" cap="none" spc="0" normalizeH="0" baseline="0" dirty="0" err="1">
                <a:ln>
                  <a:noFill/>
                </a:ln>
                <a:solidFill>
                  <a:srgbClr val="000000"/>
                </a:solidFill>
                <a:effectLst/>
                <a:uFillTx/>
                <a:latin typeface="Neo Sans Arabic Medium"/>
                <a:ea typeface="Neo Sans Arabic Medium"/>
                <a:cs typeface="Neo Sans Arabic Medium"/>
                <a:sym typeface="Neo Sans Arabic Medium"/>
              </a:rPr>
              <a:t>consequat</a:t>
            </a:r>
            <a:r>
              <a:rPr kumimoji="0" lang="en-US" sz="4000" b="0" i="0" u="none" strike="noStrike" cap="none" spc="0" normalizeH="0" baseline="0" dirty="0">
                <a:ln>
                  <a:noFill/>
                </a:ln>
                <a:solidFill>
                  <a:srgbClr val="000000"/>
                </a:solidFill>
                <a:effectLst/>
                <a:uFillTx/>
                <a:latin typeface="Neo Sans Arabic Medium"/>
                <a:ea typeface="Neo Sans Arabic Medium"/>
                <a:cs typeface="Neo Sans Arabic Medium"/>
                <a:sym typeface="Neo Sans Arabic Medium"/>
              </a:rPr>
              <a:t>. </a:t>
            </a:r>
            <a:endParaRPr dirty="0"/>
          </a:p>
        </p:txBody>
      </p:sp>
      <p:sp>
        <p:nvSpPr>
          <p:cNvPr id="18"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p:cNvSpPr txBox="1"/>
          <p:nvPr userDrawn="1"/>
        </p:nvSpPr>
        <p:spPr>
          <a:xfrm>
            <a:off x="12676441" y="9267304"/>
            <a:ext cx="8495412" cy="1929855"/>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500" b="0">
                <a:solidFill>
                  <a:srgbClr val="000000"/>
                </a:solidFill>
                <a:latin typeface="Neo Sans Arabic Regular"/>
                <a:ea typeface="Neo Sans Arabic Regular"/>
                <a:cs typeface="Neo Sans Arabic Regular"/>
                <a:sym typeface="Neo Sans Arabic Regular"/>
              </a:defRPr>
            </a:lvl1pPr>
          </a:lstStyle>
          <a:p>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Lorem ipsum dolor sit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amet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consectetur</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adipiscing</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elit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sed</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eiusmod</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tempor</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incididunt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labore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et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magna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aliqua</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Ut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enim</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ad minim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veniam</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Duis</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aute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irure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dolor in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reprehenderit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in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voluptate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velit</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esse</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cillum</a:t>
            </a:r>
            <a:r>
              <a:rPr kumimoji="0" lang="en-US" sz="2500" b="0" i="0" u="none" strike="noStrike" cap="none" spc="0" normalizeH="0" baseline="0" dirty="0">
                <a:ln>
                  <a:noFill/>
                </a:ln>
                <a:solidFill>
                  <a:srgbClr val="000000"/>
                </a:solidFill>
                <a:effectLst/>
                <a:uFillTx/>
                <a:latin typeface="Neo Sans Arabic Regular"/>
                <a:ea typeface="Neo Sans Arabic Regular"/>
                <a:cs typeface="Neo Sans Arabic Regular"/>
                <a:sym typeface="Neo Sans Arabic Regular"/>
              </a:rPr>
              <a:t> </a:t>
            </a:r>
            <a:r>
              <a:rPr kumimoji="0" lang="en-US" sz="2500" b="0" i="0" u="none" strike="noStrike" cap="none" spc="0" normalizeH="0" baseline="0" dirty="0" err="1">
                <a:ln>
                  <a:noFill/>
                </a:ln>
                <a:solidFill>
                  <a:srgbClr val="000000"/>
                </a:solidFill>
                <a:effectLst/>
                <a:uFillTx/>
                <a:latin typeface="Neo Sans Arabic Regular"/>
                <a:ea typeface="Neo Sans Arabic Regular"/>
                <a:cs typeface="Neo Sans Arabic Regular"/>
                <a:sym typeface="Neo Sans Arabic Regular"/>
              </a:rPr>
              <a:t>dolore</a:t>
            </a:r>
            <a:endParaRPr dirty="0"/>
          </a:p>
        </p:txBody>
      </p:sp>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l="27175" t="499" r="31831" b="36379"/>
          <a:stretch/>
        </p:blipFill>
        <p:spPr>
          <a:xfrm>
            <a:off x="137885" y="0"/>
            <a:ext cx="2220686" cy="1922472"/>
          </a:xfrm>
          <a:prstGeom prst="rect">
            <a:avLst/>
          </a:prstGeom>
        </p:spPr>
      </p:pic>
      <p:sp>
        <p:nvSpPr>
          <p:cNvPr id="2" name="TextBox 1">
            <a:extLst>
              <a:ext uri="{FF2B5EF4-FFF2-40B4-BE49-F238E27FC236}">
                <a16:creationId xmlns:a16="http://schemas.microsoft.com/office/drawing/2014/main" id="{FF79BE8C-9A62-BEC2-4571-BD2469E9A194}"/>
              </a:ext>
            </a:extLst>
          </p:cNvPr>
          <p:cNvSpPr txBox="1"/>
          <p:nvPr userDrawn="1"/>
        </p:nvSpPr>
        <p:spPr>
          <a:xfrm>
            <a:off x="7478485" y="12940633"/>
            <a:ext cx="6629400" cy="800219"/>
          </a:xfrm>
          <a:prstGeom prst="rect">
            <a:avLst/>
          </a:prstGeom>
          <a:noFill/>
        </p:spPr>
        <p:txBody>
          <a:bodyPr wrap="square" rtlCol="0">
            <a:spAutoFit/>
          </a:bodyPr>
          <a:lstStyle/>
          <a:p>
            <a:pPr marL="0" marR="0" indent="0" algn="ctr" defTabSz="821531" rtl="1" eaLnBrk="1" fontAlgn="auto" latinLnBrk="0" hangingPunct="0">
              <a:lnSpc>
                <a:spcPct val="100000"/>
              </a:lnSpc>
              <a:spcBef>
                <a:spcPts val="0"/>
              </a:spcBef>
              <a:spcAft>
                <a:spcPts val="0"/>
              </a:spcAft>
              <a:buClrTx/>
              <a:buSzTx/>
              <a:buFontTx/>
              <a:buNone/>
              <a:tabLst/>
              <a:defRPr/>
            </a:pPr>
            <a:r>
              <a:rPr lang="ar-SA" sz="1800" dirty="0">
                <a:solidFill>
                  <a:srgbClr val="0070C0"/>
                </a:solidFill>
                <a:latin typeface="Neo Sans Arabic" charset="0"/>
                <a:ea typeface="Neo Sans Arabic" charset="0"/>
                <a:cs typeface="Neo Sans Arabic" charset="0"/>
              </a:rPr>
              <a:t>طاقة الشمال  </a:t>
            </a:r>
            <a:r>
              <a:rPr lang="ar-LB" sz="1800" dirty="0" err="1">
                <a:solidFill>
                  <a:srgbClr val="0070C0"/>
                </a:solidFill>
                <a:latin typeface="Neo Sans Arabic" charset="0"/>
                <a:ea typeface="Neo Sans Arabic" charset="0"/>
                <a:cs typeface="Neo Sans Arabic" charset="0"/>
              </a:rPr>
              <a:t>ميرادور</a:t>
            </a:r>
            <a:r>
              <a:rPr lang="ar-LB" sz="1800" dirty="0">
                <a:solidFill>
                  <a:srgbClr val="0070C0"/>
                </a:solidFill>
                <a:latin typeface="Neo Sans Arabic" charset="0"/>
                <a:ea typeface="Neo Sans Arabic" charset="0"/>
                <a:cs typeface="Neo Sans Arabic" charset="0"/>
              </a:rPr>
              <a:t> 27-2-2024</a:t>
            </a:r>
            <a:endParaRPr lang="en-US" sz="1800" dirty="0">
              <a:solidFill>
                <a:srgbClr val="0070C0"/>
              </a:solidFill>
              <a:latin typeface="Neo Sans Arabic" charset="0"/>
              <a:ea typeface="Neo Sans Arabic" charset="0"/>
              <a:cs typeface="Neo Sans Arabic" charset="0"/>
            </a:endParaRPr>
          </a:p>
          <a:p>
            <a:endParaRPr lang="en-US" dirty="0">
              <a:solidFill>
                <a:srgbClr val="0070C0"/>
              </a:solidFill>
              <a:cs typeface="+mn-cs"/>
            </a:endParaRPr>
          </a:p>
        </p:txBody>
      </p:sp>
      <p:sp>
        <p:nvSpPr>
          <p:cNvPr id="3" name="TextBox 2">
            <a:extLst>
              <a:ext uri="{FF2B5EF4-FFF2-40B4-BE49-F238E27FC236}">
                <a16:creationId xmlns:a16="http://schemas.microsoft.com/office/drawing/2014/main" id="{14347509-E018-FBAB-6425-46AB2C690EFE}"/>
              </a:ext>
            </a:extLst>
          </p:cNvPr>
          <p:cNvSpPr txBox="1"/>
          <p:nvPr userDrawn="1"/>
        </p:nvSpPr>
        <p:spPr>
          <a:xfrm>
            <a:off x="14785817" y="12915781"/>
            <a:ext cx="6153235" cy="800219"/>
          </a:xfrm>
          <a:prstGeom prst="rect">
            <a:avLst/>
          </a:prstGeom>
          <a:noFill/>
        </p:spPr>
        <p:txBody>
          <a:bodyPr wrap="square" rtlCol="0">
            <a:spAutoFit/>
          </a:bodyP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100" dirty="0">
                <a:solidFill>
                  <a:srgbClr val="0070C0"/>
                </a:solidFill>
                <a:latin typeface="Neo Sans Arabic" charset="0"/>
                <a:ea typeface="Neo Sans Arabic" charset="0"/>
                <a:cs typeface="Neo Sans Arabic" charset="0"/>
              </a:rPr>
              <a:t>المقدم: زياد ملك</a:t>
            </a:r>
            <a:r>
              <a:rPr lang="ar-LB" sz="1800" dirty="0">
                <a:solidFill>
                  <a:srgbClr val="0070C0"/>
                </a:solidFill>
              </a:rPr>
              <a:t>الإدارة المستدامة لمعالجة النفايات</a:t>
            </a:r>
          </a:p>
          <a:p>
            <a:pPr rtl="1"/>
            <a:endParaRPr lang="en-US" dirty="0">
              <a:solidFill>
                <a:srgbClr val="0070C0"/>
              </a:solidFill>
              <a:latin typeface="Neo Sans Arabic" charset="0"/>
              <a:ea typeface="Neo Sans Arabic" charset="0"/>
              <a:cs typeface="Neo Sans Arabic"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0832" t="66201" r="16005" b="6185"/>
          <a:stretch/>
        </p:blipFill>
        <p:spPr>
          <a:xfrm>
            <a:off x="-265471" y="-24852"/>
            <a:ext cx="5761739" cy="3564465"/>
          </a:xfrm>
          <a:prstGeom prst="rect">
            <a:avLst/>
          </a:prstGeom>
        </p:spPr>
      </p:pic>
      <p:sp>
        <p:nvSpPr>
          <p:cNvPr id="11" name="Line"/>
          <p:cNvSpPr/>
          <p:nvPr userDrawn="1"/>
        </p:nvSpPr>
        <p:spPr>
          <a:xfrm flipV="1">
            <a:off x="22667913" y="-24853"/>
            <a:ext cx="1" cy="13765705"/>
          </a:xfrm>
          <a:prstGeom prst="line">
            <a:avLst/>
          </a:prstGeom>
          <a:ln w="38100">
            <a:solidFill>
              <a:srgbClr val="FFFFFF"/>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2" name="وشكراً"/>
          <p:cNvSpPr txBox="1"/>
          <p:nvPr userDrawn="1"/>
        </p:nvSpPr>
        <p:spPr>
          <a:xfrm>
            <a:off x="16945733" y="4810518"/>
            <a:ext cx="4954748" cy="2012164"/>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r" defTabSz="12700" rtl="1">
              <a:lnSpc>
                <a:spcPct val="9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5000" b="0">
                <a:latin typeface="Neo Sans Arabic Regular"/>
                <a:ea typeface="Neo Sans Arabic Regular"/>
                <a:cs typeface="Neo Sans Arabic Regular"/>
                <a:sym typeface="Neo Sans Arabic Regular"/>
              </a:defRPr>
            </a:lvl1pPr>
          </a:lstStyle>
          <a:p>
            <a:r>
              <a:t>وشكراً</a:t>
            </a:r>
          </a:p>
        </p:txBody>
      </p:sp>
      <p:sp>
        <p:nvSpPr>
          <p:cNvPr id="13" name="Line"/>
          <p:cNvSpPr/>
          <p:nvPr userDrawn="1"/>
        </p:nvSpPr>
        <p:spPr>
          <a:xfrm>
            <a:off x="12080277" y="7264400"/>
            <a:ext cx="9660984" cy="0"/>
          </a:xfrm>
          <a:prstGeom prst="line">
            <a:avLst/>
          </a:prstGeom>
          <a:ln w="38100">
            <a:solidFill>
              <a:srgbClr val="FFFFFF"/>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4" name="Brightness"/>
          <p:cNvSpPr/>
          <p:nvPr userDrawn="1"/>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rgbClr val="FFFFFF"/>
          </a:solidFill>
          <a:ln w="3175">
            <a:miter lim="400000"/>
          </a:ln>
        </p:spPr>
        <p:txBody>
          <a:bodyPr lIns="53578" tIns="53578" rIns="53578" bIns="53578" anchor="ctr"/>
          <a:lstStyle/>
          <a:p>
            <a:pPr>
              <a:defRPr b="0">
                <a:latin typeface="+mn-lt"/>
                <a:ea typeface="+mn-ea"/>
                <a:cs typeface="+mn-cs"/>
                <a:sym typeface="Helvetica Neue Medium"/>
              </a:defRPr>
            </a:pPr>
            <a:endParaRPr/>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34113" t="16593" r="25107" b="69428"/>
          <a:stretch/>
        </p:blipFill>
        <p:spPr>
          <a:xfrm>
            <a:off x="429734" y="11798709"/>
            <a:ext cx="3952568" cy="1917291"/>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14015" t="43338" r="6555" b="36371"/>
          <a:stretch/>
        </p:blipFill>
        <p:spPr>
          <a:xfrm>
            <a:off x="3786106" y="11916696"/>
            <a:ext cx="4377055" cy="1582236"/>
          </a:xfrm>
          <a:prstGeom prst="rect">
            <a:avLst/>
          </a:prstGeom>
        </p:spPr>
      </p:pic>
      <p:sp>
        <p:nvSpPr>
          <p:cNvPr id="2" name="TextBox 1">
            <a:extLst>
              <a:ext uri="{FF2B5EF4-FFF2-40B4-BE49-F238E27FC236}">
                <a16:creationId xmlns:a16="http://schemas.microsoft.com/office/drawing/2014/main" id="{A0AF5301-56DB-A826-7E37-E2B3FE55A9E2}"/>
              </a:ext>
            </a:extLst>
          </p:cNvPr>
          <p:cNvSpPr txBox="1"/>
          <p:nvPr userDrawn="1"/>
        </p:nvSpPr>
        <p:spPr>
          <a:xfrm>
            <a:off x="9320819" y="12730568"/>
            <a:ext cx="6629400" cy="800219"/>
          </a:xfrm>
          <a:prstGeom prst="rect">
            <a:avLst/>
          </a:prstGeom>
          <a:noFill/>
        </p:spPr>
        <p:txBody>
          <a:bodyPr wrap="square" rtlCol="0">
            <a:spAutoFit/>
          </a:bodyPr>
          <a:lstStyle/>
          <a:p>
            <a:pPr marL="0" marR="0" indent="0" algn="ctr" defTabSz="821531" rtl="1" eaLnBrk="1" fontAlgn="auto" latinLnBrk="0" hangingPunct="0">
              <a:lnSpc>
                <a:spcPct val="100000"/>
              </a:lnSpc>
              <a:spcBef>
                <a:spcPts val="0"/>
              </a:spcBef>
              <a:spcAft>
                <a:spcPts val="0"/>
              </a:spcAft>
              <a:buClrTx/>
              <a:buSzTx/>
              <a:buFontTx/>
              <a:buNone/>
              <a:tabLst/>
              <a:defRPr/>
            </a:pPr>
            <a:r>
              <a:rPr lang="ar-SA" sz="1800" dirty="0">
                <a:solidFill>
                  <a:schemeClr val="bg1"/>
                </a:solidFill>
                <a:latin typeface="Neo Sans Arabic" charset="0"/>
                <a:ea typeface="Neo Sans Arabic" charset="0"/>
                <a:cs typeface="Neo Sans Arabic" charset="0"/>
              </a:rPr>
              <a:t>طاقة الشمال  </a:t>
            </a:r>
            <a:r>
              <a:rPr lang="ar-LB" sz="1800" dirty="0" err="1">
                <a:solidFill>
                  <a:schemeClr val="bg1"/>
                </a:solidFill>
                <a:latin typeface="Neo Sans Arabic" charset="0"/>
                <a:ea typeface="Neo Sans Arabic" charset="0"/>
                <a:cs typeface="Neo Sans Arabic" charset="0"/>
              </a:rPr>
              <a:t>ميرادور</a:t>
            </a:r>
            <a:r>
              <a:rPr lang="ar-LB" sz="1800" dirty="0">
                <a:solidFill>
                  <a:schemeClr val="bg1"/>
                </a:solidFill>
                <a:latin typeface="Neo Sans Arabic" charset="0"/>
                <a:ea typeface="Neo Sans Arabic" charset="0"/>
                <a:cs typeface="Neo Sans Arabic" charset="0"/>
              </a:rPr>
              <a:t> 27-2-2024</a:t>
            </a:r>
            <a:endParaRPr lang="en-US" sz="1800" dirty="0">
              <a:solidFill>
                <a:schemeClr val="bg1"/>
              </a:solidFill>
              <a:latin typeface="Neo Sans Arabic" charset="0"/>
              <a:ea typeface="Neo Sans Arabic" charset="0"/>
              <a:cs typeface="Neo Sans Arabic" charset="0"/>
            </a:endParaRPr>
          </a:p>
          <a:p>
            <a:endParaRPr lang="en-US" dirty="0">
              <a:solidFill>
                <a:schemeClr val="bg1"/>
              </a:solidFill>
              <a:cs typeface="+mn-cs"/>
            </a:endParaRPr>
          </a:p>
        </p:txBody>
      </p:sp>
      <p:sp>
        <p:nvSpPr>
          <p:cNvPr id="3" name="TextBox 2">
            <a:extLst>
              <a:ext uri="{FF2B5EF4-FFF2-40B4-BE49-F238E27FC236}">
                <a16:creationId xmlns:a16="http://schemas.microsoft.com/office/drawing/2014/main" id="{D3533F2F-180D-F3C3-2BBC-9187F4D586DD}"/>
              </a:ext>
            </a:extLst>
          </p:cNvPr>
          <p:cNvSpPr txBox="1"/>
          <p:nvPr userDrawn="1"/>
        </p:nvSpPr>
        <p:spPr>
          <a:xfrm>
            <a:off x="15747246" y="12705716"/>
            <a:ext cx="6153235" cy="1231106"/>
          </a:xfrm>
          <a:prstGeom prst="rect">
            <a:avLst/>
          </a:prstGeom>
          <a:noFill/>
        </p:spPr>
        <p:txBody>
          <a:bodyPr wrap="square" rtlCol="0">
            <a:spAutoFit/>
          </a:bodyP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400" dirty="0">
                <a:solidFill>
                  <a:schemeClr val="bg1"/>
                </a:solidFill>
                <a:latin typeface="Neo Sans Arabic" charset="0"/>
                <a:ea typeface="Neo Sans Arabic" charset="0"/>
                <a:cs typeface="Neo Sans Arabic" charset="0"/>
              </a:rPr>
              <a:t>المقدم: زياد ملك</a:t>
            </a:r>
            <a:r>
              <a:rPr lang="ar-LB" sz="2800" dirty="0"/>
              <a:t>الإدارة المستدامة لمعالجة النفايات</a:t>
            </a:r>
          </a:p>
          <a:p>
            <a:pPr rtl="1"/>
            <a:r>
              <a:rPr lang="en-US" sz="1800" dirty="0">
                <a:solidFill>
                  <a:schemeClr val="bg1"/>
                </a:solidFill>
                <a:latin typeface="Neo Sans Arabic" charset="0"/>
                <a:ea typeface="Neo Sans Arabic" charset="0"/>
                <a:cs typeface="Neo Sans Arabic" charset="0"/>
              </a:rPr>
              <a:t>•      </a:t>
            </a:r>
          </a:p>
          <a:p>
            <a:pPr rtl="1"/>
            <a:endParaRPr lang="en-US" dirty="0">
              <a:solidFill>
                <a:schemeClr val="bg1"/>
              </a:solidFill>
              <a:latin typeface="Neo Sans Arabic" charset="0"/>
              <a:ea typeface="Neo Sans Arabic" charset="0"/>
              <a:cs typeface="Neo Sans Arabic"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6FE446-DA01-4224-B85F-FDE560FBF7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6FE446-DA01-4224-B85F-FDE560FBF7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5"/>
            <a:ext cx="21945600" cy="228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19200" y="3200400"/>
            <a:ext cx="21945600" cy="9051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0"/>
            <a:ext cx="56896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1200" y="12712700"/>
            <a:ext cx="7721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0" y="12712700"/>
            <a:ext cx="56896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D96FE446-DA01-4224-B85F-FDE560FBF7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88" r:id="rId2"/>
    <p:sldLayoutId id="2147483677" r:id="rId3"/>
    <p:sldLayoutId id="214748368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701"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480B2B97-178B-2445-ADE4-38D27560FBE5}" type="slidenum">
              <a:rPr lang="en-US" smtClean="0"/>
              <a:pPr/>
              <a:t>‹#›</a:t>
            </a:fld>
            <a:endParaRPr lang="en-US"/>
          </a:p>
        </p:txBody>
      </p:sp>
    </p:spTree>
    <p:extLst>
      <p:ext uri="{BB962C8B-B14F-4D97-AF65-F5344CB8AC3E}">
        <p14:creationId xmlns:p14="http://schemas.microsoft.com/office/powerpoint/2010/main" val="166638589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1.wdp"/><Relationship Id="rId7" Type="http://schemas.openxmlformats.org/officeDocument/2006/relationships/diagramColors" Target="../diagrams/colors4.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microsoft.com/office/2007/relationships/hdphoto" Target="../media/hdphoto1.wdp"/><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4.png"/><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microsoft.com/office/2007/relationships/hdphoto" Target="../media/hdphoto1.wdp"/><Relationship Id="rId7" Type="http://schemas.openxmlformats.org/officeDocument/2006/relationships/diagramQuickStyle" Target="../diagrams/quickStyle7.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4.png"/><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8.xml"/><Relationship Id="rId3" Type="http://schemas.microsoft.com/office/2007/relationships/hdphoto" Target="../media/hdphoto1.wdp"/><Relationship Id="rId7" Type="http://schemas.openxmlformats.org/officeDocument/2006/relationships/diagramQuickStyle" Target="../diagrams/quickStyle8.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Layout" Target="../diagrams/layout8.xml"/><Relationship Id="rId11" Type="http://schemas.openxmlformats.org/officeDocument/2006/relationships/image" Target="../media/image26.jpeg"/><Relationship Id="rId5" Type="http://schemas.openxmlformats.org/officeDocument/2006/relationships/diagramData" Target="../diagrams/data8.xml"/><Relationship Id="rId10" Type="http://schemas.openxmlformats.org/officeDocument/2006/relationships/image" Target="../media/image25.png"/><Relationship Id="rId4" Type="http://schemas.openxmlformats.org/officeDocument/2006/relationships/image" Target="../media/image24.png"/><Relationship Id="rId9" Type="http://schemas.microsoft.com/office/2007/relationships/diagramDrawing" Target="../diagrams/drawing8.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diagramDrawing" Target="../diagrams/drawing9.xml"/><Relationship Id="rId18" Type="http://schemas.openxmlformats.org/officeDocument/2006/relationships/image" Target="../media/image35.png"/><Relationship Id="rId26" Type="http://schemas.openxmlformats.org/officeDocument/2006/relationships/diagramQuickStyle" Target="../diagrams/quickStyle11.xml"/><Relationship Id="rId3" Type="http://schemas.microsoft.com/office/2007/relationships/hdphoto" Target="../media/hdphoto1.wdp"/><Relationship Id="rId21" Type="http://schemas.openxmlformats.org/officeDocument/2006/relationships/diagramQuickStyle" Target="../diagrams/quickStyle10.xml"/><Relationship Id="rId7" Type="http://schemas.openxmlformats.org/officeDocument/2006/relationships/image" Target="../media/image29.png"/><Relationship Id="rId12" Type="http://schemas.openxmlformats.org/officeDocument/2006/relationships/diagramColors" Target="../diagrams/colors9.xml"/><Relationship Id="rId17" Type="http://schemas.openxmlformats.org/officeDocument/2006/relationships/image" Target="../media/image34.png"/><Relationship Id="rId25" Type="http://schemas.openxmlformats.org/officeDocument/2006/relationships/diagramLayout" Target="../diagrams/layout11.xml"/><Relationship Id="rId2" Type="http://schemas.openxmlformats.org/officeDocument/2006/relationships/image" Target="../media/image12.png"/><Relationship Id="rId16" Type="http://schemas.openxmlformats.org/officeDocument/2006/relationships/image" Target="../media/image33.png"/><Relationship Id="rId20" Type="http://schemas.openxmlformats.org/officeDocument/2006/relationships/diagramLayout" Target="../diagrams/layout10.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diagramQuickStyle" Target="../diagrams/quickStyle9.xml"/><Relationship Id="rId24" Type="http://schemas.openxmlformats.org/officeDocument/2006/relationships/diagramData" Target="../diagrams/data11.xml"/><Relationship Id="rId5" Type="http://schemas.openxmlformats.org/officeDocument/2006/relationships/image" Target="../media/image27.png"/><Relationship Id="rId15" Type="http://schemas.openxmlformats.org/officeDocument/2006/relationships/image" Target="../media/image32.png"/><Relationship Id="rId23" Type="http://schemas.microsoft.com/office/2007/relationships/diagramDrawing" Target="../diagrams/drawing10.xml"/><Relationship Id="rId28" Type="http://schemas.microsoft.com/office/2007/relationships/diagramDrawing" Target="../diagrams/drawing11.xml"/><Relationship Id="rId10" Type="http://schemas.openxmlformats.org/officeDocument/2006/relationships/diagramLayout" Target="../diagrams/layout9.xml"/><Relationship Id="rId19" Type="http://schemas.openxmlformats.org/officeDocument/2006/relationships/diagramData" Target="../diagrams/data10.xml"/><Relationship Id="rId4" Type="http://schemas.openxmlformats.org/officeDocument/2006/relationships/image" Target="../media/image24.png"/><Relationship Id="rId9" Type="http://schemas.openxmlformats.org/officeDocument/2006/relationships/diagramData" Target="../diagrams/data9.xml"/><Relationship Id="rId14" Type="http://schemas.openxmlformats.org/officeDocument/2006/relationships/image" Target="../media/image31.png"/><Relationship Id="rId22" Type="http://schemas.openxmlformats.org/officeDocument/2006/relationships/diagramColors" Target="../diagrams/colors10.xml"/><Relationship Id="rId27" Type="http://schemas.openxmlformats.org/officeDocument/2006/relationships/diagramColors" Target="../diagrams/colors11.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18" Type="http://schemas.openxmlformats.org/officeDocument/2006/relationships/image" Target="../media/image39.png"/><Relationship Id="rId3" Type="http://schemas.microsoft.com/office/2007/relationships/hdphoto" Target="../media/hdphoto1.wdp"/><Relationship Id="rId21" Type="http://schemas.openxmlformats.org/officeDocument/2006/relationships/image" Target="../media/image42.png"/><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image" Target="../media/image38.png"/><Relationship Id="rId2" Type="http://schemas.openxmlformats.org/officeDocument/2006/relationships/image" Target="../media/image12.png"/><Relationship Id="rId16" Type="http://schemas.microsoft.com/office/2007/relationships/diagramDrawing" Target="../diagrams/drawing13.xml"/><Relationship Id="rId20"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7.png"/><Relationship Id="rId11" Type="http://schemas.microsoft.com/office/2007/relationships/diagramDrawing" Target="../diagrams/drawing12.xml"/><Relationship Id="rId5" Type="http://schemas.openxmlformats.org/officeDocument/2006/relationships/image" Target="../media/image36.png"/><Relationship Id="rId15" Type="http://schemas.openxmlformats.org/officeDocument/2006/relationships/diagramColors" Target="../diagrams/colors13.xml"/><Relationship Id="rId10" Type="http://schemas.openxmlformats.org/officeDocument/2006/relationships/diagramColors" Target="../diagrams/colors12.xml"/><Relationship Id="rId19" Type="http://schemas.openxmlformats.org/officeDocument/2006/relationships/image" Target="../media/image40.png"/><Relationship Id="rId4" Type="http://schemas.openxmlformats.org/officeDocument/2006/relationships/image" Target="../media/image24.png"/><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hemeOverride" Target="../theme/themeOverride1.xml"/><Relationship Id="rId6" Type="http://schemas.openxmlformats.org/officeDocument/2006/relationships/image" Target="../media/image43.png"/><Relationship Id="rId5" Type="http://schemas.openxmlformats.org/officeDocument/2006/relationships/image" Target="../media/image3.jpe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7.mp4"/><Relationship Id="rId7"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5" Type="http://schemas.microsoft.com/office/2007/relationships/media" Target="../media/media8.mp4"/><Relationship Id="rId10" Type="http://schemas.openxmlformats.org/officeDocument/2006/relationships/image" Target="../media/image50.png"/><Relationship Id="rId4" Type="http://schemas.openxmlformats.org/officeDocument/2006/relationships/video" Target="../media/media7.mp4"/><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53.png"/><Relationship Id="rId4" Type="http://schemas.openxmlformats.org/officeDocument/2006/relationships/image" Target="../media/image52.pn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5.jpeg"/><Relationship Id="rId1" Type="http://schemas.openxmlformats.org/officeDocument/2006/relationships/slideLayout" Target="../slideLayouts/slideLayout3.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2.png"/><Relationship Id="rId4" Type="http://schemas.openxmlformats.org/officeDocument/2006/relationships/diagramData" Target="../diagrams/data2.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a hill&#10;&#10;Description automatically generated">
            <a:extLst>
              <a:ext uri="{FF2B5EF4-FFF2-40B4-BE49-F238E27FC236}">
                <a16:creationId xmlns:a16="http://schemas.microsoft.com/office/drawing/2014/main" id="{E9457145-4926-474E-7506-84CFA0438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0791" y="695069"/>
            <a:ext cx="2810496" cy="2105159"/>
          </a:xfrm>
          <a:prstGeom prst="rect">
            <a:avLst/>
          </a:prstGeom>
        </p:spPr>
      </p:pic>
      <p:pic>
        <p:nvPicPr>
          <p:cNvPr id="5" name="Picture 4" descr="A logo with a tree and text&#10;&#10;Description automatically generated">
            <a:extLst>
              <a:ext uri="{FF2B5EF4-FFF2-40B4-BE49-F238E27FC236}">
                <a16:creationId xmlns:a16="http://schemas.microsoft.com/office/drawing/2014/main" id="{3BDE3EAF-D291-FAE9-DAB9-9B772C5CF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1793" y="657103"/>
            <a:ext cx="2143125" cy="2143125"/>
          </a:xfrm>
          <a:prstGeom prst="rect">
            <a:avLst/>
          </a:prstGeom>
        </p:spPr>
      </p:pic>
    </p:spTree>
    <p:extLst>
      <p:ext uri="{BB962C8B-B14F-4D97-AF65-F5344CB8AC3E}">
        <p14:creationId xmlns:p14="http://schemas.microsoft.com/office/powerpoint/2010/main" val="46527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12066" y="1225118"/>
            <a:ext cx="8301332" cy="8904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4" name="Diagram 13">
            <a:extLst>
              <a:ext uri="{FF2B5EF4-FFF2-40B4-BE49-F238E27FC236}">
                <a16:creationId xmlns:a16="http://schemas.microsoft.com/office/drawing/2014/main" id="{DAACABDF-8323-4124-AD37-031D2E5D6CCC}"/>
              </a:ext>
            </a:extLst>
          </p:cNvPr>
          <p:cNvGraphicFramePr/>
          <p:nvPr/>
        </p:nvGraphicFramePr>
        <p:xfrm>
          <a:off x="10331634" y="3890921"/>
          <a:ext cx="13780116" cy="4393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21F553A-4C96-4733-B6C1-496908420182}"/>
              </a:ext>
            </a:extLst>
          </p:cNvPr>
          <p:cNvSpPr txBox="1"/>
          <p:nvPr/>
        </p:nvSpPr>
        <p:spPr>
          <a:xfrm>
            <a:off x="11091300" y="1225118"/>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sp>
        <p:nvSpPr>
          <p:cNvPr id="4" name="Rectangle 3">
            <a:extLst>
              <a:ext uri="{FF2B5EF4-FFF2-40B4-BE49-F238E27FC236}">
                <a16:creationId xmlns:a16="http://schemas.microsoft.com/office/drawing/2014/main" id="{AB0FA518-642D-4EAE-B6D8-247C8ED7573F}"/>
              </a:ext>
            </a:extLst>
          </p:cNvPr>
          <p:cNvSpPr/>
          <p:nvPr/>
        </p:nvSpPr>
        <p:spPr>
          <a:xfrm>
            <a:off x="1470733" y="1213264"/>
            <a:ext cx="8442666" cy="8956298"/>
          </a:xfrm>
          <a:prstGeom prst="rect">
            <a:avLst/>
          </a:prstGeom>
          <a:solidFill>
            <a:srgbClr val="F3F3F3"/>
          </a:solidFill>
        </p:spPr>
        <p:txBody>
          <a:bodyPr wrap="square">
            <a:spAutoFit/>
          </a:bodyPr>
          <a:lstStyle/>
          <a:p>
            <a:pPr algn="r" defTabSz="1828800" rtl="1" hangingPunct="1"/>
            <a:r>
              <a:rPr lang="ar-LB" sz="4800" kern="1200" dirty="0">
                <a:solidFill>
                  <a:prstClr val="black"/>
                </a:solidFill>
                <a:latin typeface="Calibri" panose="020F0502020204030204"/>
                <a:ea typeface="+mn-ea"/>
                <a:cs typeface="Arial" panose="020B0604020202020204" pitchFamily="34" charset="0"/>
              </a:rPr>
              <a:t>تاريخ الشركة:</a:t>
            </a:r>
          </a:p>
          <a:p>
            <a:pPr algn="r" defTabSz="1828800" rtl="1" hangingPunct="1"/>
            <a:r>
              <a:rPr lang="ar-LB" sz="4800" kern="1200" dirty="0">
                <a:solidFill>
                  <a:prstClr val="black"/>
                </a:solidFill>
                <a:latin typeface="Calibri" panose="020F0502020204030204"/>
                <a:ea typeface="+mn-ea"/>
                <a:cs typeface="Arial" panose="020B0604020202020204" pitchFamily="34" charset="0"/>
              </a:rPr>
              <a:t>• 2005 -  2013: الدراسات الهندسية لصناعة محطة تجريبية محلية.</a:t>
            </a:r>
          </a:p>
          <a:p>
            <a:pPr algn="r" defTabSz="1828800" rtl="1" hangingPunct="1"/>
            <a:r>
              <a:rPr lang="ar-LB" sz="4800" kern="1200" dirty="0">
                <a:solidFill>
                  <a:prstClr val="black"/>
                </a:solidFill>
                <a:latin typeface="Calibri" panose="020F0502020204030204"/>
                <a:ea typeface="+mn-ea"/>
                <a:cs typeface="Arial" panose="020B0604020202020204" pitchFamily="34" charset="0"/>
              </a:rPr>
              <a:t>•  2014: تم صناعة أول محطة تجريبية ولدت الكهرباء في منطقة رأس نحاش.</a:t>
            </a:r>
          </a:p>
          <a:p>
            <a:pPr algn="r" defTabSz="1828800" rtl="1" hangingPunct="1"/>
            <a:r>
              <a:rPr lang="ar-LB" sz="4800" kern="1200" dirty="0">
                <a:solidFill>
                  <a:prstClr val="black"/>
                </a:solidFill>
                <a:latin typeface="Calibri" panose="020F0502020204030204"/>
                <a:ea typeface="+mn-ea"/>
                <a:cs typeface="Arial" panose="020B0604020202020204" pitchFamily="34" charset="0"/>
              </a:rPr>
              <a:t>•  2015: بدأت الدراسات الهندسية لزيادة القدرة الإنتاجية للمحطة وتفعيلها في طرابلس وبعض المدن الأخرى.</a:t>
            </a:r>
          </a:p>
          <a:p>
            <a:pPr algn="r" defTabSz="1828800" rtl="1" hangingPunct="1"/>
            <a:r>
              <a:rPr lang="ar-LB" sz="4800" kern="1200" dirty="0">
                <a:solidFill>
                  <a:prstClr val="black"/>
                </a:solidFill>
                <a:latin typeface="Calibri" panose="020F0502020204030204"/>
                <a:ea typeface="+mn-ea"/>
                <a:cs typeface="Arial" panose="020B0604020202020204" pitchFamily="34" charset="0"/>
              </a:rPr>
              <a:t>• 2016 : تم تشغيل وإنشاء أول نموذج للمحطة متنقل ومستوفي الشروط البيئية المعمول بها في لبنان.</a:t>
            </a:r>
          </a:p>
          <a:p>
            <a:pPr algn="r" defTabSz="1828800" rtl="1" hangingPunct="1"/>
            <a:r>
              <a:rPr lang="ar-LB" sz="4800" kern="1200" dirty="0">
                <a:solidFill>
                  <a:prstClr val="black"/>
                </a:solidFill>
                <a:latin typeface="Calibri" panose="020F0502020204030204"/>
                <a:ea typeface="+mn-ea"/>
                <a:cs typeface="Arial" panose="020B0604020202020204" pitchFamily="34" charset="0"/>
              </a:rPr>
              <a:t>•2018- الان : القرية النموذجية.</a:t>
            </a:r>
            <a:endParaRPr lang="en-US" sz="4800" kern="1200" dirty="0">
              <a:solidFill>
                <a:prstClr val="black"/>
              </a:solidFill>
              <a:latin typeface="Calibri" panose="020F0502020204030204"/>
              <a:ea typeface="+mn-ea"/>
              <a:cs typeface="+mn-cs"/>
            </a:endParaRPr>
          </a:p>
        </p:txBody>
      </p:sp>
      <p:pic>
        <p:nvPicPr>
          <p:cNvPr id="8" name="Picture 7" descr="A black sculpture with a green lightning bolt&#10;&#10;Description automatically generated">
            <a:extLst>
              <a:ext uri="{FF2B5EF4-FFF2-40B4-BE49-F238E27FC236}">
                <a16:creationId xmlns:a16="http://schemas.microsoft.com/office/drawing/2014/main" id="{94FB978D-657E-4008-804F-B4F0153BAF4B}"/>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986826" cy="2199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7915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2450238" cy="2712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21F553A-4C96-4733-B6C1-496908420182}"/>
              </a:ext>
            </a:extLst>
          </p:cNvPr>
          <p:cNvSpPr txBox="1"/>
          <p:nvPr/>
        </p:nvSpPr>
        <p:spPr>
          <a:xfrm>
            <a:off x="10587718" y="1200329"/>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04B79178-D9EF-4F18-A9D3-699D326355A9}"/>
              </a:ext>
            </a:extLst>
          </p:cNvPr>
          <p:cNvGraphicFramePr/>
          <p:nvPr/>
        </p:nvGraphicFramePr>
        <p:xfrm>
          <a:off x="2450238" y="1550247"/>
          <a:ext cx="17727720" cy="12347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D03CA3E8-53BF-441E-98DB-E0A45DF86AE7}"/>
              </a:ext>
            </a:extLst>
          </p:cNvPr>
          <p:cNvSpPr/>
          <p:nvPr/>
        </p:nvSpPr>
        <p:spPr>
          <a:xfrm>
            <a:off x="7151473" y="1129202"/>
            <a:ext cx="6001290" cy="1200329"/>
          </a:xfrm>
          <a:prstGeom prst="rect">
            <a:avLst/>
          </a:prstGeom>
        </p:spPr>
        <p:txBody>
          <a:bodyPr wrap="square">
            <a:spAutoFit/>
          </a:bodyPr>
          <a:lstStyle/>
          <a:p>
            <a:pPr defTabSz="1828800" rtl="1" hangingPunct="1"/>
            <a:r>
              <a:rPr lang="ar-LB" sz="3600" b="0" kern="1200" dirty="0">
                <a:solidFill>
                  <a:prstClr val="black"/>
                </a:solidFill>
                <a:latin typeface="Calibri" panose="020F0502020204030204"/>
                <a:ea typeface="+mn-ea"/>
                <a:cs typeface="Arial" panose="020B0604020202020204" pitchFamily="34" charset="0"/>
              </a:rPr>
              <a:t>بحث استقصائي حول التعاون بين الصناعة والأكاديميات والحكومة</a:t>
            </a:r>
            <a:r>
              <a:rPr lang="en-US" sz="3600" b="0" kern="1200" dirty="0">
                <a:solidFill>
                  <a:prstClr val="black"/>
                </a:solidFill>
                <a:latin typeface="Calibri" panose="020F0502020204030204"/>
                <a:ea typeface="+mn-ea"/>
                <a:cs typeface="+mn-cs"/>
              </a:rPr>
              <a:t>.</a:t>
            </a:r>
          </a:p>
        </p:txBody>
      </p:sp>
      <p:sp>
        <p:nvSpPr>
          <p:cNvPr id="5" name="TextBox 4">
            <a:extLst>
              <a:ext uri="{FF2B5EF4-FFF2-40B4-BE49-F238E27FC236}">
                <a16:creationId xmlns:a16="http://schemas.microsoft.com/office/drawing/2014/main" id="{91F7231A-E181-491E-948F-3EF4FF4E2F7F}"/>
              </a:ext>
            </a:extLst>
          </p:cNvPr>
          <p:cNvSpPr txBox="1"/>
          <p:nvPr/>
        </p:nvSpPr>
        <p:spPr>
          <a:xfrm>
            <a:off x="7022239" y="0"/>
            <a:ext cx="5752730" cy="1200329"/>
          </a:xfrm>
          <a:prstGeom prst="rect">
            <a:avLst/>
          </a:prstGeom>
          <a:noFill/>
        </p:spPr>
        <p:txBody>
          <a:bodyPr wrap="square" rtlCol="0">
            <a:spAutoFit/>
          </a:bodyPr>
          <a:lstStyle/>
          <a:p>
            <a:pPr algn="r" defTabSz="1828800" rtl="1" hangingPunct="1"/>
            <a:r>
              <a:rPr lang="ar-LB" sz="3600" kern="1200" dirty="0">
                <a:solidFill>
                  <a:prstClr val="black"/>
                </a:solidFill>
                <a:latin typeface="Calibri" panose="020F0502020204030204"/>
                <a:ea typeface="+mn-ea"/>
                <a:cs typeface="Arial" panose="020B0604020202020204" pitchFamily="34" charset="0"/>
              </a:rPr>
              <a:t>•الجامعات</a:t>
            </a:r>
            <a:r>
              <a:rPr lang="en-US" sz="3600" kern="1200" dirty="0">
                <a:solidFill>
                  <a:prstClr val="black"/>
                </a:solidFill>
                <a:latin typeface="Calibri" panose="020F0502020204030204"/>
                <a:ea typeface="+mn-ea"/>
                <a:cs typeface="+mn-cs"/>
              </a:rPr>
              <a:t>.</a:t>
            </a:r>
            <a:r>
              <a:rPr lang="ar-LB" sz="3600" kern="1200" dirty="0">
                <a:solidFill>
                  <a:prstClr val="black"/>
                </a:solidFill>
                <a:latin typeface="Calibri" panose="020F0502020204030204"/>
                <a:ea typeface="+mn-ea"/>
                <a:cs typeface="Arial" panose="020B0604020202020204" pitchFamily="34" charset="0"/>
              </a:rPr>
              <a:t>	</a:t>
            </a:r>
            <a:endParaRPr lang="en-US" sz="3600" kern="1200" dirty="0">
              <a:solidFill>
                <a:prstClr val="black"/>
              </a:solidFill>
              <a:latin typeface="Calibri" panose="020F0502020204030204"/>
              <a:ea typeface="+mn-ea"/>
              <a:cs typeface="+mn-cs"/>
            </a:endParaRPr>
          </a:p>
          <a:p>
            <a:pPr algn="r" defTabSz="1828800" rtl="1" hangingPunct="1"/>
            <a:r>
              <a:rPr lang="ar-LB" sz="3600" kern="1200" dirty="0">
                <a:solidFill>
                  <a:prstClr val="black"/>
                </a:solidFill>
                <a:latin typeface="Calibri" panose="020F0502020204030204"/>
                <a:ea typeface="+mn-ea"/>
                <a:cs typeface="Arial" panose="020B0604020202020204" pitchFamily="34" charset="0"/>
              </a:rPr>
              <a:t>•المنظمات البحثية العامة</a:t>
            </a:r>
            <a:r>
              <a:rPr lang="en-US" sz="3600" kern="1200" dirty="0">
                <a:solidFill>
                  <a:prstClr val="black"/>
                </a:solidFill>
                <a:latin typeface="Calibri" panose="020F0502020204030204"/>
                <a:ea typeface="+mn-ea"/>
                <a:cs typeface="+mn-cs"/>
              </a:rPr>
              <a:t>.</a:t>
            </a:r>
          </a:p>
        </p:txBody>
      </p:sp>
      <p:sp>
        <p:nvSpPr>
          <p:cNvPr id="6" name="TextBox 5">
            <a:extLst>
              <a:ext uri="{FF2B5EF4-FFF2-40B4-BE49-F238E27FC236}">
                <a16:creationId xmlns:a16="http://schemas.microsoft.com/office/drawing/2014/main" id="{1615FECE-C5E0-4C44-AEA9-EB9BD17EEB60}"/>
              </a:ext>
            </a:extLst>
          </p:cNvPr>
          <p:cNvSpPr txBox="1"/>
          <p:nvPr/>
        </p:nvSpPr>
        <p:spPr>
          <a:xfrm>
            <a:off x="16814311" y="9587884"/>
            <a:ext cx="4119238" cy="1200329"/>
          </a:xfrm>
          <a:prstGeom prst="rect">
            <a:avLst/>
          </a:prstGeom>
          <a:noFill/>
        </p:spPr>
        <p:txBody>
          <a:bodyPr wrap="square" rtlCol="0">
            <a:spAutoFit/>
          </a:bodyPr>
          <a:lstStyle/>
          <a:p>
            <a:pPr algn="r" defTabSz="1828800" rtl="1" hangingPunct="1"/>
            <a:r>
              <a:rPr lang="ar-LB" sz="3600" kern="1200" dirty="0">
                <a:solidFill>
                  <a:prstClr val="black"/>
                </a:solidFill>
                <a:latin typeface="Calibri" panose="020F0502020204030204"/>
                <a:ea typeface="+mn-ea"/>
                <a:cs typeface="Arial" panose="020B0604020202020204" pitchFamily="34" charset="0"/>
              </a:rPr>
              <a:t>•الأعمال التجارية</a:t>
            </a:r>
            <a:r>
              <a:rPr lang="en-US" sz="3600" kern="1200" dirty="0">
                <a:solidFill>
                  <a:prstClr val="black"/>
                </a:solidFill>
                <a:latin typeface="Calibri" panose="020F0502020204030204"/>
                <a:ea typeface="+mn-ea"/>
                <a:cs typeface="+mn-cs"/>
              </a:rPr>
              <a:t>.</a:t>
            </a:r>
            <a:r>
              <a:rPr lang="ar-LB" sz="3600" kern="1200" dirty="0">
                <a:solidFill>
                  <a:prstClr val="black"/>
                </a:solidFill>
                <a:latin typeface="Calibri" panose="020F0502020204030204"/>
                <a:ea typeface="+mn-ea"/>
                <a:cs typeface="Arial" panose="020B0604020202020204" pitchFamily="34" charset="0"/>
              </a:rPr>
              <a:t>	</a:t>
            </a:r>
            <a:endParaRPr lang="en-US" sz="3600" kern="1200" dirty="0">
              <a:solidFill>
                <a:prstClr val="black"/>
              </a:solidFill>
              <a:latin typeface="Calibri" panose="020F0502020204030204"/>
              <a:ea typeface="+mn-ea"/>
              <a:cs typeface="+mn-cs"/>
            </a:endParaRPr>
          </a:p>
          <a:p>
            <a:pPr algn="r" defTabSz="1828800" rtl="1" hangingPunct="1"/>
            <a:r>
              <a:rPr lang="ar-LB" sz="3600" kern="1200" dirty="0">
                <a:solidFill>
                  <a:prstClr val="black"/>
                </a:solidFill>
                <a:latin typeface="Calibri" panose="020F0502020204030204"/>
                <a:ea typeface="+mn-ea"/>
                <a:cs typeface="Arial" panose="020B0604020202020204" pitchFamily="34" charset="0"/>
              </a:rPr>
              <a:t>•الشركات الناشئة</a:t>
            </a:r>
            <a:r>
              <a:rPr lang="en-US" sz="3600" kern="1200" dirty="0">
                <a:solidFill>
                  <a:prstClr val="black"/>
                </a:solidFill>
                <a:latin typeface="Calibri" panose="020F0502020204030204"/>
                <a:ea typeface="+mn-ea"/>
                <a:cs typeface="+mn-cs"/>
              </a:rPr>
              <a:t>.</a:t>
            </a:r>
          </a:p>
        </p:txBody>
      </p:sp>
      <p:sp>
        <p:nvSpPr>
          <p:cNvPr id="7" name="TextBox 6">
            <a:extLst>
              <a:ext uri="{FF2B5EF4-FFF2-40B4-BE49-F238E27FC236}">
                <a16:creationId xmlns:a16="http://schemas.microsoft.com/office/drawing/2014/main" id="{9F0004B0-8FCE-434A-AD6A-90A897FB5626}"/>
              </a:ext>
            </a:extLst>
          </p:cNvPr>
          <p:cNvSpPr txBox="1"/>
          <p:nvPr/>
        </p:nvSpPr>
        <p:spPr>
          <a:xfrm>
            <a:off x="17524520" y="10585715"/>
            <a:ext cx="3266980" cy="2862322"/>
          </a:xfrm>
          <a:prstGeom prst="rect">
            <a:avLst/>
          </a:prstGeom>
          <a:noFill/>
        </p:spPr>
        <p:txBody>
          <a:bodyPr wrap="square" rtlCol="0">
            <a:spAutoFit/>
          </a:bodyPr>
          <a:lstStyle/>
          <a:p>
            <a:pPr algn="r" defTabSz="1828800" rtl="1" hangingPunct="1"/>
            <a:r>
              <a:rPr lang="ar-LB" sz="3600" b="0" kern="1200" dirty="0">
                <a:solidFill>
                  <a:prstClr val="black"/>
                </a:solidFill>
                <a:latin typeface="Calibri" panose="020F0502020204030204"/>
                <a:ea typeface="+mn-ea"/>
                <a:cs typeface="Arial" panose="020B0604020202020204" pitchFamily="34" charset="0"/>
              </a:rPr>
              <a:t>بحث استقصائي حول الوضع الحالي والقضايا المتعلقة بالشركات الناشئة الأكاديمية</a:t>
            </a:r>
            <a:r>
              <a:rPr lang="en-US" sz="3600" b="0" kern="1200" dirty="0">
                <a:solidFill>
                  <a:prstClr val="black"/>
                </a:solidFill>
                <a:latin typeface="Calibri" panose="020F0502020204030204"/>
                <a:ea typeface="+mn-ea"/>
                <a:cs typeface="+mn-cs"/>
              </a:rPr>
              <a:t>.</a:t>
            </a:r>
          </a:p>
        </p:txBody>
      </p:sp>
      <p:sp>
        <p:nvSpPr>
          <p:cNvPr id="8" name="TextBox 7">
            <a:extLst>
              <a:ext uri="{FF2B5EF4-FFF2-40B4-BE49-F238E27FC236}">
                <a16:creationId xmlns:a16="http://schemas.microsoft.com/office/drawing/2014/main" id="{687B95A5-9B6E-43EE-9A41-05E3F6BAF4C7}"/>
              </a:ext>
            </a:extLst>
          </p:cNvPr>
          <p:cNvSpPr txBox="1"/>
          <p:nvPr/>
        </p:nvSpPr>
        <p:spPr>
          <a:xfrm>
            <a:off x="720005" y="9587882"/>
            <a:ext cx="4864962" cy="1200329"/>
          </a:xfrm>
          <a:prstGeom prst="rect">
            <a:avLst/>
          </a:prstGeom>
          <a:noFill/>
        </p:spPr>
        <p:txBody>
          <a:bodyPr wrap="square" rtlCol="0">
            <a:spAutoFit/>
          </a:bodyPr>
          <a:lstStyle/>
          <a:p>
            <a:pPr algn="r" defTabSz="1828800" rtl="1" hangingPunct="1"/>
            <a:r>
              <a:rPr lang="ar-LB" sz="3600" kern="1200" dirty="0">
                <a:solidFill>
                  <a:prstClr val="black"/>
                </a:solidFill>
                <a:latin typeface="Calibri" panose="020F0502020204030204"/>
                <a:ea typeface="+mn-ea"/>
                <a:cs typeface="Arial" panose="020B0604020202020204" pitchFamily="34" charset="0"/>
              </a:rPr>
              <a:t>• الحكومة</a:t>
            </a:r>
            <a:r>
              <a:rPr lang="en-US" sz="3600" kern="1200" dirty="0">
                <a:solidFill>
                  <a:prstClr val="black"/>
                </a:solidFill>
                <a:latin typeface="Calibri" panose="020F0502020204030204"/>
                <a:ea typeface="+mn-ea"/>
                <a:cs typeface="+mn-cs"/>
              </a:rPr>
              <a:t>.</a:t>
            </a:r>
          </a:p>
          <a:p>
            <a:pPr algn="r" defTabSz="1828800" rtl="1" hangingPunct="1"/>
            <a:r>
              <a:rPr lang="ar-LB" sz="3600" kern="1200" dirty="0">
                <a:solidFill>
                  <a:prstClr val="black"/>
                </a:solidFill>
                <a:latin typeface="Calibri" panose="020F0502020204030204"/>
                <a:ea typeface="+mn-ea"/>
                <a:cs typeface="Arial" panose="020B0604020202020204" pitchFamily="34" charset="0"/>
              </a:rPr>
              <a:t>• الكيانات العامة المحلية</a:t>
            </a:r>
            <a:r>
              <a:rPr lang="en-US" sz="3600" kern="1200" dirty="0">
                <a:solidFill>
                  <a:prstClr val="black"/>
                </a:solidFill>
                <a:latin typeface="Calibri" panose="020F0502020204030204"/>
                <a:ea typeface="+mn-ea"/>
                <a:cs typeface="+mn-cs"/>
              </a:rPr>
              <a:t>.</a:t>
            </a:r>
          </a:p>
        </p:txBody>
      </p:sp>
      <p:sp>
        <p:nvSpPr>
          <p:cNvPr id="11" name="TextBox 10">
            <a:extLst>
              <a:ext uri="{FF2B5EF4-FFF2-40B4-BE49-F238E27FC236}">
                <a16:creationId xmlns:a16="http://schemas.microsoft.com/office/drawing/2014/main" id="{A8DE5ED2-A73A-4EEC-BFDF-4BB020A04148}"/>
              </a:ext>
            </a:extLst>
          </p:cNvPr>
          <p:cNvSpPr txBox="1"/>
          <p:nvPr/>
        </p:nvSpPr>
        <p:spPr>
          <a:xfrm>
            <a:off x="-230819" y="10585715"/>
            <a:ext cx="5815786" cy="2862322"/>
          </a:xfrm>
          <a:prstGeom prst="rect">
            <a:avLst/>
          </a:prstGeom>
          <a:noFill/>
        </p:spPr>
        <p:txBody>
          <a:bodyPr wrap="square" rtlCol="0">
            <a:spAutoFit/>
          </a:bodyPr>
          <a:lstStyle/>
          <a:p>
            <a:pPr algn="r" defTabSz="1828800" rtl="1" hangingPunct="1"/>
            <a:r>
              <a:rPr lang="ar-LB" sz="3600" b="0" kern="1200" dirty="0">
                <a:solidFill>
                  <a:prstClr val="black"/>
                </a:solidFill>
                <a:latin typeface="Calibri" panose="020F0502020204030204"/>
                <a:ea typeface="+mn-ea"/>
                <a:cs typeface="Arial" panose="020B0604020202020204" pitchFamily="34" charset="0"/>
              </a:rPr>
              <a:t>بحث استقصائي حول أنشطة الابتكار الإقليمية</a:t>
            </a:r>
            <a:r>
              <a:rPr lang="en-US" sz="3600" b="0" kern="1200" dirty="0">
                <a:solidFill>
                  <a:prstClr val="black"/>
                </a:solidFill>
                <a:latin typeface="Calibri" panose="020F0502020204030204"/>
                <a:ea typeface="+mn-ea"/>
                <a:cs typeface="+mn-cs"/>
              </a:rPr>
              <a:t>.</a:t>
            </a:r>
          </a:p>
          <a:p>
            <a:pPr algn="r" defTabSz="1828800" rtl="1" hangingPunct="1"/>
            <a:r>
              <a:rPr lang="en-US" sz="3600" b="0" kern="1200" dirty="0">
                <a:solidFill>
                  <a:prstClr val="black"/>
                </a:solidFill>
                <a:latin typeface="Calibri" panose="020F0502020204030204"/>
                <a:ea typeface="+mn-ea"/>
                <a:cs typeface="+mn-cs"/>
              </a:rPr>
              <a:t> </a:t>
            </a:r>
            <a:r>
              <a:rPr lang="ar-LB" sz="3600" b="0" kern="1200" dirty="0">
                <a:solidFill>
                  <a:prstClr val="black"/>
                </a:solidFill>
                <a:latin typeface="Calibri" panose="020F0502020204030204"/>
                <a:ea typeface="+mn-ea"/>
                <a:cs typeface="Arial" panose="020B0604020202020204" pitchFamily="34" charset="0"/>
              </a:rPr>
              <a:t>بحث حول أنظمة الابتكار الإقليمية</a:t>
            </a:r>
            <a:r>
              <a:rPr lang="en-US" sz="3600" b="0" kern="1200" dirty="0">
                <a:solidFill>
                  <a:prstClr val="black"/>
                </a:solidFill>
                <a:latin typeface="Calibri" panose="020F0502020204030204"/>
                <a:ea typeface="+mn-ea"/>
                <a:cs typeface="+mn-cs"/>
              </a:rPr>
              <a:t>. </a:t>
            </a:r>
            <a:r>
              <a:rPr lang="ar-LB" sz="3600" b="0" kern="1200" dirty="0">
                <a:solidFill>
                  <a:prstClr val="black"/>
                </a:solidFill>
                <a:latin typeface="Calibri" panose="020F0502020204030204"/>
                <a:ea typeface="+mn-ea"/>
                <a:cs typeface="Arial" panose="020B0604020202020204" pitchFamily="34" charset="0"/>
              </a:rPr>
              <a:t>دراسة حالة على العناقيد الإقليمية (مثل عنقود الصناعات الغذائية)</a:t>
            </a:r>
            <a:r>
              <a:rPr lang="en-US" sz="3600" b="0" kern="1200" dirty="0">
                <a:solidFill>
                  <a:prstClr val="black"/>
                </a:solidFill>
                <a:latin typeface="Calibri" panose="020F0502020204030204"/>
                <a:ea typeface="+mn-ea"/>
                <a:cs typeface="+mn-cs"/>
              </a:rPr>
              <a:t>.</a:t>
            </a:r>
          </a:p>
        </p:txBody>
      </p:sp>
    </p:spTree>
    <p:extLst>
      <p:ext uri="{BB962C8B-B14F-4D97-AF65-F5344CB8AC3E}">
        <p14:creationId xmlns:p14="http://schemas.microsoft.com/office/powerpoint/2010/main" val="920253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73945"/>
            <a:ext cx="2491409" cy="2758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21F553A-4C96-4733-B6C1-496908420182}"/>
              </a:ext>
            </a:extLst>
          </p:cNvPr>
          <p:cNvSpPr txBox="1"/>
          <p:nvPr/>
        </p:nvSpPr>
        <p:spPr>
          <a:xfrm>
            <a:off x="11184065" y="1171759"/>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graphicFrame>
        <p:nvGraphicFramePr>
          <p:cNvPr id="10" name="Diagram 9">
            <a:extLst>
              <a:ext uri="{FF2B5EF4-FFF2-40B4-BE49-F238E27FC236}">
                <a16:creationId xmlns:a16="http://schemas.microsoft.com/office/drawing/2014/main" id="{18F4835D-026E-4F21-91C5-99E62D67BB57}"/>
              </a:ext>
            </a:extLst>
          </p:cNvPr>
          <p:cNvGraphicFramePr/>
          <p:nvPr/>
        </p:nvGraphicFramePr>
        <p:xfrm>
          <a:off x="2862813" y="2737959"/>
          <a:ext cx="15358927" cy="9806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575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2228992" cy="2467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21F553A-4C96-4733-B6C1-496908420182}"/>
              </a:ext>
            </a:extLst>
          </p:cNvPr>
          <p:cNvSpPr txBox="1"/>
          <p:nvPr/>
        </p:nvSpPr>
        <p:spPr>
          <a:xfrm>
            <a:off x="11061576" y="1223833"/>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pic>
        <p:nvPicPr>
          <p:cNvPr id="2" name="Picture 1">
            <a:extLst>
              <a:ext uri="{FF2B5EF4-FFF2-40B4-BE49-F238E27FC236}">
                <a16:creationId xmlns:a16="http://schemas.microsoft.com/office/drawing/2014/main" id="{88DF6EFB-AEED-4797-9E43-37E0470606C4}"/>
              </a:ext>
            </a:extLst>
          </p:cNvPr>
          <p:cNvPicPr>
            <a:picLocks noChangeAspect="1"/>
          </p:cNvPicPr>
          <p:nvPr/>
        </p:nvPicPr>
        <p:blipFill>
          <a:blip r:embed="rId4"/>
          <a:stretch>
            <a:fillRect/>
          </a:stretch>
        </p:blipFill>
        <p:spPr>
          <a:xfrm>
            <a:off x="16192868" y="3877550"/>
            <a:ext cx="4048220" cy="4953736"/>
          </a:xfrm>
          <a:prstGeom prst="rect">
            <a:avLst/>
          </a:prstGeom>
        </p:spPr>
      </p:pic>
      <p:sp>
        <p:nvSpPr>
          <p:cNvPr id="3" name="TextBox 2">
            <a:extLst>
              <a:ext uri="{FF2B5EF4-FFF2-40B4-BE49-F238E27FC236}">
                <a16:creationId xmlns:a16="http://schemas.microsoft.com/office/drawing/2014/main" id="{F99D29D4-369B-4340-AF9B-1F413D333A1C}"/>
              </a:ext>
            </a:extLst>
          </p:cNvPr>
          <p:cNvSpPr txBox="1"/>
          <p:nvPr/>
        </p:nvSpPr>
        <p:spPr>
          <a:xfrm>
            <a:off x="8206916" y="2610010"/>
            <a:ext cx="6535940" cy="830997"/>
          </a:xfrm>
          <a:prstGeom prst="rect">
            <a:avLst/>
          </a:prstGeom>
          <a:solidFill>
            <a:schemeClr val="accent1">
              <a:lumMod val="40000"/>
              <a:lumOff val="60000"/>
            </a:schemeClr>
          </a:solidFill>
        </p:spPr>
        <p:txBody>
          <a:bodyPr wrap="square" rtlCol="0">
            <a:spAutoFit/>
          </a:bodyPr>
          <a:lstStyle/>
          <a:p>
            <a:pPr defTabSz="1828800" rtl="1" hangingPunct="1"/>
            <a:r>
              <a:rPr lang="ar-LB" sz="4800" b="0" kern="1200" dirty="0">
                <a:solidFill>
                  <a:prstClr val="black"/>
                </a:solidFill>
                <a:latin typeface="Calibri" panose="020F0502020204030204"/>
                <a:ea typeface="+mn-ea"/>
                <a:cs typeface="Arial" panose="020B0604020202020204" pitchFamily="34" charset="0"/>
              </a:rPr>
              <a:t>مركز </a:t>
            </a:r>
            <a:r>
              <a:rPr lang="en-US" sz="4800" b="0" kern="1200" dirty="0">
                <a:solidFill>
                  <a:prstClr val="black"/>
                </a:solidFill>
                <a:latin typeface="Calibri" panose="020F0502020204030204"/>
                <a:ea typeface="+mn-ea"/>
                <a:cs typeface="+mn-cs"/>
              </a:rPr>
              <a:t>TECDA</a:t>
            </a:r>
            <a:r>
              <a:rPr lang="ar-LB" sz="4800" b="0" kern="1200" dirty="0">
                <a:solidFill>
                  <a:prstClr val="black"/>
                </a:solidFill>
                <a:latin typeface="Calibri" panose="020F0502020204030204"/>
                <a:ea typeface="+mn-ea"/>
                <a:cs typeface="Arial" panose="020B0604020202020204" pitchFamily="34" charset="0"/>
              </a:rPr>
              <a:t> </a:t>
            </a:r>
            <a:r>
              <a:rPr lang="en-US" sz="4800" b="0" kern="1200" dirty="0">
                <a:solidFill>
                  <a:prstClr val="black"/>
                </a:solidFill>
                <a:latin typeface="Calibri" panose="020F0502020204030204"/>
                <a:ea typeface="+mn-ea"/>
                <a:cs typeface="+mn-cs"/>
              </a:rPr>
              <a:t> </a:t>
            </a:r>
            <a:r>
              <a:rPr lang="ar-LB" sz="4800" b="0" kern="1200" dirty="0">
                <a:solidFill>
                  <a:prstClr val="black"/>
                </a:solidFill>
                <a:latin typeface="Calibri" panose="020F0502020204030204"/>
                <a:ea typeface="+mn-ea"/>
                <a:cs typeface="Arial" panose="020B0604020202020204" pitchFamily="34" charset="0"/>
              </a:rPr>
              <a:t>للتكنولوجيا </a:t>
            </a:r>
            <a:endParaRPr lang="en-US" sz="4800" b="0" kern="1200" dirty="0">
              <a:solidFill>
                <a:prstClr val="black"/>
              </a:solidFill>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C3E4540B-B128-4246-A073-FEE9FCD01D94}"/>
              </a:ext>
            </a:extLst>
          </p:cNvPr>
          <p:cNvGraphicFramePr/>
          <p:nvPr/>
        </p:nvGraphicFramePr>
        <p:xfrm>
          <a:off x="6425464" y="3675358"/>
          <a:ext cx="10098844" cy="5728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6104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2637183" cy="2919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21F553A-4C96-4733-B6C1-496908420182}"/>
              </a:ext>
            </a:extLst>
          </p:cNvPr>
          <p:cNvSpPr txBox="1"/>
          <p:nvPr/>
        </p:nvSpPr>
        <p:spPr>
          <a:xfrm>
            <a:off x="10958778" y="1142776"/>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pic>
        <p:nvPicPr>
          <p:cNvPr id="2" name="Picture 1">
            <a:extLst>
              <a:ext uri="{FF2B5EF4-FFF2-40B4-BE49-F238E27FC236}">
                <a16:creationId xmlns:a16="http://schemas.microsoft.com/office/drawing/2014/main" id="{88DF6EFB-AEED-4797-9E43-37E0470606C4}"/>
              </a:ext>
            </a:extLst>
          </p:cNvPr>
          <p:cNvPicPr>
            <a:picLocks noChangeAspect="1"/>
          </p:cNvPicPr>
          <p:nvPr/>
        </p:nvPicPr>
        <p:blipFill>
          <a:blip r:embed="rId4"/>
          <a:stretch>
            <a:fillRect/>
          </a:stretch>
        </p:blipFill>
        <p:spPr>
          <a:xfrm>
            <a:off x="16192868" y="3877550"/>
            <a:ext cx="4048220" cy="4953736"/>
          </a:xfrm>
          <a:prstGeom prst="rect">
            <a:avLst/>
          </a:prstGeom>
        </p:spPr>
      </p:pic>
      <p:sp>
        <p:nvSpPr>
          <p:cNvPr id="3" name="TextBox 2">
            <a:extLst>
              <a:ext uri="{FF2B5EF4-FFF2-40B4-BE49-F238E27FC236}">
                <a16:creationId xmlns:a16="http://schemas.microsoft.com/office/drawing/2014/main" id="{F99D29D4-369B-4340-AF9B-1F413D333A1C}"/>
              </a:ext>
            </a:extLst>
          </p:cNvPr>
          <p:cNvSpPr txBox="1"/>
          <p:nvPr/>
        </p:nvSpPr>
        <p:spPr>
          <a:xfrm>
            <a:off x="8206916" y="2610010"/>
            <a:ext cx="6535940" cy="830997"/>
          </a:xfrm>
          <a:prstGeom prst="rect">
            <a:avLst/>
          </a:prstGeom>
          <a:solidFill>
            <a:schemeClr val="accent1">
              <a:lumMod val="40000"/>
              <a:lumOff val="60000"/>
            </a:schemeClr>
          </a:solidFill>
        </p:spPr>
        <p:txBody>
          <a:bodyPr wrap="square" rtlCol="0">
            <a:spAutoFit/>
          </a:bodyPr>
          <a:lstStyle/>
          <a:p>
            <a:pPr defTabSz="1828800" rtl="1" hangingPunct="1">
              <a:defRPr/>
            </a:pPr>
            <a:r>
              <a:rPr lang="ar-LB" sz="4800" b="0" kern="1200" dirty="0">
                <a:solidFill>
                  <a:prstClr val="black"/>
                </a:solidFill>
                <a:latin typeface="Calibri" panose="020F0502020204030204"/>
                <a:ea typeface="+mn-ea"/>
                <a:cs typeface="Arial" panose="020B0604020202020204" pitchFamily="34" charset="0"/>
              </a:rPr>
              <a:t>مركز </a:t>
            </a:r>
            <a:r>
              <a:rPr lang="en-US" sz="4800" b="0" kern="1200" dirty="0">
                <a:solidFill>
                  <a:prstClr val="black"/>
                </a:solidFill>
                <a:latin typeface="Calibri" panose="020F0502020204030204"/>
                <a:ea typeface="+mn-ea"/>
                <a:cs typeface="+mn-cs"/>
              </a:rPr>
              <a:t>TECDA</a:t>
            </a:r>
            <a:r>
              <a:rPr lang="ar-LB" sz="4800" b="0" kern="1200" dirty="0">
                <a:solidFill>
                  <a:prstClr val="black"/>
                </a:solidFill>
                <a:latin typeface="Calibri" panose="020F0502020204030204"/>
                <a:ea typeface="+mn-ea"/>
                <a:cs typeface="Arial" panose="020B0604020202020204" pitchFamily="34" charset="0"/>
              </a:rPr>
              <a:t> </a:t>
            </a:r>
            <a:r>
              <a:rPr lang="en-US" sz="4800" b="0" kern="1200" dirty="0">
                <a:solidFill>
                  <a:prstClr val="black"/>
                </a:solidFill>
                <a:latin typeface="Calibri" panose="020F0502020204030204"/>
                <a:ea typeface="+mn-ea"/>
                <a:cs typeface="+mn-cs"/>
              </a:rPr>
              <a:t> </a:t>
            </a:r>
            <a:r>
              <a:rPr lang="ar-LB" sz="4800" b="0" kern="1200" dirty="0">
                <a:solidFill>
                  <a:prstClr val="black"/>
                </a:solidFill>
                <a:latin typeface="Calibri" panose="020F0502020204030204"/>
                <a:ea typeface="+mn-ea"/>
                <a:cs typeface="Arial" panose="020B0604020202020204" pitchFamily="34" charset="0"/>
              </a:rPr>
              <a:t>للتكنولوجيا </a:t>
            </a:r>
            <a:endParaRPr lang="en-US" sz="4800" b="0" kern="1200" dirty="0">
              <a:solidFill>
                <a:prstClr val="black"/>
              </a:solidFill>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C3E4540B-B128-4246-A073-FEE9FCD01D94}"/>
              </a:ext>
            </a:extLst>
          </p:cNvPr>
          <p:cNvGraphicFramePr/>
          <p:nvPr/>
        </p:nvGraphicFramePr>
        <p:xfrm>
          <a:off x="6425464" y="3675358"/>
          <a:ext cx="10098844" cy="5728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54720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2708684" cy="2999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21F553A-4C96-4733-B6C1-496908420182}"/>
              </a:ext>
            </a:extLst>
          </p:cNvPr>
          <p:cNvSpPr txBox="1"/>
          <p:nvPr/>
        </p:nvSpPr>
        <p:spPr>
          <a:xfrm>
            <a:off x="11061576" y="1243287"/>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pic>
        <p:nvPicPr>
          <p:cNvPr id="2" name="Picture 1">
            <a:extLst>
              <a:ext uri="{FF2B5EF4-FFF2-40B4-BE49-F238E27FC236}">
                <a16:creationId xmlns:a16="http://schemas.microsoft.com/office/drawing/2014/main" id="{88DF6EFB-AEED-4797-9E43-37E0470606C4}"/>
              </a:ext>
            </a:extLst>
          </p:cNvPr>
          <p:cNvPicPr>
            <a:picLocks noChangeAspect="1"/>
          </p:cNvPicPr>
          <p:nvPr/>
        </p:nvPicPr>
        <p:blipFill>
          <a:blip r:embed="rId4"/>
          <a:stretch>
            <a:fillRect/>
          </a:stretch>
        </p:blipFill>
        <p:spPr>
          <a:xfrm>
            <a:off x="16192868" y="3877550"/>
            <a:ext cx="4048220" cy="4953736"/>
          </a:xfrm>
          <a:prstGeom prst="rect">
            <a:avLst/>
          </a:prstGeom>
        </p:spPr>
      </p:pic>
      <p:sp>
        <p:nvSpPr>
          <p:cNvPr id="3" name="TextBox 2">
            <a:extLst>
              <a:ext uri="{FF2B5EF4-FFF2-40B4-BE49-F238E27FC236}">
                <a16:creationId xmlns:a16="http://schemas.microsoft.com/office/drawing/2014/main" id="{F99D29D4-369B-4340-AF9B-1F413D333A1C}"/>
              </a:ext>
            </a:extLst>
          </p:cNvPr>
          <p:cNvSpPr txBox="1"/>
          <p:nvPr/>
        </p:nvSpPr>
        <p:spPr>
          <a:xfrm>
            <a:off x="8206916" y="2610010"/>
            <a:ext cx="6535940" cy="830997"/>
          </a:xfrm>
          <a:prstGeom prst="rect">
            <a:avLst/>
          </a:prstGeom>
          <a:solidFill>
            <a:schemeClr val="accent1">
              <a:lumMod val="40000"/>
              <a:lumOff val="60000"/>
            </a:schemeClr>
          </a:solidFill>
        </p:spPr>
        <p:txBody>
          <a:bodyPr wrap="square" rtlCol="0">
            <a:spAutoFit/>
          </a:bodyPr>
          <a:lstStyle/>
          <a:p>
            <a:pPr defTabSz="1828800" rtl="1" hangingPunct="1">
              <a:defRPr/>
            </a:pPr>
            <a:r>
              <a:rPr lang="ar-LB" sz="4800" b="0" kern="1200" dirty="0">
                <a:solidFill>
                  <a:prstClr val="black"/>
                </a:solidFill>
                <a:latin typeface="Calibri" panose="020F0502020204030204"/>
                <a:ea typeface="+mn-ea"/>
                <a:cs typeface="Arial" panose="020B0604020202020204" pitchFamily="34" charset="0"/>
              </a:rPr>
              <a:t>مركز </a:t>
            </a:r>
            <a:r>
              <a:rPr lang="en-US" sz="4800" b="0" kern="1200" dirty="0">
                <a:solidFill>
                  <a:prstClr val="black"/>
                </a:solidFill>
                <a:latin typeface="Calibri" panose="020F0502020204030204"/>
                <a:ea typeface="+mn-ea"/>
                <a:cs typeface="+mn-cs"/>
              </a:rPr>
              <a:t>TECDA</a:t>
            </a:r>
            <a:r>
              <a:rPr lang="ar-LB" sz="4800" b="0" kern="1200" dirty="0">
                <a:solidFill>
                  <a:prstClr val="black"/>
                </a:solidFill>
                <a:latin typeface="Calibri" panose="020F0502020204030204"/>
                <a:ea typeface="+mn-ea"/>
                <a:cs typeface="Arial" panose="020B0604020202020204" pitchFamily="34" charset="0"/>
              </a:rPr>
              <a:t> </a:t>
            </a:r>
            <a:r>
              <a:rPr lang="en-US" sz="4800" b="0" kern="1200" dirty="0">
                <a:solidFill>
                  <a:prstClr val="black"/>
                </a:solidFill>
                <a:latin typeface="Calibri" panose="020F0502020204030204"/>
                <a:ea typeface="+mn-ea"/>
                <a:cs typeface="+mn-cs"/>
              </a:rPr>
              <a:t> </a:t>
            </a:r>
            <a:r>
              <a:rPr lang="ar-LB" sz="4800" b="0" kern="1200" dirty="0">
                <a:solidFill>
                  <a:prstClr val="black"/>
                </a:solidFill>
                <a:latin typeface="Calibri" panose="020F0502020204030204"/>
                <a:ea typeface="+mn-ea"/>
                <a:cs typeface="Arial" panose="020B0604020202020204" pitchFamily="34" charset="0"/>
              </a:rPr>
              <a:t>للتكنولوجيا </a:t>
            </a:r>
            <a:endParaRPr lang="en-US" sz="4800" b="0" kern="1200" dirty="0">
              <a:solidFill>
                <a:prstClr val="black"/>
              </a:solidFill>
              <a:latin typeface="Calibri" panose="020F0502020204030204"/>
              <a:ea typeface="+mn-ea"/>
              <a:cs typeface="+mn-cs"/>
            </a:endParaRPr>
          </a:p>
        </p:txBody>
      </p:sp>
      <p:graphicFrame>
        <p:nvGraphicFramePr>
          <p:cNvPr id="7" name="Diagram 6">
            <a:extLst>
              <a:ext uri="{FF2B5EF4-FFF2-40B4-BE49-F238E27FC236}">
                <a16:creationId xmlns:a16="http://schemas.microsoft.com/office/drawing/2014/main" id="{C3E4540B-B128-4246-A073-FEE9FCD01D94}"/>
              </a:ext>
            </a:extLst>
          </p:cNvPr>
          <p:cNvGraphicFramePr/>
          <p:nvPr/>
        </p:nvGraphicFramePr>
        <p:xfrm>
          <a:off x="6425464" y="3675358"/>
          <a:ext cx="10098844" cy="5728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extLst>
              <a:ext uri="{FF2B5EF4-FFF2-40B4-BE49-F238E27FC236}">
                <a16:creationId xmlns:a16="http://schemas.microsoft.com/office/drawing/2014/main" id="{231378FC-1492-4BC1-A217-BF14759CC38E}"/>
              </a:ext>
            </a:extLst>
          </p:cNvPr>
          <p:cNvPicPr>
            <a:picLocks noChangeAspect="1"/>
          </p:cNvPicPr>
          <p:nvPr/>
        </p:nvPicPr>
        <p:blipFill rotWithShape="1">
          <a:blip r:embed="rId10"/>
          <a:srcRect t="965"/>
          <a:stretch/>
        </p:blipFill>
        <p:spPr>
          <a:xfrm>
            <a:off x="4142913" y="3718657"/>
            <a:ext cx="1765706" cy="1300846"/>
          </a:xfrm>
          <a:prstGeom prst="rect">
            <a:avLst/>
          </a:prstGeom>
          <a:ln>
            <a:noFill/>
          </a:ln>
          <a:effectLst>
            <a:outerShdw blurRad="292100" dist="139700" dir="2700000" algn="tl" rotWithShape="0">
              <a:srgbClr val="333333">
                <a:alpha val="65000"/>
              </a:srgbClr>
            </a:outerShdw>
          </a:effectLst>
        </p:spPr>
      </p:pic>
      <p:pic>
        <p:nvPicPr>
          <p:cNvPr id="13" name="Picture 12" descr="A black sculpture with a green lightning bolt&#10;&#10;Description automatically generated">
            <a:extLst>
              <a:ext uri="{FF2B5EF4-FFF2-40B4-BE49-F238E27FC236}">
                <a16:creationId xmlns:a16="http://schemas.microsoft.com/office/drawing/2014/main" id="{70178A00-3B06-45BF-AED6-7D959C303CD7}"/>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46335" y="5888978"/>
            <a:ext cx="1765706" cy="1300848"/>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89732295-F89E-43F8-AA28-65F0CE2A95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2910" y="8068318"/>
            <a:ext cx="1765708" cy="133512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5C83DD6-FEE7-40CB-BBEE-32603F8DF046}"/>
              </a:ext>
            </a:extLst>
          </p:cNvPr>
          <p:cNvCxnSpPr>
            <a:endCxn id="8" idx="3"/>
          </p:cNvCxnSpPr>
          <p:nvPr/>
        </p:nvCxnSpPr>
        <p:spPr>
          <a:xfrm flipH="1" flipV="1">
            <a:off x="5908619" y="4369080"/>
            <a:ext cx="2854382" cy="16354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894B3C-409E-4855-A854-BAEB6F56190D}"/>
              </a:ext>
            </a:extLst>
          </p:cNvPr>
          <p:cNvCxnSpPr>
            <a:cxnSpLocks/>
          </p:cNvCxnSpPr>
          <p:nvPr/>
        </p:nvCxnSpPr>
        <p:spPr>
          <a:xfrm flipH="1">
            <a:off x="4739852" y="6004561"/>
            <a:ext cx="4023148" cy="4282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B4AC17A-9D9C-4735-9C70-310769151233}"/>
              </a:ext>
            </a:extLst>
          </p:cNvPr>
          <p:cNvCxnSpPr>
            <a:cxnSpLocks/>
          </p:cNvCxnSpPr>
          <p:nvPr/>
        </p:nvCxnSpPr>
        <p:spPr>
          <a:xfrm flipH="1">
            <a:off x="5908620" y="6004560"/>
            <a:ext cx="2854380" cy="27231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501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507376" cy="1669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21F553A-4C96-4733-B6C1-496908420182}"/>
              </a:ext>
            </a:extLst>
          </p:cNvPr>
          <p:cNvSpPr txBox="1"/>
          <p:nvPr/>
        </p:nvSpPr>
        <p:spPr>
          <a:xfrm>
            <a:off x="10901775" y="1222644"/>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pic>
        <p:nvPicPr>
          <p:cNvPr id="2" name="Picture 1">
            <a:extLst>
              <a:ext uri="{FF2B5EF4-FFF2-40B4-BE49-F238E27FC236}">
                <a16:creationId xmlns:a16="http://schemas.microsoft.com/office/drawing/2014/main" id="{88DF6EFB-AEED-4797-9E43-37E0470606C4}"/>
              </a:ext>
            </a:extLst>
          </p:cNvPr>
          <p:cNvPicPr>
            <a:picLocks noChangeAspect="1"/>
          </p:cNvPicPr>
          <p:nvPr/>
        </p:nvPicPr>
        <p:blipFill>
          <a:blip r:embed="rId4"/>
          <a:stretch>
            <a:fillRect/>
          </a:stretch>
        </p:blipFill>
        <p:spPr>
          <a:xfrm>
            <a:off x="16192868" y="3877550"/>
            <a:ext cx="4048220" cy="4953736"/>
          </a:xfrm>
          <a:prstGeom prst="rect">
            <a:avLst/>
          </a:prstGeom>
        </p:spPr>
      </p:pic>
      <p:pic>
        <p:nvPicPr>
          <p:cNvPr id="4" name="Picture 3">
            <a:extLst>
              <a:ext uri="{FF2B5EF4-FFF2-40B4-BE49-F238E27FC236}">
                <a16:creationId xmlns:a16="http://schemas.microsoft.com/office/drawing/2014/main" id="{77A62F1F-0D7F-485B-B22E-9541D5C2499C}"/>
              </a:ext>
            </a:extLst>
          </p:cNvPr>
          <p:cNvPicPr>
            <a:picLocks noChangeAspect="1"/>
          </p:cNvPicPr>
          <p:nvPr/>
        </p:nvPicPr>
        <p:blipFill>
          <a:blip r:embed="rId5"/>
          <a:stretch>
            <a:fillRect/>
          </a:stretch>
        </p:blipFill>
        <p:spPr>
          <a:xfrm>
            <a:off x="10347961" y="8788109"/>
            <a:ext cx="5318586" cy="2317882"/>
          </a:xfrm>
          <a:prstGeom prst="rect">
            <a:avLst/>
          </a:prstGeom>
        </p:spPr>
      </p:pic>
      <p:pic>
        <p:nvPicPr>
          <p:cNvPr id="6" name="Picture 5">
            <a:extLst>
              <a:ext uri="{FF2B5EF4-FFF2-40B4-BE49-F238E27FC236}">
                <a16:creationId xmlns:a16="http://schemas.microsoft.com/office/drawing/2014/main" id="{EFBB552F-D76A-4241-9BBD-E08D2B29A6B7}"/>
              </a:ext>
            </a:extLst>
          </p:cNvPr>
          <p:cNvPicPr>
            <a:picLocks noChangeAspect="1"/>
          </p:cNvPicPr>
          <p:nvPr/>
        </p:nvPicPr>
        <p:blipFill>
          <a:blip r:embed="rId6"/>
          <a:stretch>
            <a:fillRect/>
          </a:stretch>
        </p:blipFill>
        <p:spPr>
          <a:xfrm>
            <a:off x="11707117" y="6354419"/>
            <a:ext cx="4048222" cy="2307682"/>
          </a:xfrm>
          <a:prstGeom prst="rect">
            <a:avLst/>
          </a:prstGeom>
        </p:spPr>
      </p:pic>
      <p:pic>
        <p:nvPicPr>
          <p:cNvPr id="10" name="Picture 9">
            <a:extLst>
              <a:ext uri="{FF2B5EF4-FFF2-40B4-BE49-F238E27FC236}">
                <a16:creationId xmlns:a16="http://schemas.microsoft.com/office/drawing/2014/main" id="{742AC1EC-3F22-4577-9CDF-3685606410E9}"/>
              </a:ext>
            </a:extLst>
          </p:cNvPr>
          <p:cNvPicPr>
            <a:picLocks noChangeAspect="1"/>
          </p:cNvPicPr>
          <p:nvPr/>
        </p:nvPicPr>
        <p:blipFill>
          <a:blip r:embed="rId7"/>
          <a:stretch>
            <a:fillRect/>
          </a:stretch>
        </p:blipFill>
        <p:spPr>
          <a:xfrm>
            <a:off x="11707117" y="3788289"/>
            <a:ext cx="4048222" cy="2307682"/>
          </a:xfrm>
          <a:prstGeom prst="rect">
            <a:avLst/>
          </a:prstGeom>
        </p:spPr>
      </p:pic>
      <p:pic>
        <p:nvPicPr>
          <p:cNvPr id="11" name="Picture 10">
            <a:extLst>
              <a:ext uri="{FF2B5EF4-FFF2-40B4-BE49-F238E27FC236}">
                <a16:creationId xmlns:a16="http://schemas.microsoft.com/office/drawing/2014/main" id="{4A7EC899-465E-48E0-8FAF-2D098784E034}"/>
              </a:ext>
            </a:extLst>
          </p:cNvPr>
          <p:cNvPicPr>
            <a:picLocks noChangeAspect="1"/>
          </p:cNvPicPr>
          <p:nvPr/>
        </p:nvPicPr>
        <p:blipFill>
          <a:blip r:embed="rId8"/>
          <a:stretch>
            <a:fillRect/>
          </a:stretch>
        </p:blipFill>
        <p:spPr>
          <a:xfrm>
            <a:off x="10972801" y="2610010"/>
            <a:ext cx="4944138" cy="986984"/>
          </a:xfrm>
          <a:prstGeom prst="rect">
            <a:avLst/>
          </a:prstGeom>
        </p:spPr>
      </p:pic>
      <p:sp>
        <p:nvSpPr>
          <p:cNvPr id="19" name="TextBox 18">
            <a:extLst>
              <a:ext uri="{FF2B5EF4-FFF2-40B4-BE49-F238E27FC236}">
                <a16:creationId xmlns:a16="http://schemas.microsoft.com/office/drawing/2014/main" id="{9A13D85B-122F-4882-94B8-B8039E8BEFD5}"/>
              </a:ext>
            </a:extLst>
          </p:cNvPr>
          <p:cNvSpPr txBox="1"/>
          <p:nvPr/>
        </p:nvSpPr>
        <p:spPr>
          <a:xfrm>
            <a:off x="5119464" y="1222644"/>
            <a:ext cx="2915048" cy="954107"/>
          </a:xfrm>
          <a:prstGeom prst="rect">
            <a:avLst/>
          </a:prstGeom>
          <a:solidFill>
            <a:schemeClr val="accent1">
              <a:lumMod val="40000"/>
              <a:lumOff val="60000"/>
            </a:schemeClr>
          </a:solidFill>
        </p:spPr>
        <p:txBody>
          <a:bodyPr wrap="square" rtlCol="0">
            <a:spAutoFit/>
          </a:bodyPr>
          <a:lstStyle/>
          <a:p>
            <a:pPr defTabSz="1828800" hangingPunct="1"/>
            <a:r>
              <a:rPr lang="ar-LB" sz="5600" b="0" kern="1200" dirty="0">
                <a:solidFill>
                  <a:prstClr val="black"/>
                </a:solidFill>
                <a:latin typeface="Calibri" panose="020F0502020204030204"/>
                <a:ea typeface="+mn-ea"/>
                <a:cs typeface="Arial" panose="020B0604020202020204" pitchFamily="34" charset="0"/>
              </a:rPr>
              <a:t>الصناعة</a:t>
            </a:r>
            <a:endParaRPr lang="en-US" sz="5600" b="0" kern="1200" dirty="0">
              <a:solidFill>
                <a:prstClr val="black"/>
              </a:solidFill>
              <a:latin typeface="Calibri" panose="020F0502020204030204"/>
              <a:ea typeface="+mn-ea"/>
              <a:cs typeface="+mn-cs"/>
            </a:endParaRPr>
          </a:p>
        </p:txBody>
      </p:sp>
      <p:graphicFrame>
        <p:nvGraphicFramePr>
          <p:cNvPr id="22" name="Diagram 21">
            <a:extLst>
              <a:ext uri="{FF2B5EF4-FFF2-40B4-BE49-F238E27FC236}">
                <a16:creationId xmlns:a16="http://schemas.microsoft.com/office/drawing/2014/main" id="{8336EB94-3C08-40AB-8D92-28417B804A98}"/>
              </a:ext>
            </a:extLst>
          </p:cNvPr>
          <p:cNvGraphicFramePr/>
          <p:nvPr/>
        </p:nvGraphicFramePr>
        <p:xfrm>
          <a:off x="4302713" y="2369655"/>
          <a:ext cx="4651154" cy="4509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8" name="Group 27">
            <a:extLst>
              <a:ext uri="{FF2B5EF4-FFF2-40B4-BE49-F238E27FC236}">
                <a16:creationId xmlns:a16="http://schemas.microsoft.com/office/drawing/2014/main" id="{2C7417EC-58B8-42E2-85A9-9094E12F67D1}"/>
              </a:ext>
            </a:extLst>
          </p:cNvPr>
          <p:cNvGrpSpPr/>
          <p:nvPr/>
        </p:nvGrpSpPr>
        <p:grpSpPr>
          <a:xfrm>
            <a:off x="3400174" y="5487522"/>
            <a:ext cx="2346916" cy="2421764"/>
            <a:chOff x="2705968" y="2737162"/>
            <a:chExt cx="1173458" cy="1210882"/>
          </a:xfrm>
        </p:grpSpPr>
        <p:pic>
          <p:nvPicPr>
            <p:cNvPr id="20" name="Picture 19">
              <a:extLst>
                <a:ext uri="{FF2B5EF4-FFF2-40B4-BE49-F238E27FC236}">
                  <a16:creationId xmlns:a16="http://schemas.microsoft.com/office/drawing/2014/main" id="{EFDB4D0C-2366-4864-935A-AAB87B9D6465}"/>
                </a:ext>
              </a:extLst>
            </p:cNvPr>
            <p:cNvPicPr>
              <a:picLocks noChangeAspect="1"/>
            </p:cNvPicPr>
            <p:nvPr/>
          </p:nvPicPr>
          <p:blipFill>
            <a:blip r:embed="rId14"/>
            <a:stretch>
              <a:fillRect/>
            </a:stretch>
          </p:blipFill>
          <p:spPr>
            <a:xfrm>
              <a:off x="2705969" y="2737162"/>
              <a:ext cx="1173457" cy="880093"/>
            </a:xfrm>
            <a:prstGeom prst="rect">
              <a:avLst/>
            </a:prstGeom>
          </p:spPr>
        </p:pic>
        <p:pic>
          <p:nvPicPr>
            <p:cNvPr id="24" name="Picture 23">
              <a:extLst>
                <a:ext uri="{FF2B5EF4-FFF2-40B4-BE49-F238E27FC236}">
                  <a16:creationId xmlns:a16="http://schemas.microsoft.com/office/drawing/2014/main" id="{2697C17F-1FD5-4618-87F6-7D134D98A167}"/>
                </a:ext>
              </a:extLst>
            </p:cNvPr>
            <p:cNvPicPr>
              <a:picLocks noChangeAspect="1"/>
            </p:cNvPicPr>
            <p:nvPr/>
          </p:nvPicPr>
          <p:blipFill>
            <a:blip r:embed="rId15"/>
            <a:stretch>
              <a:fillRect/>
            </a:stretch>
          </p:blipFill>
          <p:spPr>
            <a:xfrm>
              <a:off x="2705968" y="3560213"/>
              <a:ext cx="1173458" cy="387831"/>
            </a:xfrm>
            <a:prstGeom prst="rect">
              <a:avLst/>
            </a:prstGeom>
          </p:spPr>
        </p:pic>
      </p:grpSp>
      <p:grpSp>
        <p:nvGrpSpPr>
          <p:cNvPr id="29" name="Group 28">
            <a:extLst>
              <a:ext uri="{FF2B5EF4-FFF2-40B4-BE49-F238E27FC236}">
                <a16:creationId xmlns:a16="http://schemas.microsoft.com/office/drawing/2014/main" id="{1D0EF652-7569-43A0-9642-B1E4CAF09690}"/>
              </a:ext>
            </a:extLst>
          </p:cNvPr>
          <p:cNvGrpSpPr/>
          <p:nvPr/>
        </p:nvGrpSpPr>
        <p:grpSpPr>
          <a:xfrm>
            <a:off x="7423702" y="5476646"/>
            <a:ext cx="2346916" cy="2391396"/>
            <a:chOff x="2705968" y="3998392"/>
            <a:chExt cx="1173458" cy="1195698"/>
          </a:xfrm>
        </p:grpSpPr>
        <p:pic>
          <p:nvPicPr>
            <p:cNvPr id="26" name="Picture 25" descr="A black sculpture with a green lightning bolt&#10;&#10;Description automatically generated">
              <a:extLst>
                <a:ext uri="{FF2B5EF4-FFF2-40B4-BE49-F238E27FC236}">
                  <a16:creationId xmlns:a16="http://schemas.microsoft.com/office/drawing/2014/main" id="{E87ADE96-F4FB-4403-B7FA-764E914E2A4D}"/>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15778" y="3998392"/>
              <a:ext cx="1163648" cy="834501"/>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398FE5A0-1B89-4809-A158-73F24F52510A}"/>
                </a:ext>
              </a:extLst>
            </p:cNvPr>
            <p:cNvPicPr>
              <a:picLocks noChangeAspect="1"/>
            </p:cNvPicPr>
            <p:nvPr/>
          </p:nvPicPr>
          <p:blipFill>
            <a:blip r:embed="rId16"/>
            <a:stretch>
              <a:fillRect/>
            </a:stretch>
          </p:blipFill>
          <p:spPr>
            <a:xfrm>
              <a:off x="2705968" y="4806259"/>
              <a:ext cx="1173458" cy="387831"/>
            </a:xfrm>
            <a:prstGeom prst="rect">
              <a:avLst/>
            </a:prstGeom>
          </p:spPr>
        </p:pic>
      </p:grpSp>
      <p:grpSp>
        <p:nvGrpSpPr>
          <p:cNvPr id="33" name="Group 32">
            <a:extLst>
              <a:ext uri="{FF2B5EF4-FFF2-40B4-BE49-F238E27FC236}">
                <a16:creationId xmlns:a16="http://schemas.microsoft.com/office/drawing/2014/main" id="{AA5C712C-2972-4406-975A-50D58CAA51EA}"/>
              </a:ext>
            </a:extLst>
          </p:cNvPr>
          <p:cNvGrpSpPr/>
          <p:nvPr/>
        </p:nvGrpSpPr>
        <p:grpSpPr>
          <a:xfrm>
            <a:off x="5421748" y="7985853"/>
            <a:ext cx="2327296" cy="2355630"/>
            <a:chOff x="1700087" y="4068888"/>
            <a:chExt cx="1163648" cy="1177815"/>
          </a:xfrm>
        </p:grpSpPr>
        <p:pic>
          <p:nvPicPr>
            <p:cNvPr id="30" name="Picture 29">
              <a:extLst>
                <a:ext uri="{FF2B5EF4-FFF2-40B4-BE49-F238E27FC236}">
                  <a16:creationId xmlns:a16="http://schemas.microsoft.com/office/drawing/2014/main" id="{9EA88F25-CCAD-4475-9C32-C315A63C302B}"/>
                </a:ext>
              </a:extLst>
            </p:cNvPr>
            <p:cNvPicPr>
              <a:picLocks noChangeAspect="1"/>
            </p:cNvPicPr>
            <p:nvPr/>
          </p:nvPicPr>
          <p:blipFill>
            <a:blip r:embed="rId17"/>
            <a:stretch>
              <a:fillRect/>
            </a:stretch>
          </p:blipFill>
          <p:spPr>
            <a:xfrm>
              <a:off x="1700087" y="4068888"/>
              <a:ext cx="1163648" cy="851616"/>
            </a:xfrm>
            <a:prstGeom prst="rect">
              <a:avLst/>
            </a:prstGeom>
          </p:spPr>
        </p:pic>
        <p:pic>
          <p:nvPicPr>
            <p:cNvPr id="32" name="Picture 31">
              <a:extLst>
                <a:ext uri="{FF2B5EF4-FFF2-40B4-BE49-F238E27FC236}">
                  <a16:creationId xmlns:a16="http://schemas.microsoft.com/office/drawing/2014/main" id="{CE7BBE46-A957-4784-B095-F5BF273B612B}"/>
                </a:ext>
              </a:extLst>
            </p:cNvPr>
            <p:cNvPicPr>
              <a:picLocks noChangeAspect="1"/>
            </p:cNvPicPr>
            <p:nvPr/>
          </p:nvPicPr>
          <p:blipFill>
            <a:blip r:embed="rId18"/>
            <a:stretch>
              <a:fillRect/>
            </a:stretch>
          </p:blipFill>
          <p:spPr>
            <a:xfrm>
              <a:off x="1700087" y="4861938"/>
              <a:ext cx="1163648" cy="384765"/>
            </a:xfrm>
            <a:prstGeom prst="rect">
              <a:avLst/>
            </a:prstGeom>
          </p:spPr>
        </p:pic>
      </p:grpSp>
      <p:grpSp>
        <p:nvGrpSpPr>
          <p:cNvPr id="36" name="Group 35">
            <a:extLst>
              <a:ext uri="{FF2B5EF4-FFF2-40B4-BE49-F238E27FC236}">
                <a16:creationId xmlns:a16="http://schemas.microsoft.com/office/drawing/2014/main" id="{22DFF3E3-5CB8-45B3-97B5-ECA9B8D4583A}"/>
              </a:ext>
            </a:extLst>
          </p:cNvPr>
          <p:cNvGrpSpPr/>
          <p:nvPr/>
        </p:nvGrpSpPr>
        <p:grpSpPr>
          <a:xfrm>
            <a:off x="4105478" y="10677474"/>
            <a:ext cx="4943024" cy="1687466"/>
            <a:chOff x="2052739" y="5338737"/>
            <a:chExt cx="2471512" cy="843733"/>
          </a:xfrm>
        </p:grpSpPr>
        <p:sp>
          <p:nvSpPr>
            <p:cNvPr id="34" name="Rectangle 33">
              <a:extLst>
                <a:ext uri="{FF2B5EF4-FFF2-40B4-BE49-F238E27FC236}">
                  <a16:creationId xmlns:a16="http://schemas.microsoft.com/office/drawing/2014/main" id="{4ED8A362-E050-4168-8B09-5DF22B267C1C}"/>
                </a:ext>
              </a:extLst>
            </p:cNvPr>
            <p:cNvSpPr/>
            <p:nvPr/>
          </p:nvSpPr>
          <p:spPr>
            <a:xfrm>
              <a:off x="2052740" y="5338737"/>
              <a:ext cx="2471511" cy="600165"/>
            </a:xfrm>
            <a:prstGeom prst="rect">
              <a:avLst/>
            </a:prstGeom>
            <a:solidFill>
              <a:schemeClr val="accent6">
                <a:lumMod val="60000"/>
                <a:lumOff val="40000"/>
              </a:schemeClr>
            </a:solidFill>
          </p:spPr>
          <p:txBody>
            <a:bodyPr wrap="square">
              <a:spAutoFit/>
            </a:bodyPr>
            <a:lstStyle/>
            <a:p>
              <a:pPr algn="l" defTabSz="1828800" hangingPunct="1"/>
              <a:r>
                <a:rPr lang="en-US" sz="3600" b="0" kern="1200" dirty="0">
                  <a:solidFill>
                    <a:prstClr val="black"/>
                  </a:solidFill>
                  <a:latin typeface="Calibri" panose="020F0502020204030204"/>
                  <a:ea typeface="+mn-ea"/>
                  <a:cs typeface="+mn-cs"/>
                </a:rPr>
                <a:t>TEMO Soft-, Hardware &amp; Consulting </a:t>
              </a:r>
              <a:r>
                <a:rPr lang="en-US" sz="3600" b="0" kern="1200" dirty="0" err="1">
                  <a:solidFill>
                    <a:prstClr val="black"/>
                  </a:solidFill>
                  <a:latin typeface="Calibri" panose="020F0502020204030204"/>
                  <a:ea typeface="+mn-ea"/>
                  <a:cs typeface="+mn-cs"/>
                </a:rPr>
                <a:t>e.K</a:t>
              </a:r>
              <a:r>
                <a:rPr lang="en-US" sz="3600" b="0" kern="1200" dirty="0">
                  <a:solidFill>
                    <a:prstClr val="black"/>
                  </a:solidFill>
                  <a:latin typeface="Calibri" panose="020F0502020204030204"/>
                  <a:ea typeface="+mn-ea"/>
                  <a:cs typeface="+mn-cs"/>
                </a:rPr>
                <a:t>.</a:t>
              </a:r>
            </a:p>
          </p:txBody>
        </p:sp>
        <p:sp>
          <p:nvSpPr>
            <p:cNvPr id="35" name="Rectangle 34">
              <a:extLst>
                <a:ext uri="{FF2B5EF4-FFF2-40B4-BE49-F238E27FC236}">
                  <a16:creationId xmlns:a16="http://schemas.microsoft.com/office/drawing/2014/main" id="{0D71DD87-1329-4CCE-9E47-015EBCF42A52}"/>
                </a:ext>
              </a:extLst>
            </p:cNvPr>
            <p:cNvSpPr/>
            <p:nvPr/>
          </p:nvSpPr>
          <p:spPr>
            <a:xfrm>
              <a:off x="2052739" y="5951637"/>
              <a:ext cx="2471511" cy="230833"/>
            </a:xfrm>
            <a:prstGeom prst="rect">
              <a:avLst/>
            </a:prstGeom>
            <a:solidFill>
              <a:schemeClr val="accent6">
                <a:lumMod val="60000"/>
                <a:lumOff val="40000"/>
              </a:schemeClr>
            </a:solidFill>
          </p:spPr>
          <p:txBody>
            <a:bodyPr wrap="square">
              <a:spAutoFit/>
            </a:bodyPr>
            <a:lstStyle/>
            <a:p>
              <a:pPr algn="l" defTabSz="1828800" hangingPunct="1"/>
              <a:r>
                <a:rPr lang="en-US" sz="2400" b="0" kern="1200" dirty="0">
                  <a:solidFill>
                    <a:prstClr val="black"/>
                  </a:solidFill>
                  <a:latin typeface="Calibri" panose="020F0502020204030204"/>
                  <a:ea typeface="+mn-ea"/>
                  <a:cs typeface="+mn-cs"/>
                </a:rPr>
                <a:t>www.temo-group.com</a:t>
              </a:r>
            </a:p>
          </p:txBody>
        </p:sp>
      </p:grpSp>
      <p:graphicFrame>
        <p:nvGraphicFramePr>
          <p:cNvPr id="38" name="Diagram 37">
            <a:extLst>
              <a:ext uri="{FF2B5EF4-FFF2-40B4-BE49-F238E27FC236}">
                <a16:creationId xmlns:a16="http://schemas.microsoft.com/office/drawing/2014/main" id="{EAEE386D-D29F-482E-AEE3-6AC6CDF0E0AC}"/>
              </a:ext>
            </a:extLst>
          </p:cNvPr>
          <p:cNvGraphicFramePr/>
          <p:nvPr/>
        </p:nvGraphicFramePr>
        <p:xfrm>
          <a:off x="3304980" y="2899648"/>
          <a:ext cx="6370444" cy="1190472"/>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39" name="Diagram 38">
            <a:extLst>
              <a:ext uri="{FF2B5EF4-FFF2-40B4-BE49-F238E27FC236}">
                <a16:creationId xmlns:a16="http://schemas.microsoft.com/office/drawing/2014/main" id="{BEA80B26-A08F-40A8-8380-7730A9C2C370}"/>
              </a:ext>
            </a:extLst>
          </p:cNvPr>
          <p:cNvGraphicFramePr/>
          <p:nvPr/>
        </p:nvGraphicFramePr>
        <p:xfrm>
          <a:off x="4302711" y="3494440"/>
          <a:ext cx="4651154" cy="59568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37" name="Rectangle 36">
            <a:extLst>
              <a:ext uri="{FF2B5EF4-FFF2-40B4-BE49-F238E27FC236}">
                <a16:creationId xmlns:a16="http://schemas.microsoft.com/office/drawing/2014/main" id="{B1DABD13-3C1E-4815-AF5C-6AB9475CEFAB}"/>
              </a:ext>
            </a:extLst>
          </p:cNvPr>
          <p:cNvSpPr/>
          <p:nvPr/>
        </p:nvSpPr>
        <p:spPr>
          <a:xfrm>
            <a:off x="3083274" y="4414051"/>
            <a:ext cx="6793078" cy="646331"/>
          </a:xfrm>
          <a:prstGeom prst="rect">
            <a:avLst/>
          </a:prstGeom>
          <a:solidFill>
            <a:schemeClr val="accent1">
              <a:lumMod val="40000"/>
              <a:lumOff val="60000"/>
            </a:schemeClr>
          </a:solidFill>
        </p:spPr>
        <p:txBody>
          <a:bodyPr wrap="none">
            <a:spAutoFit/>
          </a:bodyPr>
          <a:lstStyle/>
          <a:p>
            <a:pPr algn="l" defTabSz="1828800" hangingPunct="1"/>
            <a:r>
              <a:rPr lang="en-US" sz="3600" b="0" kern="1200" dirty="0">
                <a:solidFill>
                  <a:prstClr val="black"/>
                </a:solidFill>
                <a:latin typeface="Calibri" panose="020F0502020204030204"/>
                <a:ea typeface="+mn-ea"/>
                <a:cs typeface="+mn-cs"/>
              </a:rPr>
              <a:t>TECDA startup companies’ complex</a:t>
            </a:r>
          </a:p>
        </p:txBody>
      </p:sp>
    </p:spTree>
    <p:extLst>
      <p:ext uri="{BB962C8B-B14F-4D97-AF65-F5344CB8AC3E}">
        <p14:creationId xmlns:p14="http://schemas.microsoft.com/office/powerpoint/2010/main" val="193489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2505882" cy="2774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21F553A-4C96-4733-B6C1-496908420182}"/>
              </a:ext>
            </a:extLst>
          </p:cNvPr>
          <p:cNvSpPr txBox="1"/>
          <p:nvPr/>
        </p:nvSpPr>
        <p:spPr>
          <a:xfrm>
            <a:off x="11061576" y="1248793"/>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pic>
        <p:nvPicPr>
          <p:cNvPr id="2" name="Picture 1">
            <a:extLst>
              <a:ext uri="{FF2B5EF4-FFF2-40B4-BE49-F238E27FC236}">
                <a16:creationId xmlns:a16="http://schemas.microsoft.com/office/drawing/2014/main" id="{88DF6EFB-AEED-4797-9E43-37E0470606C4}"/>
              </a:ext>
            </a:extLst>
          </p:cNvPr>
          <p:cNvPicPr>
            <a:picLocks noChangeAspect="1"/>
          </p:cNvPicPr>
          <p:nvPr/>
        </p:nvPicPr>
        <p:blipFill>
          <a:blip r:embed="rId4"/>
          <a:stretch>
            <a:fillRect/>
          </a:stretch>
        </p:blipFill>
        <p:spPr>
          <a:xfrm>
            <a:off x="16192868" y="3877550"/>
            <a:ext cx="4048220" cy="4953736"/>
          </a:xfrm>
          <a:prstGeom prst="rect">
            <a:avLst/>
          </a:prstGeom>
        </p:spPr>
      </p:pic>
      <p:pic>
        <p:nvPicPr>
          <p:cNvPr id="3" name="Picture 2">
            <a:extLst>
              <a:ext uri="{FF2B5EF4-FFF2-40B4-BE49-F238E27FC236}">
                <a16:creationId xmlns:a16="http://schemas.microsoft.com/office/drawing/2014/main" id="{FDE520A7-E9C2-4B33-A595-DEF9453ED8BB}"/>
              </a:ext>
            </a:extLst>
          </p:cNvPr>
          <p:cNvPicPr>
            <a:picLocks noChangeAspect="1"/>
          </p:cNvPicPr>
          <p:nvPr/>
        </p:nvPicPr>
        <p:blipFill>
          <a:blip r:embed="rId5"/>
          <a:stretch>
            <a:fillRect/>
          </a:stretch>
        </p:blipFill>
        <p:spPr>
          <a:xfrm>
            <a:off x="7988440" y="3877550"/>
            <a:ext cx="4203560" cy="6715704"/>
          </a:xfrm>
          <a:prstGeom prst="rect">
            <a:avLst/>
          </a:prstGeom>
        </p:spPr>
      </p:pic>
      <p:pic>
        <p:nvPicPr>
          <p:cNvPr id="5" name="Picture 4">
            <a:extLst>
              <a:ext uri="{FF2B5EF4-FFF2-40B4-BE49-F238E27FC236}">
                <a16:creationId xmlns:a16="http://schemas.microsoft.com/office/drawing/2014/main" id="{B666E5FE-A93A-4561-B8B6-DDFAAC35F267}"/>
              </a:ext>
            </a:extLst>
          </p:cNvPr>
          <p:cNvPicPr>
            <a:picLocks noChangeAspect="1"/>
          </p:cNvPicPr>
          <p:nvPr/>
        </p:nvPicPr>
        <p:blipFill>
          <a:blip r:embed="rId6"/>
          <a:stretch>
            <a:fillRect/>
          </a:stretch>
        </p:blipFill>
        <p:spPr>
          <a:xfrm>
            <a:off x="12293086" y="4786195"/>
            <a:ext cx="3485916" cy="5316594"/>
          </a:xfrm>
          <a:prstGeom prst="rect">
            <a:avLst/>
          </a:prstGeom>
        </p:spPr>
      </p:pic>
      <p:sp>
        <p:nvSpPr>
          <p:cNvPr id="31" name="TextBox 30">
            <a:extLst>
              <a:ext uri="{FF2B5EF4-FFF2-40B4-BE49-F238E27FC236}">
                <a16:creationId xmlns:a16="http://schemas.microsoft.com/office/drawing/2014/main" id="{207E39AD-FFDE-49E5-9DF5-8893BD51A55E}"/>
              </a:ext>
            </a:extLst>
          </p:cNvPr>
          <p:cNvSpPr txBox="1"/>
          <p:nvPr/>
        </p:nvSpPr>
        <p:spPr>
          <a:xfrm>
            <a:off x="2079350" y="2498770"/>
            <a:ext cx="4622312" cy="954107"/>
          </a:xfrm>
          <a:prstGeom prst="rect">
            <a:avLst/>
          </a:prstGeom>
          <a:solidFill>
            <a:schemeClr val="accent1">
              <a:lumMod val="40000"/>
              <a:lumOff val="60000"/>
            </a:schemeClr>
          </a:solidFill>
        </p:spPr>
        <p:txBody>
          <a:bodyPr wrap="square" rtlCol="0">
            <a:spAutoFit/>
          </a:bodyPr>
          <a:lstStyle/>
          <a:p>
            <a:pPr defTabSz="1828800" rtl="1" hangingPunct="1"/>
            <a:r>
              <a:rPr lang="ar-LB" sz="5600" b="0" kern="1200" dirty="0">
                <a:solidFill>
                  <a:prstClr val="black"/>
                </a:solidFill>
                <a:latin typeface="Calibri" panose="020F0502020204030204"/>
                <a:ea typeface="+mn-ea"/>
                <a:cs typeface="Arial" panose="020B0604020202020204" pitchFamily="34" charset="0"/>
              </a:rPr>
              <a:t>البحث العلمي</a:t>
            </a:r>
            <a:endParaRPr lang="en-US" sz="5600" b="0" kern="1200" dirty="0">
              <a:solidFill>
                <a:prstClr val="black"/>
              </a:solidFill>
              <a:latin typeface="Calibri" panose="020F0502020204030204"/>
              <a:ea typeface="+mn-ea"/>
              <a:cs typeface="+mn-cs"/>
            </a:endParaRPr>
          </a:p>
        </p:txBody>
      </p:sp>
      <p:graphicFrame>
        <p:nvGraphicFramePr>
          <p:cNvPr id="40" name="Diagram 39">
            <a:extLst>
              <a:ext uri="{FF2B5EF4-FFF2-40B4-BE49-F238E27FC236}">
                <a16:creationId xmlns:a16="http://schemas.microsoft.com/office/drawing/2014/main" id="{D49CDE41-92EE-4750-BC72-6343E0519CAE}"/>
              </a:ext>
            </a:extLst>
          </p:cNvPr>
          <p:cNvGraphicFramePr/>
          <p:nvPr/>
        </p:nvGraphicFramePr>
        <p:xfrm>
          <a:off x="1102322" y="2059621"/>
          <a:ext cx="6954180" cy="4101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1" name="Diagram 40">
            <a:extLst>
              <a:ext uri="{FF2B5EF4-FFF2-40B4-BE49-F238E27FC236}">
                <a16:creationId xmlns:a16="http://schemas.microsoft.com/office/drawing/2014/main" id="{1D8B1856-A19B-45D0-8217-260A2C270464}"/>
              </a:ext>
            </a:extLst>
          </p:cNvPr>
          <p:cNvGraphicFramePr/>
          <p:nvPr/>
        </p:nvGraphicFramePr>
        <p:xfrm>
          <a:off x="1152866" y="2498772"/>
          <a:ext cx="6954180" cy="43381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8" name="Picture 7">
            <a:extLst>
              <a:ext uri="{FF2B5EF4-FFF2-40B4-BE49-F238E27FC236}">
                <a16:creationId xmlns:a16="http://schemas.microsoft.com/office/drawing/2014/main" id="{7BEF2BAA-333C-4FEF-98C9-C6725F9E0D59}"/>
              </a:ext>
            </a:extLst>
          </p:cNvPr>
          <p:cNvPicPr>
            <a:picLocks noChangeAspect="1"/>
          </p:cNvPicPr>
          <p:nvPr/>
        </p:nvPicPr>
        <p:blipFill>
          <a:blip r:embed="rId17"/>
          <a:stretch>
            <a:fillRect/>
          </a:stretch>
        </p:blipFill>
        <p:spPr>
          <a:xfrm>
            <a:off x="2505881" y="5265845"/>
            <a:ext cx="4248150" cy="2571750"/>
          </a:xfrm>
          <a:prstGeom prst="rect">
            <a:avLst/>
          </a:prstGeom>
        </p:spPr>
      </p:pic>
      <p:pic>
        <p:nvPicPr>
          <p:cNvPr id="15" name="Picture 14">
            <a:extLst>
              <a:ext uri="{FF2B5EF4-FFF2-40B4-BE49-F238E27FC236}">
                <a16:creationId xmlns:a16="http://schemas.microsoft.com/office/drawing/2014/main" id="{EB3C243F-471E-49ED-B57F-08F45DA192C1}"/>
              </a:ext>
            </a:extLst>
          </p:cNvPr>
          <p:cNvPicPr>
            <a:picLocks noChangeAspect="1"/>
          </p:cNvPicPr>
          <p:nvPr/>
        </p:nvPicPr>
        <p:blipFill>
          <a:blip r:embed="rId18"/>
          <a:stretch>
            <a:fillRect/>
          </a:stretch>
        </p:blipFill>
        <p:spPr>
          <a:xfrm>
            <a:off x="2811716" y="9549112"/>
            <a:ext cx="3517876" cy="553676"/>
          </a:xfrm>
          <a:prstGeom prst="rect">
            <a:avLst/>
          </a:prstGeom>
        </p:spPr>
      </p:pic>
      <p:pic>
        <p:nvPicPr>
          <p:cNvPr id="16" name="Picture 15">
            <a:extLst>
              <a:ext uri="{FF2B5EF4-FFF2-40B4-BE49-F238E27FC236}">
                <a16:creationId xmlns:a16="http://schemas.microsoft.com/office/drawing/2014/main" id="{75359B29-54A4-43B2-8745-F1FAB8BC69E9}"/>
              </a:ext>
            </a:extLst>
          </p:cNvPr>
          <p:cNvPicPr>
            <a:picLocks noChangeAspect="1"/>
          </p:cNvPicPr>
          <p:nvPr/>
        </p:nvPicPr>
        <p:blipFill>
          <a:blip r:embed="rId19"/>
          <a:stretch>
            <a:fillRect/>
          </a:stretch>
        </p:blipFill>
        <p:spPr>
          <a:xfrm>
            <a:off x="3442887" y="8216738"/>
            <a:ext cx="2266950" cy="1333500"/>
          </a:xfrm>
          <a:prstGeom prst="rect">
            <a:avLst/>
          </a:prstGeom>
        </p:spPr>
      </p:pic>
      <p:pic>
        <p:nvPicPr>
          <p:cNvPr id="18" name="Picture 17">
            <a:extLst>
              <a:ext uri="{FF2B5EF4-FFF2-40B4-BE49-F238E27FC236}">
                <a16:creationId xmlns:a16="http://schemas.microsoft.com/office/drawing/2014/main" id="{8F1A8C9A-4FE9-4579-80B6-7789AAB9EAA0}"/>
              </a:ext>
            </a:extLst>
          </p:cNvPr>
          <p:cNvPicPr>
            <a:picLocks noChangeAspect="1"/>
          </p:cNvPicPr>
          <p:nvPr/>
        </p:nvPicPr>
        <p:blipFill>
          <a:blip r:embed="rId20"/>
          <a:stretch>
            <a:fillRect/>
          </a:stretch>
        </p:blipFill>
        <p:spPr>
          <a:xfrm>
            <a:off x="2237173" y="10299818"/>
            <a:ext cx="4764922" cy="1165588"/>
          </a:xfrm>
          <a:prstGeom prst="rect">
            <a:avLst/>
          </a:prstGeom>
        </p:spPr>
      </p:pic>
      <p:pic>
        <p:nvPicPr>
          <p:cNvPr id="23" name="Picture 22">
            <a:extLst>
              <a:ext uri="{FF2B5EF4-FFF2-40B4-BE49-F238E27FC236}">
                <a16:creationId xmlns:a16="http://schemas.microsoft.com/office/drawing/2014/main" id="{53DA4102-BDE5-440F-88BF-3602EFD9AEC7}"/>
              </a:ext>
            </a:extLst>
          </p:cNvPr>
          <p:cNvPicPr>
            <a:picLocks noChangeAspect="1"/>
          </p:cNvPicPr>
          <p:nvPr/>
        </p:nvPicPr>
        <p:blipFill>
          <a:blip r:embed="rId21"/>
          <a:stretch>
            <a:fillRect/>
          </a:stretch>
        </p:blipFill>
        <p:spPr>
          <a:xfrm>
            <a:off x="2622903" y="11904213"/>
            <a:ext cx="3706690" cy="999830"/>
          </a:xfrm>
          <a:prstGeom prst="rect">
            <a:avLst/>
          </a:prstGeom>
        </p:spPr>
      </p:pic>
    </p:spTree>
    <p:extLst>
      <p:ext uri="{BB962C8B-B14F-4D97-AF65-F5344CB8AC3E}">
        <p14:creationId xmlns:p14="http://schemas.microsoft.com/office/powerpoint/2010/main" val="578906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73F01-62BB-4DA8-AF8C-49833C6FE6D0}"/>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
        <p:nvSpPr>
          <p:cNvPr id="3" name="TextBox 2">
            <a:extLst>
              <a:ext uri="{FF2B5EF4-FFF2-40B4-BE49-F238E27FC236}">
                <a16:creationId xmlns:a16="http://schemas.microsoft.com/office/drawing/2014/main" id="{3A7CF1A6-ABB6-482C-B529-13E854CAF5C3}"/>
              </a:ext>
            </a:extLst>
          </p:cNvPr>
          <p:cNvSpPr txBox="1"/>
          <p:nvPr/>
        </p:nvSpPr>
        <p:spPr>
          <a:xfrm>
            <a:off x="10049522" y="3637543"/>
            <a:ext cx="12677312" cy="2308324"/>
          </a:xfrm>
          <a:prstGeom prst="rect">
            <a:avLst/>
          </a:prstGeom>
          <a:noFill/>
        </p:spPr>
        <p:txBody>
          <a:bodyPr wrap="square" rtlCol="0">
            <a:spAutoFit/>
          </a:bodyPr>
          <a:lstStyle/>
          <a:p>
            <a:pPr algn="r" defTabSz="1828800" rtl="1" hangingPunct="1"/>
            <a:r>
              <a:rPr lang="ar-LB" sz="4800" b="0" kern="1200" dirty="0">
                <a:solidFill>
                  <a:prstClr val="black"/>
                </a:solidFill>
                <a:latin typeface="Calibri" panose="020F0502020204030204"/>
                <a:ea typeface="+mn-ea"/>
                <a:cs typeface="Arial" panose="020B0604020202020204" pitchFamily="34" charset="0"/>
              </a:rPr>
              <a:t>محطة الطاقة و الفرز</a:t>
            </a:r>
            <a:r>
              <a:rPr lang="en-US" sz="4800" b="0" kern="1200" dirty="0">
                <a:solidFill>
                  <a:prstClr val="black"/>
                </a:solidFill>
                <a:latin typeface="Calibri" panose="020F0502020204030204"/>
                <a:ea typeface="+mn-ea"/>
                <a:cs typeface="+mn-cs"/>
              </a:rPr>
              <a:t> </a:t>
            </a:r>
            <a:r>
              <a:rPr lang="ar-LB" sz="4800" b="0" kern="1200" dirty="0">
                <a:solidFill>
                  <a:prstClr val="black"/>
                </a:solidFill>
                <a:latin typeface="Calibri" panose="020F0502020204030204"/>
                <a:ea typeface="+mn-ea"/>
                <a:cs typeface="Arial" panose="020B0604020202020204" pitchFamily="34" charset="0"/>
              </a:rPr>
              <a:t> في رأس</a:t>
            </a:r>
            <a:r>
              <a:rPr lang="en-US" sz="4800" b="0" kern="1200" dirty="0">
                <a:solidFill>
                  <a:prstClr val="black"/>
                </a:solidFill>
                <a:latin typeface="Calibri" panose="020F0502020204030204"/>
                <a:ea typeface="+mn-ea"/>
                <a:cs typeface="+mn-cs"/>
              </a:rPr>
              <a:t>-</a:t>
            </a:r>
            <a:r>
              <a:rPr lang="ar-LB" sz="4800" b="0" kern="1200" dirty="0" err="1">
                <a:solidFill>
                  <a:prstClr val="black"/>
                </a:solidFill>
                <a:latin typeface="Calibri" panose="020F0502020204030204"/>
                <a:ea typeface="+mn-ea"/>
                <a:cs typeface="Arial" panose="020B0604020202020204" pitchFamily="34" charset="0"/>
              </a:rPr>
              <a:t>مسقا</a:t>
            </a:r>
            <a:r>
              <a:rPr lang="ar-LB" sz="4800" b="0" kern="1200" dirty="0">
                <a:solidFill>
                  <a:prstClr val="black"/>
                </a:solidFill>
                <a:latin typeface="Calibri" panose="020F0502020204030204"/>
                <a:ea typeface="+mn-ea"/>
                <a:cs typeface="Arial" panose="020B0604020202020204" pitchFamily="34" charset="0"/>
              </a:rPr>
              <a:t> هي نموذج متقدم لإدارة النفايات وتوليد الطاقة من خلال حرق النفايات المفرزة.</a:t>
            </a:r>
          </a:p>
          <a:p>
            <a:pPr algn="r" defTabSz="1828800" rtl="1" hangingPunct="1"/>
            <a:r>
              <a:rPr lang="ar-LB" sz="4800" b="0" kern="1200" dirty="0">
                <a:solidFill>
                  <a:prstClr val="black"/>
                </a:solidFill>
                <a:latin typeface="Calibri" panose="020F0502020204030204"/>
                <a:ea typeface="+mn-ea"/>
                <a:cs typeface="Arial" panose="020B0604020202020204" pitchFamily="34" charset="0"/>
              </a:rPr>
              <a:t>يمكن تقسيم عملية إدارة النفايات إلى عدة مراحل رئيسية: </a:t>
            </a:r>
            <a:endParaRPr lang="en-US" sz="4800" b="0" kern="1200" dirty="0">
              <a:solidFill>
                <a:prstClr val="black"/>
              </a:solidFill>
              <a:latin typeface="Calibri" panose="020F0502020204030204"/>
              <a:ea typeface="+mn-ea"/>
              <a:cs typeface="+mn-cs"/>
            </a:endParaRPr>
          </a:p>
        </p:txBody>
      </p:sp>
      <p:pic>
        <p:nvPicPr>
          <p:cNvPr id="5" name="WhatsApp Video 2024-07-23 at 9.01.25 PM">
            <a:hlinkClick r:id="" action="ppaction://media"/>
            <a:extLst>
              <a:ext uri="{FF2B5EF4-FFF2-40B4-BE49-F238E27FC236}">
                <a16:creationId xmlns:a16="http://schemas.microsoft.com/office/drawing/2014/main" id="{1339DE2C-9748-43D9-81D4-F55753753B8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0404630" cy="13716000"/>
          </a:xfrm>
          <a:prstGeom prst="rect">
            <a:avLst/>
          </a:prstGeom>
        </p:spPr>
      </p:pic>
    </p:spTree>
    <p:extLst>
      <p:ext uri="{BB962C8B-B14F-4D97-AF65-F5344CB8AC3E}">
        <p14:creationId xmlns:p14="http://schemas.microsoft.com/office/powerpoint/2010/main" val="1348831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CF1A6-ABB6-482C-B529-13E854CAF5C3}"/>
              </a:ext>
            </a:extLst>
          </p:cNvPr>
          <p:cNvSpPr txBox="1"/>
          <p:nvPr/>
        </p:nvSpPr>
        <p:spPr>
          <a:xfrm>
            <a:off x="10049522" y="3637542"/>
            <a:ext cx="12677312" cy="3046988"/>
          </a:xfrm>
          <a:prstGeom prst="rect">
            <a:avLst/>
          </a:prstGeom>
          <a:noFill/>
        </p:spPr>
        <p:txBody>
          <a:bodyPr wrap="square" rtlCol="0">
            <a:spAutoFit/>
          </a:bodyPr>
          <a:lstStyle/>
          <a:p>
            <a:pPr algn="r" defTabSz="1828800" rtl="1" hangingPunct="1"/>
            <a:r>
              <a:rPr lang="ar-LB" sz="4800" kern="1200" dirty="0">
                <a:solidFill>
                  <a:prstClr val="black"/>
                </a:solidFill>
                <a:latin typeface="Calibri" panose="020F0502020204030204"/>
                <a:ea typeface="+mn-ea"/>
                <a:cs typeface="Arial" panose="020B0604020202020204" pitchFamily="34" charset="0"/>
              </a:rPr>
              <a:t>جمع النفايات وفرزها:</a:t>
            </a:r>
          </a:p>
          <a:p>
            <a:pPr algn="r" defTabSz="1828800" rtl="1" hangingPunct="1"/>
            <a:endParaRPr lang="ar-LB" sz="4800" kern="1200" dirty="0">
              <a:solidFill>
                <a:prstClr val="black"/>
              </a:solidFill>
              <a:latin typeface="Calibri" panose="020F0502020204030204"/>
              <a:ea typeface="+mn-ea"/>
              <a:cs typeface="Arial" panose="020B0604020202020204" pitchFamily="34" charset="0"/>
            </a:endParaRPr>
          </a:p>
          <a:p>
            <a:pPr algn="r" defTabSz="1828800" rtl="1" hangingPunct="1"/>
            <a:r>
              <a:rPr lang="ar-LB" sz="4800" b="0" kern="1200" dirty="0">
                <a:solidFill>
                  <a:prstClr val="black"/>
                </a:solidFill>
                <a:latin typeface="Calibri" panose="020F0502020204030204"/>
                <a:ea typeface="+mn-ea"/>
                <a:cs typeface="Arial" panose="020B0604020202020204" pitchFamily="34" charset="0"/>
              </a:rPr>
              <a:t>• يتم جمع النفايات من مختلف المصادر ونقلها إلى معمل الفرز.	</a:t>
            </a:r>
          </a:p>
        </p:txBody>
      </p:sp>
      <p:pic>
        <p:nvPicPr>
          <p:cNvPr id="7" name="WhatsApp Video 2024-07-23 at 9.22.07 PM">
            <a:hlinkClick r:id="" action="ppaction://media"/>
            <a:extLst>
              <a:ext uri="{FF2B5EF4-FFF2-40B4-BE49-F238E27FC236}">
                <a16:creationId xmlns:a16="http://schemas.microsoft.com/office/drawing/2014/main" id="{7A5D645B-EB88-4FA6-AA13-0F3483F3FE90}"/>
              </a:ext>
            </a:extLst>
          </p:cNvPr>
          <p:cNvPicPr>
            <a:picLocks noChangeAspect="1"/>
          </p:cNvPicPr>
          <p:nvPr>
            <a:videoFile r:link="rId1"/>
            <p:extLst>
              <p:ext uri="{DAA4B4D4-6D71-4841-9C94-3DE7FCFB9230}">
                <p14:media xmlns:p14="http://schemas.microsoft.com/office/powerpoint/2010/main" r:embed="rId2">
                  <p14:trim st="66" end="53371.7936"/>
                </p14:media>
              </p:ext>
            </p:extLst>
          </p:nvPr>
        </p:nvPicPr>
        <p:blipFill>
          <a:blip r:embed="rId4"/>
          <a:stretch>
            <a:fillRect/>
          </a:stretch>
        </p:blipFill>
        <p:spPr>
          <a:xfrm>
            <a:off x="1" y="-2302"/>
            <a:ext cx="10049530" cy="13875800"/>
          </a:xfrm>
          <a:prstGeom prst="rect">
            <a:avLst/>
          </a:prstGeom>
        </p:spPr>
      </p:pic>
      <p:sp>
        <p:nvSpPr>
          <p:cNvPr id="4" name="TextBox 3">
            <a:extLst>
              <a:ext uri="{FF2B5EF4-FFF2-40B4-BE49-F238E27FC236}">
                <a16:creationId xmlns:a16="http://schemas.microsoft.com/office/drawing/2014/main" id="{9E5B7724-F607-907A-9D47-D8BC3CBA4B5A}"/>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904685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sculpture with a green lightning bolt&#10;&#10;Description automatically generated">
            <a:extLst>
              <a:ext uri="{FF2B5EF4-FFF2-40B4-BE49-F238E27FC236}">
                <a16:creationId xmlns:a16="http://schemas.microsoft.com/office/drawing/2014/main" id="{3A00D260-FE73-48AF-8923-8D2859E5958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099744" cy="1246550"/>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1BABEEA2-0C92-49A4-9788-CA1E90219F7F}"/>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12958288" y="1438182"/>
            <a:ext cx="9945272" cy="10830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82DDA0-F8B6-4B52-87FE-3FF4DC70E30F}"/>
              </a:ext>
            </a:extLst>
          </p:cNvPr>
          <p:cNvSpPr>
            <a:spLocks noGrp="1"/>
          </p:cNvSpPr>
          <p:nvPr>
            <p:ph type="ctrTitle"/>
          </p:nvPr>
        </p:nvSpPr>
        <p:spPr>
          <a:xfrm>
            <a:off x="12523639" y="3518152"/>
            <a:ext cx="10856778" cy="6670820"/>
          </a:xfrm>
        </p:spPr>
        <p:txBody>
          <a:bodyPr anchor="b">
            <a:normAutofit/>
          </a:bodyPr>
          <a:lstStyle/>
          <a:p>
            <a:pPr rtl="1"/>
            <a:r>
              <a:rPr lang="ar-LB" sz="14400" b="1" dirty="0">
                <a:latin typeface="Calibri" panose="020F0502020204030204" pitchFamily="34" charset="0"/>
                <a:cs typeface="Calibri" panose="020F0502020204030204" pitchFamily="34" charset="0"/>
              </a:rPr>
              <a:t>الإدارة المستدامة للنفايات</a:t>
            </a:r>
            <a:endParaRPr lang="en-US" sz="144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39C9F11-288A-44DE-BD13-FB995B7BC6F2}"/>
              </a:ext>
            </a:extLst>
          </p:cNvPr>
          <p:cNvSpPr txBox="1"/>
          <p:nvPr/>
        </p:nvSpPr>
        <p:spPr>
          <a:xfrm>
            <a:off x="18796156" y="11399052"/>
            <a:ext cx="4202452" cy="830997"/>
          </a:xfrm>
          <a:prstGeom prst="rect">
            <a:avLst/>
          </a:prstGeom>
          <a:noFill/>
        </p:spPr>
        <p:txBody>
          <a:bodyPr wrap="square" rtlCol="0">
            <a:spAutoFit/>
          </a:bodyPr>
          <a:lstStyle/>
          <a:p>
            <a:pPr algn="r" rtl="1"/>
            <a:r>
              <a:rPr lang="ar-LB" sz="4800" dirty="0"/>
              <a:t>شركة طاقة الشمال</a:t>
            </a:r>
            <a:endParaRPr lang="en-US" sz="4800" dirty="0"/>
          </a:p>
        </p:txBody>
      </p:sp>
    </p:spTree>
    <p:extLst>
      <p:ext uri="{BB962C8B-B14F-4D97-AF65-F5344CB8AC3E}">
        <p14:creationId xmlns:p14="http://schemas.microsoft.com/office/powerpoint/2010/main" val="1666426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CF1A6-ABB6-482C-B529-13E854CAF5C3}"/>
              </a:ext>
            </a:extLst>
          </p:cNvPr>
          <p:cNvSpPr txBox="1"/>
          <p:nvPr/>
        </p:nvSpPr>
        <p:spPr>
          <a:xfrm>
            <a:off x="10049522" y="3637543"/>
            <a:ext cx="12677312" cy="4524315"/>
          </a:xfrm>
          <a:prstGeom prst="rect">
            <a:avLst/>
          </a:prstGeom>
          <a:noFill/>
        </p:spPr>
        <p:txBody>
          <a:bodyPr wrap="square" rtlCol="0">
            <a:spAutoFit/>
          </a:bodyPr>
          <a:lstStyle/>
          <a:p>
            <a:pPr algn="r" defTabSz="1828800" rtl="1" hangingPunct="1">
              <a:defRPr/>
            </a:pPr>
            <a:r>
              <a:rPr lang="ar-LB" sz="4800" kern="1200" dirty="0">
                <a:solidFill>
                  <a:prstClr val="black"/>
                </a:solidFill>
                <a:latin typeface="Calibri" panose="020F0502020204030204"/>
                <a:ea typeface="+mn-ea"/>
                <a:cs typeface="Arial" panose="020B0604020202020204" pitchFamily="34" charset="0"/>
              </a:rPr>
              <a:t>جمع النفايات وفرزها:</a:t>
            </a:r>
          </a:p>
          <a:p>
            <a:pPr algn="r" defTabSz="1828800" rtl="1" hangingPunct="1">
              <a:defRPr/>
            </a:pPr>
            <a:endParaRPr lang="ar-LB" sz="4800" kern="1200" dirty="0">
              <a:solidFill>
                <a:prstClr val="black"/>
              </a:solidFill>
              <a:latin typeface="Calibri" panose="020F0502020204030204"/>
              <a:ea typeface="+mn-ea"/>
              <a:cs typeface="Arial" panose="020B0604020202020204" pitchFamily="34" charset="0"/>
            </a:endParaRP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 يقوم معمل الفرز بتصنيف النفايات إلى مجموعات متعددة مثل الزجاج، البلاستيك، الحديد، والنفايات غير القابلة لإعادة التدوير (</a:t>
            </a:r>
            <a:r>
              <a:rPr lang="en-US" sz="4800" b="0" kern="1200" dirty="0">
                <a:solidFill>
                  <a:prstClr val="black"/>
                </a:solidFill>
                <a:latin typeface="Calibri" panose="020F0502020204030204"/>
                <a:ea typeface="+mn-ea"/>
                <a:cs typeface="+mn-cs"/>
              </a:rPr>
              <a:t>refused waste) </a:t>
            </a:r>
            <a:r>
              <a:rPr lang="ar-LB" sz="4800" b="0" kern="1200" dirty="0">
                <a:solidFill>
                  <a:prstClr val="black"/>
                </a:solidFill>
                <a:latin typeface="Calibri" panose="020F0502020204030204"/>
                <a:ea typeface="+mn-ea"/>
                <a:cs typeface="Arial" panose="020B0604020202020204" pitchFamily="34" charset="0"/>
              </a:rPr>
              <a:t>مثل الحفاضات، الأوراق، الكارتون، المحارم، والنايلون.</a:t>
            </a:r>
            <a:endParaRPr lang="en-US" sz="4800" b="0" kern="1200" dirty="0">
              <a:solidFill>
                <a:prstClr val="black"/>
              </a:solidFill>
              <a:latin typeface="Calibri" panose="020F0502020204030204"/>
              <a:ea typeface="+mn-ea"/>
              <a:cs typeface="+mn-cs"/>
            </a:endParaRPr>
          </a:p>
        </p:txBody>
      </p:sp>
      <p:pic>
        <p:nvPicPr>
          <p:cNvPr id="4" name="WhatsApp Video 2024-07-23 at 9.22.07 PM">
            <a:hlinkClick r:id="" action="ppaction://media"/>
            <a:extLst>
              <a:ext uri="{FF2B5EF4-FFF2-40B4-BE49-F238E27FC236}">
                <a16:creationId xmlns:a16="http://schemas.microsoft.com/office/drawing/2014/main" id="{BEAD6274-16CB-462D-8ABE-0B451ACF87AB}"/>
              </a:ext>
            </a:extLst>
          </p:cNvPr>
          <p:cNvPicPr>
            <a:picLocks noChangeAspect="1"/>
          </p:cNvPicPr>
          <p:nvPr>
            <a:videoFile r:link="rId1"/>
            <p:extLst>
              <p:ext uri="{DAA4B4D4-6D71-4841-9C94-3DE7FCFB9230}">
                <p14:media xmlns:p14="http://schemas.microsoft.com/office/powerpoint/2010/main" r:embed="rId2">
                  <p14:trim st="36671"/>
                </p14:media>
              </p:ext>
            </p:extLst>
          </p:nvPr>
        </p:nvPicPr>
        <p:blipFill>
          <a:blip r:embed="rId4"/>
          <a:stretch>
            <a:fillRect/>
          </a:stretch>
        </p:blipFill>
        <p:spPr>
          <a:xfrm>
            <a:off x="1" y="0"/>
            <a:ext cx="9913398" cy="13716000"/>
          </a:xfrm>
          <a:prstGeom prst="rect">
            <a:avLst/>
          </a:prstGeom>
        </p:spPr>
      </p:pic>
      <p:sp>
        <p:nvSpPr>
          <p:cNvPr id="5" name="TextBox 4">
            <a:extLst>
              <a:ext uri="{FF2B5EF4-FFF2-40B4-BE49-F238E27FC236}">
                <a16:creationId xmlns:a16="http://schemas.microsoft.com/office/drawing/2014/main" id="{49B4A416-0C29-D0F8-CD66-D20068B1382E}"/>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535558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CF1A6-ABB6-482C-B529-13E854CAF5C3}"/>
              </a:ext>
            </a:extLst>
          </p:cNvPr>
          <p:cNvSpPr txBox="1"/>
          <p:nvPr/>
        </p:nvSpPr>
        <p:spPr>
          <a:xfrm>
            <a:off x="10049522" y="3637542"/>
            <a:ext cx="12677312" cy="4524315"/>
          </a:xfrm>
          <a:prstGeom prst="rect">
            <a:avLst/>
          </a:prstGeom>
          <a:noFill/>
        </p:spPr>
        <p:txBody>
          <a:bodyPr wrap="square" rtlCol="0">
            <a:spAutoFit/>
          </a:bodyPr>
          <a:lstStyle/>
          <a:p>
            <a:pPr algn="r" defTabSz="1828800" rtl="1" hangingPunct="1"/>
            <a:r>
              <a:rPr lang="ar-LB" sz="4800" kern="1200" dirty="0">
                <a:solidFill>
                  <a:prstClr val="black"/>
                </a:solidFill>
                <a:latin typeface="Calibri" panose="020F0502020204030204"/>
                <a:ea typeface="+mn-ea"/>
                <a:cs typeface="Arial" panose="020B0604020202020204" pitchFamily="34" charset="0"/>
              </a:rPr>
              <a:t>معالجة النفايات العضوية:</a:t>
            </a:r>
          </a:p>
          <a:p>
            <a:pPr algn="r" defTabSz="1828800" rtl="1" hangingPunct="1"/>
            <a:endParaRPr lang="ar-LB" sz="4800" b="0" kern="1200" dirty="0">
              <a:solidFill>
                <a:prstClr val="black"/>
              </a:solidFill>
              <a:latin typeface="Calibri" panose="020F0502020204030204"/>
              <a:ea typeface="+mn-ea"/>
              <a:cs typeface="Arial" panose="020B0604020202020204" pitchFamily="34" charset="0"/>
            </a:endParaRPr>
          </a:p>
          <a:p>
            <a:pPr algn="r" defTabSz="1828800" rtl="1" hangingPunct="1"/>
            <a:r>
              <a:rPr lang="ar-LB" sz="4800" b="0" kern="1200" dirty="0">
                <a:solidFill>
                  <a:prstClr val="black"/>
                </a:solidFill>
                <a:latin typeface="Calibri" panose="020F0502020204030204"/>
                <a:ea typeface="+mn-ea"/>
                <a:cs typeface="Arial" panose="020B0604020202020204" pitchFamily="34" charset="0"/>
              </a:rPr>
              <a:t>• يتم تجميع النفايات العضوية واستخدامها في الهاضم اللاهوائي.</a:t>
            </a:r>
          </a:p>
          <a:p>
            <a:pPr algn="r" defTabSz="1828800" rtl="1" hangingPunct="1"/>
            <a:endParaRPr lang="ar-LB" sz="4800" b="0" kern="1200" dirty="0">
              <a:solidFill>
                <a:prstClr val="black"/>
              </a:solidFill>
              <a:latin typeface="Calibri" panose="020F0502020204030204"/>
              <a:ea typeface="+mn-ea"/>
              <a:cs typeface="Arial" panose="020B0604020202020204" pitchFamily="34" charset="0"/>
            </a:endParaRPr>
          </a:p>
          <a:p>
            <a:pPr algn="r" defTabSz="1828800" rtl="1" hangingPunct="1"/>
            <a:r>
              <a:rPr lang="ar-LB" sz="4800" b="0" kern="1200" dirty="0">
                <a:solidFill>
                  <a:prstClr val="black"/>
                </a:solidFill>
                <a:latin typeface="Calibri" panose="020F0502020204030204"/>
                <a:ea typeface="+mn-ea"/>
                <a:cs typeface="Arial" panose="020B0604020202020204" pitchFamily="34" charset="0"/>
              </a:rPr>
              <a:t>• خلال عملية الهضم اللاهوائي، يتم تحويل النفايات العضوية إلى غاز طبيعي وأسمدة عضوية يمكن استخدامها لتحسين جودة التربة </a:t>
            </a:r>
            <a:endParaRPr lang="en-US" sz="4800" b="0" kern="1200" dirty="0">
              <a:solidFill>
                <a:prstClr val="black"/>
              </a:solidFill>
              <a:latin typeface="Calibri" panose="020F0502020204030204"/>
              <a:ea typeface="+mn-ea"/>
              <a:cs typeface="+mn-cs"/>
            </a:endParaRPr>
          </a:p>
        </p:txBody>
      </p:sp>
      <p:pic>
        <p:nvPicPr>
          <p:cNvPr id="4" name="WhatsApp Video 2024-07-23 at 9.01.25 PM (1)">
            <a:hlinkClick r:id="" action="ppaction://media"/>
            <a:extLst>
              <a:ext uri="{FF2B5EF4-FFF2-40B4-BE49-F238E27FC236}">
                <a16:creationId xmlns:a16="http://schemas.microsoft.com/office/drawing/2014/main" id="{2C3367D2-0636-4BAD-9197-ADDA0CC7C1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0475650" cy="13716000"/>
          </a:xfrm>
          <a:prstGeom prst="rect">
            <a:avLst/>
          </a:prstGeom>
        </p:spPr>
      </p:pic>
      <p:sp>
        <p:nvSpPr>
          <p:cNvPr id="5" name="TextBox 4">
            <a:extLst>
              <a:ext uri="{FF2B5EF4-FFF2-40B4-BE49-F238E27FC236}">
                <a16:creationId xmlns:a16="http://schemas.microsoft.com/office/drawing/2014/main" id="{81851367-2DE6-3D85-9872-4E266DE80819}"/>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89668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CF1A6-ABB6-482C-B529-13E854CAF5C3}"/>
              </a:ext>
            </a:extLst>
          </p:cNvPr>
          <p:cNvSpPr txBox="1"/>
          <p:nvPr/>
        </p:nvSpPr>
        <p:spPr>
          <a:xfrm>
            <a:off x="10049522" y="3637542"/>
            <a:ext cx="12677312" cy="6001643"/>
          </a:xfrm>
          <a:prstGeom prst="rect">
            <a:avLst/>
          </a:prstGeom>
          <a:noFill/>
        </p:spPr>
        <p:txBody>
          <a:bodyPr wrap="square" rtlCol="0">
            <a:spAutoFit/>
          </a:bodyPr>
          <a:lstStyle/>
          <a:p>
            <a:pPr algn="r" defTabSz="1828800" rtl="1" hangingPunct="1"/>
            <a:r>
              <a:rPr lang="ar-LB" sz="4800" kern="1200" dirty="0">
                <a:solidFill>
                  <a:prstClr val="black"/>
                </a:solidFill>
                <a:latin typeface="Calibri" panose="020F0502020204030204"/>
                <a:ea typeface="+mn-ea"/>
                <a:cs typeface="Arial" panose="020B0604020202020204" pitchFamily="34" charset="0"/>
              </a:rPr>
              <a:t>حرق النفايات غير القابلة لإعادة التدوير:</a:t>
            </a:r>
          </a:p>
          <a:p>
            <a:pPr algn="r" defTabSz="1828800" rtl="1" hangingPunct="1"/>
            <a:endParaRPr lang="ar-LB" sz="4800" b="0" kern="1200" dirty="0">
              <a:solidFill>
                <a:prstClr val="black"/>
              </a:solidFill>
              <a:latin typeface="Calibri" panose="020F0502020204030204"/>
              <a:ea typeface="+mn-ea"/>
              <a:cs typeface="Arial" panose="020B0604020202020204" pitchFamily="34" charset="0"/>
            </a:endParaRPr>
          </a:p>
          <a:p>
            <a:pPr algn="r" defTabSz="1828800" rtl="1" hangingPunct="1"/>
            <a:r>
              <a:rPr lang="ar-LB" sz="4800" b="0" kern="1200" dirty="0">
                <a:solidFill>
                  <a:prstClr val="black"/>
                </a:solidFill>
                <a:latin typeface="Calibri" panose="020F0502020204030204"/>
                <a:ea typeface="+mn-ea"/>
                <a:cs typeface="Arial" panose="020B0604020202020204" pitchFamily="34" charset="0"/>
              </a:rPr>
              <a:t>• النفايات غير القابلة لإعادة التدوير تُنقل إلى معمل الطاقة.	</a:t>
            </a:r>
          </a:p>
          <a:p>
            <a:pPr algn="r" defTabSz="1828800" rtl="1" hangingPunct="1"/>
            <a:r>
              <a:rPr lang="ar-LB" sz="4800" b="0" kern="1200" dirty="0">
                <a:solidFill>
                  <a:prstClr val="black"/>
                </a:solidFill>
                <a:latin typeface="Calibri" panose="020F0502020204030204"/>
                <a:ea typeface="+mn-ea"/>
                <a:cs typeface="Arial" panose="020B0604020202020204" pitchFamily="34" charset="0"/>
              </a:rPr>
              <a:t>•في معمل الطاقة، يتم حرق هذه النفايات لتحويلها إلى طاقة. تعتبر هذه العملية فعّالة في تقليل حجم النفايات المرسلة إلى المدافن وفي الوقت نفسه توليد طاقة تستخدم لتلبية احتياجات المجتمع من الكهرباء. </a:t>
            </a:r>
            <a:endParaRPr lang="en-US" sz="4800" b="0" kern="1200" dirty="0">
              <a:solidFill>
                <a:prstClr val="black"/>
              </a:solidFill>
              <a:latin typeface="Calibri" panose="020F0502020204030204"/>
              <a:ea typeface="+mn-ea"/>
              <a:cs typeface="+mn-cs"/>
            </a:endParaRPr>
          </a:p>
        </p:txBody>
      </p:sp>
      <p:pic>
        <p:nvPicPr>
          <p:cNvPr id="4" name="WhatsApp Video 2024-07-23 at 9.11.22 PM">
            <a:hlinkClick r:id="" action="ppaction://media"/>
            <a:extLst>
              <a:ext uri="{FF2B5EF4-FFF2-40B4-BE49-F238E27FC236}">
                <a16:creationId xmlns:a16="http://schemas.microsoft.com/office/drawing/2014/main" id="{58156118-6B54-48C6-95D2-AEFFA75D6B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287" y="0"/>
            <a:ext cx="11150354" cy="13716000"/>
          </a:xfrm>
          <a:prstGeom prst="rect">
            <a:avLst/>
          </a:prstGeom>
        </p:spPr>
      </p:pic>
      <p:sp>
        <p:nvSpPr>
          <p:cNvPr id="5" name="TextBox 4">
            <a:extLst>
              <a:ext uri="{FF2B5EF4-FFF2-40B4-BE49-F238E27FC236}">
                <a16:creationId xmlns:a16="http://schemas.microsoft.com/office/drawing/2014/main" id="{5951AAE6-7C31-78ED-4668-0A18C00C97B4}"/>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014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7CF1A6-ABB6-482C-B529-13E854CAF5C3}"/>
              </a:ext>
            </a:extLst>
          </p:cNvPr>
          <p:cNvSpPr txBox="1"/>
          <p:nvPr/>
        </p:nvSpPr>
        <p:spPr>
          <a:xfrm>
            <a:off x="11239131" y="3637543"/>
            <a:ext cx="11487702" cy="6001643"/>
          </a:xfrm>
          <a:prstGeom prst="rect">
            <a:avLst/>
          </a:prstGeom>
          <a:noFill/>
        </p:spPr>
        <p:txBody>
          <a:bodyPr wrap="square" rtlCol="0">
            <a:spAutoFit/>
          </a:bodyPr>
          <a:lstStyle/>
          <a:p>
            <a:pPr algn="r" defTabSz="1828800" rtl="1" hangingPunct="1">
              <a:defRPr/>
            </a:pPr>
            <a:r>
              <a:rPr lang="ar-LB" sz="4800" kern="1200" dirty="0">
                <a:solidFill>
                  <a:prstClr val="black"/>
                </a:solidFill>
                <a:latin typeface="Calibri" panose="020F0502020204030204"/>
                <a:ea typeface="+mn-ea"/>
                <a:cs typeface="Arial" panose="020B0604020202020204" pitchFamily="34" charset="0"/>
              </a:rPr>
              <a:t>حرق النفايات غير القابلة لإعادة التدوير:</a:t>
            </a:r>
          </a:p>
          <a:p>
            <a:pPr algn="r" defTabSz="1828800" rtl="1" hangingPunct="1">
              <a:defRPr/>
            </a:pPr>
            <a:endParaRPr lang="ar-LB" sz="4800" b="0" kern="1200" dirty="0">
              <a:solidFill>
                <a:prstClr val="black"/>
              </a:solidFill>
              <a:latin typeface="Calibri" panose="020F0502020204030204"/>
              <a:ea typeface="+mn-ea"/>
              <a:cs typeface="Arial" panose="020B0604020202020204" pitchFamily="34" charset="0"/>
            </a:endParaRP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 النفايات غير القابلة لإعادة التدوير تُنقل إلى معمل الطاقة.</a:t>
            </a: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	</a:t>
            </a: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 في معمل الطاقة، يتم حرق هذه النفايات لتحويلها إلى طاقة. تعتبر هذه العملية فعّالة في تقليل حجم النفايات المرسلة إلى المدافن وفي الوقت نفسه توليد طاقة تستخدم لتلبية احتياجات المجتمع من الكهرباء. </a:t>
            </a:r>
            <a:endParaRPr lang="en-US" sz="4800" b="0" kern="1200" dirty="0">
              <a:solidFill>
                <a:prstClr val="black"/>
              </a:solidFill>
              <a:latin typeface="Calibri" panose="020F0502020204030204"/>
              <a:ea typeface="+mn-ea"/>
              <a:cs typeface="+mn-cs"/>
            </a:endParaRPr>
          </a:p>
        </p:txBody>
      </p:sp>
      <p:pic>
        <p:nvPicPr>
          <p:cNvPr id="5" name="WhatsApp Video 2024-07-23 at 9.28.58 PM">
            <a:hlinkClick r:id="" action="ppaction://media"/>
            <a:extLst>
              <a:ext uri="{FF2B5EF4-FFF2-40B4-BE49-F238E27FC236}">
                <a16:creationId xmlns:a16="http://schemas.microsoft.com/office/drawing/2014/main" id="{6232AC51-FB93-4600-91D1-2ED0377F8A2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6858000"/>
            <a:ext cx="11239132" cy="6858000"/>
          </a:xfrm>
          <a:prstGeom prst="rect">
            <a:avLst/>
          </a:prstGeom>
        </p:spPr>
      </p:pic>
      <p:pic>
        <p:nvPicPr>
          <p:cNvPr id="6" name="WhatsApp Video 2024-07-23 at 9.30.48 PM (1)">
            <a:hlinkClick r:id="" action="ppaction://media"/>
            <a:extLst>
              <a:ext uri="{FF2B5EF4-FFF2-40B4-BE49-F238E27FC236}">
                <a16:creationId xmlns:a16="http://schemas.microsoft.com/office/drawing/2014/main" id="{0691A37D-8E9F-4348-8583-B7F30B454FA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125596" y="0"/>
            <a:ext cx="5113536" cy="6858000"/>
          </a:xfrm>
          <a:prstGeom prst="rect">
            <a:avLst/>
          </a:prstGeom>
        </p:spPr>
      </p:pic>
      <p:pic>
        <p:nvPicPr>
          <p:cNvPr id="7" name="WhatsApp Video 2024-07-23 at 9.30.48 PM">
            <a:hlinkClick r:id="" action="ppaction://media"/>
            <a:extLst>
              <a:ext uri="{FF2B5EF4-FFF2-40B4-BE49-F238E27FC236}">
                <a16:creationId xmlns:a16="http://schemas.microsoft.com/office/drawing/2014/main" id="{FC7789F9-E565-44F0-9AAB-2E7D0F7D2409}"/>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 y="0"/>
            <a:ext cx="6125592" cy="6858000"/>
          </a:xfrm>
          <a:prstGeom prst="rect">
            <a:avLst/>
          </a:prstGeom>
        </p:spPr>
      </p:pic>
      <p:sp>
        <p:nvSpPr>
          <p:cNvPr id="4" name="TextBox 3">
            <a:extLst>
              <a:ext uri="{FF2B5EF4-FFF2-40B4-BE49-F238E27FC236}">
                <a16:creationId xmlns:a16="http://schemas.microsoft.com/office/drawing/2014/main" id="{2241B480-F3FA-B6BE-63B0-F46E9D9544D8}"/>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91657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 fill="hold"/>
                                        <p:tgtEl>
                                          <p:spTgt spid="7"/>
                                        </p:tgtEl>
                                      </p:cBhvr>
                                    </p:cmd>
                                  </p:childTnLst>
                                </p:cTn>
                              </p:par>
                              <p:par>
                                <p:cTn id="7" presetID="1" presetClass="mediacall" presetSubtype="0" fill="hold" nodeType="withEffect">
                                  <p:stCondLst>
                                    <p:cond delay="0"/>
                                  </p:stCondLst>
                                  <p:childTnLst>
                                    <p:cmd type="call" cmd="playFrom(0.0)">
                                      <p:cBhvr>
                                        <p:cTn id="8" dur="2716" fill="hold"/>
                                        <p:tgtEl>
                                          <p:spTgt spid="6"/>
                                        </p:tgtEl>
                                      </p:cBhvr>
                                    </p:cmd>
                                  </p:childTnLst>
                                </p:cTn>
                              </p:par>
                              <p:par>
                                <p:cTn id="9" presetID="1" presetClass="mediacall" presetSubtype="0" fill="hold" nodeType="withEffect">
                                  <p:stCondLst>
                                    <p:cond delay="0"/>
                                  </p:stCondLst>
                                  <p:childTnLst>
                                    <p:cmd type="call" cmd="playFrom(0.0)">
                                      <p:cBhvr>
                                        <p:cTn id="10" dur="9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7"/>
                </p:tgtEl>
              </p:cMediaNode>
            </p:video>
            <p:video>
              <p:cMediaNode vol="80000" mute="1">
                <p:cTn id="12" repeatCount="indefinite" fill="hold" display="0">
                  <p:stCondLst>
                    <p:cond delay="indefinite"/>
                  </p:stCondLst>
                </p:cTn>
                <p:tgtEl>
                  <p:spTgt spid="6"/>
                </p:tgtEl>
              </p:cMediaNode>
            </p:video>
            <p:video>
              <p:cMediaNode vol="80000" mute="1">
                <p:cTn id="13" repeatCount="indefinite"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73F01-62BB-4DA8-AF8C-49833C6FE6D0}"/>
              </a:ext>
            </a:extLst>
          </p:cNvPr>
          <p:cNvSpPr txBox="1"/>
          <p:nvPr/>
        </p:nvSpPr>
        <p:spPr>
          <a:xfrm>
            <a:off x="8825948" y="2761752"/>
            <a:ext cx="13358191" cy="8956298"/>
          </a:xfrm>
          <a:prstGeom prst="rect">
            <a:avLst/>
          </a:prstGeom>
          <a:noFill/>
        </p:spPr>
        <p:txBody>
          <a:bodyPr wrap="square" rtlCol="0">
            <a:spAutoFit/>
          </a:bodyPr>
          <a:lstStyle/>
          <a:p>
            <a:pPr algn="r" defTabSz="1828800" rtl="1" hangingPunct="1">
              <a:defRPr/>
            </a:pPr>
            <a:r>
              <a:rPr lang="ar-LB" sz="4800" kern="1200" dirty="0">
                <a:solidFill>
                  <a:prstClr val="black"/>
                </a:solidFill>
                <a:latin typeface="Calibri" panose="020F0502020204030204"/>
                <a:ea typeface="+mn-ea"/>
                <a:cs typeface="Arial" panose="020B0604020202020204" pitchFamily="34" charset="0"/>
              </a:rPr>
              <a:t>نظام إعادة تدوير الرماد</a:t>
            </a:r>
            <a:endParaRPr lang="en-US" sz="4800" kern="1200" dirty="0">
              <a:solidFill>
                <a:prstClr val="black"/>
              </a:solidFill>
              <a:latin typeface="Calibri" panose="020F0502020204030204"/>
              <a:ea typeface="+mn-ea"/>
              <a:cs typeface="+mn-cs"/>
            </a:endParaRP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لجعل الرماد الناتج عن الحرق آمنًا للبيئة ويمكن استخدامه بشكل مفيد، يتم استخدام نظام شامل لإعادة تدوير الرماد. إليك كيفية عمل العملية:</a:t>
            </a:r>
            <a:endParaRPr lang="en-US" sz="4800" b="0" kern="1200" dirty="0">
              <a:solidFill>
                <a:prstClr val="black"/>
              </a:solidFill>
              <a:latin typeface="Calibri" panose="020F0502020204030204"/>
              <a:ea typeface="+mn-ea"/>
              <a:cs typeface="+mn-cs"/>
            </a:endParaRPr>
          </a:p>
          <a:p>
            <a:pPr marL="914400" indent="-9144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الفصل والمعالجة</a:t>
            </a:r>
            <a:r>
              <a:rPr lang="en-US" sz="4800" b="0" kern="1200" dirty="0">
                <a:solidFill>
                  <a:prstClr val="black"/>
                </a:solidFill>
                <a:latin typeface="Calibri" panose="020F0502020204030204"/>
                <a:ea typeface="+mn-ea"/>
                <a:cs typeface="+mn-cs"/>
              </a:rPr>
              <a:t>.</a:t>
            </a:r>
          </a:p>
          <a:p>
            <a:pPr marL="914400" indent="-9144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التثبيت</a:t>
            </a:r>
            <a:r>
              <a:rPr lang="en-US" sz="4800" b="0" kern="1200" dirty="0">
                <a:solidFill>
                  <a:prstClr val="black"/>
                </a:solidFill>
                <a:latin typeface="Calibri" panose="020F0502020204030204"/>
                <a:ea typeface="+mn-ea"/>
                <a:cs typeface="+mn-cs"/>
              </a:rPr>
              <a:t>.</a:t>
            </a:r>
            <a:endParaRPr lang="ar-LB" sz="48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استخدام الرماد</a:t>
            </a:r>
            <a:r>
              <a:rPr lang="en-US" sz="4800" b="0" kern="1200" dirty="0">
                <a:solidFill>
                  <a:prstClr val="black"/>
                </a:solidFill>
                <a:latin typeface="Calibri" panose="020F0502020204030204"/>
                <a:ea typeface="+mn-ea"/>
                <a:cs typeface="+mn-cs"/>
              </a:rPr>
              <a:t> </a:t>
            </a:r>
            <a:r>
              <a:rPr lang="ar-LB" sz="4800" b="0" kern="1200" dirty="0">
                <a:solidFill>
                  <a:prstClr val="black"/>
                </a:solidFill>
                <a:latin typeface="Calibri" panose="020F0502020204030204"/>
                <a:ea typeface="+mn-ea"/>
                <a:cs typeface="Arial" panose="020B0604020202020204" pitchFamily="34" charset="0"/>
              </a:rPr>
              <a:t>المعالج المستقر كمادة إضافية في مواد</a:t>
            </a:r>
            <a:r>
              <a:rPr lang="en-US" sz="4800" b="0" kern="1200" dirty="0">
                <a:solidFill>
                  <a:prstClr val="black"/>
                </a:solidFill>
                <a:latin typeface="Calibri" panose="020F0502020204030204"/>
                <a:ea typeface="+mn-ea"/>
                <a:cs typeface="+mn-cs"/>
              </a:rPr>
              <a:t>.</a:t>
            </a:r>
            <a:r>
              <a:rPr lang="ar-LB" sz="4800" b="0" kern="1200" dirty="0">
                <a:solidFill>
                  <a:prstClr val="black"/>
                </a:solidFill>
                <a:latin typeface="Calibri" panose="020F0502020204030204"/>
                <a:ea typeface="+mn-ea"/>
                <a:cs typeface="Arial" panose="020B0604020202020204" pitchFamily="34" charset="0"/>
              </a:rPr>
              <a:t> البناء</a:t>
            </a:r>
            <a:r>
              <a:rPr lang="en-US" sz="4800" b="0" kern="1200" dirty="0">
                <a:solidFill>
                  <a:prstClr val="black"/>
                </a:solidFill>
                <a:latin typeface="Calibri" panose="020F0502020204030204"/>
                <a:ea typeface="+mn-ea"/>
                <a:cs typeface="+mn-cs"/>
              </a:rPr>
              <a:t>.</a:t>
            </a:r>
          </a:p>
          <a:p>
            <a:pPr marL="914400" indent="-9144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المراقبة والامتثال</a:t>
            </a:r>
            <a:r>
              <a:rPr lang="en-US" sz="4800" b="0" kern="1200" dirty="0">
                <a:solidFill>
                  <a:prstClr val="black"/>
                </a:solidFill>
                <a:latin typeface="Calibri" panose="020F0502020204030204"/>
                <a:ea typeface="+mn-ea"/>
                <a:cs typeface="+mn-cs"/>
              </a:rPr>
              <a:t>.</a:t>
            </a: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تساعد المعالجة الصحيحة وإعادة تدوير الرماد في منع إطلاق المواد الضارة في البيئة، مما يحمي جودة التربة والمياه الجوفية.</a:t>
            </a:r>
            <a:endParaRPr lang="en-US" sz="4800" b="0" kern="1200" dirty="0">
              <a:solidFill>
                <a:prstClr val="black"/>
              </a:solidFill>
              <a:latin typeface="Calibri" panose="020F0502020204030204"/>
              <a:ea typeface="+mn-ea"/>
              <a:cs typeface="+mn-cs"/>
            </a:endParaRP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يمكن بيع المواد المستردة، ويمكن لاستخدام الرماد المعالج في البناء أن يقلل من تكاليف مشاريع البنية التحتية.</a:t>
            </a:r>
            <a:endParaRPr lang="en-US" sz="4800" b="0" kern="1200"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9413A0B0-0500-48EB-982D-8E7B63338E51}"/>
              </a:ext>
            </a:extLst>
          </p:cNvPr>
          <p:cNvPicPr>
            <a:picLocks noChangeAspect="1"/>
          </p:cNvPicPr>
          <p:nvPr/>
        </p:nvPicPr>
        <p:blipFill>
          <a:blip r:embed="rId2"/>
          <a:stretch>
            <a:fillRect/>
          </a:stretch>
        </p:blipFill>
        <p:spPr>
          <a:xfrm>
            <a:off x="0" y="2734332"/>
            <a:ext cx="8407696" cy="8780016"/>
          </a:xfrm>
          <a:prstGeom prst="rect">
            <a:avLst/>
          </a:prstGeom>
          <a:ln>
            <a:noFill/>
          </a:ln>
          <a:effectLst>
            <a:softEdge rad="112500"/>
          </a:effectLst>
        </p:spPr>
      </p:pic>
      <p:sp>
        <p:nvSpPr>
          <p:cNvPr id="3" name="TextBox 2">
            <a:extLst>
              <a:ext uri="{FF2B5EF4-FFF2-40B4-BE49-F238E27FC236}">
                <a16:creationId xmlns:a16="http://schemas.microsoft.com/office/drawing/2014/main" id="{CF44A812-9381-8840-B56B-47D2FCF38A45}"/>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6034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73F01-62BB-4DA8-AF8C-49833C6FE6D0}"/>
              </a:ext>
            </a:extLst>
          </p:cNvPr>
          <p:cNvSpPr txBox="1"/>
          <p:nvPr/>
        </p:nvSpPr>
        <p:spPr>
          <a:xfrm>
            <a:off x="6130096" y="3236619"/>
            <a:ext cx="15677968" cy="6740307"/>
          </a:xfrm>
          <a:prstGeom prst="rect">
            <a:avLst/>
          </a:prstGeom>
          <a:noFill/>
        </p:spPr>
        <p:txBody>
          <a:bodyPr wrap="square" rtlCol="0">
            <a:spAutoFit/>
          </a:bodyPr>
          <a:lstStyle/>
          <a:p>
            <a:pPr algn="r" defTabSz="1828800" rtl="1" hangingPunct="1">
              <a:defRPr/>
            </a:pPr>
            <a:r>
              <a:rPr lang="ar-LB" sz="4800" kern="1200" dirty="0">
                <a:solidFill>
                  <a:prstClr val="black"/>
                </a:solidFill>
                <a:latin typeface="Calibri" panose="020F0502020204030204"/>
                <a:ea typeface="+mn-ea"/>
                <a:cs typeface="Arial" panose="020B0604020202020204" pitchFamily="34" charset="0"/>
              </a:rPr>
              <a:t>نظام إعادة تدوير المياه المستخدمة في عملية فلترة الدخان</a:t>
            </a:r>
          </a:p>
          <a:p>
            <a:pPr marL="685800" indent="-6858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جمع المياه المستعملة</a:t>
            </a:r>
          </a:p>
          <a:p>
            <a:pPr marL="685800" indent="-6858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المعالجة الأولية</a:t>
            </a:r>
          </a:p>
          <a:p>
            <a:pPr marL="685800" indent="-6858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المعالجة الكيميائية</a:t>
            </a:r>
          </a:p>
          <a:p>
            <a:pPr marL="685800" indent="-6858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المعالجة البيولوجية</a:t>
            </a:r>
          </a:p>
          <a:p>
            <a:pPr marL="685800" indent="-685800" algn="r" defTabSz="1828800" rtl="1" hangingPunct="1">
              <a:buFont typeface="Wingdings" panose="05000000000000000000" pitchFamily="2" charset="2"/>
              <a:buChar char="Ø"/>
              <a:defRPr/>
            </a:pPr>
            <a:r>
              <a:rPr lang="ar-LB" sz="4800" b="0" kern="1200" dirty="0">
                <a:solidFill>
                  <a:prstClr val="black"/>
                </a:solidFill>
                <a:latin typeface="Calibri" panose="020F0502020204030204"/>
                <a:ea typeface="+mn-ea"/>
                <a:cs typeface="Arial" panose="020B0604020202020204" pitchFamily="34" charset="0"/>
              </a:rPr>
              <a:t>التنقية النهائية</a:t>
            </a:r>
          </a:p>
          <a:p>
            <a:pPr algn="r" defTabSz="1828800" rtl="1" hangingPunct="1">
              <a:defRPr/>
            </a:pPr>
            <a:r>
              <a:rPr lang="ar-LB" sz="4800" b="0" kern="1200" dirty="0">
                <a:solidFill>
                  <a:prstClr val="black"/>
                </a:solidFill>
                <a:latin typeface="Calibri" panose="020F0502020204030204"/>
                <a:ea typeface="+mn-ea"/>
                <a:cs typeface="Arial" panose="020B0604020202020204" pitchFamily="34" charset="0"/>
              </a:rPr>
              <a:t>يضمن النظام تقليل تصريف المياه الملوثة إلى البيئة، مما يحمي الموارد المائية الطبيعية من التلوث.</a:t>
            </a:r>
          </a:p>
          <a:p>
            <a:pPr algn="r" defTabSz="1828800" rtl="1" hangingPunct="1">
              <a:defRPr/>
            </a:pPr>
            <a:endParaRPr lang="en-US" sz="4800" kern="1200" dirty="0">
              <a:solidFill>
                <a:prstClr val="black"/>
              </a:solidFill>
              <a:latin typeface="Calibri" panose="020F0502020204030204"/>
              <a:ea typeface="+mn-ea"/>
              <a:cs typeface="+mn-cs"/>
            </a:endParaRPr>
          </a:p>
        </p:txBody>
      </p:sp>
      <p:sp>
        <p:nvSpPr>
          <p:cNvPr id="3" name="TextBox 2">
            <a:extLst>
              <a:ext uri="{FF2B5EF4-FFF2-40B4-BE49-F238E27FC236}">
                <a16:creationId xmlns:a16="http://schemas.microsoft.com/office/drawing/2014/main" id="{2BC20BA8-6E98-D242-04CA-A3997D31EBD0}"/>
              </a:ext>
            </a:extLst>
          </p:cNvPr>
          <p:cNvSpPr txBox="1"/>
          <p:nvPr/>
        </p:nvSpPr>
        <p:spPr>
          <a:xfrm>
            <a:off x="11798422" y="1280163"/>
            <a:ext cx="9179512" cy="1077218"/>
          </a:xfrm>
          <a:prstGeom prst="rect">
            <a:avLst/>
          </a:prstGeom>
          <a:noFill/>
        </p:spPr>
        <p:txBody>
          <a:bodyPr wrap="square" rtlCol="0">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ما هي محطة الطاقة ؟</a:t>
            </a:r>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4687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390E90-6AE0-473C-B800-841E35F789A7}"/>
              </a:ext>
            </a:extLst>
          </p:cNvPr>
          <p:cNvPicPr>
            <a:picLocks noChangeAspect="1"/>
          </p:cNvPicPr>
          <p:nvPr/>
        </p:nvPicPr>
        <p:blipFill>
          <a:blip r:embed="rId4"/>
          <a:stretch>
            <a:fillRect/>
          </a:stretch>
        </p:blipFill>
        <p:spPr>
          <a:xfrm>
            <a:off x="0" y="6858001"/>
            <a:ext cx="8169348" cy="6852498"/>
          </a:xfrm>
          <a:prstGeom prst="rect">
            <a:avLst/>
          </a:prstGeom>
        </p:spPr>
      </p:pic>
      <p:pic>
        <p:nvPicPr>
          <p:cNvPr id="7" name="Picture 6" descr="A dumpster loading garbage into a dumpster&#10;&#10;Description automatically generated">
            <a:extLst>
              <a:ext uri="{FF2B5EF4-FFF2-40B4-BE49-F238E27FC236}">
                <a16:creationId xmlns:a16="http://schemas.microsoft.com/office/drawing/2014/main" id="{B545F33B-BD6D-4A04-BE72-EE9D25D7F6AF}"/>
              </a:ext>
            </a:extLst>
          </p:cNvPr>
          <p:cNvPicPr>
            <a:picLocks noChangeAspect="1"/>
          </p:cNvPicPr>
          <p:nvPr/>
        </p:nvPicPr>
        <p:blipFill rotWithShape="1">
          <a:blip r:embed="rId5"/>
          <a:srcRect l="2069" r="31264"/>
          <a:stretch/>
        </p:blipFill>
        <p:spPr>
          <a:xfrm>
            <a:off x="4377300" y="1329439"/>
            <a:ext cx="3792048" cy="5528562"/>
          </a:xfrm>
          <a:prstGeom prst="rect">
            <a:avLst/>
          </a:prstGeom>
        </p:spPr>
      </p:pic>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1933677" cy="168302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4EE95E0-D97F-4027-B245-5B8075794EBB}"/>
              </a:ext>
            </a:extLst>
          </p:cNvPr>
          <p:cNvSpPr txBox="1"/>
          <p:nvPr/>
        </p:nvSpPr>
        <p:spPr>
          <a:xfrm>
            <a:off x="8380520" y="2467993"/>
            <a:ext cx="13485567" cy="9941183"/>
          </a:xfrm>
          <a:prstGeom prst="rect">
            <a:avLst/>
          </a:prstGeom>
          <a:noFill/>
        </p:spPr>
        <p:txBody>
          <a:bodyPr wrap="square" rtlCol="0">
            <a:spAutoFit/>
          </a:bodyPr>
          <a:lstStyle/>
          <a:p>
            <a:pPr algn="r" defTabSz="1828800" rtl="1" hangingPunct="1"/>
            <a:endParaRPr lang="en-US" sz="6400" kern="1200" dirty="0">
              <a:solidFill>
                <a:prstClr val="black"/>
              </a:solidFill>
              <a:latin typeface="Calibri" panose="020F0502020204030204"/>
              <a:ea typeface="+mn-ea"/>
              <a:cs typeface="+mn-cs"/>
            </a:endParaRPr>
          </a:p>
          <a:p>
            <a:pPr marL="1028700" indent="-1028700" algn="r" defTabSz="1828800" rtl="1" hangingPunct="1">
              <a:buFontTx/>
              <a:buAutoNum type="arabicPeriod"/>
            </a:pPr>
            <a:r>
              <a:rPr lang="ar-LB" sz="6400" b="0" kern="1200" dirty="0">
                <a:solidFill>
                  <a:prstClr val="black"/>
                </a:solidFill>
                <a:latin typeface="Calibri" panose="020F0502020204030204"/>
                <a:ea typeface="+mn-ea"/>
                <a:cs typeface="Arial" panose="020B0604020202020204" pitchFamily="34" charset="0"/>
              </a:rPr>
              <a:t>مشروع الريحانية</a:t>
            </a:r>
            <a:endParaRPr lang="en-US" sz="6400" b="0" kern="1200" dirty="0">
              <a:solidFill>
                <a:prstClr val="black"/>
              </a:solidFill>
              <a:latin typeface="Calibri" panose="020F0502020204030204"/>
              <a:ea typeface="+mn-ea"/>
              <a:cs typeface="+mn-cs"/>
            </a:endParaRPr>
          </a:p>
          <a:p>
            <a:pPr marL="1028700" indent="-1028700" algn="r" defTabSz="1828800" rtl="1" hangingPunct="1">
              <a:buFontTx/>
              <a:buAutoNum type="arabicPeriod"/>
            </a:pPr>
            <a:r>
              <a:rPr lang="ar-LB" sz="6400" b="0" kern="1200" dirty="0">
                <a:solidFill>
                  <a:prstClr val="black"/>
                </a:solidFill>
                <a:latin typeface="Calibri" panose="020F0502020204030204"/>
                <a:ea typeface="+mn-ea"/>
                <a:cs typeface="Arial" panose="020B0604020202020204" pitchFamily="34" charset="0"/>
              </a:rPr>
              <a:t>مشروع بعصفرين</a:t>
            </a:r>
            <a:endParaRPr lang="en-US" sz="6400" b="0" kern="1200" dirty="0">
              <a:solidFill>
                <a:prstClr val="black"/>
              </a:solidFill>
              <a:latin typeface="Calibri" panose="020F0502020204030204"/>
              <a:ea typeface="+mn-ea"/>
              <a:cs typeface="+mn-cs"/>
            </a:endParaRPr>
          </a:p>
          <a:p>
            <a:pPr algn="r" defTabSz="1828800" rtl="1" hangingPunct="1"/>
            <a:r>
              <a:rPr lang="ar-LB" sz="6400" b="0" kern="1200" dirty="0">
                <a:solidFill>
                  <a:prstClr val="black"/>
                </a:solidFill>
                <a:latin typeface="Calibri" panose="020F0502020204030204"/>
                <a:ea typeface="+mn-ea"/>
                <a:cs typeface="Arial" panose="020B0604020202020204" pitchFamily="34" charset="0"/>
              </a:rPr>
              <a:t>3. مشروع راس نحاش</a:t>
            </a:r>
            <a:endParaRPr lang="en-US" sz="6400" b="0" kern="1200" dirty="0">
              <a:solidFill>
                <a:prstClr val="black"/>
              </a:solidFill>
              <a:latin typeface="Calibri" panose="020F0502020204030204"/>
              <a:ea typeface="+mn-ea"/>
              <a:cs typeface="+mn-cs"/>
            </a:endParaRPr>
          </a:p>
          <a:p>
            <a:pPr algn="r" defTabSz="1828800" rtl="1" hangingPunct="1"/>
            <a:r>
              <a:rPr lang="ar-LB" sz="6400" b="0" kern="1200" dirty="0">
                <a:solidFill>
                  <a:prstClr val="black"/>
                </a:solidFill>
                <a:latin typeface="Calibri" panose="020F0502020204030204"/>
                <a:ea typeface="+mn-ea"/>
                <a:cs typeface="Arial" panose="020B0604020202020204" pitchFamily="34" charset="0"/>
              </a:rPr>
              <a:t>4. مشروع راس</a:t>
            </a:r>
            <a:r>
              <a:rPr lang="en-US" sz="6400" b="0" kern="1200" dirty="0">
                <a:solidFill>
                  <a:prstClr val="black"/>
                </a:solidFill>
                <a:latin typeface="Calibri" panose="020F0502020204030204"/>
                <a:ea typeface="+mn-ea"/>
                <a:cs typeface="+mn-cs"/>
              </a:rPr>
              <a:t>-</a:t>
            </a:r>
            <a:r>
              <a:rPr lang="ar-LB" sz="6400" b="0" kern="1200" dirty="0" err="1">
                <a:solidFill>
                  <a:prstClr val="black"/>
                </a:solidFill>
                <a:latin typeface="Calibri" panose="020F0502020204030204"/>
                <a:ea typeface="+mn-ea"/>
                <a:cs typeface="Arial" panose="020B0604020202020204" pitchFamily="34" charset="0"/>
              </a:rPr>
              <a:t>مسقا</a:t>
            </a:r>
            <a:r>
              <a:rPr lang="ar-LB" sz="6400" b="0" kern="1200" dirty="0">
                <a:solidFill>
                  <a:prstClr val="black"/>
                </a:solidFill>
                <a:latin typeface="Calibri" panose="020F0502020204030204"/>
                <a:ea typeface="+mn-ea"/>
                <a:cs typeface="Arial" panose="020B0604020202020204" pitchFamily="34" charset="0"/>
              </a:rPr>
              <a:t>: يُعد هذا المشروع التجريبي أحد أبرز مبادراتنا لإنشاء قرية نموذجية في راس</a:t>
            </a:r>
            <a:r>
              <a:rPr lang="en-US" sz="6400" b="0" kern="1200" dirty="0">
                <a:solidFill>
                  <a:prstClr val="black"/>
                </a:solidFill>
                <a:latin typeface="Calibri" panose="020F0502020204030204"/>
                <a:ea typeface="+mn-ea"/>
                <a:cs typeface="+mn-cs"/>
              </a:rPr>
              <a:t>-</a:t>
            </a:r>
            <a:r>
              <a:rPr lang="ar-LB" sz="6400" b="0" kern="1200" dirty="0" err="1">
                <a:solidFill>
                  <a:prstClr val="black"/>
                </a:solidFill>
                <a:latin typeface="Calibri" panose="020F0502020204030204"/>
                <a:ea typeface="+mn-ea"/>
                <a:cs typeface="Arial" panose="020B0604020202020204" pitchFamily="34" charset="0"/>
              </a:rPr>
              <a:t>مسقا</a:t>
            </a:r>
            <a:r>
              <a:rPr lang="ar-LB" sz="6400" b="0" kern="1200" dirty="0">
                <a:solidFill>
                  <a:prstClr val="black"/>
                </a:solidFill>
                <a:latin typeface="Calibri" panose="020F0502020204030204"/>
                <a:ea typeface="+mn-ea"/>
                <a:cs typeface="Arial" panose="020B0604020202020204" pitchFamily="34" charset="0"/>
              </a:rPr>
              <a:t>. يتضمن المشروع تنظيف المنطقة المحيطة يوميًا وفرز النفايات لمكب واحد، بهدف تعزيز الوعي البيئي وتحقيق استدامة طويلة الأمد.</a:t>
            </a:r>
            <a:endParaRPr lang="en-US" sz="6400" b="0" kern="1200" dirty="0">
              <a:solidFill>
                <a:prstClr val="black"/>
              </a:solidFill>
              <a:latin typeface="Calibri" panose="020F0502020204030204"/>
              <a:ea typeface="+mn-ea"/>
              <a:cs typeface="+mn-cs"/>
            </a:endParaRPr>
          </a:p>
          <a:p>
            <a:pPr marL="571500" indent="-571500" algn="r" defTabSz="1828800" rtl="1" hangingPunct="1">
              <a:buFont typeface="Arial" panose="020B0604020202020204" pitchFamily="34" charset="0"/>
              <a:buChar char="•"/>
            </a:pPr>
            <a:endParaRPr lang="en-US" sz="6400" b="0" kern="1200" dirty="0">
              <a:solidFill>
                <a:prstClr val="black"/>
              </a:solidFill>
              <a:latin typeface="Calibri" panose="020F0502020204030204"/>
              <a:ea typeface="+mn-ea"/>
              <a:cs typeface="+mn-cs"/>
            </a:endParaRPr>
          </a:p>
        </p:txBody>
      </p:sp>
      <p:pic>
        <p:nvPicPr>
          <p:cNvPr id="6" name="Picture 5" descr="A fence on the side of a road&#10;&#10;Description automatically generated">
            <a:extLst>
              <a:ext uri="{FF2B5EF4-FFF2-40B4-BE49-F238E27FC236}">
                <a16:creationId xmlns:a16="http://schemas.microsoft.com/office/drawing/2014/main" id="{AE0E5289-6F81-4710-AC17-92DC7D05E6DC}"/>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10685"/>
          <a:stretch/>
        </p:blipFill>
        <p:spPr>
          <a:xfrm>
            <a:off x="1" y="1329439"/>
            <a:ext cx="4410778" cy="5528562"/>
          </a:xfrm>
          <a:prstGeom prst="rect">
            <a:avLst/>
          </a:prstGeom>
        </p:spPr>
      </p:pic>
      <p:sp>
        <p:nvSpPr>
          <p:cNvPr id="3" name="TextBox 2">
            <a:extLst>
              <a:ext uri="{FF2B5EF4-FFF2-40B4-BE49-F238E27FC236}">
                <a16:creationId xmlns:a16="http://schemas.microsoft.com/office/drawing/2014/main" id="{78451645-9F98-54B6-EC20-4FDFF50A3E6D}"/>
              </a:ext>
            </a:extLst>
          </p:cNvPr>
          <p:cNvSpPr txBox="1"/>
          <p:nvPr/>
        </p:nvSpPr>
        <p:spPr>
          <a:xfrm>
            <a:off x="8380520" y="1507555"/>
            <a:ext cx="12510052" cy="523220"/>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لمحة عن مشاريعنا في مركز </a:t>
            </a:r>
            <a:r>
              <a:rPr lang="en-US" sz="2800" kern="1200" dirty="0">
                <a:solidFill>
                  <a:prstClr val="black"/>
                </a:solidFill>
                <a:latin typeface="Calibri" panose="020F0502020204030204"/>
                <a:ea typeface="+mn-ea"/>
                <a:cs typeface="+mn-cs"/>
              </a:rPr>
              <a:t>AECENAR</a:t>
            </a:r>
          </a:p>
        </p:txBody>
      </p:sp>
    </p:spTree>
    <p:extLst>
      <p:ext uri="{BB962C8B-B14F-4D97-AF65-F5344CB8AC3E}">
        <p14:creationId xmlns:p14="http://schemas.microsoft.com/office/powerpoint/2010/main" val="8628805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1"/>
            <a:ext cx="2847227" cy="247815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69302C4-FC1B-477C-A140-C8999C169C41}"/>
              </a:ext>
            </a:extLst>
          </p:cNvPr>
          <p:cNvPicPr>
            <a:picLocks noChangeAspect="1"/>
          </p:cNvPicPr>
          <p:nvPr/>
        </p:nvPicPr>
        <p:blipFill>
          <a:blip r:embed="rId4"/>
          <a:stretch>
            <a:fillRect/>
          </a:stretch>
        </p:blipFill>
        <p:spPr>
          <a:xfrm>
            <a:off x="733884" y="3518887"/>
            <a:ext cx="22916232" cy="10356910"/>
          </a:xfrm>
          <a:prstGeom prst="rect">
            <a:avLst/>
          </a:prstGeom>
        </p:spPr>
      </p:pic>
      <p:sp>
        <p:nvSpPr>
          <p:cNvPr id="3" name="TextBox 2">
            <a:extLst>
              <a:ext uri="{FF2B5EF4-FFF2-40B4-BE49-F238E27FC236}">
                <a16:creationId xmlns:a16="http://schemas.microsoft.com/office/drawing/2014/main" id="{A855C535-62EB-0ADF-FBAB-125441C0A531}"/>
              </a:ext>
            </a:extLst>
          </p:cNvPr>
          <p:cNvSpPr txBox="1"/>
          <p:nvPr/>
        </p:nvSpPr>
        <p:spPr>
          <a:xfrm>
            <a:off x="8380520" y="1507555"/>
            <a:ext cx="12510052" cy="523220"/>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لمحة عن مشاريعنا في مركز </a:t>
            </a:r>
            <a:r>
              <a:rPr lang="en-US" sz="2800" kern="1200" dirty="0">
                <a:solidFill>
                  <a:prstClr val="black"/>
                </a:solidFill>
                <a:latin typeface="Calibri" panose="020F0502020204030204"/>
                <a:ea typeface="+mn-ea"/>
                <a:cs typeface="+mn-cs"/>
              </a:rPr>
              <a:t>AECENAR</a:t>
            </a:r>
          </a:p>
        </p:txBody>
      </p:sp>
    </p:spTree>
    <p:extLst>
      <p:ext uri="{BB962C8B-B14F-4D97-AF65-F5344CB8AC3E}">
        <p14:creationId xmlns:p14="http://schemas.microsoft.com/office/powerpoint/2010/main" val="252921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8E5BE-7240-49F2-A58D-907535D3DEF8}"/>
              </a:ext>
            </a:extLst>
          </p:cNvPr>
          <p:cNvSpPr txBox="1"/>
          <p:nvPr/>
        </p:nvSpPr>
        <p:spPr>
          <a:xfrm>
            <a:off x="10508974" y="2998079"/>
            <a:ext cx="9642568" cy="6986528"/>
          </a:xfrm>
          <a:prstGeom prst="rect">
            <a:avLst/>
          </a:prstGeom>
          <a:noFill/>
        </p:spPr>
        <p:txBody>
          <a:bodyPr wrap="square" rtlCol="0">
            <a:spAutoFit/>
          </a:bodyPr>
          <a:lstStyle/>
          <a:p>
            <a:pPr algn="r" defTabSz="1828800" rtl="1" hangingPunct="1"/>
            <a:r>
              <a:rPr lang="ar-LB" sz="6400" b="0" kern="1200" dirty="0">
                <a:solidFill>
                  <a:prstClr val="black"/>
                </a:solidFill>
                <a:latin typeface="Calibri" panose="020F0502020204030204"/>
                <a:ea typeface="+mn-ea"/>
                <a:cs typeface="Arial" panose="020B0604020202020204" pitchFamily="34" charset="0"/>
              </a:rPr>
              <a:t>نظام مراقبة تلوث الهواء في محطة الطاقة عن طريق حرق النفايات يعتبر جزءًا حيويًا لضمان التزام المحطة بالمعايير البيئية وحماية صحة الإنسان والبيئة. و يتضمن النظام عدة عناصر</a:t>
            </a:r>
            <a:endParaRPr lang="en-US" sz="6400" b="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099744" cy="95719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FE12040-56CA-15D5-6B5B-25ECA6C25109}"/>
              </a:ext>
            </a:extLst>
          </p:cNvPr>
          <p:cNvSpPr txBox="1"/>
          <p:nvPr/>
        </p:nvSpPr>
        <p:spPr>
          <a:xfrm>
            <a:off x="16512208" y="1356640"/>
            <a:ext cx="3220279" cy="954107"/>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لمحة عامة عن المشروع</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و</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معايير السلامة والبيئة</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28445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8E5BE-7240-49F2-A58D-907535D3DEF8}"/>
              </a:ext>
            </a:extLst>
          </p:cNvPr>
          <p:cNvSpPr txBox="1"/>
          <p:nvPr/>
        </p:nvSpPr>
        <p:spPr>
          <a:xfrm>
            <a:off x="8019879" y="3565715"/>
            <a:ext cx="14026722" cy="600164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يتضمن النظام عدة عناصر</a:t>
            </a:r>
            <a:r>
              <a:rPr lang="en-US" sz="6400" kern="1200" dirty="0">
                <a:solidFill>
                  <a:prstClr val="black"/>
                </a:solidFill>
                <a:latin typeface="Calibri" panose="020F0502020204030204"/>
                <a:ea typeface="+mn-ea"/>
                <a:cs typeface="Arial" panose="020B0604020202020204" pitchFamily="34" charset="0"/>
              </a:rPr>
              <a:t>:</a:t>
            </a:r>
          </a:p>
          <a:p>
            <a:pPr algn="r" defTabSz="1828800" rtl="1" hangingPunct="1">
              <a:defRPr/>
            </a:pPr>
            <a:endParaRPr lang="en-US" sz="6400" kern="1200" dirty="0">
              <a:solidFill>
                <a:prstClr val="black"/>
              </a:solidFill>
              <a:latin typeface="Calibri" panose="020F0502020204030204"/>
              <a:ea typeface="+mn-ea"/>
              <a:cs typeface="+mn-cs"/>
            </a:endParaRPr>
          </a:p>
          <a:p>
            <a:pPr algn="just" defTabSz="1828800" rtl="1" hangingPunct="1"/>
            <a:r>
              <a:rPr lang="en-US" sz="6400" b="0" kern="1200" dirty="0">
                <a:solidFill>
                  <a:prstClr val="black"/>
                </a:solidFill>
                <a:latin typeface="Calibri" panose="020F0502020204030204"/>
                <a:ea typeface="+mn-ea"/>
                <a:cs typeface="+mn-cs"/>
              </a:rPr>
              <a:t> .1</a:t>
            </a:r>
            <a:r>
              <a:rPr lang="ar-LB" sz="6400" b="0" kern="1200" dirty="0">
                <a:solidFill>
                  <a:prstClr val="black"/>
                </a:solidFill>
                <a:latin typeface="Calibri" panose="020F0502020204030204"/>
                <a:ea typeface="+mn-ea"/>
                <a:cs typeface="Arial" panose="020B0604020202020204" pitchFamily="34" charset="0"/>
              </a:rPr>
              <a:t>أجهزة الاستشعار والمراقبة</a:t>
            </a:r>
            <a:endParaRPr lang="en-US" sz="6400" b="0" kern="1200" dirty="0">
              <a:solidFill>
                <a:prstClr val="black"/>
              </a:solidFill>
              <a:latin typeface="Calibri" panose="020F0502020204030204"/>
              <a:ea typeface="+mn-ea"/>
              <a:cs typeface="+mn-cs"/>
            </a:endParaRPr>
          </a:p>
          <a:p>
            <a:pPr algn="just" defTabSz="1828800" rtl="1" hangingPunct="1"/>
            <a:r>
              <a:rPr lang="ar-LB" sz="6400" b="0" kern="1200" dirty="0">
                <a:solidFill>
                  <a:prstClr val="black"/>
                </a:solidFill>
                <a:latin typeface="Calibri" panose="020F0502020204030204"/>
                <a:ea typeface="+mn-ea"/>
                <a:cs typeface="Arial" panose="020B0604020202020204" pitchFamily="34" charset="0"/>
              </a:rPr>
              <a:t>توضع أجهزة الاستشعار في مواقع مختلفة داخل المحطة وحولها لقياس مستويات ملوثات الهواء المختلفة</a:t>
            </a:r>
            <a:r>
              <a:rPr lang="en-US" sz="6400" b="0" kern="1200" dirty="0">
                <a:solidFill>
                  <a:prstClr val="black"/>
                </a:solidFill>
                <a:latin typeface="Calibri" panose="020F0502020204030204"/>
                <a:ea typeface="+mn-ea"/>
                <a:cs typeface="+mn-cs"/>
              </a:rPr>
              <a:t>.</a:t>
            </a:r>
          </a:p>
        </p:txBody>
      </p:sp>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099744" cy="95719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EFC3F3E-B8B1-4F88-85BC-7291707A3557}"/>
              </a:ext>
            </a:extLst>
          </p:cNvPr>
          <p:cNvPicPr>
            <a:picLocks noChangeAspect="1"/>
          </p:cNvPicPr>
          <p:nvPr/>
        </p:nvPicPr>
        <p:blipFill rotWithShape="1">
          <a:blip r:embed="rId4"/>
          <a:srcRect l="-7241" t="-6613" r="-3552" b="-9949"/>
          <a:stretch/>
        </p:blipFill>
        <p:spPr>
          <a:xfrm>
            <a:off x="945462" y="1473694"/>
            <a:ext cx="6884380" cy="4177864"/>
          </a:xfrm>
          <a:prstGeom prst="rect">
            <a:avLst/>
          </a:prstGeom>
          <a:ln>
            <a:noFill/>
          </a:ln>
          <a:effectLst>
            <a:softEdge rad="112500"/>
          </a:effectLst>
        </p:spPr>
      </p:pic>
      <p:pic>
        <p:nvPicPr>
          <p:cNvPr id="5" name="Picture 4">
            <a:extLst>
              <a:ext uri="{FF2B5EF4-FFF2-40B4-BE49-F238E27FC236}">
                <a16:creationId xmlns:a16="http://schemas.microsoft.com/office/drawing/2014/main" id="{201446C6-F6C7-4DA8-AB9E-23892F264267}"/>
              </a:ext>
            </a:extLst>
          </p:cNvPr>
          <p:cNvPicPr>
            <a:picLocks noChangeAspect="1"/>
          </p:cNvPicPr>
          <p:nvPr/>
        </p:nvPicPr>
        <p:blipFill rotWithShape="1">
          <a:blip r:embed="rId5"/>
          <a:srcRect l="-13503" t="-16099" r="-23608" b="-18426"/>
          <a:stretch/>
        </p:blipFill>
        <p:spPr>
          <a:xfrm>
            <a:off x="549873" y="4563945"/>
            <a:ext cx="8345554" cy="4588110"/>
          </a:xfrm>
          <a:prstGeom prst="rect">
            <a:avLst/>
          </a:prstGeom>
          <a:ln>
            <a:noFill/>
          </a:ln>
          <a:effectLst>
            <a:softEdge rad="112500"/>
          </a:effectLst>
        </p:spPr>
      </p:pic>
      <p:pic>
        <p:nvPicPr>
          <p:cNvPr id="6" name="Picture 5">
            <a:extLst>
              <a:ext uri="{FF2B5EF4-FFF2-40B4-BE49-F238E27FC236}">
                <a16:creationId xmlns:a16="http://schemas.microsoft.com/office/drawing/2014/main" id="{DD9955C8-DD29-4966-AEE4-4BD82BDB46A7}"/>
              </a:ext>
            </a:extLst>
          </p:cNvPr>
          <p:cNvPicPr>
            <a:picLocks noChangeAspect="1"/>
          </p:cNvPicPr>
          <p:nvPr/>
        </p:nvPicPr>
        <p:blipFill>
          <a:blip r:embed="rId6"/>
          <a:stretch>
            <a:fillRect/>
          </a:stretch>
        </p:blipFill>
        <p:spPr>
          <a:xfrm>
            <a:off x="1353570" y="8448496"/>
            <a:ext cx="6068164" cy="3181252"/>
          </a:xfrm>
          <a:prstGeom prst="rect">
            <a:avLst/>
          </a:prstGeom>
          <a:ln>
            <a:noFill/>
          </a:ln>
          <a:effectLst>
            <a:softEdge rad="112500"/>
          </a:effectLst>
        </p:spPr>
      </p:pic>
      <p:sp>
        <p:nvSpPr>
          <p:cNvPr id="7" name="TextBox 6">
            <a:extLst>
              <a:ext uri="{FF2B5EF4-FFF2-40B4-BE49-F238E27FC236}">
                <a16:creationId xmlns:a16="http://schemas.microsoft.com/office/drawing/2014/main" id="{9A2750F7-71E0-E482-CCF5-AD34DFE5853A}"/>
              </a:ext>
            </a:extLst>
          </p:cNvPr>
          <p:cNvSpPr txBox="1"/>
          <p:nvPr/>
        </p:nvSpPr>
        <p:spPr>
          <a:xfrm>
            <a:off x="16512208" y="1356640"/>
            <a:ext cx="3220279" cy="954107"/>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لمحة عامة عن المشروع</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و</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معايير السلامة والبيئة</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00733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sculpture with a green lightning bolt&#10;&#10;Description automatically generated">
            <a:extLst>
              <a:ext uri="{FF2B5EF4-FFF2-40B4-BE49-F238E27FC236}">
                <a16:creationId xmlns:a16="http://schemas.microsoft.com/office/drawing/2014/main" id="{3A00D260-FE73-48AF-8923-8D2859E5958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80440" y="1246550"/>
            <a:ext cx="9752852" cy="11215764"/>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1BABEEA2-0C92-49A4-9788-CA1E90219F7F}"/>
              </a:ext>
            </a:extLst>
          </p:cNvPr>
          <p:cNvPicPr>
            <a:picLocks noChangeAspect="1" noChangeArrowheads="1"/>
          </p:cNvPicPr>
          <p:nvPr/>
        </p:nvPicPr>
        <p:blipFill>
          <a:blip r:embed="rId6">
            <a:alphaModFix amt="50000"/>
            <a:extLst>
              <a:ext uri="{28A0092B-C50C-407E-A947-70E740481C1C}">
                <a14:useLocalDpi xmlns:a14="http://schemas.microsoft.com/office/drawing/2010/main" val="0"/>
              </a:ext>
            </a:extLst>
          </a:blip>
          <a:srcRect/>
          <a:stretch>
            <a:fillRect/>
          </a:stretch>
        </p:blipFill>
        <p:spPr bwMode="auto">
          <a:xfrm>
            <a:off x="12958288" y="1438182"/>
            <a:ext cx="9945272" cy="108307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82DDA0-F8B6-4B52-87FE-3FF4DC70E30F}"/>
              </a:ext>
            </a:extLst>
          </p:cNvPr>
          <p:cNvSpPr>
            <a:spLocks noGrp="1"/>
          </p:cNvSpPr>
          <p:nvPr>
            <p:ph type="ctrTitle"/>
          </p:nvPr>
        </p:nvSpPr>
        <p:spPr>
          <a:xfrm>
            <a:off x="12523639" y="3518152"/>
            <a:ext cx="10856778" cy="6670820"/>
          </a:xfrm>
        </p:spPr>
        <p:txBody>
          <a:bodyPr anchor="b">
            <a:normAutofit/>
          </a:bodyPr>
          <a:lstStyle/>
          <a:p>
            <a:pPr rtl="1"/>
            <a:r>
              <a:rPr lang="ar-LB" sz="14400" b="1" dirty="0">
                <a:latin typeface="Calibri" panose="020F0502020204030204" pitchFamily="34" charset="0"/>
                <a:cs typeface="Calibri" panose="020F0502020204030204" pitchFamily="34" charset="0"/>
              </a:rPr>
              <a:t>الإدارة المستدامة للنفايات</a:t>
            </a:r>
            <a:endParaRPr lang="en-US" sz="144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39C9F11-288A-44DE-BD13-FB995B7BC6F2}"/>
              </a:ext>
            </a:extLst>
          </p:cNvPr>
          <p:cNvSpPr txBox="1"/>
          <p:nvPr/>
        </p:nvSpPr>
        <p:spPr>
          <a:xfrm>
            <a:off x="18796156" y="11399052"/>
            <a:ext cx="4202452" cy="830997"/>
          </a:xfrm>
          <a:prstGeom prst="rect">
            <a:avLst/>
          </a:prstGeom>
          <a:noFill/>
        </p:spPr>
        <p:txBody>
          <a:bodyPr wrap="square" rtlCol="0">
            <a:spAutoFit/>
          </a:bodyPr>
          <a:lstStyle/>
          <a:p>
            <a:pPr algn="r" defTabSz="1828800" rtl="1" hangingPunct="1">
              <a:defRPr/>
            </a:pPr>
            <a:r>
              <a:rPr lang="ar-LB" sz="4800" kern="1200" dirty="0">
                <a:solidFill>
                  <a:prstClr val="black"/>
                </a:solidFill>
                <a:latin typeface="Calibri" panose="020F0502020204030204"/>
                <a:ea typeface="+mn-ea"/>
                <a:cs typeface="Arial" panose="020B0604020202020204" pitchFamily="34" charset="0"/>
              </a:rPr>
              <a:t>شركة طاقة الشمال</a:t>
            </a:r>
            <a:endParaRPr lang="en-US" sz="4800" kern="1200" dirty="0">
              <a:solidFill>
                <a:prstClr val="black"/>
              </a:solidFill>
              <a:latin typeface="Calibri" panose="020F0502020204030204"/>
              <a:ea typeface="+mn-ea"/>
              <a:cs typeface="+mn-cs"/>
            </a:endParaRPr>
          </a:p>
        </p:txBody>
      </p:sp>
      <p:pic>
        <p:nvPicPr>
          <p:cNvPr id="3" name="WhatsApp Video 2024-07-23 at 8.57.01 PM">
            <a:hlinkClick r:id="" action="ppaction://media"/>
            <a:extLst>
              <a:ext uri="{FF2B5EF4-FFF2-40B4-BE49-F238E27FC236}">
                <a16:creationId xmlns:a16="http://schemas.microsoft.com/office/drawing/2014/main" id="{B31686B7-24B3-41C9-ABA1-7BE4F5D74D7A}"/>
              </a:ext>
            </a:extLst>
          </p:cNvPr>
          <p:cNvPicPr>
            <a:picLocks noChangeAspect="1"/>
          </p:cNvPicPr>
          <p:nvPr>
            <a:videoFile r:link="rId2"/>
            <p:extLst>
              <p:ext uri="{DAA4B4D4-6D71-4841-9C94-3DE7FCFB9230}">
                <p14:media xmlns:p14="http://schemas.microsoft.com/office/powerpoint/2010/main" r:embed="rId1"/>
              </p:ext>
            </p:extLst>
          </p:nvPr>
        </p:nvPicPr>
        <p:blipFill>
          <a:blip r:embed="rId7">
            <a:lum contrast="20000"/>
          </a:blip>
          <a:stretch>
            <a:fillRect/>
          </a:stretch>
        </p:blipFill>
        <p:spPr>
          <a:xfrm>
            <a:off x="1480440" y="1246550"/>
            <a:ext cx="9752852" cy="11215764"/>
          </a:xfrm>
          <a:prstGeom prst="rect">
            <a:avLst/>
          </a:prstGeom>
        </p:spPr>
      </p:pic>
    </p:spTree>
    <p:extLst>
      <p:ext uri="{BB962C8B-B14F-4D97-AF65-F5344CB8AC3E}">
        <p14:creationId xmlns:p14="http://schemas.microsoft.com/office/powerpoint/2010/main" val="3584996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099744" cy="95719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D9ECD67-2243-4A26-8E03-0672E5287E42}"/>
              </a:ext>
            </a:extLst>
          </p:cNvPr>
          <p:cNvPicPr>
            <a:picLocks noChangeAspect="1"/>
          </p:cNvPicPr>
          <p:nvPr/>
        </p:nvPicPr>
        <p:blipFill>
          <a:blip r:embed="rId4">
            <a:alphaModFix amt="50000"/>
          </a:blip>
          <a:stretch>
            <a:fillRect/>
          </a:stretch>
        </p:blipFill>
        <p:spPr>
          <a:xfrm>
            <a:off x="-1" y="6019059"/>
            <a:ext cx="24384002" cy="7696942"/>
          </a:xfrm>
          <a:prstGeom prst="rect">
            <a:avLst/>
          </a:prstGeom>
        </p:spPr>
      </p:pic>
      <p:sp>
        <p:nvSpPr>
          <p:cNvPr id="2" name="TextBox 1">
            <a:extLst>
              <a:ext uri="{FF2B5EF4-FFF2-40B4-BE49-F238E27FC236}">
                <a16:creationId xmlns:a16="http://schemas.microsoft.com/office/drawing/2014/main" id="{B778E5BE-7240-49F2-A58D-907535D3DEF8}"/>
              </a:ext>
            </a:extLst>
          </p:cNvPr>
          <p:cNvSpPr txBox="1"/>
          <p:nvPr/>
        </p:nvSpPr>
        <p:spPr>
          <a:xfrm>
            <a:off x="-2060135" y="2467992"/>
            <a:ext cx="23987468" cy="600164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يتضمن النظام عدة عناصر</a:t>
            </a:r>
            <a:r>
              <a:rPr lang="en-US" sz="6400" kern="1200" dirty="0">
                <a:solidFill>
                  <a:prstClr val="black"/>
                </a:solidFill>
                <a:latin typeface="Calibri" panose="020F0502020204030204"/>
                <a:ea typeface="+mn-ea"/>
                <a:cs typeface="Arial" panose="020B0604020202020204" pitchFamily="34" charset="0"/>
              </a:rPr>
              <a:t>:</a:t>
            </a:r>
          </a:p>
          <a:p>
            <a:pPr algn="r" defTabSz="1828800" rtl="1" hangingPunct="1">
              <a:defRPr/>
            </a:pPr>
            <a:endParaRPr lang="en-US" sz="6400" kern="1200" dirty="0">
              <a:solidFill>
                <a:prstClr val="black"/>
              </a:solidFill>
              <a:latin typeface="Calibri" panose="020F0502020204030204"/>
              <a:ea typeface="+mn-ea"/>
              <a:cs typeface="+mn-cs"/>
            </a:endParaRPr>
          </a:p>
          <a:p>
            <a:pPr algn="r" defTabSz="1828800" rtl="1" hangingPunct="1">
              <a:defRPr/>
            </a:pPr>
            <a:r>
              <a:rPr lang="en-US" sz="6400" b="0" kern="1200" dirty="0">
                <a:solidFill>
                  <a:prstClr val="black"/>
                </a:solidFill>
                <a:latin typeface="Calibri" panose="020F0502020204030204"/>
                <a:ea typeface="+mn-ea"/>
                <a:cs typeface="Arial" panose="020B0604020202020204" pitchFamily="34" charset="0"/>
              </a:rPr>
              <a:t> .2</a:t>
            </a:r>
            <a:r>
              <a:rPr lang="ar-LB" sz="6400" b="0" kern="1200" dirty="0">
                <a:solidFill>
                  <a:prstClr val="black"/>
                </a:solidFill>
                <a:latin typeface="Calibri" panose="020F0502020204030204"/>
                <a:ea typeface="+mn-ea"/>
                <a:cs typeface="Arial" panose="020B0604020202020204" pitchFamily="34" charset="0"/>
              </a:rPr>
              <a:t>أنظمة معالجة الغازات المنبعثة</a:t>
            </a:r>
            <a:endParaRPr lang="en-US" sz="6400" b="0" kern="1200" dirty="0">
              <a:solidFill>
                <a:prstClr val="black"/>
              </a:solidFill>
              <a:latin typeface="Calibri" panose="020F0502020204030204"/>
              <a:ea typeface="+mn-ea"/>
              <a:cs typeface="Arial" panose="020B0604020202020204" pitchFamily="34" charset="0"/>
            </a:endParaRPr>
          </a:p>
          <a:p>
            <a:pPr algn="r" defTabSz="1828800" rtl="1" hangingPunct="1"/>
            <a:r>
              <a:rPr lang="ar-LB" sz="6400" b="0" kern="1200" dirty="0">
                <a:solidFill>
                  <a:prstClr val="black"/>
                </a:solidFill>
                <a:latin typeface="Calibri" panose="020F0502020204030204"/>
                <a:ea typeface="+mn-ea"/>
                <a:cs typeface="Arial" panose="020B0604020202020204" pitchFamily="34" charset="0"/>
              </a:rPr>
              <a:t>أجهزة غسل الغاز</a:t>
            </a:r>
            <a:r>
              <a:rPr lang="en-US" sz="6400" b="0" kern="1200" dirty="0">
                <a:solidFill>
                  <a:prstClr val="black"/>
                </a:solidFill>
                <a:latin typeface="Calibri" panose="020F0502020204030204"/>
                <a:ea typeface="+mn-ea"/>
                <a:cs typeface="+mn-cs"/>
              </a:rPr>
              <a:t> (Scrubbers)</a:t>
            </a:r>
            <a:r>
              <a:rPr lang="ar-LB" sz="6400" b="0" kern="1200" dirty="0">
                <a:solidFill>
                  <a:prstClr val="black"/>
                </a:solidFill>
                <a:latin typeface="Calibri" panose="020F0502020204030204"/>
                <a:ea typeface="+mn-ea"/>
                <a:cs typeface="Arial" panose="020B0604020202020204" pitchFamily="34" charset="0"/>
              </a:rPr>
              <a:t>لإزالة الغازات الضارة </a:t>
            </a:r>
            <a:endParaRPr lang="en-US" sz="6400" b="0" kern="1200" dirty="0">
              <a:solidFill>
                <a:prstClr val="black"/>
              </a:solidFill>
              <a:latin typeface="Calibri" panose="020F0502020204030204"/>
              <a:ea typeface="+mn-ea"/>
              <a:cs typeface="+mn-cs"/>
            </a:endParaRPr>
          </a:p>
          <a:p>
            <a:pPr algn="r" defTabSz="1828800" rtl="1" hangingPunct="1"/>
            <a:r>
              <a:rPr lang="ar-LB" sz="6400" b="0" kern="1200" dirty="0">
                <a:solidFill>
                  <a:prstClr val="black"/>
                </a:solidFill>
                <a:latin typeface="Calibri" panose="020F0502020204030204"/>
                <a:ea typeface="+mn-ea"/>
                <a:cs typeface="Arial" panose="020B0604020202020204" pitchFamily="34" charset="0"/>
              </a:rPr>
              <a:t>أجهزة تنقية الدخان (</a:t>
            </a:r>
            <a:r>
              <a:rPr lang="en-US" sz="6400" b="0" kern="1200" dirty="0">
                <a:solidFill>
                  <a:prstClr val="black"/>
                </a:solidFill>
                <a:latin typeface="Calibri" panose="020F0502020204030204"/>
                <a:ea typeface="+mn-ea"/>
                <a:cs typeface="+mn-cs"/>
              </a:rPr>
              <a:t>Electrostatic Filter</a:t>
            </a:r>
            <a:r>
              <a:rPr lang="ar-LB" sz="6400" b="0" kern="1200" dirty="0">
                <a:solidFill>
                  <a:prstClr val="black"/>
                </a:solidFill>
                <a:latin typeface="Calibri" panose="020F0502020204030204"/>
                <a:ea typeface="+mn-ea"/>
                <a:cs typeface="Arial" panose="020B0604020202020204" pitchFamily="34" charset="0"/>
              </a:rPr>
              <a:t>)</a:t>
            </a:r>
            <a:endParaRPr lang="en-US" sz="6400" b="0" kern="1200" dirty="0">
              <a:solidFill>
                <a:prstClr val="black"/>
              </a:solidFill>
              <a:latin typeface="Calibri" panose="020F0502020204030204"/>
              <a:ea typeface="+mn-ea"/>
              <a:cs typeface="+mn-cs"/>
            </a:endParaRPr>
          </a:p>
          <a:p>
            <a:pPr algn="r" defTabSz="1828800" rtl="1" hangingPunct="1"/>
            <a:r>
              <a:rPr lang="ar-LB" sz="6400" b="0" kern="1200" dirty="0">
                <a:solidFill>
                  <a:prstClr val="black"/>
                </a:solidFill>
                <a:latin typeface="Calibri" panose="020F0502020204030204"/>
                <a:ea typeface="+mn-ea"/>
                <a:cs typeface="Arial" panose="020B0604020202020204" pitchFamily="34" charset="0"/>
              </a:rPr>
              <a:t>أجهزة غسل الغاز</a:t>
            </a:r>
            <a:r>
              <a:rPr lang="en-US" sz="6400" b="0" kern="1200" dirty="0">
                <a:solidFill>
                  <a:prstClr val="black"/>
                </a:solidFill>
                <a:latin typeface="Calibri" panose="020F0502020204030204"/>
                <a:ea typeface="+mn-ea"/>
                <a:cs typeface="+mn-cs"/>
              </a:rPr>
              <a:t> </a:t>
            </a:r>
            <a:r>
              <a:rPr lang="ar-LB" sz="6400" b="0" kern="1200" dirty="0">
                <a:solidFill>
                  <a:prstClr val="black"/>
                </a:solidFill>
                <a:latin typeface="Calibri" panose="020F0502020204030204"/>
                <a:ea typeface="+mn-ea"/>
                <a:cs typeface="Arial" panose="020B0604020202020204" pitchFamily="34" charset="0"/>
              </a:rPr>
              <a:t>كيميائيا (</a:t>
            </a:r>
            <a:r>
              <a:rPr lang="en-US" sz="6400" b="0" kern="1200" dirty="0">
                <a:solidFill>
                  <a:prstClr val="black"/>
                </a:solidFill>
                <a:latin typeface="Calibri" panose="020F0502020204030204"/>
                <a:ea typeface="+mn-ea"/>
                <a:cs typeface="+mn-cs"/>
              </a:rPr>
              <a:t>Chemical Filter</a:t>
            </a:r>
            <a:r>
              <a:rPr lang="ar-LB" sz="6400" b="0" kern="1200" dirty="0">
                <a:solidFill>
                  <a:prstClr val="black"/>
                </a:solidFill>
                <a:latin typeface="Calibri" panose="020F0502020204030204"/>
                <a:ea typeface="+mn-ea"/>
                <a:cs typeface="Arial" panose="020B0604020202020204" pitchFamily="34" charset="0"/>
              </a:rPr>
              <a:t>) </a:t>
            </a:r>
            <a:endParaRPr lang="en-US" sz="6400" b="0" kern="12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F99E5973-6BFF-107A-E9B3-87394637CD6B}"/>
              </a:ext>
            </a:extLst>
          </p:cNvPr>
          <p:cNvSpPr txBox="1"/>
          <p:nvPr/>
        </p:nvSpPr>
        <p:spPr>
          <a:xfrm>
            <a:off x="16512208" y="1356640"/>
            <a:ext cx="3220279" cy="954107"/>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لمحة عامة عن المشروع</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و</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معايير السلامة والبيئة</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064140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8E5BE-7240-49F2-A58D-907535D3DEF8}"/>
              </a:ext>
            </a:extLst>
          </p:cNvPr>
          <p:cNvSpPr txBox="1"/>
          <p:nvPr/>
        </p:nvSpPr>
        <p:spPr>
          <a:xfrm>
            <a:off x="6068850" y="3130601"/>
            <a:ext cx="15553682" cy="5016758"/>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يتضمن النظام عدة عناصر</a:t>
            </a:r>
            <a:r>
              <a:rPr lang="en-US" sz="6400" kern="1200" dirty="0">
                <a:solidFill>
                  <a:prstClr val="black"/>
                </a:solidFill>
                <a:latin typeface="Calibri" panose="020F0502020204030204"/>
                <a:ea typeface="+mn-ea"/>
                <a:cs typeface="Arial" panose="020B0604020202020204" pitchFamily="34" charset="0"/>
              </a:rPr>
              <a:t>:</a:t>
            </a:r>
          </a:p>
          <a:p>
            <a:pPr algn="r" defTabSz="1828800" rtl="1" hangingPunct="1">
              <a:defRPr/>
            </a:pPr>
            <a:endParaRPr lang="en-US" sz="6400" kern="1200" dirty="0">
              <a:solidFill>
                <a:prstClr val="black"/>
              </a:solidFill>
              <a:latin typeface="Calibri" panose="020F0502020204030204"/>
              <a:ea typeface="+mn-ea"/>
              <a:cs typeface="+mn-cs"/>
            </a:endParaRPr>
          </a:p>
          <a:p>
            <a:pPr algn="r" defTabSz="1828800" rtl="1" hangingPunct="1">
              <a:defRPr/>
            </a:pPr>
            <a:r>
              <a:rPr lang="en-US" sz="6400" b="0" kern="1200" dirty="0">
                <a:solidFill>
                  <a:prstClr val="black"/>
                </a:solidFill>
                <a:latin typeface="Calibri" panose="020F0502020204030204"/>
                <a:ea typeface="+mn-ea"/>
                <a:cs typeface="Arial" panose="020B0604020202020204" pitchFamily="34" charset="0"/>
              </a:rPr>
              <a:t> .3</a:t>
            </a:r>
            <a:r>
              <a:rPr lang="ar-LB" sz="6400" b="0" kern="1200" dirty="0">
                <a:solidFill>
                  <a:prstClr val="black"/>
                </a:solidFill>
                <a:latin typeface="Calibri" panose="020F0502020204030204"/>
                <a:ea typeface="+mn-ea"/>
                <a:cs typeface="Arial" panose="020B0604020202020204" pitchFamily="34" charset="0"/>
              </a:rPr>
              <a:t>نظام جمع البيانات</a:t>
            </a:r>
            <a:endParaRPr lang="en-US" sz="6400" b="0" kern="1200" dirty="0">
              <a:solidFill>
                <a:prstClr val="black"/>
              </a:solidFill>
              <a:latin typeface="Calibri" panose="020F0502020204030204"/>
              <a:ea typeface="+mn-ea"/>
              <a:cs typeface="Arial" panose="020B0604020202020204" pitchFamily="34" charset="0"/>
            </a:endParaRPr>
          </a:p>
          <a:p>
            <a:pPr algn="r" defTabSz="1828800" rtl="1" hangingPunct="1"/>
            <a:r>
              <a:rPr lang="ar-LB" sz="6400" b="0" kern="1200" dirty="0">
                <a:solidFill>
                  <a:prstClr val="black"/>
                </a:solidFill>
                <a:latin typeface="Calibri" panose="020F0502020204030204"/>
                <a:ea typeface="+mn-ea"/>
                <a:cs typeface="Arial" panose="020B0604020202020204" pitchFamily="34" charset="0"/>
              </a:rPr>
              <a:t>يتم جمع البيانات من أجهزة الاستشعار والمراقبة بشكل مستمر وتحليلها في الوقت الحقيقي للكشف عن أي تجاوزات</a:t>
            </a:r>
            <a:endParaRPr lang="en-US" sz="6400" b="0" kern="1200" dirty="0">
              <a:solidFill>
                <a:prstClr val="black"/>
              </a:solidFill>
              <a:latin typeface="Calibri" panose="020F0502020204030204"/>
              <a:ea typeface="+mn-ea"/>
              <a:cs typeface="+mn-cs"/>
            </a:endParaRPr>
          </a:p>
        </p:txBody>
      </p:sp>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099744" cy="95719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665C01A-99CF-1F87-A932-E1CDE08062D6}"/>
              </a:ext>
            </a:extLst>
          </p:cNvPr>
          <p:cNvSpPr txBox="1"/>
          <p:nvPr/>
        </p:nvSpPr>
        <p:spPr>
          <a:xfrm>
            <a:off x="16512208" y="1356640"/>
            <a:ext cx="3220279" cy="954107"/>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لمحة عامة عن المشروع</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و</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معايير السلامة والبيئة</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9253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8E5BE-7240-49F2-A58D-907535D3DEF8}"/>
              </a:ext>
            </a:extLst>
          </p:cNvPr>
          <p:cNvSpPr txBox="1"/>
          <p:nvPr/>
        </p:nvSpPr>
        <p:spPr>
          <a:xfrm>
            <a:off x="3574869" y="3183610"/>
            <a:ext cx="17915142" cy="600164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يتضمن النظام عدة عناصر</a:t>
            </a:r>
            <a:r>
              <a:rPr lang="en-US" sz="6400" kern="1200" dirty="0">
                <a:solidFill>
                  <a:prstClr val="black"/>
                </a:solidFill>
                <a:latin typeface="Calibri" panose="020F0502020204030204"/>
                <a:ea typeface="+mn-ea"/>
                <a:cs typeface="Arial" panose="020B0604020202020204" pitchFamily="34" charset="0"/>
              </a:rPr>
              <a:t>:</a:t>
            </a:r>
          </a:p>
          <a:p>
            <a:pPr algn="r" defTabSz="1828800" rtl="1" hangingPunct="1">
              <a:defRPr/>
            </a:pPr>
            <a:endParaRPr lang="en-US" sz="6400" kern="1200" dirty="0">
              <a:solidFill>
                <a:prstClr val="black"/>
              </a:solidFill>
              <a:latin typeface="Calibri" panose="020F0502020204030204"/>
              <a:ea typeface="+mn-ea"/>
              <a:cs typeface="+mn-cs"/>
            </a:endParaRPr>
          </a:p>
          <a:p>
            <a:pPr algn="r" defTabSz="1828800" rtl="1" hangingPunct="1">
              <a:defRPr/>
            </a:pPr>
            <a:r>
              <a:rPr lang="en-US" sz="6400" b="0" kern="1200" dirty="0">
                <a:solidFill>
                  <a:prstClr val="black"/>
                </a:solidFill>
                <a:latin typeface="Calibri" panose="020F0502020204030204"/>
                <a:ea typeface="+mn-ea"/>
                <a:cs typeface="Arial" panose="020B0604020202020204" pitchFamily="34" charset="0"/>
              </a:rPr>
              <a:t> .4</a:t>
            </a:r>
            <a:r>
              <a:rPr lang="ar-LB" sz="6400" b="0" kern="1200" dirty="0">
                <a:solidFill>
                  <a:prstClr val="black"/>
                </a:solidFill>
                <a:latin typeface="Calibri" panose="020F0502020204030204"/>
                <a:ea typeface="+mn-ea"/>
                <a:cs typeface="Arial" panose="020B0604020202020204" pitchFamily="34" charset="0"/>
              </a:rPr>
              <a:t>الصيانة الدورية</a:t>
            </a:r>
            <a:endParaRPr lang="en-US" sz="6400" b="0" kern="1200" dirty="0">
              <a:solidFill>
                <a:prstClr val="black"/>
              </a:solidFill>
              <a:latin typeface="Calibri" panose="020F0502020204030204"/>
              <a:ea typeface="+mn-ea"/>
              <a:cs typeface="Arial" panose="020B0604020202020204" pitchFamily="34" charset="0"/>
            </a:endParaRPr>
          </a:p>
          <a:p>
            <a:pPr algn="r" defTabSz="1828800" rtl="1" hangingPunct="1"/>
            <a:r>
              <a:rPr lang="ar-LB" sz="6400" b="0" kern="1200" dirty="0">
                <a:solidFill>
                  <a:prstClr val="black"/>
                </a:solidFill>
                <a:latin typeface="Calibri" panose="020F0502020204030204"/>
                <a:ea typeface="+mn-ea"/>
                <a:cs typeface="Arial" panose="020B0604020202020204" pitchFamily="34" charset="0"/>
              </a:rPr>
              <a:t>تتطلب أجهزة المراقبة والصيانة دورية لضمان دقتها وكفاءتها. وتشمل هذه العمليات التحقق من معايرة الأجهزة وتنظيفها واستبدال الأجزاء التالفة.</a:t>
            </a:r>
            <a:endParaRPr lang="en-US" sz="6400" b="0" kern="1200" dirty="0">
              <a:solidFill>
                <a:prstClr val="black"/>
              </a:solidFill>
              <a:latin typeface="Calibri" panose="020F0502020204030204"/>
              <a:ea typeface="+mn-ea"/>
              <a:cs typeface="+mn-cs"/>
            </a:endParaRPr>
          </a:p>
        </p:txBody>
      </p:sp>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099744" cy="95719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EAE1B383-64AC-AF9B-6DE1-6D8451E50EEF}"/>
              </a:ext>
            </a:extLst>
          </p:cNvPr>
          <p:cNvSpPr txBox="1"/>
          <p:nvPr/>
        </p:nvSpPr>
        <p:spPr>
          <a:xfrm>
            <a:off x="16512208" y="1356640"/>
            <a:ext cx="3220279" cy="954107"/>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لمحة عامة عن المشروع</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و</a:t>
            </a:r>
            <a:r>
              <a:rPr lang="en-US" sz="2800" kern="1200" dirty="0">
                <a:solidFill>
                  <a:prstClr val="black"/>
                </a:solidFill>
                <a:latin typeface="Calibri" panose="020F0502020204030204"/>
                <a:ea typeface="+mn-ea"/>
                <a:cs typeface="Arial" panose="020B0604020202020204" pitchFamily="34" charset="0"/>
              </a:rPr>
              <a:t> </a:t>
            </a:r>
            <a:r>
              <a:rPr lang="ar-LB" sz="2800" kern="1200" dirty="0">
                <a:solidFill>
                  <a:prstClr val="black"/>
                </a:solidFill>
                <a:latin typeface="Calibri" panose="020F0502020204030204"/>
                <a:ea typeface="+mn-ea"/>
                <a:cs typeface="Arial" panose="020B0604020202020204" pitchFamily="34" charset="0"/>
              </a:rPr>
              <a:t>معايير السلامة والبيئة</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308246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2664516" cy="231912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C9ABFCD-A28E-49D5-B820-99BE31BE6CC5}"/>
              </a:ext>
            </a:extLst>
          </p:cNvPr>
          <p:cNvSpPr txBox="1"/>
          <p:nvPr/>
        </p:nvSpPr>
        <p:spPr>
          <a:xfrm>
            <a:off x="-1566240" y="1712564"/>
            <a:ext cx="22498050" cy="11295400"/>
          </a:xfrm>
          <a:prstGeom prst="rect">
            <a:avLst/>
          </a:prstGeom>
          <a:noFill/>
        </p:spPr>
        <p:txBody>
          <a:bodyPr wrap="square" rtlCol="0">
            <a:spAutoFit/>
          </a:bodyPr>
          <a:lstStyle/>
          <a:p>
            <a:pPr algn="r" defTabSz="1828800" rtl="1" hangingPunct="1"/>
            <a:endParaRPr lang="en-US" sz="5600" kern="1200" dirty="0">
              <a:solidFill>
                <a:prstClr val="black"/>
              </a:solidFill>
              <a:latin typeface="Calibri" panose="020F0502020204030204"/>
              <a:ea typeface="+mn-ea"/>
              <a:cs typeface="+mn-cs"/>
            </a:endParaRPr>
          </a:p>
          <a:p>
            <a:pPr algn="r" defTabSz="1828800" rtl="1" hangingPunct="1"/>
            <a:r>
              <a:rPr lang="ar-LB" sz="5600" kern="1200" dirty="0">
                <a:solidFill>
                  <a:prstClr val="black"/>
                </a:solidFill>
                <a:latin typeface="Calibri" panose="020F0502020204030204"/>
                <a:ea typeface="+mn-ea"/>
                <a:cs typeface="Arial" panose="020B0604020202020204" pitchFamily="34" charset="0"/>
              </a:rPr>
              <a:t>ما هو التقييم الأثر البيئي؟</a:t>
            </a:r>
            <a:endParaRPr lang="en-US" sz="5600" kern="1200" dirty="0">
              <a:solidFill>
                <a:prstClr val="black"/>
              </a:solidFill>
              <a:latin typeface="Calibri" panose="020F0502020204030204"/>
              <a:ea typeface="+mn-ea"/>
              <a:cs typeface="+mn-cs"/>
            </a:endParaRPr>
          </a:p>
          <a:p>
            <a:pPr marL="685800" indent="-685800" algn="r" defTabSz="1828800" rtl="1" hangingPunct="1">
              <a:buFont typeface="Arial" panose="020B0604020202020204" pitchFamily="34" charset="0"/>
              <a:buChar char="•"/>
            </a:pPr>
            <a:r>
              <a:rPr lang="ar-LB" sz="5600" b="0" kern="1200" dirty="0">
                <a:solidFill>
                  <a:prstClr val="black"/>
                </a:solidFill>
                <a:latin typeface="Calibri" panose="020F0502020204030204"/>
                <a:ea typeface="+mn-ea"/>
                <a:cs typeface="Arial" panose="020B0604020202020204" pitchFamily="34" charset="0"/>
              </a:rPr>
              <a:t>تحديد وتقييم التأثيرات البيئية المتوقعة للمشروع المقترح</a:t>
            </a:r>
            <a:r>
              <a:rPr lang="en-US" sz="5600" b="0" kern="1200" dirty="0">
                <a:solidFill>
                  <a:prstClr val="black"/>
                </a:solidFill>
                <a:latin typeface="Calibri" panose="020F0502020204030204"/>
                <a:ea typeface="+mn-ea"/>
                <a:cs typeface="+mn-cs"/>
              </a:rPr>
              <a:t>.</a:t>
            </a:r>
          </a:p>
          <a:p>
            <a:pPr marL="685800" indent="-685800" algn="r" defTabSz="1828800" rtl="1" hangingPunct="1">
              <a:buFont typeface="Arial" panose="020B0604020202020204" pitchFamily="34" charset="0"/>
              <a:buChar char="•"/>
            </a:pPr>
            <a:r>
              <a:rPr lang="ar-LB" sz="5600" b="0" kern="1200" dirty="0">
                <a:solidFill>
                  <a:prstClr val="black"/>
                </a:solidFill>
                <a:latin typeface="Calibri" panose="020F0502020204030204"/>
                <a:ea typeface="+mn-ea"/>
                <a:cs typeface="Arial" panose="020B0604020202020204" pitchFamily="34" charset="0"/>
              </a:rPr>
              <a:t>أفضل مزيج بين التكاليف والفوائد الاقتصادية والبيئية للمشروع المقترح.</a:t>
            </a:r>
          </a:p>
          <a:p>
            <a:pPr algn="r" defTabSz="1828800" rtl="1" hangingPunct="1"/>
            <a:endParaRPr lang="en-US" sz="5600" b="0" kern="1200" dirty="0">
              <a:solidFill>
                <a:prstClr val="black"/>
              </a:solidFill>
              <a:latin typeface="Calibri" panose="020F0502020204030204"/>
              <a:ea typeface="+mn-ea"/>
              <a:cs typeface="+mn-cs"/>
            </a:endParaRPr>
          </a:p>
          <a:p>
            <a:pPr algn="r" defTabSz="1828800" rtl="1" hangingPunct="1"/>
            <a:r>
              <a:rPr lang="ar-LB" sz="5600" kern="1200" dirty="0">
                <a:solidFill>
                  <a:prstClr val="black"/>
                </a:solidFill>
                <a:latin typeface="Calibri" panose="020F0502020204030204"/>
                <a:ea typeface="+mn-ea"/>
                <a:cs typeface="Arial" panose="020B0604020202020204" pitchFamily="34" charset="0"/>
              </a:rPr>
              <a:t>من يقوم بالتقييم الأثر البيئي؟</a:t>
            </a:r>
            <a:endParaRPr lang="en-US" sz="5600" kern="1200" dirty="0">
              <a:solidFill>
                <a:prstClr val="black"/>
              </a:solidFill>
              <a:latin typeface="Calibri" panose="020F0502020204030204"/>
              <a:ea typeface="+mn-ea"/>
              <a:cs typeface="+mn-cs"/>
            </a:endParaRPr>
          </a:p>
          <a:p>
            <a:pPr marL="685800" indent="-685800" algn="r" defTabSz="1828800" rtl="1" hangingPunct="1">
              <a:buFont typeface="Arial" panose="020B0604020202020204" pitchFamily="34" charset="0"/>
              <a:buChar char="•"/>
            </a:pPr>
            <a:r>
              <a:rPr lang="ar-LB" sz="5600" b="0" kern="1200" dirty="0">
                <a:solidFill>
                  <a:prstClr val="black"/>
                </a:solidFill>
                <a:latin typeface="Calibri" panose="020F0502020204030204"/>
                <a:ea typeface="+mn-ea"/>
                <a:cs typeface="Arial" panose="020B0604020202020204" pitchFamily="34" charset="0"/>
              </a:rPr>
              <a:t>صاحب المشروع بالاستعانة بخبراء المشروع</a:t>
            </a:r>
            <a:r>
              <a:rPr lang="en-US" sz="5600" b="0" kern="1200" dirty="0">
                <a:solidFill>
                  <a:prstClr val="black"/>
                </a:solidFill>
                <a:latin typeface="Calibri" panose="020F0502020204030204"/>
                <a:ea typeface="+mn-ea"/>
                <a:cs typeface="+mn-cs"/>
              </a:rPr>
              <a:t>. </a:t>
            </a:r>
            <a:endParaRPr lang="ar-LB" sz="5600" b="0" kern="1200" dirty="0">
              <a:solidFill>
                <a:prstClr val="black"/>
              </a:solidFill>
              <a:latin typeface="Calibri" panose="020F0502020204030204"/>
              <a:ea typeface="+mn-ea"/>
              <a:cs typeface="Arial" panose="020B0604020202020204" pitchFamily="34" charset="0"/>
            </a:endParaRPr>
          </a:p>
          <a:p>
            <a:pPr algn="r" defTabSz="1828800" rtl="1" hangingPunct="1"/>
            <a:endParaRPr lang="en-US" sz="5600" b="0" kern="1200" dirty="0">
              <a:solidFill>
                <a:prstClr val="black"/>
              </a:solidFill>
              <a:latin typeface="Calibri" panose="020F0502020204030204"/>
              <a:ea typeface="+mn-ea"/>
              <a:cs typeface="+mn-cs"/>
            </a:endParaRPr>
          </a:p>
          <a:p>
            <a:pPr algn="r" defTabSz="1828800" rtl="1" hangingPunct="1"/>
            <a:r>
              <a:rPr lang="ar-LB" sz="5600" kern="1200" dirty="0">
                <a:solidFill>
                  <a:prstClr val="black"/>
                </a:solidFill>
                <a:latin typeface="Calibri" panose="020F0502020204030204"/>
                <a:ea typeface="+mn-ea"/>
                <a:cs typeface="Arial" panose="020B0604020202020204" pitchFamily="34" charset="0"/>
              </a:rPr>
              <a:t>كيف يتم التقييم الأثر البيئي؟</a:t>
            </a:r>
            <a:endParaRPr lang="en-US" sz="5600" kern="1200" dirty="0">
              <a:solidFill>
                <a:prstClr val="black"/>
              </a:solidFill>
              <a:latin typeface="Calibri" panose="020F0502020204030204"/>
              <a:ea typeface="+mn-ea"/>
              <a:cs typeface="+mn-cs"/>
            </a:endParaRPr>
          </a:p>
          <a:p>
            <a:pPr marL="685800" indent="-685800" algn="r" defTabSz="1828800" rtl="1" hangingPunct="1">
              <a:buFont typeface="Arial" panose="020B0604020202020204" pitchFamily="34" charset="0"/>
              <a:buChar char="•"/>
            </a:pPr>
            <a:r>
              <a:rPr lang="ar-LB" sz="5600" b="0" kern="1200" dirty="0">
                <a:solidFill>
                  <a:prstClr val="black"/>
                </a:solidFill>
                <a:latin typeface="Calibri" panose="020F0502020204030204"/>
                <a:ea typeface="+mn-ea"/>
                <a:cs typeface="Arial" panose="020B0604020202020204" pitchFamily="34" charset="0"/>
              </a:rPr>
              <a:t>تحديد نتائج الاقتراح</a:t>
            </a:r>
            <a:r>
              <a:rPr lang="en-US" sz="5600" b="0" kern="1200" dirty="0">
                <a:solidFill>
                  <a:prstClr val="black"/>
                </a:solidFill>
                <a:latin typeface="Calibri" panose="020F0502020204030204"/>
                <a:ea typeface="+mn-ea"/>
                <a:cs typeface="+mn-cs"/>
              </a:rPr>
              <a:t> </a:t>
            </a:r>
            <a:r>
              <a:rPr lang="ar-LB" sz="5600" b="0" kern="1200" dirty="0">
                <a:solidFill>
                  <a:prstClr val="black"/>
                </a:solidFill>
                <a:latin typeface="Calibri" panose="020F0502020204030204"/>
                <a:ea typeface="+mn-ea"/>
                <a:cs typeface="Arial" panose="020B0604020202020204" pitchFamily="34" charset="0"/>
              </a:rPr>
              <a:t>التنبؤ بمدى العواقب</a:t>
            </a:r>
            <a:r>
              <a:rPr lang="en-US" sz="5600" b="0" kern="1200" dirty="0">
                <a:solidFill>
                  <a:prstClr val="black"/>
                </a:solidFill>
                <a:latin typeface="Calibri" panose="020F0502020204030204"/>
                <a:ea typeface="+mn-ea"/>
                <a:cs typeface="+mn-cs"/>
              </a:rPr>
              <a:t>.</a:t>
            </a:r>
          </a:p>
          <a:p>
            <a:pPr marL="685800" indent="-685800" algn="r" defTabSz="1828800" rtl="1" hangingPunct="1">
              <a:buFont typeface="Arial" panose="020B0604020202020204" pitchFamily="34" charset="0"/>
              <a:buChar char="•"/>
            </a:pPr>
            <a:r>
              <a:rPr lang="en-US" sz="5600" b="0" kern="1200" dirty="0">
                <a:solidFill>
                  <a:prstClr val="black"/>
                </a:solidFill>
                <a:latin typeface="Calibri" panose="020F0502020204030204"/>
                <a:ea typeface="+mn-ea"/>
                <a:cs typeface="+mn-cs"/>
              </a:rPr>
              <a:t> </a:t>
            </a:r>
            <a:r>
              <a:rPr lang="ar-LB" sz="5600" b="0" kern="1200" dirty="0">
                <a:solidFill>
                  <a:prstClr val="black"/>
                </a:solidFill>
                <a:latin typeface="Calibri" panose="020F0502020204030204"/>
                <a:ea typeface="+mn-ea"/>
                <a:cs typeface="Arial" panose="020B0604020202020204" pitchFamily="34" charset="0"/>
              </a:rPr>
              <a:t>تقييم النتائج المتوقعة (كبير أم لا)</a:t>
            </a:r>
            <a:r>
              <a:rPr lang="en-US" sz="5600" b="0" kern="1200" dirty="0">
                <a:solidFill>
                  <a:prstClr val="black"/>
                </a:solidFill>
                <a:latin typeface="Calibri" panose="020F0502020204030204"/>
                <a:ea typeface="+mn-ea"/>
                <a:cs typeface="+mn-cs"/>
              </a:rPr>
              <a:t>.</a:t>
            </a:r>
          </a:p>
          <a:p>
            <a:pPr marL="685800" indent="-685800" algn="r" defTabSz="1828800" rtl="1" hangingPunct="1">
              <a:buFont typeface="Arial" panose="020B0604020202020204" pitchFamily="34" charset="0"/>
              <a:buChar char="•"/>
            </a:pPr>
            <a:r>
              <a:rPr lang="ar-LB" sz="5600" b="0" kern="1200" dirty="0">
                <a:solidFill>
                  <a:prstClr val="black"/>
                </a:solidFill>
                <a:latin typeface="Calibri" panose="020F0502020204030204"/>
                <a:ea typeface="+mn-ea"/>
                <a:cs typeface="Arial" panose="020B0604020202020204" pitchFamily="34" charset="0"/>
              </a:rPr>
              <a:t>التخفيف من العواقب السلبية</a:t>
            </a:r>
            <a:r>
              <a:rPr lang="en-US" sz="5600" b="0" kern="1200" dirty="0">
                <a:solidFill>
                  <a:prstClr val="black"/>
                </a:solidFill>
                <a:latin typeface="Calibri" panose="020F0502020204030204"/>
                <a:ea typeface="+mn-ea"/>
                <a:cs typeface="+mn-cs"/>
              </a:rPr>
              <a:t>.</a:t>
            </a:r>
          </a:p>
          <a:p>
            <a:pPr marL="685800" indent="-685800" algn="r" defTabSz="1828800" rtl="1" hangingPunct="1">
              <a:buFont typeface="Arial" panose="020B0604020202020204" pitchFamily="34" charset="0"/>
              <a:buChar char="•"/>
            </a:pPr>
            <a:r>
              <a:rPr lang="en-US" sz="5600" b="0" kern="1200" dirty="0">
                <a:solidFill>
                  <a:prstClr val="black"/>
                </a:solidFill>
                <a:latin typeface="Calibri" panose="020F0502020204030204"/>
                <a:ea typeface="+mn-ea"/>
                <a:cs typeface="+mn-cs"/>
              </a:rPr>
              <a:t> </a:t>
            </a:r>
            <a:r>
              <a:rPr lang="ar-LB" sz="5600" b="0" kern="1200" dirty="0">
                <a:solidFill>
                  <a:prstClr val="black"/>
                </a:solidFill>
                <a:latin typeface="Calibri" panose="020F0502020204030204"/>
                <a:ea typeface="+mn-ea"/>
                <a:cs typeface="Arial" panose="020B0604020202020204" pitchFamily="34" charset="0"/>
              </a:rPr>
              <a:t>وثائق لإعلام صانعي القرار بما يجب القيام به </a:t>
            </a:r>
            <a:r>
              <a:rPr lang="en-US" sz="5600" b="0" kern="1200" dirty="0">
                <a:solidFill>
                  <a:prstClr val="black"/>
                </a:solidFill>
                <a:latin typeface="Calibri" panose="020F0502020204030204"/>
                <a:ea typeface="+mn-ea"/>
                <a:cs typeface="+mn-cs"/>
              </a:rPr>
              <a:t>.</a:t>
            </a:r>
          </a:p>
        </p:txBody>
      </p:sp>
      <p:sp>
        <p:nvSpPr>
          <p:cNvPr id="5" name="TextBox 4">
            <a:extLst>
              <a:ext uri="{FF2B5EF4-FFF2-40B4-BE49-F238E27FC236}">
                <a16:creationId xmlns:a16="http://schemas.microsoft.com/office/drawing/2014/main" id="{A77DA5FE-1641-41B0-631E-F9C0EC2A9694}"/>
              </a:ext>
            </a:extLst>
          </p:cNvPr>
          <p:cNvSpPr txBox="1"/>
          <p:nvPr/>
        </p:nvSpPr>
        <p:spPr>
          <a:xfrm>
            <a:off x="6652591" y="1450954"/>
            <a:ext cx="13484086" cy="523220"/>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تقييم الأثر البيئي</a:t>
            </a:r>
            <a:r>
              <a:rPr lang="en-US" sz="2800" kern="1200" dirty="0">
                <a:solidFill>
                  <a:prstClr val="black"/>
                </a:solidFill>
                <a:latin typeface="Calibri" panose="020F0502020204030204"/>
                <a:ea typeface="+mn-ea"/>
                <a:cs typeface="+mn-cs"/>
              </a:rPr>
              <a:t> </a:t>
            </a:r>
            <a:r>
              <a:rPr lang="ar-LB" sz="2800" kern="1200" dirty="0">
                <a:solidFill>
                  <a:prstClr val="black"/>
                </a:solidFill>
                <a:latin typeface="Calibri" panose="020F0502020204030204"/>
                <a:ea typeface="+mn-ea"/>
                <a:cs typeface="Arial" panose="020B0604020202020204" pitchFamily="34" charset="0"/>
              </a:rPr>
              <a:t>لمحطة الطاقة</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3178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ABFCD-A28E-49D5-B820-99BE31BE6CC5}"/>
              </a:ext>
            </a:extLst>
          </p:cNvPr>
          <p:cNvSpPr txBox="1"/>
          <p:nvPr/>
        </p:nvSpPr>
        <p:spPr>
          <a:xfrm>
            <a:off x="2319130" y="2075709"/>
            <a:ext cx="19934583" cy="11172289"/>
          </a:xfrm>
          <a:prstGeom prst="rect">
            <a:avLst/>
          </a:prstGeom>
          <a:noFill/>
        </p:spPr>
        <p:txBody>
          <a:bodyPr wrap="square" rtlCol="0">
            <a:spAutoFit/>
          </a:bodyPr>
          <a:lstStyle/>
          <a:p>
            <a:pPr algn="r" defTabSz="1828800" rtl="1" hangingPunct="1"/>
            <a:r>
              <a:rPr lang="ar-LB" sz="3600" kern="1200" dirty="0">
                <a:solidFill>
                  <a:prstClr val="black"/>
                </a:solidFill>
                <a:latin typeface="Calibri" panose="020F0502020204030204"/>
                <a:ea typeface="+mn-ea"/>
                <a:cs typeface="Arial" panose="020B0604020202020204" pitchFamily="34" charset="0"/>
              </a:rPr>
              <a:t>التحري </a:t>
            </a:r>
          </a:p>
          <a:p>
            <a:pPr algn="r" defTabSz="1828800" rtl="1" hangingPunct="1"/>
            <a:r>
              <a:rPr lang="ar-LB" sz="3600" b="0" kern="1200" dirty="0">
                <a:solidFill>
                  <a:prstClr val="black"/>
                </a:solidFill>
                <a:latin typeface="Calibri" panose="020F0502020204030204"/>
                <a:ea typeface="+mn-ea"/>
                <a:cs typeface="Arial" panose="020B0604020202020204" pitchFamily="34" charset="0"/>
              </a:rPr>
              <a:t>تقوم السلطة المختصة باتخاذ قرار حول ما إذا كان تقييم الأثر البيئي مطلوبًا أم لا. في النهاية، يجب إصدار قرار الفحص وإعلانه.</a:t>
            </a:r>
          </a:p>
          <a:p>
            <a:pPr algn="r" defTabSz="1828800" rtl="1" hangingPunct="1"/>
            <a:r>
              <a:rPr lang="ar-LB" sz="3600" kern="1200" dirty="0">
                <a:solidFill>
                  <a:prstClr val="black"/>
                </a:solidFill>
                <a:latin typeface="Calibri" panose="020F0502020204030204"/>
                <a:ea typeface="+mn-ea"/>
                <a:cs typeface="Arial" panose="020B0604020202020204" pitchFamily="34" charset="0"/>
              </a:rPr>
              <a:t>الفحص</a:t>
            </a:r>
            <a:r>
              <a:rPr lang="ar-LB" sz="3600" b="0" kern="1200" dirty="0">
                <a:solidFill>
                  <a:prstClr val="black"/>
                </a:solidFill>
                <a:latin typeface="Calibri" panose="020F0502020204030204"/>
                <a:ea typeface="+mn-ea"/>
                <a:cs typeface="Arial" panose="020B0604020202020204" pitchFamily="34" charset="0"/>
              </a:rPr>
              <a:t> </a:t>
            </a:r>
          </a:p>
          <a:p>
            <a:pPr algn="r" defTabSz="1828800" rtl="1" hangingPunct="1"/>
            <a:r>
              <a:rPr lang="ar-LB" sz="3600" b="0" kern="1200" dirty="0">
                <a:solidFill>
                  <a:prstClr val="black"/>
                </a:solidFill>
                <a:latin typeface="Calibri" panose="020F0502020204030204"/>
                <a:ea typeface="+mn-ea"/>
                <a:cs typeface="Arial" panose="020B0604020202020204" pitchFamily="34" charset="0"/>
              </a:rPr>
              <a:t>توفر التوجيهات للمطورين إمكانية طلب رأي من السلطة المختصة حول الفحص والذي:</a:t>
            </a:r>
          </a:p>
          <a:p>
            <a:pPr algn="r" defTabSz="1828800" rtl="1" hangingPunct="1"/>
            <a:r>
              <a:rPr lang="ar-LB" sz="3600" b="0" kern="1200" dirty="0">
                <a:solidFill>
                  <a:prstClr val="black"/>
                </a:solidFill>
                <a:latin typeface="Calibri" panose="020F0502020204030204"/>
                <a:ea typeface="+mn-ea"/>
                <a:cs typeface="Arial" panose="020B0604020202020204" pitchFamily="34" charset="0"/>
              </a:rPr>
              <a:t>•        يحدد محتوى ونطاق التقييم.	</a:t>
            </a:r>
          </a:p>
          <a:p>
            <a:pPr algn="r" defTabSz="1828800" rtl="1" hangingPunct="1"/>
            <a:r>
              <a:rPr lang="ar-LB" sz="3600" b="0" kern="1200" dirty="0">
                <a:solidFill>
                  <a:prstClr val="black"/>
                </a:solidFill>
                <a:latin typeface="Calibri" panose="020F0502020204030204"/>
                <a:ea typeface="+mn-ea"/>
                <a:cs typeface="Arial" panose="020B0604020202020204" pitchFamily="34" charset="0"/>
              </a:rPr>
              <a:t>•        يحدد المعلومات التي يجب تضمينها في تقرير تقييم الأثر البيئي.</a:t>
            </a:r>
          </a:p>
          <a:p>
            <a:pPr algn="r" defTabSz="1828800" rtl="1" hangingPunct="1"/>
            <a:r>
              <a:rPr lang="ar-LB" sz="3600" kern="1200" dirty="0">
                <a:solidFill>
                  <a:prstClr val="black"/>
                </a:solidFill>
                <a:latin typeface="Calibri" panose="020F0502020204030204"/>
                <a:ea typeface="+mn-ea"/>
                <a:cs typeface="Arial" panose="020B0604020202020204" pitchFamily="34" charset="0"/>
              </a:rPr>
              <a:t>تقرير تقييم الأثر البيئي</a:t>
            </a:r>
          </a:p>
          <a:p>
            <a:pPr marL="1028700" indent="-1028700" algn="r" defTabSz="1828800" rtl="1" hangingPunct="1">
              <a:buFontTx/>
              <a:buAutoNum type="arabicPeriod"/>
            </a:pPr>
            <a:r>
              <a:rPr lang="ar-LB" sz="3600" b="0" kern="1200" dirty="0">
                <a:solidFill>
                  <a:prstClr val="black"/>
                </a:solidFill>
                <a:latin typeface="Calibri" panose="020F0502020204030204"/>
                <a:ea typeface="+mn-ea"/>
                <a:cs typeface="Arial" panose="020B0604020202020204" pitchFamily="34" charset="0"/>
              </a:rPr>
              <a:t>معلومات عن المشروع.</a:t>
            </a:r>
          </a:p>
          <a:p>
            <a:pPr marL="1028700" indent="-1028700" algn="r" defTabSz="1828800" rtl="1" hangingPunct="1">
              <a:buFontTx/>
              <a:buAutoNum type="arabicPeriod" startAt="2"/>
            </a:pPr>
            <a:r>
              <a:rPr lang="ar-LB" sz="3600" b="0" kern="1200" dirty="0">
                <a:solidFill>
                  <a:prstClr val="black"/>
                </a:solidFill>
                <a:latin typeface="Calibri" panose="020F0502020204030204"/>
                <a:ea typeface="+mn-ea"/>
                <a:cs typeface="Arial" panose="020B0604020202020204" pitchFamily="34" charset="0"/>
              </a:rPr>
              <a:t>خط الأساس.	</a:t>
            </a:r>
          </a:p>
          <a:p>
            <a:pPr marL="1028700" indent="-1028700" algn="r" defTabSz="1828800" rtl="1" hangingPunct="1">
              <a:buFontTx/>
              <a:buAutoNum type="arabicPeriod" startAt="3"/>
            </a:pPr>
            <a:r>
              <a:rPr lang="ar-LB" sz="3600" b="0" kern="1200" dirty="0">
                <a:solidFill>
                  <a:prstClr val="black"/>
                </a:solidFill>
                <a:latin typeface="Calibri" panose="020F0502020204030204"/>
                <a:ea typeface="+mn-ea"/>
                <a:cs typeface="Arial" panose="020B0604020202020204" pitchFamily="34" charset="0"/>
              </a:rPr>
              <a:t>السيناريوهات.	</a:t>
            </a:r>
          </a:p>
          <a:p>
            <a:pPr marL="1028700" indent="-1028700" algn="r" defTabSz="1828800" rtl="1" hangingPunct="1">
              <a:buFontTx/>
              <a:buAutoNum type="arabicPeriod" startAt="4"/>
            </a:pPr>
            <a:r>
              <a:rPr lang="ar-LB" sz="3600" b="0" kern="1200" dirty="0">
                <a:solidFill>
                  <a:prstClr val="black"/>
                </a:solidFill>
                <a:latin typeface="Calibri" panose="020F0502020204030204"/>
                <a:ea typeface="+mn-ea"/>
                <a:cs typeface="Arial" panose="020B0604020202020204" pitchFamily="34" charset="0"/>
              </a:rPr>
              <a:t>التأثيرات المهمة المحتملة للمشروع.	</a:t>
            </a:r>
          </a:p>
          <a:p>
            <a:pPr marL="1028700" indent="-1028700" algn="r" defTabSz="1828800" rtl="1" hangingPunct="1">
              <a:buFontTx/>
              <a:buAutoNum type="arabicPeriod" startAt="5"/>
            </a:pPr>
            <a:r>
              <a:rPr lang="ar-LB" sz="3600" b="0" kern="1200" dirty="0">
                <a:solidFill>
                  <a:prstClr val="black"/>
                </a:solidFill>
                <a:latin typeface="Calibri" panose="020F0502020204030204"/>
                <a:ea typeface="+mn-ea"/>
                <a:cs typeface="Arial" panose="020B0604020202020204" pitchFamily="34" charset="0"/>
              </a:rPr>
              <a:t>البدائل المقترحة.	</a:t>
            </a:r>
          </a:p>
          <a:p>
            <a:pPr marL="1028700" indent="-1028700" algn="r" defTabSz="1828800" rtl="1" hangingPunct="1">
              <a:buFontTx/>
              <a:buAutoNum type="arabicPeriod" startAt="6"/>
            </a:pPr>
            <a:r>
              <a:rPr lang="ar-LB" sz="3600" b="0" kern="1200" dirty="0">
                <a:solidFill>
                  <a:prstClr val="black"/>
                </a:solidFill>
                <a:latin typeface="Calibri" panose="020F0502020204030204"/>
                <a:ea typeface="+mn-ea"/>
                <a:cs typeface="Arial" panose="020B0604020202020204" pitchFamily="34" charset="0"/>
              </a:rPr>
              <a:t>الميزات والتدابير لتخفيف الآثار السلبية الهامة بالإضافة إلى ملخص غير فني.</a:t>
            </a:r>
          </a:p>
          <a:p>
            <a:pPr algn="r" defTabSz="1828800" rtl="1" hangingPunct="1"/>
            <a:r>
              <a:rPr lang="ar-LB" sz="3600" kern="1200" dirty="0">
                <a:solidFill>
                  <a:prstClr val="black"/>
                </a:solidFill>
                <a:latin typeface="Calibri" panose="020F0502020204030204"/>
                <a:ea typeface="+mn-ea"/>
                <a:cs typeface="Arial" panose="020B0604020202020204" pitchFamily="34" charset="0"/>
              </a:rPr>
              <a:t>صنع القرار والموافقة على التطوير </a:t>
            </a:r>
          </a:p>
          <a:p>
            <a:pPr marL="1028700" indent="-1028700" algn="r" defTabSz="1828800" rtl="1" hangingPunct="1">
              <a:buFontTx/>
              <a:buAutoNum type="arabicPeriod"/>
            </a:pPr>
            <a:r>
              <a:rPr lang="ar-LB" sz="3600" b="0" kern="1200" dirty="0">
                <a:solidFill>
                  <a:prstClr val="black"/>
                </a:solidFill>
                <a:latin typeface="Calibri" panose="020F0502020204030204"/>
                <a:ea typeface="+mn-ea"/>
                <a:cs typeface="Arial" panose="020B0604020202020204" pitchFamily="34" charset="0"/>
              </a:rPr>
              <a:t>فحص تقرير تقييم الأثر البيئي من قبل السلطة المختصة.	</a:t>
            </a:r>
          </a:p>
          <a:p>
            <a:pPr marL="1028700" indent="-1028700" algn="r" defTabSz="1828800" rtl="1" hangingPunct="1">
              <a:buFontTx/>
              <a:buAutoNum type="arabicPeriod"/>
            </a:pPr>
            <a:r>
              <a:rPr lang="ar-LB" sz="3600" b="0" kern="1200" dirty="0">
                <a:solidFill>
                  <a:prstClr val="black"/>
                </a:solidFill>
                <a:latin typeface="Calibri" panose="020F0502020204030204"/>
                <a:ea typeface="+mn-ea"/>
                <a:cs typeface="Arial" panose="020B0604020202020204" pitchFamily="34" charset="0"/>
              </a:rPr>
              <a:t>التشاور.	</a:t>
            </a:r>
          </a:p>
          <a:p>
            <a:pPr marL="1028700" indent="-1028700" algn="r" defTabSz="1828800" rtl="1" hangingPunct="1">
              <a:buFontTx/>
              <a:buAutoNum type="arabicPeriod"/>
            </a:pPr>
            <a:r>
              <a:rPr lang="ar-LB" sz="3600" b="0" kern="1200" dirty="0">
                <a:solidFill>
                  <a:prstClr val="black"/>
                </a:solidFill>
                <a:latin typeface="Calibri" panose="020F0502020204030204"/>
                <a:ea typeface="+mn-ea"/>
                <a:cs typeface="Arial" panose="020B0604020202020204" pitchFamily="34" charset="0"/>
              </a:rPr>
              <a:t>استنتاج حول ما إذا كان المشروع يتضمن تأثيرات كبيرة أم لا.</a:t>
            </a:r>
          </a:p>
          <a:p>
            <a:pPr algn="r" defTabSz="1828800" rtl="1" hangingPunct="1"/>
            <a:r>
              <a:rPr lang="ar-LB" sz="3600" kern="1200" dirty="0">
                <a:solidFill>
                  <a:prstClr val="black"/>
                </a:solidFill>
                <a:latin typeface="Calibri" panose="020F0502020204030204"/>
                <a:ea typeface="+mn-ea"/>
                <a:cs typeface="Arial" panose="020B0604020202020204" pitchFamily="34" charset="0"/>
              </a:rPr>
              <a:t>معلومات عن الموافقة على التطوير والمراقبة </a:t>
            </a:r>
          </a:p>
          <a:p>
            <a:pPr marL="1028700" indent="-1028700" algn="r" defTabSz="1828800" rtl="1" hangingPunct="1">
              <a:buFontTx/>
              <a:buAutoNum type="arabicPeriod"/>
            </a:pPr>
            <a:r>
              <a:rPr lang="ar-LB" sz="3600" b="0" kern="1200" dirty="0">
                <a:solidFill>
                  <a:prstClr val="black"/>
                </a:solidFill>
                <a:latin typeface="Calibri" panose="020F0502020204030204"/>
                <a:ea typeface="+mn-ea"/>
                <a:cs typeface="Arial" panose="020B0604020202020204" pitchFamily="34" charset="0"/>
              </a:rPr>
              <a:t>إبلاغ الجمهور.	</a:t>
            </a:r>
          </a:p>
          <a:p>
            <a:pPr algn="r" defTabSz="1828800" rtl="1" hangingPunct="1"/>
            <a:r>
              <a:rPr lang="ar-LB" sz="3600" b="0" kern="1200" dirty="0">
                <a:solidFill>
                  <a:prstClr val="black"/>
                </a:solidFill>
                <a:latin typeface="Calibri" panose="020F0502020204030204"/>
                <a:ea typeface="+mn-ea"/>
                <a:cs typeface="Arial" panose="020B0604020202020204" pitchFamily="34" charset="0"/>
              </a:rPr>
              <a:t>2.    أثناء البناء والتشغيل، يجب على المطور مراقبة الآثار السلبية الكبيرة لتخفيفها.</a:t>
            </a:r>
          </a:p>
        </p:txBody>
      </p:sp>
      <p:pic>
        <p:nvPicPr>
          <p:cNvPr id="2" name="Picture 1" descr="A black sculpture with a green lightning bolt&#10;&#10;Description automatically generated">
            <a:extLst>
              <a:ext uri="{FF2B5EF4-FFF2-40B4-BE49-F238E27FC236}">
                <a16:creationId xmlns:a16="http://schemas.microsoft.com/office/drawing/2014/main" id="{12C24C88-EF16-E458-6630-EE4628499772}"/>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2664516" cy="231912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AC9E4D2-B701-1A09-CCD2-AB0F553DB70A}"/>
              </a:ext>
            </a:extLst>
          </p:cNvPr>
          <p:cNvSpPr txBox="1"/>
          <p:nvPr/>
        </p:nvSpPr>
        <p:spPr>
          <a:xfrm>
            <a:off x="6652591" y="1450954"/>
            <a:ext cx="13484086" cy="523220"/>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تقييم الأثر البيئي</a:t>
            </a:r>
            <a:r>
              <a:rPr lang="en-US" sz="2800" kern="1200" dirty="0">
                <a:solidFill>
                  <a:prstClr val="black"/>
                </a:solidFill>
                <a:latin typeface="Calibri" panose="020F0502020204030204"/>
                <a:ea typeface="+mn-ea"/>
                <a:cs typeface="+mn-cs"/>
              </a:rPr>
              <a:t> </a:t>
            </a:r>
            <a:r>
              <a:rPr lang="ar-LB" sz="2800" kern="1200" dirty="0">
                <a:solidFill>
                  <a:prstClr val="black"/>
                </a:solidFill>
                <a:latin typeface="Calibri" panose="020F0502020204030204"/>
                <a:ea typeface="+mn-ea"/>
                <a:cs typeface="Arial" panose="020B0604020202020204" pitchFamily="34" charset="0"/>
              </a:rPr>
              <a:t>لمحطة الطاقة</a:t>
            </a:r>
            <a:endParaRPr lang="en-US" sz="2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094052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2073D6-EB7F-4386-AAB4-64452406EF0E}"/>
              </a:ext>
            </a:extLst>
          </p:cNvPr>
          <p:cNvPicPr>
            <a:picLocks noChangeAspect="1"/>
          </p:cNvPicPr>
          <p:nvPr/>
        </p:nvPicPr>
        <p:blipFill>
          <a:blip r:embed="rId2"/>
          <a:stretch>
            <a:fillRect/>
          </a:stretch>
        </p:blipFill>
        <p:spPr>
          <a:xfrm>
            <a:off x="975358" y="0"/>
            <a:ext cx="23408642" cy="13716000"/>
          </a:xfrm>
          <a:prstGeom prst="rect">
            <a:avLst/>
          </a:prstGeom>
        </p:spPr>
      </p:pic>
    </p:spTree>
    <p:extLst>
      <p:ext uri="{BB962C8B-B14F-4D97-AF65-F5344CB8AC3E}">
        <p14:creationId xmlns:p14="http://schemas.microsoft.com/office/powerpoint/2010/main" val="1558372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cstate="print"/>
          <a:stretch>
            <a:fillRect/>
          </a:stretch>
        </p:blipFill>
        <p:spPr>
          <a:xfrm flipH="1">
            <a:off x="15181441" y="1174095"/>
            <a:ext cx="5990411" cy="1487825"/>
          </a:xfrm>
          <a:prstGeom prst="rect">
            <a:avLst/>
          </a:prstGeom>
          <a:ln w="3175">
            <a:miter lim="400000"/>
          </a:ln>
        </p:spPr>
      </p:pic>
      <p:sp>
        <p:nvSpPr>
          <p:cNvPr id="129"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2"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3" name="شركة طاقة الشمال"/>
          <p:cNvSpPr txBox="1"/>
          <p:nvPr/>
        </p:nvSpPr>
        <p:spPr>
          <a:xfrm>
            <a:off x="5588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FFFFFF"/>
                </a:solidFill>
                <a:effectLst/>
                <a:uLnTx/>
                <a:uFillTx/>
                <a:latin typeface="Neo Sans Arabic Regular"/>
                <a:sym typeface="Neo Sans Arabic Regular"/>
              </a:rPr>
              <a:t>شركة طاقة الشمال</a:t>
            </a:r>
          </a:p>
        </p:txBody>
      </p:sp>
      <p:sp>
        <p:nvSpPr>
          <p:cNvPr id="11" name="لأول مرة في لبنان وتحديداً من الشمال"/>
          <p:cNvSpPr txBox="1"/>
          <p:nvPr/>
        </p:nvSpPr>
        <p:spPr>
          <a:xfrm>
            <a:off x="16127371" y="1355817"/>
            <a:ext cx="5061483" cy="723756"/>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ctr"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000" b="0" i="0" u="none" strike="noStrike" kern="0" cap="none" spc="0" normalizeH="0" baseline="0" noProof="0" dirty="0">
                <a:ln>
                  <a:noFill/>
                </a:ln>
                <a:solidFill>
                  <a:srgbClr val="FFFFFF"/>
                </a:solidFill>
                <a:effectLst/>
                <a:uLnTx/>
                <a:uFillTx/>
                <a:latin typeface="Neo Sans Arabic Medium"/>
                <a:sym typeface="Neo Sans Arabic Medium"/>
              </a:rPr>
              <a:t>طرق العمل</a:t>
            </a:r>
            <a:endParaRPr kumimoji="0" sz="4000" b="0" i="0" u="none" strike="noStrike" kern="0" cap="none" spc="0" normalizeH="0" baseline="0" noProof="0" dirty="0">
              <a:ln>
                <a:noFill/>
              </a:ln>
              <a:solidFill>
                <a:srgbClr val="FFFFFF"/>
              </a:solidFill>
              <a:effectLst/>
              <a:uLnTx/>
              <a:uFillTx/>
              <a:latin typeface="Neo Sans Arabic Medium"/>
              <a:sym typeface="Neo Sans Arabic Medium"/>
            </a:endParaRPr>
          </a:p>
        </p:txBody>
      </p:sp>
    </p:spTree>
    <p:extLst>
      <p:ext uri="{BB962C8B-B14F-4D97-AF65-F5344CB8AC3E}">
        <p14:creationId xmlns:p14="http://schemas.microsoft.com/office/powerpoint/2010/main" val="207734975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NLAP imageposter light.psd" descr="NLAP imageposter light.psd"/>
          <p:cNvPicPr>
            <a:picLocks noChangeAspect="1"/>
          </p:cNvPicPr>
          <p:nvPr/>
        </p:nvPicPr>
        <p:blipFill>
          <a:blip r:embed="rId2" cstate="print"/>
          <a:stretch>
            <a:fillRect/>
          </a:stretch>
        </p:blipFill>
        <p:spPr>
          <a:xfrm>
            <a:off x="-259638" y="6294578"/>
            <a:ext cx="6446822" cy="9117071"/>
          </a:xfrm>
          <a:prstGeom prst="rect">
            <a:avLst/>
          </a:prstGeom>
          <a:ln w="3175">
            <a:miter lim="400000"/>
          </a:ln>
        </p:spPr>
      </p:pic>
      <p:sp>
        <p:nvSpPr>
          <p:cNvPr id="135"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7"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44" name="شركة طاقة الشمال"/>
          <p:cNvSpPr txBox="1"/>
          <p:nvPr/>
        </p:nvSpPr>
        <p:spPr>
          <a:xfrm>
            <a:off x="4064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solidFill>
                  <a:schemeClr val="accent1"/>
                </a:solidFill>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4F81BD"/>
                </a:solidFill>
                <a:effectLst/>
                <a:uLnTx/>
                <a:uFillTx/>
                <a:latin typeface="Neo Sans Arabic Regular"/>
                <a:sym typeface="Neo Sans Arabic Regular"/>
              </a:rPr>
              <a:t>شركة طاقة الشمال</a:t>
            </a:r>
          </a:p>
        </p:txBody>
      </p:sp>
      <p:sp>
        <p:nvSpPr>
          <p:cNvPr id="2050" name="AutoShape 2"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2" name="AutoShape 4"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4" name="AutoShape 6"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6" name="AutoShape 8"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8" name="AutoShape 10"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11" name="توضع العناوين الأساسية هنا"/>
          <p:cNvSpPr txBox="1"/>
          <p:nvPr/>
        </p:nvSpPr>
        <p:spPr>
          <a:xfrm>
            <a:off x="2502568" y="2672699"/>
            <a:ext cx="19226255" cy="5648181"/>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pPr marL="514350" marR="0" lvl="0" indent="-514350" algn="r" defTabSz="12700" rtl="1" eaLnBrk="1" fontAlgn="auto" latinLnBrk="0" hangingPunct="0">
              <a:lnSpc>
                <a:spcPct val="25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شراء المحطة</a:t>
            </a:r>
            <a:endParaRPr kumimoji="0" lang="en-US" sz="4800" b="0" i="0" u="none" strike="noStrike" kern="0" cap="none" spc="0" normalizeH="0" baseline="0" noProof="0" dirty="0">
              <a:ln>
                <a:noFill/>
              </a:ln>
              <a:solidFill>
                <a:srgbClr val="000000"/>
              </a:solidFill>
              <a:effectLst/>
              <a:uLnTx/>
              <a:uFillTx/>
              <a:latin typeface="Neo Sans Arabic Medium"/>
              <a:sym typeface="Neo Sans Arabic Medium"/>
            </a:endParaRPr>
          </a:p>
          <a:p>
            <a:pPr marL="514350" marR="0" lvl="0" indent="-514350" algn="r" defTabSz="12700" rtl="1" eaLnBrk="1" fontAlgn="auto" latinLnBrk="0" hangingPunct="0">
              <a:lnSpc>
                <a:spcPct val="25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(Build – Operate – Transfer) BOT</a:t>
            </a: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a:p>
            <a:pPr marL="514350" marR="0" lvl="0" indent="-514350" algn="r" defTabSz="12700" rtl="1" eaLnBrk="1" fontAlgn="auto" latinLnBrk="0" hangingPunct="0">
              <a:lnSpc>
                <a:spcPct val="25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Managed Services</a:t>
            </a: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p:txBody>
      </p:sp>
      <p:sp>
        <p:nvSpPr>
          <p:cNvPr id="12" name="لأول مرة في لبنان وتحديداً من الشمال"/>
          <p:cNvSpPr txBox="1"/>
          <p:nvPr/>
        </p:nvSpPr>
        <p:spPr>
          <a:xfrm>
            <a:off x="16127371" y="1355817"/>
            <a:ext cx="5061483" cy="723756"/>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ctr"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000" b="0" i="0" u="none" strike="noStrike" kern="0" cap="none" spc="0" normalizeH="0" baseline="0" noProof="0" dirty="0">
                <a:ln>
                  <a:noFill/>
                </a:ln>
                <a:solidFill>
                  <a:srgbClr val="FFFFFF"/>
                </a:solidFill>
                <a:effectLst/>
                <a:uLnTx/>
                <a:uFillTx/>
                <a:latin typeface="Neo Sans Arabic Medium"/>
                <a:sym typeface="Neo Sans Arabic Medium"/>
              </a:rPr>
              <a:t>طرق العمل</a:t>
            </a:r>
            <a:endParaRPr kumimoji="0" sz="4000" b="0" i="0" u="none" strike="noStrike" kern="0" cap="none" spc="0" normalizeH="0" baseline="0" noProof="0" dirty="0">
              <a:ln>
                <a:noFill/>
              </a:ln>
              <a:solidFill>
                <a:srgbClr val="FFFFFF"/>
              </a:solidFill>
              <a:effectLst/>
              <a:uLnTx/>
              <a:uFillTx/>
              <a:latin typeface="Neo Sans Arabic Medium"/>
              <a:sym typeface="Neo Sans Arabic Medium"/>
            </a:endParaRPr>
          </a:p>
        </p:txBody>
      </p:sp>
    </p:spTree>
    <p:extLst>
      <p:ext uri="{BB962C8B-B14F-4D97-AF65-F5344CB8AC3E}">
        <p14:creationId xmlns:p14="http://schemas.microsoft.com/office/powerpoint/2010/main" val="57294812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cstate="print"/>
          <a:stretch>
            <a:fillRect/>
          </a:stretch>
        </p:blipFill>
        <p:spPr>
          <a:xfrm flipH="1">
            <a:off x="15181441" y="1174095"/>
            <a:ext cx="5990411" cy="1487825"/>
          </a:xfrm>
          <a:prstGeom prst="rect">
            <a:avLst/>
          </a:prstGeom>
          <a:ln w="3175">
            <a:miter lim="400000"/>
          </a:ln>
        </p:spPr>
      </p:pic>
      <p:sp>
        <p:nvSpPr>
          <p:cNvPr id="129"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1" name="لأول مرة في لبنان وتحديداً من الشمال"/>
          <p:cNvSpPr txBox="1"/>
          <p:nvPr/>
        </p:nvSpPr>
        <p:spPr>
          <a:xfrm>
            <a:off x="16127371" y="1417372"/>
            <a:ext cx="5061483" cy="60064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ctr"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3200" b="0" i="0" u="none" strike="noStrike" kern="0" cap="none" spc="0" normalizeH="0" baseline="0" noProof="0" dirty="0">
                <a:ln>
                  <a:noFill/>
                </a:ln>
                <a:solidFill>
                  <a:srgbClr val="FFFFFF"/>
                </a:solidFill>
                <a:effectLst/>
                <a:uLnTx/>
                <a:uFillTx/>
                <a:latin typeface="Neo Sans Arabic Medium"/>
                <a:sym typeface="Neo Sans Arabic Medium"/>
              </a:rPr>
              <a:t>جدوى الاقتصادية</a:t>
            </a:r>
            <a:endParaRPr kumimoji="0" sz="3200" b="1" i="0" u="none" strike="noStrike" kern="0" cap="none" spc="0" normalizeH="0" baseline="0" noProof="0" dirty="0">
              <a:ln>
                <a:noFill/>
              </a:ln>
              <a:solidFill>
                <a:srgbClr val="FFFFFF"/>
              </a:solidFill>
              <a:effectLst/>
              <a:uLnTx/>
              <a:uFillTx/>
              <a:latin typeface="Neo Sans Arabic Medium"/>
              <a:sym typeface="Neo Sans Arabic Medium"/>
            </a:endParaRPr>
          </a:p>
        </p:txBody>
      </p:sp>
      <p:sp>
        <p:nvSpPr>
          <p:cNvPr id="132"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3" name="شركة طاقة الشمال"/>
          <p:cNvSpPr txBox="1"/>
          <p:nvPr/>
        </p:nvSpPr>
        <p:spPr>
          <a:xfrm>
            <a:off x="5588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FFFFFF"/>
                </a:solidFill>
                <a:effectLst/>
                <a:uLnTx/>
                <a:uFillTx/>
                <a:latin typeface="Neo Sans Arabic Regular"/>
                <a:sym typeface="Neo Sans Arabic Regular"/>
              </a:rPr>
              <a:t>شركة طاقة الشمال</a:t>
            </a:r>
          </a:p>
        </p:txBody>
      </p:sp>
    </p:spTree>
    <p:extLst>
      <p:ext uri="{BB962C8B-B14F-4D97-AF65-F5344CB8AC3E}">
        <p14:creationId xmlns:p14="http://schemas.microsoft.com/office/powerpoint/2010/main" val="298627361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NLAP imageposter light.psd" descr="NLAP imageposter light.psd"/>
          <p:cNvPicPr>
            <a:picLocks noChangeAspect="1"/>
          </p:cNvPicPr>
          <p:nvPr/>
        </p:nvPicPr>
        <p:blipFill>
          <a:blip r:embed="rId2" cstate="print"/>
          <a:stretch>
            <a:fillRect/>
          </a:stretch>
        </p:blipFill>
        <p:spPr>
          <a:xfrm>
            <a:off x="-259638" y="6294578"/>
            <a:ext cx="6446822" cy="9117071"/>
          </a:xfrm>
          <a:prstGeom prst="rect">
            <a:avLst/>
          </a:prstGeom>
          <a:ln w="3175">
            <a:miter lim="400000"/>
          </a:ln>
        </p:spPr>
      </p:pic>
      <p:sp>
        <p:nvSpPr>
          <p:cNvPr id="135"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7"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44" name="شركة طاقة الشمال"/>
          <p:cNvSpPr txBox="1"/>
          <p:nvPr/>
        </p:nvSpPr>
        <p:spPr>
          <a:xfrm>
            <a:off x="4064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solidFill>
                  <a:schemeClr val="accent1"/>
                </a:solidFill>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4F81BD"/>
                </a:solidFill>
                <a:effectLst/>
                <a:uLnTx/>
                <a:uFillTx/>
                <a:latin typeface="Neo Sans Arabic Regular"/>
                <a:sym typeface="Neo Sans Arabic Regular"/>
              </a:rPr>
              <a:t>شركة طاقة الشمال</a:t>
            </a:r>
          </a:p>
        </p:txBody>
      </p:sp>
      <p:sp>
        <p:nvSpPr>
          <p:cNvPr id="2050" name="AutoShape 2"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2" name="AutoShape 4"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4" name="AutoShape 6"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6" name="AutoShape 8"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8" name="AutoShape 10"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11" name="توضع العناوين الأساسية هنا"/>
          <p:cNvSpPr txBox="1"/>
          <p:nvPr/>
        </p:nvSpPr>
        <p:spPr>
          <a:xfrm>
            <a:off x="-811961" y="4535634"/>
            <a:ext cx="19226255" cy="3801521"/>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pPr marL="514350" marR="0" lvl="0" indent="-514350" algn="r" defTabSz="12700" rtl="1" eaLnBrk="1" fontAlgn="auto" latinLnBrk="0" hangingPunct="0">
              <a:lnSpc>
                <a:spcPct val="2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	~ 3.3 M$Cost+10%</a:t>
            </a:r>
          </a:p>
          <a:p>
            <a:pPr marL="514350" marR="0" lvl="0" indent="-514350" algn="r" defTabSz="12700" rtl="1" eaLnBrk="1" fontAlgn="auto" latinLnBrk="0" hangingPunct="0">
              <a:lnSpc>
                <a:spcPct val="2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5% Annual Maintenance Contract</a:t>
            </a: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p:txBody>
      </p:sp>
      <p:pic>
        <p:nvPicPr>
          <p:cNvPr id="13" name="Picture 2"/>
          <p:cNvPicPr>
            <a:picLocks noChangeAspect="1" noChangeArrowheads="1"/>
          </p:cNvPicPr>
          <p:nvPr/>
        </p:nvPicPr>
        <p:blipFill>
          <a:blip r:embed="rId3" cstate="print"/>
          <a:srcRect b="10392"/>
          <a:stretch>
            <a:fillRect/>
          </a:stretch>
        </p:blipFill>
        <p:spPr bwMode="auto">
          <a:xfrm>
            <a:off x="-17190720" y="-5209788"/>
            <a:ext cx="2217270" cy="911513"/>
          </a:xfrm>
          <a:prstGeom prst="rect">
            <a:avLst/>
          </a:prstGeom>
          <a:noFill/>
          <a:ln w="9525">
            <a:noFill/>
            <a:miter lim="800000"/>
            <a:headEnd/>
            <a:tailEnd/>
          </a:ln>
        </p:spPr>
      </p:pic>
      <p:sp>
        <p:nvSpPr>
          <p:cNvPr id="14" name="Textfeld 9"/>
          <p:cNvSpPr txBox="1"/>
          <p:nvPr/>
        </p:nvSpPr>
        <p:spPr>
          <a:xfrm>
            <a:off x="-17944080" y="-5864295"/>
            <a:ext cx="3478731" cy="7384400"/>
          </a:xfrm>
          <a:prstGeom prst="rect">
            <a:avLst/>
          </a:prstGeom>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p:spPr>
        <p:txBody>
          <a:bodyPr wrap="square" lIns="101919" tIns="50960" rIns="101919" bIns="50960" rtlCol="0">
            <a:spAutoFit/>
          </a:bodyPr>
          <a:lstStyle/>
          <a:p>
            <a:pPr marL="0" marR="0" lvl="0" indent="0" algn="r" defTabSz="821531" rtl="1" eaLnBrk="1" fontAlgn="auto" latinLnBrk="0" hangingPunct="0">
              <a:lnSpc>
                <a:spcPct val="100000"/>
              </a:lnSpc>
              <a:spcBef>
                <a:spcPts val="0"/>
              </a:spcBef>
              <a:spcAft>
                <a:spcPts val="0"/>
              </a:spcAft>
              <a:buClrTx/>
              <a:buSzTx/>
              <a:buFontTx/>
              <a:buNone/>
              <a:tabLst/>
              <a:defRPr/>
            </a:pPr>
            <a:r>
              <a:rPr kumimoji="0" lang="ar-SY" sz="2300" b="1" i="0" u="sng"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rPr>
              <a:t>نظام التمويل والمردود المالي المنتظر</a:t>
            </a:r>
            <a:endParaRPr kumimoji="0" lang="de-DE" sz="2300" b="1" i="0" u="sng"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de-DE" sz="11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r>
              <a:rPr kumimoji="0" lang="ar-SY" sz="28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rPr>
              <a:t>البلدية</a:t>
            </a:r>
            <a:r>
              <a:rPr kumimoji="0" lang="de-DE" sz="28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rPr>
              <a:t>  </a:t>
            </a:r>
            <a:r>
              <a:rPr kumimoji="0" lang="ar-SY" sz="28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rPr>
              <a:t> لها 5% من اسهم طاقة الشمال مقابل تقديم الارض للمشروع</a:t>
            </a:r>
            <a:endParaRPr kumimoji="0" lang="ar-SY" sz="12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2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28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28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28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23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23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23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 typeface="Arial" pitchFamily="34" charset="0"/>
              <a:buChar char="•"/>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ar-SY" sz="1700" b="1" i="0" u="none" strike="noStrike" kern="0" cap="none" spc="0" normalizeH="0" baseline="0" noProof="0" dirty="0">
              <a:ln>
                <a:noFill/>
              </a:ln>
              <a:solidFill>
                <a:srgbClr val="FFFFFF"/>
              </a:solidFill>
              <a:effectLst/>
              <a:uLnTx/>
              <a:uFillTx/>
              <a:latin typeface="Traditional Arabic" pitchFamily="18" charset="-78"/>
              <a:cs typeface="Traditional Arabic" pitchFamily="18" charset="-78"/>
              <a:sym typeface="Helvetica Neue"/>
            </a:endParaRPr>
          </a:p>
          <a:p>
            <a:pPr marL="0" marR="0" lvl="0" indent="0" algn="r" defTabSz="821531" rtl="1" eaLnBrk="1" fontAlgn="auto" latinLnBrk="0" hangingPunct="0">
              <a:lnSpc>
                <a:spcPct val="100000"/>
              </a:lnSpc>
              <a:spcBef>
                <a:spcPts val="0"/>
              </a:spcBef>
              <a:spcAft>
                <a:spcPts val="0"/>
              </a:spcAft>
              <a:buClrTx/>
              <a:buSzTx/>
              <a:buFontTx/>
              <a:buNone/>
              <a:tabLst/>
              <a:defRPr/>
            </a:pPr>
            <a:endParaRPr kumimoji="0" lang="de-DE" sz="1700" b="1" i="0" u="none" strike="noStrike" kern="0" cap="none" spc="0" normalizeH="0" baseline="0" noProof="0" dirty="0">
              <a:ln>
                <a:noFill/>
              </a:ln>
              <a:solidFill>
                <a:srgbClr val="FFFFFF"/>
              </a:solidFill>
              <a:effectLst/>
              <a:uLnTx/>
              <a:uFillTx/>
              <a:latin typeface="Helvetica Neue"/>
              <a:sym typeface="Helvetica Neue"/>
            </a:endParaRPr>
          </a:p>
        </p:txBody>
      </p:sp>
      <p:graphicFrame>
        <p:nvGraphicFramePr>
          <p:cNvPr id="15" name="Diagramm 12"/>
          <p:cNvGraphicFramePr/>
          <p:nvPr/>
        </p:nvGraphicFramePr>
        <p:xfrm>
          <a:off x="-17534357" y="-2910071"/>
          <a:ext cx="3006834" cy="2322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elle 13"/>
          <p:cNvGraphicFramePr>
            <a:graphicFrameLocks noGrp="1"/>
          </p:cNvGraphicFramePr>
          <p:nvPr/>
        </p:nvGraphicFramePr>
        <p:xfrm>
          <a:off x="-17362538" y="-4624910"/>
          <a:ext cx="2749105" cy="1571477"/>
        </p:xfrm>
        <a:graphic>
          <a:graphicData uri="http://schemas.openxmlformats.org/drawingml/2006/table">
            <a:tbl>
              <a:tblPr firstRow="1" bandRow="1">
                <a:tableStyleId>{5C22544A-7EE6-4342-B048-85BDC9FD1C3A}</a:tableStyleId>
              </a:tblPr>
              <a:tblGrid>
                <a:gridCol w="2749105">
                  <a:extLst>
                    <a:ext uri="{9D8B030D-6E8A-4147-A177-3AD203B41FA5}">
                      <a16:colId xmlns:a16="http://schemas.microsoft.com/office/drawing/2014/main" val="20000"/>
                    </a:ext>
                  </a:extLst>
                </a:gridCol>
              </a:tblGrid>
              <a:tr h="479983">
                <a:tc>
                  <a:txBody>
                    <a:bodyPr/>
                    <a:lstStyle/>
                    <a:p>
                      <a:pPr algn="ctr"/>
                      <a:r>
                        <a:rPr lang="ar-SY" sz="1900" dirty="0"/>
                        <a:t>تصنيع</a:t>
                      </a:r>
                      <a:r>
                        <a:rPr lang="ar-SY" sz="1900" baseline="0" dirty="0"/>
                        <a:t> المحظة 2017</a:t>
                      </a:r>
                      <a:endParaRPr lang="de-DE" sz="1900" dirty="0"/>
                    </a:p>
                  </a:txBody>
                  <a:tcPr marL="109093" marR="109093" marT="51847" marB="51847"/>
                </a:tc>
                <a:extLst>
                  <a:ext uri="{0D108BD9-81ED-4DB2-BD59-A6C34878D82A}">
                    <a16:rowId xmlns:a16="http://schemas.microsoft.com/office/drawing/2014/main" val="10000"/>
                  </a:ext>
                </a:extLst>
              </a:tr>
              <a:tr h="454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500" dirty="0"/>
                        <a:t>1,500,000</a:t>
                      </a:r>
                      <a:r>
                        <a:rPr lang="de-DE" sz="1500" baseline="0" dirty="0"/>
                        <a:t> $</a:t>
                      </a:r>
                      <a:endParaRPr lang="de-DE" sz="1500" dirty="0"/>
                    </a:p>
                  </a:txBody>
                  <a:tcPr marL="109093" marR="109093" marT="51847" marB="51847"/>
                </a:tc>
                <a:extLst>
                  <a:ext uri="{0D108BD9-81ED-4DB2-BD59-A6C34878D82A}">
                    <a16:rowId xmlns:a16="http://schemas.microsoft.com/office/drawing/2014/main" val="10001"/>
                  </a:ext>
                </a:extLst>
              </a:tr>
              <a:tr h="636705">
                <a:tc>
                  <a:txBody>
                    <a:bodyPr/>
                    <a:lstStyle/>
                    <a:p>
                      <a:pPr algn="ctr"/>
                      <a:r>
                        <a:rPr lang="de-DE" sz="1500" dirty="0"/>
                        <a:t>1,500,000</a:t>
                      </a:r>
                      <a:r>
                        <a:rPr lang="de-DE" sz="1500" baseline="0" dirty="0"/>
                        <a:t> </a:t>
                      </a:r>
                      <a:r>
                        <a:rPr lang="de-DE" sz="1500" dirty="0"/>
                        <a:t>$</a:t>
                      </a:r>
                    </a:p>
                  </a:txBody>
                  <a:tcPr marL="109093" marR="109093" marT="51847" marB="51847"/>
                </a:tc>
                <a:extLst>
                  <a:ext uri="{0D108BD9-81ED-4DB2-BD59-A6C34878D82A}">
                    <a16:rowId xmlns:a16="http://schemas.microsoft.com/office/drawing/2014/main" val="10002"/>
                  </a:ext>
                </a:extLst>
              </a:tr>
            </a:tbl>
          </a:graphicData>
        </a:graphic>
      </p:graphicFrame>
      <p:sp>
        <p:nvSpPr>
          <p:cNvPr id="17" name="Nach rechts gekrümmter Pfeil 14"/>
          <p:cNvSpPr/>
          <p:nvPr/>
        </p:nvSpPr>
        <p:spPr>
          <a:xfrm flipV="1">
            <a:off x="-17620267" y="-3889980"/>
            <a:ext cx="859096" cy="2204795"/>
          </a:xfrm>
          <a:prstGeom prst="curvedRightArrow">
            <a:avLst>
              <a:gd name="adj1" fmla="val 14661"/>
              <a:gd name="adj2" fmla="val 36410"/>
              <a:gd name="adj3" fmla="val 25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sp>
        <p:nvSpPr>
          <p:cNvPr id="18" name="Nach rechts gekrümmter Pfeil 15"/>
          <p:cNvSpPr/>
          <p:nvPr/>
        </p:nvSpPr>
        <p:spPr>
          <a:xfrm flipH="1" flipV="1">
            <a:off x="-15472530" y="-3481684"/>
            <a:ext cx="859096" cy="1714840"/>
          </a:xfrm>
          <a:prstGeom prst="curvedRightArrow">
            <a:avLst>
              <a:gd name="adj1" fmla="val 14661"/>
              <a:gd name="adj2" fmla="val 3641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graphicFrame>
        <p:nvGraphicFramePr>
          <p:cNvPr id="19" name="Tabelle 16"/>
          <p:cNvGraphicFramePr>
            <a:graphicFrameLocks noGrp="1"/>
          </p:cNvGraphicFramePr>
          <p:nvPr/>
        </p:nvGraphicFramePr>
        <p:xfrm>
          <a:off x="-17706178" y="-705275"/>
          <a:ext cx="2663195" cy="969501"/>
        </p:xfrm>
        <a:graphic>
          <a:graphicData uri="http://schemas.openxmlformats.org/drawingml/2006/table">
            <a:tbl>
              <a:tblPr firstRow="1" bandRow="1">
                <a:tableStyleId>{5C22544A-7EE6-4342-B048-85BDC9FD1C3A}</a:tableStyleId>
              </a:tblPr>
              <a:tblGrid>
                <a:gridCol w="1116824">
                  <a:extLst>
                    <a:ext uri="{9D8B030D-6E8A-4147-A177-3AD203B41FA5}">
                      <a16:colId xmlns:a16="http://schemas.microsoft.com/office/drawing/2014/main" val="20000"/>
                    </a:ext>
                  </a:extLst>
                </a:gridCol>
                <a:gridCol w="1546371">
                  <a:extLst>
                    <a:ext uri="{9D8B030D-6E8A-4147-A177-3AD203B41FA5}">
                      <a16:colId xmlns:a16="http://schemas.microsoft.com/office/drawing/2014/main" val="20001"/>
                    </a:ext>
                  </a:extLst>
                </a:gridCol>
              </a:tblGrid>
              <a:tr h="293804">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300" dirty="0"/>
                    </a:p>
                    <a:p>
                      <a:pPr marL="0" marR="0" indent="0" algn="ctr" defTabSz="914400" rtl="0" eaLnBrk="1" fontAlgn="auto" latinLnBrk="0" hangingPunct="1">
                        <a:lnSpc>
                          <a:spcPct val="100000"/>
                        </a:lnSpc>
                        <a:spcBef>
                          <a:spcPts val="0"/>
                        </a:spcBef>
                        <a:spcAft>
                          <a:spcPts val="0"/>
                        </a:spcAft>
                        <a:buClrTx/>
                        <a:buSzTx/>
                        <a:buFontTx/>
                        <a:buNone/>
                        <a:tabLst/>
                        <a:defRPr/>
                      </a:pPr>
                      <a:r>
                        <a:rPr lang="de-DE" sz="1300" dirty="0"/>
                        <a:t>2022-2018</a:t>
                      </a:r>
                    </a:p>
                    <a:p>
                      <a:pPr marL="0" marR="0" indent="0" algn="ctr" defTabSz="914400" rtl="0" eaLnBrk="1" fontAlgn="auto" latinLnBrk="0" hangingPunct="1">
                        <a:lnSpc>
                          <a:spcPct val="100000"/>
                        </a:lnSpc>
                        <a:spcBef>
                          <a:spcPts val="0"/>
                        </a:spcBef>
                        <a:spcAft>
                          <a:spcPts val="0"/>
                        </a:spcAft>
                        <a:buClrTx/>
                        <a:buSzTx/>
                        <a:buFontTx/>
                        <a:buNone/>
                        <a:tabLst/>
                        <a:defRPr/>
                      </a:pPr>
                      <a:r>
                        <a:rPr lang="ar-SY" sz="1200" dirty="0"/>
                        <a:t> (5 سنوات)</a:t>
                      </a:r>
                      <a:endParaRPr lang="de-DE" sz="1200" dirty="0"/>
                    </a:p>
                  </a:txBody>
                  <a:tcPr marL="109093" marR="109093" marT="51847" marB="518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lt1"/>
                          </a:solidFill>
                          <a:latin typeface="+mn-lt"/>
                          <a:ea typeface="+mn-ea"/>
                          <a:cs typeface="+mn-cs"/>
                        </a:rPr>
                        <a:t>1,875,000</a:t>
                      </a:r>
                      <a:r>
                        <a:rPr lang="ar-SY" sz="1200" b="1" kern="1200" dirty="0">
                          <a:solidFill>
                            <a:schemeClr val="lt1"/>
                          </a:solidFill>
                          <a:latin typeface="+mn-lt"/>
                          <a:ea typeface="+mn-ea"/>
                          <a:cs typeface="+mn-cs"/>
                        </a:rPr>
                        <a:t> </a:t>
                      </a:r>
                      <a:r>
                        <a:rPr lang="de-DE" sz="1200" b="1" kern="1200" dirty="0">
                          <a:solidFill>
                            <a:schemeClr val="lt1"/>
                          </a:solidFill>
                          <a:latin typeface="+mn-lt"/>
                          <a:ea typeface="+mn-ea"/>
                          <a:cs typeface="+mn-cs"/>
                        </a:rPr>
                        <a:t>$</a:t>
                      </a:r>
                    </a:p>
                  </a:txBody>
                  <a:tcPr marL="109093" marR="109093" marT="51847" marB="51847"/>
                </a:tc>
                <a:extLst>
                  <a:ext uri="{0D108BD9-81ED-4DB2-BD59-A6C34878D82A}">
                    <a16:rowId xmlns:a16="http://schemas.microsoft.com/office/drawing/2014/main" val="10000"/>
                  </a:ext>
                </a:extLst>
              </a:tr>
              <a:tr h="293804">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1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ar-SY" sz="1200" kern="1200" dirty="0">
                          <a:solidFill>
                            <a:schemeClr val="dk1"/>
                          </a:solidFill>
                          <a:latin typeface="+mn-lt"/>
                          <a:ea typeface="+mn-ea"/>
                          <a:cs typeface="+mn-cs"/>
                        </a:rPr>
                        <a:t>    </a:t>
                      </a:r>
                      <a:r>
                        <a:rPr lang="de-DE" sz="1200" kern="1200" dirty="0">
                          <a:solidFill>
                            <a:schemeClr val="dk1"/>
                          </a:solidFill>
                          <a:latin typeface="+mn-lt"/>
                          <a:ea typeface="+mn-ea"/>
                          <a:cs typeface="+mn-cs"/>
                        </a:rPr>
                        <a:t>1,687,500 $</a:t>
                      </a:r>
                    </a:p>
                  </a:txBody>
                  <a:tcPr marL="109093" marR="109093" marT="51847" marB="51847"/>
                </a:tc>
                <a:extLst>
                  <a:ext uri="{0D108BD9-81ED-4DB2-BD59-A6C34878D82A}">
                    <a16:rowId xmlns:a16="http://schemas.microsoft.com/office/drawing/2014/main" val="10001"/>
                  </a:ext>
                </a:extLst>
              </a:tr>
              <a:tr h="38189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1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kern="1200" baseline="0" dirty="0">
                          <a:solidFill>
                            <a:schemeClr val="dk1"/>
                          </a:solidFill>
                          <a:latin typeface="+mn-lt"/>
                          <a:ea typeface="+mn-ea"/>
                          <a:cs typeface="+mn-cs"/>
                        </a:rPr>
                        <a:t>                </a:t>
                      </a:r>
                      <a:r>
                        <a:rPr lang="de-DE" sz="1200" kern="1200" dirty="0">
                          <a:solidFill>
                            <a:schemeClr val="dk1"/>
                          </a:solidFill>
                          <a:latin typeface="+mn-lt"/>
                          <a:ea typeface="+mn-ea"/>
                          <a:cs typeface="+mn-cs"/>
                        </a:rPr>
                        <a:t>187,500 $</a:t>
                      </a:r>
                    </a:p>
                  </a:txBody>
                  <a:tcPr marL="109093" marR="109093" marT="51847" marB="51847"/>
                </a:tc>
                <a:extLst>
                  <a:ext uri="{0D108BD9-81ED-4DB2-BD59-A6C34878D82A}">
                    <a16:rowId xmlns:a16="http://schemas.microsoft.com/office/drawing/2014/main" val="10002"/>
                  </a:ext>
                </a:extLst>
              </a:tr>
            </a:tbl>
          </a:graphicData>
        </a:graphic>
      </p:graphicFrame>
      <p:graphicFrame>
        <p:nvGraphicFramePr>
          <p:cNvPr id="20" name="Tabelle 21"/>
          <p:cNvGraphicFramePr>
            <a:graphicFrameLocks noGrp="1"/>
          </p:cNvGraphicFramePr>
          <p:nvPr/>
        </p:nvGraphicFramePr>
        <p:xfrm>
          <a:off x="-17362540" y="437952"/>
          <a:ext cx="2577286" cy="587608"/>
        </p:xfrm>
        <a:graphic>
          <a:graphicData uri="http://schemas.openxmlformats.org/drawingml/2006/table">
            <a:tbl>
              <a:tblPr firstRow="1" bandRow="1">
                <a:tableStyleId>{5C22544A-7EE6-4342-B048-85BDC9FD1C3A}</a:tableStyleId>
              </a:tblPr>
              <a:tblGrid>
                <a:gridCol w="1288643">
                  <a:extLst>
                    <a:ext uri="{9D8B030D-6E8A-4147-A177-3AD203B41FA5}">
                      <a16:colId xmlns:a16="http://schemas.microsoft.com/office/drawing/2014/main" val="20000"/>
                    </a:ext>
                  </a:extLst>
                </a:gridCol>
                <a:gridCol w="1288643">
                  <a:extLst>
                    <a:ext uri="{9D8B030D-6E8A-4147-A177-3AD203B41FA5}">
                      <a16:colId xmlns:a16="http://schemas.microsoft.com/office/drawing/2014/main" val="20001"/>
                    </a:ext>
                  </a:extLst>
                </a:gridCol>
              </a:tblGrid>
              <a:tr h="293804">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900" dirty="0"/>
                        <a:t>2023-2024</a:t>
                      </a:r>
                      <a:endParaRPr lang="de-DE" sz="1500" dirty="0"/>
                    </a:p>
                    <a:p>
                      <a:pPr marL="0" marR="0" indent="0" algn="ctr"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lt1"/>
                        </a:solidFill>
                        <a:latin typeface="+mn-lt"/>
                        <a:ea typeface="+mn-ea"/>
                        <a:cs typeface="+mn-cs"/>
                      </a:endParaRPr>
                    </a:p>
                  </a:txBody>
                  <a:tcPr marL="109093" marR="109093" marT="51847" marB="518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lt1"/>
                          </a:solidFill>
                          <a:latin typeface="+mn-lt"/>
                          <a:ea typeface="+mn-ea"/>
                          <a:cs typeface="+mn-cs"/>
                        </a:rPr>
                        <a:t>1,425,000</a:t>
                      </a:r>
                      <a:r>
                        <a:rPr lang="ar-SY" sz="1200" b="1" kern="1200" dirty="0">
                          <a:solidFill>
                            <a:schemeClr val="lt1"/>
                          </a:solidFill>
                          <a:latin typeface="+mn-lt"/>
                          <a:ea typeface="+mn-ea"/>
                          <a:cs typeface="+mn-cs"/>
                        </a:rPr>
                        <a:t> </a:t>
                      </a:r>
                      <a:r>
                        <a:rPr lang="de-DE" sz="1200" b="1" kern="1200" dirty="0">
                          <a:solidFill>
                            <a:schemeClr val="lt1"/>
                          </a:solidFill>
                          <a:latin typeface="+mn-lt"/>
                          <a:ea typeface="+mn-ea"/>
                          <a:cs typeface="+mn-cs"/>
                        </a:rPr>
                        <a:t>$</a:t>
                      </a:r>
                    </a:p>
                  </a:txBody>
                  <a:tcPr marL="109093" marR="109093" marT="51847" marB="51847"/>
                </a:tc>
                <a:extLst>
                  <a:ext uri="{0D108BD9-81ED-4DB2-BD59-A6C34878D82A}">
                    <a16:rowId xmlns:a16="http://schemas.microsoft.com/office/drawing/2014/main" val="10000"/>
                  </a:ext>
                </a:extLst>
              </a:tr>
              <a:tr h="293804">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100" kern="1200" dirty="0">
                        <a:solidFill>
                          <a:schemeClr val="dk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ar-SY" sz="1200" kern="1200" dirty="0">
                          <a:solidFill>
                            <a:schemeClr val="dk1"/>
                          </a:solidFill>
                          <a:latin typeface="+mn-lt"/>
                          <a:ea typeface="+mn-ea"/>
                          <a:cs typeface="+mn-cs"/>
                        </a:rPr>
                        <a:t>      </a:t>
                      </a:r>
                      <a:r>
                        <a:rPr lang="de-DE" sz="1200" kern="1200" dirty="0">
                          <a:solidFill>
                            <a:schemeClr val="dk1"/>
                          </a:solidFill>
                          <a:latin typeface="+mn-lt"/>
                          <a:ea typeface="+mn-ea"/>
                          <a:cs typeface="+mn-cs"/>
                        </a:rPr>
                        <a:t>75,000 $</a:t>
                      </a:r>
                    </a:p>
                  </a:txBody>
                  <a:tcPr marL="109093" marR="109093" marT="51847" marB="51847"/>
                </a:tc>
                <a:extLst>
                  <a:ext uri="{0D108BD9-81ED-4DB2-BD59-A6C34878D82A}">
                    <a16:rowId xmlns:a16="http://schemas.microsoft.com/office/drawing/2014/main" val="10001"/>
                  </a:ext>
                </a:extLst>
              </a:tr>
            </a:tbl>
          </a:graphicData>
        </a:graphic>
      </p:graphicFrame>
      <p:sp>
        <p:nvSpPr>
          <p:cNvPr id="21" name="Nach rechts gekrümmter Pfeil 22"/>
          <p:cNvSpPr/>
          <p:nvPr/>
        </p:nvSpPr>
        <p:spPr>
          <a:xfrm rot="21017153" flipV="1">
            <a:off x="-17423263" y="-1609108"/>
            <a:ext cx="988937" cy="1236983"/>
          </a:xfrm>
          <a:prstGeom prst="curvedRightArrow">
            <a:avLst>
              <a:gd name="adj1" fmla="val 14661"/>
              <a:gd name="adj2" fmla="val 36410"/>
              <a:gd name="adj3" fmla="val 25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sp>
        <p:nvSpPr>
          <p:cNvPr id="22" name="Nach rechts gekrümmter Pfeil 24"/>
          <p:cNvSpPr/>
          <p:nvPr/>
        </p:nvSpPr>
        <p:spPr>
          <a:xfrm rot="21110201" flipH="1" flipV="1">
            <a:off x="-15386621" y="-1521867"/>
            <a:ext cx="773186" cy="1306546"/>
          </a:xfrm>
          <a:prstGeom prst="curvedRightArrow">
            <a:avLst>
              <a:gd name="adj1" fmla="val 14661"/>
              <a:gd name="adj2" fmla="val 3641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sp>
        <p:nvSpPr>
          <p:cNvPr id="23" name="Nach rechts gekrümmter Pfeil 26"/>
          <p:cNvSpPr/>
          <p:nvPr/>
        </p:nvSpPr>
        <p:spPr>
          <a:xfrm flipV="1">
            <a:off x="-16245716" y="-1930162"/>
            <a:ext cx="257729" cy="2041477"/>
          </a:xfrm>
          <a:prstGeom prst="curvedRightArrow">
            <a:avLst>
              <a:gd name="adj1" fmla="val 14661"/>
              <a:gd name="adj2" fmla="val 36410"/>
              <a:gd name="adj3" fmla="val 25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sp>
        <p:nvSpPr>
          <p:cNvPr id="24" name="Nach rechts gekrümmter Pfeil 27"/>
          <p:cNvSpPr/>
          <p:nvPr/>
        </p:nvSpPr>
        <p:spPr>
          <a:xfrm rot="20824400" flipH="1" flipV="1">
            <a:off x="-15204798" y="-1766844"/>
            <a:ext cx="773186" cy="2368114"/>
          </a:xfrm>
          <a:prstGeom prst="curvedRightArrow">
            <a:avLst>
              <a:gd name="adj1" fmla="val 14661"/>
              <a:gd name="adj2" fmla="val 3641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sp>
        <p:nvSpPr>
          <p:cNvPr id="25" name="Nach rechts gekrümmter Pfeil 28"/>
          <p:cNvSpPr/>
          <p:nvPr/>
        </p:nvSpPr>
        <p:spPr>
          <a:xfrm rot="21344832" flipV="1">
            <a:off x="-16232747" y="-2099214"/>
            <a:ext cx="429547" cy="3108674"/>
          </a:xfrm>
          <a:prstGeom prst="curvedRightArrow">
            <a:avLst>
              <a:gd name="adj1" fmla="val 14661"/>
              <a:gd name="adj2" fmla="val 36410"/>
              <a:gd name="adj3" fmla="val 25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graphicFrame>
        <p:nvGraphicFramePr>
          <p:cNvPr id="26" name="Tabelle 29"/>
          <p:cNvGraphicFramePr>
            <a:graphicFrameLocks noGrp="1"/>
          </p:cNvGraphicFramePr>
          <p:nvPr/>
        </p:nvGraphicFramePr>
        <p:xfrm>
          <a:off x="-17784537" y="1165338"/>
          <a:ext cx="3264563" cy="518449"/>
        </p:xfrm>
        <a:graphic>
          <a:graphicData uri="http://schemas.openxmlformats.org/drawingml/2006/table">
            <a:tbl>
              <a:tblPr firstRow="1" bandRow="1">
                <a:tableStyleId>{5C22544A-7EE6-4342-B048-85BDC9FD1C3A}</a:tableStyleId>
              </a:tblPr>
              <a:tblGrid>
                <a:gridCol w="2147739">
                  <a:extLst>
                    <a:ext uri="{9D8B030D-6E8A-4147-A177-3AD203B41FA5}">
                      <a16:colId xmlns:a16="http://schemas.microsoft.com/office/drawing/2014/main" val="20000"/>
                    </a:ext>
                  </a:extLst>
                </a:gridCol>
                <a:gridCol w="1116824">
                  <a:extLst>
                    <a:ext uri="{9D8B030D-6E8A-4147-A177-3AD203B41FA5}">
                      <a16:colId xmlns:a16="http://schemas.microsoft.com/office/drawing/2014/main" val="20001"/>
                    </a:ext>
                  </a:extLst>
                </a:gridCol>
              </a:tblGrid>
              <a:tr h="518449">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Y" sz="1900" dirty="0"/>
                        <a:t>سنويا</a:t>
                      </a:r>
                      <a:r>
                        <a:rPr lang="ar-SY" sz="1900" baseline="0" dirty="0"/>
                        <a:t> انطلاقا من 2025</a:t>
                      </a:r>
                      <a:endParaRPr lang="de-DE" sz="1500" dirty="0"/>
                    </a:p>
                  </a:txBody>
                  <a:tcPr marL="109093" marR="109093" marT="51847" marB="518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ar-SY" sz="600" b="1" kern="1200" dirty="0">
                        <a:solidFill>
                          <a:schemeClr val="lt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lt1"/>
                          </a:solidFill>
                          <a:latin typeface="+mn-lt"/>
                          <a:ea typeface="+mn-ea"/>
                          <a:cs typeface="+mn-cs"/>
                        </a:rPr>
                        <a:t>750,000</a:t>
                      </a:r>
                      <a:r>
                        <a:rPr lang="ar-SY" sz="1200" b="1" kern="1200" dirty="0">
                          <a:solidFill>
                            <a:schemeClr val="lt1"/>
                          </a:solidFill>
                          <a:latin typeface="+mn-lt"/>
                          <a:ea typeface="+mn-ea"/>
                          <a:cs typeface="+mn-cs"/>
                        </a:rPr>
                        <a:t> </a:t>
                      </a:r>
                      <a:r>
                        <a:rPr lang="de-DE" sz="1200" b="1" kern="1200" dirty="0">
                          <a:solidFill>
                            <a:schemeClr val="lt1"/>
                          </a:solidFill>
                          <a:latin typeface="+mn-lt"/>
                          <a:ea typeface="+mn-ea"/>
                          <a:cs typeface="+mn-cs"/>
                        </a:rPr>
                        <a:t>$</a:t>
                      </a:r>
                    </a:p>
                  </a:txBody>
                  <a:tcPr marL="109093" marR="109093" marT="51847" marB="51847"/>
                </a:tc>
                <a:extLst>
                  <a:ext uri="{0D108BD9-81ED-4DB2-BD59-A6C34878D82A}">
                    <a16:rowId xmlns:a16="http://schemas.microsoft.com/office/drawing/2014/main" val="10000"/>
                  </a:ext>
                </a:extLst>
              </a:tr>
            </a:tbl>
          </a:graphicData>
        </a:graphic>
      </p:graphicFrame>
      <p:sp>
        <p:nvSpPr>
          <p:cNvPr id="27" name="Nach rechts gekrümmter Pfeil 30"/>
          <p:cNvSpPr/>
          <p:nvPr/>
        </p:nvSpPr>
        <p:spPr>
          <a:xfrm rot="20425205" flipV="1">
            <a:off x="-16203185" y="-1855077"/>
            <a:ext cx="773186" cy="3330380"/>
          </a:xfrm>
          <a:prstGeom prst="curvedRightArrow">
            <a:avLst>
              <a:gd name="adj1" fmla="val 14661"/>
              <a:gd name="adj2" fmla="val 36410"/>
              <a:gd name="adj3" fmla="val 25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101919" tIns="50960" rIns="101919" bIns="50960" rtlCol="0" anchor="ct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de-DE" sz="2800" b="1" i="0" u="none" strike="noStrike" kern="0" cap="none" spc="0" normalizeH="0" baseline="0" noProof="0">
              <a:ln>
                <a:noFill/>
              </a:ln>
              <a:solidFill>
                <a:prstClr val="black"/>
              </a:solidFill>
              <a:effectLst/>
              <a:uLnTx/>
              <a:uFillTx/>
              <a:latin typeface="Calibri"/>
              <a:ea typeface="+mn-ea"/>
              <a:cs typeface="+mn-cs"/>
              <a:sym typeface="Helvetica Neue"/>
            </a:endParaRPr>
          </a:p>
        </p:txBody>
      </p:sp>
      <p:sp>
        <p:nvSpPr>
          <p:cNvPr id="29" name="توضع العناوين الأساسية هنا"/>
          <p:cNvSpPr txBox="1"/>
          <p:nvPr/>
        </p:nvSpPr>
        <p:spPr>
          <a:xfrm>
            <a:off x="-6150504" y="657745"/>
            <a:ext cx="19226255" cy="3471111"/>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pPr marL="514350" marR="0" lvl="0" indent="-514350" algn="r" defTabSz="12700" rtl="1" eaLnBrk="1" fontAlgn="auto" latinLnBrk="0" hangingPunct="0">
              <a:lnSpc>
                <a:spcPct val="2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	</a:t>
            </a: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شراء المحطة</a:t>
            </a:r>
            <a:endParaRPr kumimoji="0" lang="en-US" sz="4800" b="0" i="0" u="none" strike="noStrike" kern="0" cap="none" spc="0" normalizeH="0" baseline="0" noProof="0" dirty="0">
              <a:ln>
                <a:noFill/>
              </a:ln>
              <a:solidFill>
                <a:srgbClr val="000000"/>
              </a:solidFill>
              <a:effectLst/>
              <a:uLnTx/>
              <a:uFillTx/>
              <a:latin typeface="Neo Sans Arabic Medium"/>
              <a:sym typeface="Neo Sans Arabic Medium"/>
            </a:endParaRPr>
          </a:p>
          <a:p>
            <a:pPr marL="514350" marR="0" lvl="0" indent="-514350" algn="r" defTabSz="12700" rtl="1" eaLnBrk="1" fontAlgn="auto" latinLnBrk="0" hangingPunct="0">
              <a:lnSpc>
                <a:spcPct val="2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p:txBody>
      </p:sp>
      <p:sp>
        <p:nvSpPr>
          <p:cNvPr id="30" name="لأول مرة في لبنان وتحديداً من الشمال"/>
          <p:cNvSpPr txBox="1"/>
          <p:nvPr/>
        </p:nvSpPr>
        <p:spPr>
          <a:xfrm>
            <a:off x="16127371" y="1417372"/>
            <a:ext cx="5061483" cy="60064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ctr"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3200" b="0" i="0" u="none" strike="noStrike" kern="0" cap="none" spc="0" normalizeH="0" baseline="0" noProof="0" dirty="0">
                <a:ln>
                  <a:noFill/>
                </a:ln>
                <a:solidFill>
                  <a:srgbClr val="FFFFFF"/>
                </a:solidFill>
                <a:effectLst/>
                <a:uLnTx/>
                <a:uFillTx/>
                <a:latin typeface="Neo Sans Arabic Medium"/>
                <a:sym typeface="Neo Sans Arabic Medium"/>
              </a:rPr>
              <a:t>جدوى الاقتصادية</a:t>
            </a:r>
            <a:endParaRPr kumimoji="0" sz="3200" b="1" i="0" u="none" strike="noStrike" kern="0" cap="none" spc="0" normalizeH="0" baseline="0" noProof="0" dirty="0">
              <a:ln>
                <a:noFill/>
              </a:ln>
              <a:solidFill>
                <a:srgbClr val="FFFFFF"/>
              </a:solidFill>
              <a:effectLst/>
              <a:uLnTx/>
              <a:uFillTx/>
              <a:latin typeface="Neo Sans Arabic Medium"/>
              <a:sym typeface="Neo Sans Arabic Medium"/>
            </a:endParaRPr>
          </a:p>
        </p:txBody>
      </p:sp>
    </p:spTree>
    <p:extLst>
      <p:ext uri="{BB962C8B-B14F-4D97-AF65-F5344CB8AC3E}">
        <p14:creationId xmlns:p14="http://schemas.microsoft.com/office/powerpoint/2010/main" val="22509907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cstate="print"/>
          <a:stretch>
            <a:fillRect/>
          </a:stretch>
        </p:blipFill>
        <p:spPr>
          <a:xfrm flipH="1">
            <a:off x="15181441" y="1174095"/>
            <a:ext cx="5990411" cy="1487825"/>
          </a:xfrm>
          <a:prstGeom prst="rect">
            <a:avLst/>
          </a:prstGeom>
          <a:ln w="3175">
            <a:miter lim="400000"/>
          </a:ln>
        </p:spPr>
      </p:pic>
      <p:sp>
        <p:nvSpPr>
          <p:cNvPr id="129"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30" name="أول نموذج مميز لتوليد الطاقة الكهربائية…"/>
          <p:cNvSpPr txBox="1"/>
          <p:nvPr/>
        </p:nvSpPr>
        <p:spPr>
          <a:xfrm>
            <a:off x="5250426" y="3546508"/>
            <a:ext cx="16150074" cy="454018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p>
            <a: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8000" b="0">
                <a:solidFill>
                  <a:srgbClr val="000000"/>
                </a:solidFill>
                <a:latin typeface="Neo Sans Arabic Medium"/>
                <a:ea typeface="Neo Sans Arabic Medium"/>
                <a:cs typeface="Neo Sans Arabic Medium"/>
                <a:sym typeface="Neo Sans Arabic Medium"/>
              </a:defRPr>
            </a:pPr>
            <a:r>
              <a:rPr dirty="0"/>
              <a:t> أول نموذج مميز لتوليد الطاقة الكهربائية</a:t>
            </a:r>
            <a:r>
              <a:rPr lang="en-US" dirty="0"/>
              <a:t> </a:t>
            </a:r>
            <a:r>
              <a:rPr dirty="0"/>
              <a:t>عبر معالجة النفايات عن طريق</a:t>
            </a:r>
            <a:r>
              <a:rPr lang="en-US" dirty="0"/>
              <a:t> </a:t>
            </a:r>
            <a:r>
              <a:rPr dirty="0" err="1"/>
              <a:t>نظام</a:t>
            </a:r>
            <a:r>
              <a:rPr dirty="0"/>
              <a:t> التفكك</a:t>
            </a:r>
            <a:r>
              <a:rPr lang="ar-LB" dirty="0"/>
              <a:t> الحراري</a:t>
            </a:r>
            <a:endParaRPr dirty="0"/>
          </a:p>
        </p:txBody>
      </p:sp>
      <p:sp>
        <p:nvSpPr>
          <p:cNvPr id="131" name="لأول مرة في لبنان وتحديداً من الشمال"/>
          <p:cNvSpPr txBox="1"/>
          <p:nvPr/>
        </p:nvSpPr>
        <p:spPr>
          <a:xfrm>
            <a:off x="15624622" y="1484385"/>
            <a:ext cx="5295520" cy="508312"/>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algn="l" rtl="1"/>
            <a:r>
              <a:rPr dirty="0"/>
              <a:t>لأول مرة في لبنان وتحديداً من الشمال</a:t>
            </a:r>
          </a:p>
        </p:txBody>
      </p:sp>
      <p:sp>
        <p:nvSpPr>
          <p:cNvPr id="132"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33" name="شركة طاقة الشمال"/>
          <p:cNvSpPr txBox="1"/>
          <p:nvPr/>
        </p:nvSpPr>
        <p:spPr>
          <a:xfrm>
            <a:off x="5588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r>
              <a:t>شركة طاقة الشمال</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NLAP imageposter light.psd" descr="NLAP imageposter light.psd"/>
          <p:cNvPicPr>
            <a:picLocks noChangeAspect="1"/>
          </p:cNvPicPr>
          <p:nvPr/>
        </p:nvPicPr>
        <p:blipFill>
          <a:blip r:embed="rId2" cstate="print"/>
          <a:stretch>
            <a:fillRect/>
          </a:stretch>
        </p:blipFill>
        <p:spPr>
          <a:xfrm>
            <a:off x="-259638" y="6294578"/>
            <a:ext cx="6446822" cy="9117071"/>
          </a:xfrm>
          <a:prstGeom prst="rect">
            <a:avLst/>
          </a:prstGeom>
          <a:ln w="3175">
            <a:miter lim="400000"/>
          </a:ln>
        </p:spPr>
      </p:pic>
      <p:sp>
        <p:nvSpPr>
          <p:cNvPr id="135"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7"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44" name="شركة طاقة الشمال"/>
          <p:cNvSpPr txBox="1"/>
          <p:nvPr/>
        </p:nvSpPr>
        <p:spPr>
          <a:xfrm>
            <a:off x="4064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solidFill>
                  <a:schemeClr val="accent1"/>
                </a:solidFill>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4F81BD"/>
                </a:solidFill>
                <a:effectLst/>
                <a:uLnTx/>
                <a:uFillTx/>
                <a:latin typeface="Neo Sans Arabic Regular"/>
                <a:sym typeface="Neo Sans Arabic Regular"/>
              </a:rPr>
              <a:t>شركة طاقة الشمال</a:t>
            </a:r>
          </a:p>
        </p:txBody>
      </p:sp>
      <p:sp>
        <p:nvSpPr>
          <p:cNvPr id="2050" name="AutoShape 2"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2" name="AutoShape 4"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4" name="AutoShape 6"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6" name="AutoShape 8"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8" name="AutoShape 10"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11" name="توضع العناوين الأساسية هنا"/>
          <p:cNvSpPr txBox="1"/>
          <p:nvPr/>
        </p:nvSpPr>
        <p:spPr>
          <a:xfrm>
            <a:off x="1962599" y="4455514"/>
            <a:ext cx="19226255" cy="5648181"/>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pPr marL="514350" marR="0" lvl="0" indent="-514350" algn="r" defTabSz="12700" rtl="1" eaLnBrk="1" fontAlgn="auto" latinLnBrk="0" hangingPunct="0">
              <a:lnSpc>
                <a:spcPct val="2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(Build – Operate – Transfer) BOT</a:t>
            </a:r>
          </a:p>
          <a:p>
            <a:pPr marL="514350" marR="0" lvl="0" indent="-514350" algn="r" defTabSz="12700" rtl="1" eaLnBrk="1" fontAlgn="auto" latinLnBrk="0" hangingPunct="0">
              <a:lnSpc>
                <a:spcPct val="2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10 years financial plan</a:t>
            </a:r>
          </a:p>
          <a:p>
            <a:pPr marL="514350" marR="0" lvl="0" indent="-514350" algn="r" defTabSz="12700" rtl="1" eaLnBrk="1" fontAlgn="auto" latinLnBrk="0" hangingPunct="0">
              <a:lnSpc>
                <a:spcPct val="2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p:txBody>
      </p:sp>
      <p:pic>
        <p:nvPicPr>
          <p:cNvPr id="1026" name="Picture 2" descr="C:\Users\zmalak2011\Desktop\eco.png"/>
          <p:cNvPicPr>
            <a:picLocks noChangeAspect="1" noChangeArrowheads="1"/>
          </p:cNvPicPr>
          <p:nvPr/>
        </p:nvPicPr>
        <p:blipFill>
          <a:blip r:embed="rId3" cstate="print"/>
          <a:srcRect/>
          <a:stretch>
            <a:fillRect/>
          </a:stretch>
        </p:blipFill>
        <p:spPr bwMode="auto">
          <a:xfrm>
            <a:off x="4479257" y="1355817"/>
            <a:ext cx="5386638" cy="11024191"/>
          </a:xfrm>
          <a:prstGeom prst="rect">
            <a:avLst/>
          </a:prstGeom>
          <a:noFill/>
        </p:spPr>
      </p:pic>
      <p:sp>
        <p:nvSpPr>
          <p:cNvPr id="29" name="لأول مرة في لبنان وتحديداً من الشمال"/>
          <p:cNvSpPr txBox="1"/>
          <p:nvPr/>
        </p:nvSpPr>
        <p:spPr>
          <a:xfrm>
            <a:off x="16127371" y="1417372"/>
            <a:ext cx="5061483" cy="60064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ctr"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3200" b="0" i="0" u="none" strike="noStrike" kern="0" cap="none" spc="0" normalizeH="0" baseline="0" noProof="0" dirty="0">
                <a:ln>
                  <a:noFill/>
                </a:ln>
                <a:solidFill>
                  <a:srgbClr val="FFFFFF"/>
                </a:solidFill>
                <a:effectLst/>
                <a:uLnTx/>
                <a:uFillTx/>
                <a:latin typeface="Neo Sans Arabic Medium"/>
                <a:sym typeface="Neo Sans Arabic Medium"/>
              </a:rPr>
              <a:t>جدوى الاقتصادية</a:t>
            </a:r>
            <a:endParaRPr kumimoji="0" sz="3200" b="1" i="0" u="none" strike="noStrike" kern="0" cap="none" spc="0" normalizeH="0" baseline="0" noProof="0" dirty="0">
              <a:ln>
                <a:noFill/>
              </a:ln>
              <a:solidFill>
                <a:srgbClr val="FFFFFF"/>
              </a:solidFill>
              <a:effectLst/>
              <a:uLnTx/>
              <a:uFillTx/>
              <a:latin typeface="Neo Sans Arabic Medium"/>
              <a:sym typeface="Neo Sans Arabic Medium"/>
            </a:endParaRPr>
          </a:p>
        </p:txBody>
      </p:sp>
    </p:spTree>
    <p:extLst>
      <p:ext uri="{BB962C8B-B14F-4D97-AF65-F5344CB8AC3E}">
        <p14:creationId xmlns:p14="http://schemas.microsoft.com/office/powerpoint/2010/main" val="21127479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cstate="print"/>
          <a:stretch>
            <a:fillRect/>
          </a:stretch>
        </p:blipFill>
        <p:spPr>
          <a:xfrm flipH="1">
            <a:off x="15181441" y="1174095"/>
            <a:ext cx="5990411" cy="1487825"/>
          </a:xfrm>
          <a:prstGeom prst="rect">
            <a:avLst/>
          </a:prstGeom>
          <a:ln w="3175">
            <a:miter lim="400000"/>
          </a:ln>
        </p:spPr>
      </p:pic>
      <p:sp>
        <p:nvSpPr>
          <p:cNvPr id="129"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2"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3" name="شركة طاقة الشمال"/>
          <p:cNvSpPr txBox="1"/>
          <p:nvPr/>
        </p:nvSpPr>
        <p:spPr>
          <a:xfrm>
            <a:off x="5588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FFFFFF"/>
                </a:solidFill>
                <a:effectLst/>
                <a:uLnTx/>
                <a:uFillTx/>
                <a:latin typeface="Neo Sans Arabic Regular"/>
                <a:sym typeface="Neo Sans Arabic Regular"/>
              </a:rPr>
              <a:t>شركة طاقة الشمال</a:t>
            </a:r>
          </a:p>
        </p:txBody>
      </p:sp>
      <p:sp>
        <p:nvSpPr>
          <p:cNvPr id="11" name="لأول مرة في لبنان وتحديداً من الشمال"/>
          <p:cNvSpPr txBox="1"/>
          <p:nvPr/>
        </p:nvSpPr>
        <p:spPr>
          <a:xfrm>
            <a:off x="16127371" y="1355817"/>
            <a:ext cx="5061483" cy="723756"/>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ctr"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000" b="0" i="0" u="none" strike="noStrike" kern="0" cap="none" spc="0" normalizeH="0" baseline="0" noProof="0" dirty="0">
                <a:ln>
                  <a:noFill/>
                </a:ln>
                <a:solidFill>
                  <a:srgbClr val="FFFFFF"/>
                </a:solidFill>
                <a:effectLst/>
                <a:uLnTx/>
                <a:uFillTx/>
                <a:latin typeface="Neo Sans Arabic Medium"/>
                <a:sym typeface="Neo Sans Arabic Medium"/>
              </a:rPr>
              <a:t>القيمة المضافة</a:t>
            </a:r>
            <a:endParaRPr kumimoji="0" sz="4000" b="0" i="0" u="none" strike="noStrike" kern="0" cap="none" spc="0" normalizeH="0" baseline="0" noProof="0" dirty="0">
              <a:ln>
                <a:noFill/>
              </a:ln>
              <a:solidFill>
                <a:srgbClr val="FFFFFF"/>
              </a:solidFill>
              <a:effectLst/>
              <a:uLnTx/>
              <a:uFillTx/>
              <a:latin typeface="Neo Sans Arabic Medium"/>
              <a:sym typeface="Neo Sans Arabic Medium"/>
            </a:endParaRPr>
          </a:p>
        </p:txBody>
      </p:sp>
    </p:spTree>
    <p:extLst>
      <p:ext uri="{BB962C8B-B14F-4D97-AF65-F5344CB8AC3E}">
        <p14:creationId xmlns:p14="http://schemas.microsoft.com/office/powerpoint/2010/main" val="261960748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NLAP imageposter light.psd" descr="NLAP imageposter light.psd"/>
          <p:cNvPicPr>
            <a:picLocks noChangeAspect="1"/>
          </p:cNvPicPr>
          <p:nvPr/>
        </p:nvPicPr>
        <p:blipFill>
          <a:blip r:embed="rId2" cstate="print"/>
          <a:stretch>
            <a:fillRect/>
          </a:stretch>
        </p:blipFill>
        <p:spPr>
          <a:xfrm>
            <a:off x="-259638" y="6294578"/>
            <a:ext cx="6446822" cy="9117071"/>
          </a:xfrm>
          <a:prstGeom prst="rect">
            <a:avLst/>
          </a:prstGeom>
          <a:ln w="3175">
            <a:miter lim="400000"/>
          </a:ln>
        </p:spPr>
      </p:pic>
      <p:sp>
        <p:nvSpPr>
          <p:cNvPr id="135"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7"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44" name="شركة طاقة الشمال"/>
          <p:cNvSpPr txBox="1"/>
          <p:nvPr/>
        </p:nvSpPr>
        <p:spPr>
          <a:xfrm>
            <a:off x="4064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solidFill>
                  <a:schemeClr val="accent1"/>
                </a:solidFill>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4F81BD"/>
                </a:solidFill>
                <a:effectLst/>
                <a:uLnTx/>
                <a:uFillTx/>
                <a:latin typeface="Neo Sans Arabic Regular"/>
                <a:sym typeface="Neo Sans Arabic Regular"/>
              </a:rPr>
              <a:t>شركة طاقة الشمال</a:t>
            </a:r>
          </a:p>
        </p:txBody>
      </p:sp>
      <p:sp>
        <p:nvSpPr>
          <p:cNvPr id="2050" name="AutoShape 2"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2" name="AutoShape 4"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4" name="AutoShape 6"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6" name="AutoShape 8"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2058" name="AutoShape 10" descr="blob:https://web.whatsapp.com/a300996a-275e-435c-aba4-ace6b847ce6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FFFFFF"/>
              </a:solidFill>
              <a:effectLst/>
              <a:uLnTx/>
              <a:uFillTx/>
              <a:latin typeface="Helvetica Neue"/>
              <a:sym typeface="Helvetica Neue"/>
            </a:endParaRPr>
          </a:p>
        </p:txBody>
      </p:sp>
      <p:sp>
        <p:nvSpPr>
          <p:cNvPr id="11" name="توضع العناوين الأساسية هنا"/>
          <p:cNvSpPr txBox="1"/>
          <p:nvPr/>
        </p:nvSpPr>
        <p:spPr>
          <a:xfrm>
            <a:off x="2502568" y="2217210"/>
            <a:ext cx="19844039" cy="1044949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pPr marL="514350" marR="0" lvl="0" indent="-514350" algn="r" defTabSz="12700" rtl="1" eaLnBrk="1" fontAlgn="auto" latinLnBrk="0" hangingPunct="0">
              <a:lnSpc>
                <a:spcPct val="20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تامين فرص عمل (5000)</a:t>
            </a:r>
          </a:p>
          <a:p>
            <a:pPr marL="514350" marR="0" lvl="0" indent="-514350" algn="r" defTabSz="12700" rtl="1" eaLnBrk="1" fontAlgn="auto" latinLnBrk="0" hangingPunct="0">
              <a:lnSpc>
                <a:spcPct val="20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صناعة محلية لكامل المصنع تكون اوفر </a:t>
            </a: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(Excl Turbines)</a:t>
            </a: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a:p>
            <a:pPr marL="514350" marR="0" lvl="0" indent="-514350" algn="r" defTabSz="12700" rtl="1" eaLnBrk="1" fontAlgn="auto" latinLnBrk="0" hangingPunct="0">
              <a:lnSpc>
                <a:spcPct val="20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معالجة لمشكلة النفايات المزمنة في الحال (</a:t>
            </a:r>
            <a:r>
              <a:rPr kumimoji="0" lang="ar-LB" sz="4800" b="0" i="0" u="none" strike="noStrike" kern="0" cap="none" spc="0" normalizeH="0" baseline="0" noProof="0" dirty="0">
                <a:ln>
                  <a:noFill/>
                </a:ln>
                <a:solidFill>
                  <a:prstClr val="black"/>
                </a:solidFill>
                <a:effectLst/>
                <a:uLnTx/>
                <a:uFillTx/>
                <a:latin typeface="Neo Sans Arabic Medium"/>
                <a:sym typeface="Neo Sans Arabic Medium"/>
              </a:rPr>
              <a:t> جبل النفايات – النفايات اليومية)</a:t>
            </a: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a:p>
            <a:pPr marL="514350" marR="0" lvl="0" indent="-514350" algn="r" defTabSz="12700" rtl="1" eaLnBrk="1" fontAlgn="auto" latinLnBrk="0" hangingPunct="0">
              <a:lnSpc>
                <a:spcPct val="20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تقليل العجز في الكهرباء</a:t>
            </a:r>
          </a:p>
          <a:p>
            <a:pPr marL="514350" marR="0" lvl="0" indent="-514350" algn="r" defTabSz="12700" rtl="1" eaLnBrk="1" fontAlgn="auto" latinLnBrk="0" hangingPunct="0">
              <a:lnSpc>
                <a:spcPct val="20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SY" sz="4800" b="0" i="0" u="none" strike="noStrike" kern="0" cap="none" spc="0" normalizeH="0" baseline="0" noProof="0" dirty="0">
                <a:ln>
                  <a:noFill/>
                </a:ln>
                <a:solidFill>
                  <a:srgbClr val="000000"/>
                </a:solidFill>
                <a:effectLst/>
                <a:uLnTx/>
                <a:uFillTx/>
                <a:latin typeface="Neo Sans Arabic Medium"/>
                <a:sym typeface="Neo Sans Arabic Medium"/>
              </a:rPr>
              <a:t>الإستفادة من بقايا الحرق </a:t>
            </a: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لصيانة وتعبيد</a:t>
            </a:r>
            <a:r>
              <a:rPr kumimoji="0" lang="ar-SY" sz="4800" b="0" i="0" u="none" strike="noStrike" kern="0" cap="none" spc="0" normalizeH="0" baseline="0" noProof="0" dirty="0">
                <a:ln>
                  <a:noFill/>
                </a:ln>
                <a:solidFill>
                  <a:srgbClr val="000000"/>
                </a:solidFill>
                <a:effectLst/>
                <a:uLnTx/>
                <a:uFillTx/>
                <a:latin typeface="Neo Sans Arabic Medium"/>
                <a:sym typeface="Neo Sans Arabic Medium"/>
              </a:rPr>
              <a:t>الشوارع.</a:t>
            </a:r>
            <a:endParaRPr kumimoji="0" lang="en-US" sz="4800" b="0" i="0" u="none" strike="noStrike" kern="0" cap="none" spc="0" normalizeH="0" baseline="0" noProof="0" dirty="0">
              <a:ln>
                <a:noFill/>
              </a:ln>
              <a:solidFill>
                <a:srgbClr val="000000"/>
              </a:solidFill>
              <a:effectLst/>
              <a:uLnTx/>
              <a:uFillTx/>
              <a:latin typeface="Neo Sans Arabic Medium"/>
              <a:sym typeface="Neo Sans Arabic Medium"/>
            </a:endParaRPr>
          </a:p>
          <a:p>
            <a:pPr marL="514350" marR="0" lvl="0" indent="-514350" algn="r" defTabSz="12700" rtl="1" eaLnBrk="1" fontAlgn="auto" latinLnBrk="0" hangingPunct="0">
              <a:lnSpc>
                <a:spcPct val="20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800" b="0" i="0" u="none" strike="noStrike" kern="0" cap="none" spc="0" normalizeH="0" baseline="0" noProof="0" dirty="0">
                <a:ln>
                  <a:noFill/>
                </a:ln>
                <a:solidFill>
                  <a:srgbClr val="000000"/>
                </a:solidFill>
                <a:effectLst/>
                <a:uLnTx/>
                <a:uFillTx/>
                <a:latin typeface="Neo Sans Arabic Medium"/>
                <a:sym typeface="Neo Sans Arabic Medium"/>
              </a:rPr>
              <a:t>اعادة تدوير المعادن</a:t>
            </a:r>
          </a:p>
          <a:p>
            <a:pPr marL="514350" marR="0" lvl="0" indent="-514350" algn="r" defTabSz="12700" rtl="1" eaLnBrk="1" fontAlgn="auto" latinLnBrk="0" hangingPunct="0">
              <a:lnSpc>
                <a:spcPct val="200000"/>
              </a:lnSpc>
              <a:spcBef>
                <a:spcPts val="0"/>
              </a:spcBef>
              <a:spcAft>
                <a:spcPts val="0"/>
              </a:spcAft>
              <a:buClrTx/>
              <a:buSzTx/>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en-US" sz="4800" b="0" i="0" u="none" strike="noStrike" kern="0" cap="none" spc="0" normalizeH="0" baseline="0" noProof="0" dirty="0">
                <a:ln>
                  <a:noFill/>
                </a:ln>
                <a:solidFill>
                  <a:srgbClr val="000000"/>
                </a:solidFill>
                <a:effectLst/>
                <a:uLnTx/>
                <a:uFillTx/>
                <a:latin typeface="Neo Sans Arabic Medium"/>
                <a:sym typeface="Neo Sans Arabic Medium"/>
              </a:rPr>
              <a:t>Local OMC</a:t>
            </a:r>
            <a:endParaRPr kumimoji="0" lang="ar-LB" sz="4800" b="0" i="0" u="none" strike="noStrike" kern="0" cap="none" spc="0" normalizeH="0" baseline="0" noProof="0" dirty="0">
              <a:ln>
                <a:noFill/>
              </a:ln>
              <a:solidFill>
                <a:srgbClr val="000000"/>
              </a:solidFill>
              <a:effectLst/>
              <a:uLnTx/>
              <a:uFillTx/>
              <a:latin typeface="Neo Sans Arabic Medium"/>
              <a:sym typeface="Neo Sans Arabic Medium"/>
            </a:endParaRPr>
          </a:p>
        </p:txBody>
      </p:sp>
      <p:sp>
        <p:nvSpPr>
          <p:cNvPr id="14" name="لأول مرة في لبنان وتحديداً من الشمال"/>
          <p:cNvSpPr txBox="1"/>
          <p:nvPr/>
        </p:nvSpPr>
        <p:spPr>
          <a:xfrm>
            <a:off x="16127371" y="1355817"/>
            <a:ext cx="5061483" cy="723756"/>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ctr"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4000" b="0" i="0" u="none" strike="noStrike" kern="0" cap="none" spc="0" normalizeH="0" baseline="0" noProof="0" dirty="0">
                <a:ln>
                  <a:noFill/>
                </a:ln>
                <a:solidFill>
                  <a:srgbClr val="FFFFFF"/>
                </a:solidFill>
                <a:effectLst/>
                <a:uLnTx/>
                <a:uFillTx/>
                <a:latin typeface="Neo Sans Arabic Medium"/>
                <a:sym typeface="Neo Sans Arabic Medium"/>
              </a:rPr>
              <a:t>القيمة المضافة</a:t>
            </a:r>
            <a:endParaRPr kumimoji="0" sz="4000" b="0" i="0" u="none" strike="noStrike" kern="0" cap="none" spc="0" normalizeH="0" baseline="0" noProof="0" dirty="0">
              <a:ln>
                <a:noFill/>
              </a:ln>
              <a:solidFill>
                <a:srgbClr val="FFFFFF"/>
              </a:solidFill>
              <a:effectLst/>
              <a:uLnTx/>
              <a:uFillTx/>
              <a:latin typeface="Neo Sans Arabic Medium"/>
              <a:sym typeface="Neo Sans Arabic Medium"/>
            </a:endParaRPr>
          </a:p>
        </p:txBody>
      </p:sp>
    </p:spTree>
    <p:extLst>
      <p:ext uri="{BB962C8B-B14F-4D97-AF65-F5344CB8AC3E}">
        <p14:creationId xmlns:p14="http://schemas.microsoft.com/office/powerpoint/2010/main" val="34664547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cstate="print"/>
          <a:stretch>
            <a:fillRect/>
          </a:stretch>
        </p:blipFill>
        <p:spPr>
          <a:xfrm flipH="1">
            <a:off x="15181441" y="1174095"/>
            <a:ext cx="5990411" cy="1487825"/>
          </a:xfrm>
          <a:prstGeom prst="rect">
            <a:avLst/>
          </a:prstGeom>
          <a:ln w="3175">
            <a:miter lim="400000"/>
          </a:ln>
        </p:spPr>
      </p:pic>
      <p:sp>
        <p:nvSpPr>
          <p:cNvPr id="129"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1" name="لأول مرة في لبنان وتحديداً من الشمال"/>
          <p:cNvSpPr txBox="1"/>
          <p:nvPr/>
        </p:nvSpPr>
        <p:spPr>
          <a:xfrm>
            <a:off x="16127371" y="1417372"/>
            <a:ext cx="5061483" cy="60064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l"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3200" b="1" i="0" u="none" strike="noStrike" kern="0" cap="none" spc="0" normalizeH="0" baseline="0" noProof="0" dirty="0">
                <a:ln>
                  <a:noFill/>
                </a:ln>
                <a:solidFill>
                  <a:srgbClr val="FFFFFF"/>
                </a:solidFill>
                <a:effectLst/>
                <a:uLnTx/>
                <a:uFillTx/>
                <a:latin typeface="Neo Sans Arabic Medium"/>
                <a:sym typeface="Neo Sans Arabic Medium"/>
              </a:rPr>
              <a:t>لمحة عامة عن المشروع</a:t>
            </a:r>
            <a:endParaRPr kumimoji="0" sz="3200" b="1" i="0" u="none" strike="noStrike" kern="0" cap="none" spc="0" normalizeH="0" baseline="0" noProof="0" dirty="0">
              <a:ln>
                <a:noFill/>
              </a:ln>
              <a:solidFill>
                <a:srgbClr val="FFFFFF"/>
              </a:solidFill>
              <a:effectLst/>
              <a:uLnTx/>
              <a:uFillTx/>
              <a:latin typeface="Neo Sans Arabic Medium"/>
              <a:sym typeface="Neo Sans Arabic Medium"/>
            </a:endParaRPr>
          </a:p>
        </p:txBody>
      </p:sp>
      <p:sp>
        <p:nvSpPr>
          <p:cNvPr id="132"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marL="0" marR="0" lvl="0" indent="0" algn="ctr" defTabSz="821531" rtl="0" eaLnBrk="1" fontAlgn="auto" latinLnBrk="0" hangingPunct="0">
              <a:lnSpc>
                <a:spcPct val="100000"/>
              </a:lnSpc>
              <a:spcBef>
                <a:spcPts val="0"/>
              </a:spcBef>
              <a:spcAft>
                <a:spcPts val="0"/>
              </a:spcAft>
              <a:buClrTx/>
              <a:buSzTx/>
              <a:buFontTx/>
              <a:buNone/>
              <a:tabLst/>
              <a:defRPr b="0">
                <a:latin typeface="+mn-lt"/>
                <a:ea typeface="+mn-ea"/>
                <a:cs typeface="+mn-cs"/>
                <a:sym typeface="Helvetica Neue Medium"/>
              </a:defRPr>
            </a:pPr>
            <a:endParaRPr kumimoji="0" sz="2800" b="0" i="0" u="none" strike="noStrike" kern="0" cap="none" spc="0" normalizeH="0" baseline="0" noProof="0">
              <a:ln>
                <a:noFill/>
              </a:ln>
              <a:solidFill>
                <a:srgbClr val="FFFFFF"/>
              </a:solidFill>
              <a:effectLst/>
              <a:uLnTx/>
              <a:uFillTx/>
              <a:latin typeface="Calibri"/>
              <a:sym typeface="Helvetica Neue Medium"/>
            </a:endParaRPr>
          </a:p>
        </p:txBody>
      </p:sp>
      <p:sp>
        <p:nvSpPr>
          <p:cNvPr id="133" name="شركة طاقة الشمال"/>
          <p:cNvSpPr txBox="1"/>
          <p:nvPr/>
        </p:nvSpPr>
        <p:spPr>
          <a:xfrm>
            <a:off x="5588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FFFFFF"/>
                </a:solidFill>
                <a:effectLst/>
                <a:uLnTx/>
                <a:uFillTx/>
                <a:latin typeface="Neo Sans Arabic Regular"/>
                <a:sym typeface="Neo Sans Arabic Regular"/>
              </a:rPr>
              <a:t>شركة طاقة الشمال</a:t>
            </a:r>
          </a:p>
        </p:txBody>
      </p:sp>
      <p:sp>
        <p:nvSpPr>
          <p:cNvPr id="7" name="Rectangle 6"/>
          <p:cNvSpPr/>
          <p:nvPr/>
        </p:nvSpPr>
        <p:spPr>
          <a:xfrm>
            <a:off x="4835813" y="4896657"/>
            <a:ext cx="14773290" cy="307947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1531" rtl="1" eaLnBrk="1" fontAlgn="auto" latinLnBrk="0" hangingPunct="0">
              <a:lnSpc>
                <a:spcPct val="100000"/>
              </a:lnSpc>
              <a:spcBef>
                <a:spcPts val="0"/>
              </a:spcBef>
              <a:spcAft>
                <a:spcPts val="0"/>
              </a:spcAft>
              <a:buClrTx/>
              <a:buSzTx/>
              <a:buFontTx/>
              <a:buNone/>
              <a:tabLst/>
              <a:defRPr/>
            </a:pPr>
            <a:r>
              <a:rPr lang="ar-SA" sz="4800" dirty="0">
                <a:solidFill>
                  <a:prstClr val="white"/>
                </a:solidFill>
                <a:latin typeface="Calibri"/>
              </a:rPr>
              <a:t>المشروع جبل تربل </a:t>
            </a:r>
            <a:r>
              <a:rPr lang="en-US" sz="4800" dirty="0">
                <a:solidFill>
                  <a:prstClr val="white"/>
                </a:solidFill>
                <a:latin typeface="Calibri"/>
              </a:rPr>
              <a:t>Mirador </a:t>
            </a:r>
          </a:p>
          <a:p>
            <a:pPr marL="0" marR="0" lvl="0" indent="0" algn="ctr" defTabSz="821531" rtl="1" eaLnBrk="1" fontAlgn="auto" latinLnBrk="0" hangingPunct="0">
              <a:lnSpc>
                <a:spcPct val="100000"/>
              </a:lnSpc>
              <a:spcBef>
                <a:spcPts val="0"/>
              </a:spcBef>
              <a:spcAft>
                <a:spcPts val="0"/>
              </a:spcAft>
              <a:buClrTx/>
              <a:buSzTx/>
              <a:buFontTx/>
              <a:buNone/>
              <a:tabLst/>
              <a:defRPr/>
            </a:pPr>
            <a:r>
              <a:rPr lang="en-US" sz="4800" dirty="0" err="1">
                <a:solidFill>
                  <a:prstClr val="white"/>
                </a:solidFill>
                <a:latin typeface="Calibri"/>
              </a:rPr>
              <a:t>Minyeh</a:t>
            </a:r>
            <a:r>
              <a:rPr lang="en-US" sz="4800" dirty="0">
                <a:solidFill>
                  <a:prstClr val="white"/>
                </a:solidFill>
                <a:latin typeface="Calibri"/>
              </a:rPr>
              <a:t> Project</a:t>
            </a:r>
            <a:endParaRPr kumimoji="0" lang="en-US" sz="4800" b="1" i="0" u="none" strike="noStrike" kern="0" cap="none" spc="0" normalizeH="0" baseline="0" noProof="0" dirty="0">
              <a:ln>
                <a:noFill/>
              </a:ln>
              <a:solidFill>
                <a:prstClr val="white"/>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379752869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cstate="print"/>
          <a:stretch>
            <a:fillRect/>
          </a:stretch>
        </p:blipFill>
        <p:spPr>
          <a:xfrm>
            <a:off x="2061529" y="1986103"/>
            <a:ext cx="11488738" cy="8616950"/>
          </a:xfrm>
          <a:prstGeom prst="rect">
            <a:avLst/>
          </a:prstGeom>
        </p:spPr>
      </p:pic>
      <p:sp>
        <p:nvSpPr>
          <p:cNvPr id="7" name="Slide Number Placeholder 6"/>
          <p:cNvSpPr>
            <a:spLocks noGrp="1"/>
          </p:cNvSpPr>
          <p:nvPr>
            <p:ph type="sldNum" sz="quarter" idx="4294967295"/>
          </p:nvPr>
        </p:nvSpPr>
        <p:spPr>
          <a:xfrm>
            <a:off x="18694400" y="12712700"/>
            <a:ext cx="5689600" cy="730250"/>
          </a:xfrm>
        </p:spPr>
        <p:txBody>
          <a:bodyPr/>
          <a:lstStyle/>
          <a:p>
            <a:pPr marL="0" marR="0" lvl="0" indent="0" algn="r" defTabSz="821531" rtl="0" eaLnBrk="1" fontAlgn="auto" latinLnBrk="0" hangingPunct="0">
              <a:lnSpc>
                <a:spcPct val="100000"/>
              </a:lnSpc>
              <a:spcBef>
                <a:spcPts val="0"/>
              </a:spcBef>
              <a:spcAft>
                <a:spcPts val="0"/>
              </a:spcAft>
              <a:buClrTx/>
              <a:buSzTx/>
              <a:buFontTx/>
              <a:buNone/>
              <a:tabLst/>
              <a:defRPr/>
            </a:pPr>
            <a:fld id="{D96FE446-DA01-4224-B85F-FDE560FBF757}" type="slidenum">
              <a:rPr kumimoji="0" lang="en-US" sz="1200" b="1" i="0" u="none" strike="noStrike" kern="0" cap="none" spc="0" normalizeH="0" baseline="0" noProof="0" smtClean="0">
                <a:ln>
                  <a:noFill/>
                </a:ln>
                <a:solidFill>
                  <a:prstClr val="black">
                    <a:tint val="75000"/>
                  </a:prstClr>
                </a:solidFill>
                <a:effectLst/>
                <a:uLnTx/>
                <a:uFillTx/>
                <a:latin typeface="Helvetica Neue"/>
                <a:sym typeface="Helvetica Neue"/>
              </a:rPr>
              <a:pPr marL="0" marR="0" lvl="0" indent="0" algn="r" defTabSz="821531" rtl="0" eaLnBrk="1" fontAlgn="auto" latinLnBrk="0" hangingPunct="0">
                <a:lnSpc>
                  <a:spcPct val="100000"/>
                </a:lnSpc>
                <a:spcBef>
                  <a:spcPts val="0"/>
                </a:spcBef>
                <a:spcAft>
                  <a:spcPts val="0"/>
                </a:spcAft>
                <a:buClrTx/>
                <a:buSzTx/>
                <a:buFontTx/>
                <a:buNone/>
                <a:tabLst/>
                <a:defRPr/>
              </a:pPr>
              <a:t>45</a:t>
            </a:fld>
            <a:endParaRPr kumimoji="0" lang="en-US" sz="1200" b="1" i="0" u="none" strike="noStrike" kern="0" cap="none" spc="0" normalizeH="0" baseline="0" noProof="0">
              <a:ln>
                <a:noFill/>
              </a:ln>
              <a:solidFill>
                <a:prstClr val="black">
                  <a:tint val="75000"/>
                </a:prstClr>
              </a:solidFill>
              <a:effectLst/>
              <a:uLnTx/>
              <a:uFillTx/>
              <a:latin typeface="Helvetica Neue"/>
              <a:sym typeface="Helvetica Neue"/>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9767" y="3018706"/>
            <a:ext cx="7748337" cy="8653898"/>
          </a:xfrm>
          <a:prstGeom prst="rect">
            <a:avLst/>
          </a:prstGeom>
        </p:spPr>
      </p:pic>
      <p:pic>
        <p:nvPicPr>
          <p:cNvPr id="9" name="NLAP imageposter light.psd" descr="NLAP imageposter light.psd"/>
          <p:cNvPicPr>
            <a:picLocks noChangeAspect="1"/>
          </p:cNvPicPr>
          <p:nvPr/>
        </p:nvPicPr>
        <p:blipFill>
          <a:blip r:embed="rId4" cstate="print"/>
          <a:stretch>
            <a:fillRect/>
          </a:stretch>
        </p:blipFill>
        <p:spPr>
          <a:xfrm>
            <a:off x="-259638" y="6294578"/>
            <a:ext cx="6446822" cy="9117071"/>
          </a:xfrm>
          <a:prstGeom prst="rect">
            <a:avLst/>
          </a:prstGeom>
          <a:ln w="3175">
            <a:miter lim="400000"/>
          </a:ln>
        </p:spPr>
      </p:pic>
      <p:sp>
        <p:nvSpPr>
          <p:cNvPr id="10" name="شركة طاقة الشمال"/>
          <p:cNvSpPr txBox="1"/>
          <p:nvPr/>
        </p:nvSpPr>
        <p:spPr>
          <a:xfrm>
            <a:off x="4064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solidFill>
                  <a:schemeClr val="accent1"/>
                </a:solidFill>
                <a:latin typeface="Neo Sans Arabic Regular"/>
                <a:ea typeface="Neo Sans Arabic Regular"/>
                <a:cs typeface="Neo Sans Arabic Regular"/>
                <a:sym typeface="Neo Sans Arabic Regular"/>
              </a:defRPr>
            </a:lvl1pPr>
          </a:lstStyle>
          <a:p>
            <a:pPr marL="0" marR="0" lvl="0" indent="0" algn="l" defTabSz="12700" rtl="0"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sz="3000" b="0" i="0" u="none" strike="noStrike" kern="0" cap="none" spc="0" normalizeH="0" baseline="0" noProof="0">
                <a:ln>
                  <a:noFill/>
                </a:ln>
                <a:solidFill>
                  <a:srgbClr val="4F81BD"/>
                </a:solidFill>
                <a:effectLst/>
                <a:uLnTx/>
                <a:uFillTx/>
                <a:latin typeface="Neo Sans Arabic Regular"/>
                <a:sym typeface="Neo Sans Arabic Regular"/>
              </a:rPr>
              <a:t>شركة طاقة الشمال</a:t>
            </a:r>
          </a:p>
        </p:txBody>
      </p:sp>
      <p:sp>
        <p:nvSpPr>
          <p:cNvPr id="8" name="لأول مرة في لبنان وتحديداً من الشمال"/>
          <p:cNvSpPr txBox="1"/>
          <p:nvPr/>
        </p:nvSpPr>
        <p:spPr>
          <a:xfrm>
            <a:off x="16127371" y="1417372"/>
            <a:ext cx="5061483" cy="60064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marL="0" marR="0" lvl="0" indent="0" algn="l" defTabSz="12700" rtl="1" eaLnBrk="1" fontAlgn="auto" latinLnBrk="0" hangingPunct="0">
              <a:lnSpc>
                <a:spcPct val="10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kumimoji="0" lang="ar-LB" sz="3200" b="1" i="0" u="none" strike="noStrike" kern="0" cap="none" spc="0" normalizeH="0" baseline="0" noProof="0" dirty="0">
                <a:ln>
                  <a:noFill/>
                </a:ln>
                <a:solidFill>
                  <a:srgbClr val="FFFFFF"/>
                </a:solidFill>
                <a:effectLst/>
                <a:uLnTx/>
                <a:uFillTx/>
                <a:latin typeface="Neo Sans Arabic Medium"/>
                <a:sym typeface="Neo Sans Arabic Medium"/>
              </a:rPr>
              <a:t>لمحة عامة عن المشروع</a:t>
            </a:r>
            <a:endParaRPr kumimoji="0" sz="3200" b="1" i="0" u="none" strike="noStrike" kern="0" cap="none" spc="0" normalizeH="0" baseline="0" noProof="0" dirty="0">
              <a:ln>
                <a:noFill/>
              </a:ln>
              <a:solidFill>
                <a:srgbClr val="FFFFFF"/>
              </a:solidFill>
              <a:effectLst/>
              <a:uLnTx/>
              <a:uFillTx/>
              <a:latin typeface="Neo Sans Arabic Medium"/>
              <a:sym typeface="Neo Sans Arabic Medium"/>
            </a:endParaRPr>
          </a:p>
        </p:txBody>
      </p:sp>
    </p:spTree>
    <p:extLst>
      <p:ext uri="{BB962C8B-B14F-4D97-AF65-F5344CB8AC3E}">
        <p14:creationId xmlns:p14="http://schemas.microsoft.com/office/powerpoint/2010/main" val="46246059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body of water and clouds&#10;&#10;Description automatically generated">
            <a:extLst>
              <a:ext uri="{FF2B5EF4-FFF2-40B4-BE49-F238E27FC236}">
                <a16:creationId xmlns:a16="http://schemas.microsoft.com/office/drawing/2014/main" id="{E87359C4-390A-0901-630F-061117929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163339" cy="4586759"/>
          </a:xfrm>
          <a:prstGeom prst="rect">
            <a:avLst/>
          </a:prstGeom>
        </p:spPr>
      </p:pic>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099744" cy="95719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52DF01F-6C2D-4EC5-94C0-D0CBB20A9667}"/>
              </a:ext>
            </a:extLst>
          </p:cNvPr>
          <p:cNvSpPr txBox="1"/>
          <p:nvPr/>
        </p:nvSpPr>
        <p:spPr>
          <a:xfrm>
            <a:off x="2559858" y="4586760"/>
            <a:ext cx="18163718" cy="9941183"/>
          </a:xfrm>
          <a:prstGeom prst="rect">
            <a:avLst/>
          </a:prstGeom>
          <a:noFill/>
        </p:spPr>
        <p:txBody>
          <a:bodyPr wrap="square" rtlCol="0">
            <a:spAutoFit/>
          </a:bodyPr>
          <a:lstStyle/>
          <a:p>
            <a:pPr marL="914400" indent="-914400" algn="r" defTabSz="1828800" rtl="1" hangingPunct="1">
              <a:buFont typeface="Wingdings" panose="05000000000000000000" pitchFamily="2" charset="2"/>
              <a:buChar char="Ø"/>
            </a:pPr>
            <a:r>
              <a:rPr lang="ar-LB" sz="6400" b="0" kern="1200" dirty="0">
                <a:solidFill>
                  <a:prstClr val="black"/>
                </a:solidFill>
                <a:latin typeface="Calibri" panose="020F0502020204030204"/>
                <a:ea typeface="+mn-ea"/>
                <a:cs typeface="Arial" panose="020B0604020202020204" pitchFamily="34" charset="0"/>
              </a:rPr>
              <a:t>عملية فرز 4 طن نفايات /اليوم</a:t>
            </a:r>
          </a:p>
          <a:p>
            <a:pPr marL="914400" indent="-914400" algn="r" defTabSz="1828800" rtl="1" hangingPunct="1">
              <a:buFont typeface="Wingdings" panose="05000000000000000000" pitchFamily="2" charset="2"/>
              <a:buChar char="Ø"/>
            </a:pPr>
            <a:r>
              <a:rPr lang="en-US" sz="6400" b="0" kern="1200" dirty="0">
                <a:solidFill>
                  <a:prstClr val="black"/>
                </a:solidFill>
                <a:latin typeface="Calibri" panose="020F0502020204030204"/>
                <a:ea typeface="+mn-ea"/>
                <a:cs typeface="+mn-cs"/>
              </a:rPr>
              <a:t> </a:t>
            </a:r>
            <a:r>
              <a:rPr lang="ar-LB" sz="6400" b="0" kern="1200" dirty="0">
                <a:solidFill>
                  <a:prstClr val="black"/>
                </a:solidFill>
                <a:latin typeface="Calibri" panose="020F0502020204030204"/>
                <a:ea typeface="+mn-ea"/>
                <a:cs typeface="Arial" panose="020B0604020202020204" pitchFamily="34" charset="0"/>
              </a:rPr>
              <a:t>المواد القابلة لإعادة التدوير: 1طن /اليوم.</a:t>
            </a:r>
            <a:endParaRPr lang="en-US" sz="6400" b="0" kern="1200" dirty="0">
              <a:solidFill>
                <a:prstClr val="black"/>
              </a:solidFill>
              <a:latin typeface="Calibri" panose="020F0502020204030204"/>
              <a:ea typeface="+mn-ea"/>
              <a:cs typeface="+mn-cs"/>
            </a:endParaRPr>
          </a:p>
          <a:p>
            <a:pPr marL="914400" indent="-914400" algn="r" defTabSz="1828800" rtl="1" hangingPunct="1">
              <a:buFont typeface="Wingdings" panose="05000000000000000000" pitchFamily="2" charset="2"/>
              <a:buChar char="Ø"/>
            </a:pPr>
            <a:r>
              <a:rPr lang="ar-LB" sz="6400" b="0" kern="1200" dirty="0">
                <a:solidFill>
                  <a:prstClr val="black"/>
                </a:solidFill>
                <a:latin typeface="Calibri" panose="020F0502020204030204"/>
                <a:ea typeface="+mn-ea"/>
                <a:cs typeface="Arial" panose="020B0604020202020204" pitchFamily="34" charset="0"/>
              </a:rPr>
              <a:t>إنتاج الغاز الحيوي من خلال 2 طن نفايات عضوية/اليوم.</a:t>
            </a:r>
            <a:endParaRPr lang="en-US" sz="6400" b="0" kern="1200" dirty="0">
              <a:solidFill>
                <a:prstClr val="black"/>
              </a:solidFill>
              <a:latin typeface="Calibri" panose="020F0502020204030204"/>
              <a:ea typeface="+mn-ea"/>
              <a:cs typeface="+mn-cs"/>
            </a:endParaRPr>
          </a:p>
          <a:p>
            <a:pPr marL="914400" indent="-914400" algn="r" defTabSz="1828800" rtl="1" hangingPunct="1">
              <a:buFont typeface="Wingdings" panose="05000000000000000000" pitchFamily="2" charset="2"/>
              <a:buChar char="Ø"/>
            </a:pPr>
            <a:r>
              <a:rPr lang="ar-LB" sz="6400" b="0" kern="1200" dirty="0">
                <a:solidFill>
                  <a:prstClr val="black"/>
                </a:solidFill>
                <a:latin typeface="Calibri" panose="020F0502020204030204"/>
                <a:ea typeface="+mn-ea"/>
                <a:cs typeface="Arial" panose="020B0604020202020204" pitchFamily="34" charset="0"/>
              </a:rPr>
              <a:t>حرق 1 طن من النفايات المرفوضة/اليوم. </a:t>
            </a:r>
          </a:p>
          <a:p>
            <a:pPr marL="914400" indent="-914400" algn="r" defTabSz="1828800" rtl="1" hangingPunct="1">
              <a:buFont typeface="Wingdings" panose="05000000000000000000" pitchFamily="2" charset="2"/>
              <a:buChar char="Ø"/>
            </a:pPr>
            <a:r>
              <a:rPr lang="ar-LB" sz="6400" b="0" kern="1200" dirty="0">
                <a:solidFill>
                  <a:prstClr val="black"/>
                </a:solidFill>
                <a:latin typeface="Calibri" panose="020F0502020204030204"/>
                <a:ea typeface="+mn-ea"/>
                <a:cs typeface="Arial" panose="020B0604020202020204" pitchFamily="34" charset="0"/>
              </a:rPr>
              <a:t>باستخدام محطة توليد الكهرباء </a:t>
            </a:r>
            <a:r>
              <a:rPr lang="en-US" sz="6400" b="0" kern="1200" dirty="0">
                <a:solidFill>
                  <a:prstClr val="black"/>
                </a:solidFill>
                <a:latin typeface="Calibri" panose="020F0502020204030204"/>
                <a:ea typeface="+mn-ea"/>
                <a:cs typeface="+mn-cs"/>
              </a:rPr>
              <a:t> </a:t>
            </a:r>
            <a:r>
              <a:rPr lang="ar-LB" sz="6400" b="0" kern="1200" dirty="0">
                <a:solidFill>
                  <a:prstClr val="black"/>
                </a:solidFill>
                <a:latin typeface="Calibri" panose="020F0502020204030204"/>
                <a:ea typeface="+mn-ea"/>
                <a:cs typeface="Arial" panose="020B0604020202020204" pitchFamily="34" charset="0"/>
              </a:rPr>
              <a:t>تستهلك  1 طن يوميًا من النفايات المرفوضة.</a:t>
            </a:r>
          </a:p>
          <a:p>
            <a:pPr algn="r" defTabSz="1828800" rtl="1" hangingPunct="1"/>
            <a:endParaRPr lang="ar-LB" sz="64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buFont typeface="Wingdings" panose="05000000000000000000" pitchFamily="2" charset="2"/>
              <a:buChar char="Ø"/>
            </a:pPr>
            <a:endParaRPr lang="ar-LB" sz="6400" b="0" kern="1200" dirty="0">
              <a:solidFill>
                <a:prstClr val="black"/>
              </a:solidFill>
              <a:latin typeface="Calibri" panose="020F0502020204030204"/>
              <a:ea typeface="+mn-ea"/>
              <a:cs typeface="Arial" panose="020B0604020202020204" pitchFamily="34" charset="0"/>
            </a:endParaRPr>
          </a:p>
          <a:p>
            <a:pPr marL="571500" indent="-571500" algn="r" defTabSz="1828800" rtl="1" hangingPunct="1">
              <a:buFont typeface="Arial" panose="020B0604020202020204" pitchFamily="34" charset="0"/>
              <a:buChar char="•"/>
            </a:pPr>
            <a:endParaRPr lang="ar-LB" sz="6400" kern="1200" dirty="0">
              <a:solidFill>
                <a:prstClr val="black"/>
              </a:solidFill>
              <a:latin typeface="Calibri" panose="020F0502020204030204"/>
              <a:ea typeface="+mn-ea"/>
              <a:cs typeface="Arial" panose="020B0604020202020204" pitchFamily="34" charset="0"/>
            </a:endParaRPr>
          </a:p>
          <a:p>
            <a:pPr marL="571500" indent="-571500" algn="r" defTabSz="1828800" rtl="1" hangingPunct="1">
              <a:buFont typeface="Arial" panose="020B0604020202020204" pitchFamily="34" charset="0"/>
              <a:buChar char="•"/>
              <a:defRPr/>
            </a:pPr>
            <a:endParaRPr lang="en-US" sz="6400" b="0" kern="12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5CC23F76-7D11-F181-05E1-41646519A47F}"/>
              </a:ext>
            </a:extLst>
          </p:cNvPr>
          <p:cNvSpPr txBox="1"/>
          <p:nvPr/>
        </p:nvSpPr>
        <p:spPr>
          <a:xfrm>
            <a:off x="7898296" y="1540685"/>
            <a:ext cx="12510052" cy="523220"/>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المشروع جبل تربل</a:t>
            </a:r>
            <a:r>
              <a:rPr lang="en-US" sz="2800" kern="1200" dirty="0">
                <a:solidFill>
                  <a:prstClr val="black"/>
                </a:solidFill>
                <a:latin typeface="Calibri" panose="020F0502020204030204"/>
                <a:ea typeface="+mn-ea"/>
                <a:cs typeface="Arial" panose="020B0604020202020204" pitchFamily="34" charset="0"/>
              </a:rPr>
              <a:t> Mirador </a:t>
            </a:r>
            <a:endParaRPr lang="ar-LB" sz="2800" kern="1200" dirty="0">
              <a:solidFill>
                <a:prstClr val="black"/>
              </a:solidFill>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4697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2816775" cy="245165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52DF01F-6C2D-4EC5-94C0-D0CBB20A9667}"/>
              </a:ext>
            </a:extLst>
          </p:cNvPr>
          <p:cNvSpPr txBox="1"/>
          <p:nvPr/>
        </p:nvSpPr>
        <p:spPr>
          <a:xfrm>
            <a:off x="969596" y="2789932"/>
            <a:ext cx="18163718" cy="14712938"/>
          </a:xfrm>
          <a:prstGeom prst="rect">
            <a:avLst/>
          </a:prstGeom>
          <a:noFill/>
        </p:spPr>
        <p:txBody>
          <a:bodyPr wrap="square" rtlCol="0">
            <a:spAutoFit/>
          </a:bodyPr>
          <a:lstStyle/>
          <a:p>
            <a:pPr marL="914400" indent="-914400" algn="r" defTabSz="1828800" rtl="1" hangingPunct="1">
              <a:lnSpc>
                <a:spcPct val="150000"/>
              </a:lnSpc>
              <a:buFont typeface="Wingdings" panose="05000000000000000000" pitchFamily="2" charset="2"/>
              <a:buChar char="Ø"/>
              <a:defRPr/>
            </a:pPr>
            <a:r>
              <a:rPr lang="ar-LB" sz="6400" b="0" kern="1200" dirty="0">
                <a:solidFill>
                  <a:prstClr val="black"/>
                </a:solidFill>
                <a:latin typeface="Calibri" panose="020F0502020204030204"/>
                <a:ea typeface="+mn-ea"/>
                <a:cs typeface="Arial" panose="020B0604020202020204" pitchFamily="34" charset="0"/>
              </a:rPr>
              <a:t>3 ورديات عمل (8 ساعات بالوردية).</a:t>
            </a:r>
          </a:p>
          <a:p>
            <a:pPr marL="914400" indent="-914400" algn="r" defTabSz="1828800" rtl="1" hangingPunct="1">
              <a:lnSpc>
                <a:spcPct val="150000"/>
              </a:lnSpc>
              <a:buFont typeface="Wingdings" panose="05000000000000000000" pitchFamily="2" charset="2"/>
              <a:buChar char="Ø"/>
            </a:pPr>
            <a:r>
              <a:rPr lang="ar-LB" sz="6400" b="0" kern="1200" dirty="0">
                <a:solidFill>
                  <a:prstClr val="black"/>
                </a:solidFill>
                <a:latin typeface="Calibri" panose="020F0502020204030204"/>
                <a:ea typeface="+mn-ea"/>
                <a:cs typeface="Arial" panose="020B0604020202020204" pitchFamily="34" charset="0"/>
              </a:rPr>
              <a:t>أرض 100 متر مربع</a:t>
            </a:r>
          </a:p>
          <a:p>
            <a:pPr marL="914400" indent="-914400" algn="r" defTabSz="1828800" rtl="1" hangingPunct="1">
              <a:lnSpc>
                <a:spcPct val="150000"/>
              </a:lnSpc>
              <a:buFont typeface="Wingdings" panose="05000000000000000000" pitchFamily="2" charset="2"/>
              <a:buChar char="Ø"/>
            </a:pPr>
            <a:r>
              <a:rPr lang="ar-LB" sz="6400" b="0" kern="1200" dirty="0">
                <a:solidFill>
                  <a:prstClr val="black"/>
                </a:solidFill>
                <a:latin typeface="Calibri" panose="020F0502020204030204"/>
                <a:ea typeface="+mn-ea"/>
                <a:cs typeface="Arial" panose="020B0604020202020204" pitchFamily="34" charset="0"/>
              </a:rPr>
              <a:t>مصدر مياه مفتوح </a:t>
            </a:r>
          </a:p>
          <a:p>
            <a:pPr marL="914400" indent="-914400" algn="r" defTabSz="1828800" rtl="1" hangingPunct="1">
              <a:lnSpc>
                <a:spcPct val="150000"/>
              </a:lnSpc>
              <a:buFont typeface="Wingdings" panose="05000000000000000000" pitchFamily="2" charset="2"/>
              <a:buChar char="Ø"/>
            </a:pPr>
            <a:r>
              <a:rPr lang="ar-LB" sz="6400" b="0" kern="1200" dirty="0">
                <a:solidFill>
                  <a:prstClr val="black"/>
                </a:solidFill>
                <a:latin typeface="Calibri" panose="020F0502020204030204"/>
                <a:ea typeface="+mn-ea"/>
                <a:cs typeface="Arial" panose="020B0604020202020204" pitchFamily="34" charset="0"/>
              </a:rPr>
              <a:t>كهرباء للتشغيل</a:t>
            </a:r>
            <a:r>
              <a:rPr lang="en-US" sz="6400" b="0" kern="1200" dirty="0">
                <a:solidFill>
                  <a:prstClr val="black"/>
                </a:solidFill>
                <a:latin typeface="Calibri" panose="020F0502020204030204"/>
                <a:ea typeface="+mn-ea"/>
                <a:cs typeface="Arial" panose="020B0604020202020204" pitchFamily="34" charset="0"/>
              </a:rPr>
              <a:t> (~10 A) </a:t>
            </a:r>
            <a:endParaRPr lang="ar-LB" sz="6400" b="0" kern="1200" dirty="0">
              <a:solidFill>
                <a:prstClr val="black"/>
              </a:solidFill>
              <a:latin typeface="Calibri" panose="020F0502020204030204"/>
              <a:ea typeface="+mn-ea"/>
              <a:cs typeface="Arial" panose="020B0604020202020204" pitchFamily="34" charset="0"/>
            </a:endParaRPr>
          </a:p>
          <a:p>
            <a:pPr algn="r" defTabSz="1828800" rtl="1" hangingPunct="1">
              <a:lnSpc>
                <a:spcPct val="150000"/>
              </a:lnSpc>
              <a:defRPr/>
            </a:pPr>
            <a:endParaRPr lang="ar-LB" sz="64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lnSpc>
                <a:spcPct val="150000"/>
              </a:lnSpc>
              <a:buFont typeface="Wingdings" panose="05000000000000000000" pitchFamily="2" charset="2"/>
              <a:buChar char="Ø"/>
              <a:defRPr/>
            </a:pPr>
            <a:endParaRPr lang="ar-LB" sz="64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lnSpc>
                <a:spcPct val="150000"/>
              </a:lnSpc>
              <a:buFont typeface="Wingdings" panose="05000000000000000000" pitchFamily="2" charset="2"/>
              <a:buChar char="Ø"/>
              <a:defRPr/>
            </a:pPr>
            <a:endParaRPr lang="ar-LB" sz="64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lnSpc>
                <a:spcPct val="150000"/>
              </a:lnSpc>
              <a:buFont typeface="Wingdings" panose="05000000000000000000" pitchFamily="2" charset="2"/>
              <a:buChar char="Ø"/>
              <a:defRPr/>
            </a:pPr>
            <a:endParaRPr lang="ar-LB" sz="6400" b="0" kern="1200" dirty="0">
              <a:solidFill>
                <a:prstClr val="black"/>
              </a:solidFill>
              <a:latin typeface="Calibri" panose="020F0502020204030204"/>
              <a:ea typeface="+mn-ea"/>
              <a:cs typeface="Arial" panose="020B0604020202020204" pitchFamily="34" charset="0"/>
            </a:endParaRPr>
          </a:p>
          <a:p>
            <a:pPr marL="571500" indent="-571500" algn="r" defTabSz="1828800" rtl="1" hangingPunct="1">
              <a:lnSpc>
                <a:spcPct val="150000"/>
              </a:lnSpc>
              <a:buFont typeface="Arial" panose="020B0604020202020204" pitchFamily="34" charset="0"/>
              <a:buChar char="•"/>
              <a:defRPr/>
            </a:pPr>
            <a:endParaRPr lang="ar-LB" sz="6400" kern="1200" dirty="0">
              <a:solidFill>
                <a:prstClr val="black"/>
              </a:solidFill>
              <a:latin typeface="Calibri" panose="020F0502020204030204"/>
              <a:ea typeface="+mn-ea"/>
              <a:cs typeface="Arial" panose="020B0604020202020204" pitchFamily="34" charset="0"/>
            </a:endParaRPr>
          </a:p>
          <a:p>
            <a:pPr marL="571500" indent="-571500" algn="r" defTabSz="1828800" rtl="1" hangingPunct="1">
              <a:lnSpc>
                <a:spcPct val="150000"/>
              </a:lnSpc>
              <a:buFont typeface="Arial" panose="020B0604020202020204" pitchFamily="34" charset="0"/>
              <a:buChar char="•"/>
              <a:defRPr/>
            </a:pPr>
            <a:endParaRPr lang="en-US" sz="6400" b="0" kern="1200" dirty="0">
              <a:solidFill>
                <a:prstClr val="black"/>
              </a:solidFill>
              <a:latin typeface="Calibri" panose="020F0502020204030204"/>
              <a:ea typeface="+mn-ea"/>
              <a:cs typeface="+mn-cs"/>
            </a:endParaRPr>
          </a:p>
        </p:txBody>
      </p:sp>
      <p:sp>
        <p:nvSpPr>
          <p:cNvPr id="2" name="TextBox 1">
            <a:extLst>
              <a:ext uri="{FF2B5EF4-FFF2-40B4-BE49-F238E27FC236}">
                <a16:creationId xmlns:a16="http://schemas.microsoft.com/office/drawing/2014/main" id="{BAEB0047-9E1A-121D-57C5-3A2E577D9D34}"/>
              </a:ext>
            </a:extLst>
          </p:cNvPr>
          <p:cNvSpPr txBox="1"/>
          <p:nvPr/>
        </p:nvSpPr>
        <p:spPr>
          <a:xfrm>
            <a:off x="7898296" y="1540685"/>
            <a:ext cx="12510052" cy="523220"/>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المشروع جبل تربل</a:t>
            </a:r>
            <a:r>
              <a:rPr lang="en-US" sz="2800" kern="1200" dirty="0">
                <a:solidFill>
                  <a:prstClr val="black"/>
                </a:solidFill>
                <a:latin typeface="Calibri" panose="020F0502020204030204"/>
                <a:ea typeface="+mn-ea"/>
                <a:cs typeface="Arial" panose="020B0604020202020204" pitchFamily="34" charset="0"/>
              </a:rPr>
              <a:t> Mirador </a:t>
            </a:r>
            <a:endParaRPr lang="ar-LB" sz="2800" kern="1200" dirty="0">
              <a:solidFill>
                <a:prstClr val="black"/>
              </a:solidFill>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57038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1BB664-3A01-8891-5FA7-3A63F84E062A}"/>
              </a:ext>
            </a:extLst>
          </p:cNvPr>
          <p:cNvSpPr txBox="1"/>
          <p:nvPr/>
        </p:nvSpPr>
        <p:spPr>
          <a:xfrm>
            <a:off x="7898296" y="1540685"/>
            <a:ext cx="12510052" cy="523220"/>
          </a:xfrm>
          <a:prstGeom prst="rect">
            <a:avLst/>
          </a:prstGeom>
          <a:noFill/>
        </p:spPr>
        <p:txBody>
          <a:bodyPr wrap="square">
            <a:spAutoFit/>
          </a:bodyPr>
          <a:lstStyle/>
          <a:p>
            <a:pPr algn="r" defTabSz="1828800" rtl="1" hangingPunct="1"/>
            <a:r>
              <a:rPr lang="ar-LB" sz="2800" kern="1200" dirty="0">
                <a:solidFill>
                  <a:prstClr val="black"/>
                </a:solidFill>
                <a:latin typeface="Calibri" panose="020F0502020204030204"/>
                <a:ea typeface="+mn-ea"/>
                <a:cs typeface="Arial" panose="020B0604020202020204" pitchFamily="34" charset="0"/>
              </a:rPr>
              <a:t>المشروع جبل تربل</a:t>
            </a:r>
            <a:r>
              <a:rPr lang="en-US" sz="2800" kern="1200" dirty="0">
                <a:solidFill>
                  <a:prstClr val="black"/>
                </a:solidFill>
                <a:latin typeface="Calibri" panose="020F0502020204030204"/>
                <a:ea typeface="+mn-ea"/>
                <a:cs typeface="Arial" panose="020B0604020202020204" pitchFamily="34" charset="0"/>
              </a:rPr>
              <a:t> Mirador </a:t>
            </a:r>
            <a:endParaRPr lang="ar-LB" sz="2800" kern="1200" dirty="0">
              <a:solidFill>
                <a:prstClr val="black"/>
              </a:solidFill>
              <a:latin typeface="Calibri" panose="020F0502020204030204"/>
              <a:ea typeface="+mn-ea"/>
              <a:cs typeface="Arial" panose="020B0604020202020204" pitchFamily="34" charset="0"/>
            </a:endParaRPr>
          </a:p>
        </p:txBody>
      </p:sp>
      <p:sp>
        <p:nvSpPr>
          <p:cNvPr id="3" name="TextBox 2">
            <a:extLst>
              <a:ext uri="{FF2B5EF4-FFF2-40B4-BE49-F238E27FC236}">
                <a16:creationId xmlns:a16="http://schemas.microsoft.com/office/drawing/2014/main" id="{F605C30E-E9DC-191C-597C-D1CD99CDD266}"/>
              </a:ext>
            </a:extLst>
          </p:cNvPr>
          <p:cNvSpPr txBox="1"/>
          <p:nvPr/>
        </p:nvSpPr>
        <p:spPr>
          <a:xfrm>
            <a:off x="969596" y="2789932"/>
            <a:ext cx="18163718" cy="14712938"/>
          </a:xfrm>
          <a:prstGeom prst="rect">
            <a:avLst/>
          </a:prstGeom>
          <a:noFill/>
        </p:spPr>
        <p:txBody>
          <a:bodyPr wrap="square" rtlCol="0">
            <a:spAutoFit/>
          </a:bodyPr>
          <a:lstStyle/>
          <a:p>
            <a:pPr algn="r" defTabSz="1828800" rtl="1" hangingPunct="1">
              <a:lnSpc>
                <a:spcPct val="150000"/>
              </a:lnSpc>
              <a:defRPr/>
            </a:pPr>
            <a:r>
              <a:rPr lang="ar-LB" sz="6400" b="0" kern="1200" dirty="0">
                <a:solidFill>
                  <a:prstClr val="black"/>
                </a:solidFill>
                <a:latin typeface="Calibri" panose="020F0502020204030204"/>
                <a:ea typeface="+mn-ea"/>
                <a:cs typeface="Arial" panose="020B0604020202020204" pitchFamily="34" charset="0"/>
              </a:rPr>
              <a:t>التكلفة المالية:</a:t>
            </a:r>
          </a:p>
          <a:p>
            <a:pPr marL="857250" indent="-857250" algn="l" defTabSz="1828800" hangingPunct="1">
              <a:lnSpc>
                <a:spcPct val="150000"/>
              </a:lnSpc>
              <a:buFont typeface="Arial" panose="020B0604020202020204" pitchFamily="34" charset="0"/>
              <a:buChar char="•"/>
              <a:defRPr/>
            </a:pPr>
            <a:r>
              <a:rPr lang="ar-LB" sz="6400" b="0" kern="1200" dirty="0">
                <a:solidFill>
                  <a:prstClr val="black"/>
                </a:solidFill>
                <a:latin typeface="Calibri" panose="020F0502020204030204"/>
                <a:ea typeface="+mn-ea"/>
                <a:cs typeface="Arial" panose="020B0604020202020204" pitchFamily="34" charset="0"/>
              </a:rPr>
              <a:t>5000$ </a:t>
            </a:r>
            <a:r>
              <a:rPr lang="en-US" sz="6400" b="0" kern="1200" dirty="0">
                <a:solidFill>
                  <a:prstClr val="black"/>
                </a:solidFill>
                <a:latin typeface="Calibri" panose="020F0502020204030204"/>
                <a:ea typeface="+mn-ea"/>
                <a:cs typeface="Arial" panose="020B0604020202020204" pitchFamily="34" charset="0"/>
              </a:rPr>
              <a:t> per shift</a:t>
            </a:r>
          </a:p>
          <a:p>
            <a:pPr marL="857250" indent="-857250" algn="l" defTabSz="1828800" hangingPunct="1">
              <a:lnSpc>
                <a:spcPct val="150000"/>
              </a:lnSpc>
              <a:buFont typeface="Arial" panose="020B0604020202020204" pitchFamily="34" charset="0"/>
              <a:buChar char="•"/>
              <a:defRPr/>
            </a:pPr>
            <a:r>
              <a:rPr lang="en-US" sz="6400" b="0" kern="1200" dirty="0">
                <a:solidFill>
                  <a:prstClr val="black"/>
                </a:solidFill>
                <a:latin typeface="Calibri" panose="020F0502020204030204"/>
                <a:ea typeface="+mn-ea"/>
                <a:cs typeface="Arial" panose="020B0604020202020204" pitchFamily="34" charset="0"/>
              </a:rPr>
              <a:t>Minimum 2 shifts</a:t>
            </a:r>
          </a:p>
          <a:p>
            <a:pPr marL="857250" indent="-857250" algn="l" defTabSz="1828800" hangingPunct="1">
              <a:lnSpc>
                <a:spcPct val="150000"/>
              </a:lnSpc>
              <a:buFont typeface="Arial" panose="020B0604020202020204" pitchFamily="34" charset="0"/>
              <a:buChar char="•"/>
              <a:defRPr/>
            </a:pPr>
            <a:r>
              <a:rPr lang="en-US" sz="6400" b="0" kern="1200" dirty="0">
                <a:solidFill>
                  <a:prstClr val="black"/>
                </a:solidFill>
                <a:latin typeface="Calibri" panose="020F0502020204030204"/>
                <a:ea typeface="+mn-ea"/>
                <a:cs typeface="Arial" panose="020B0604020202020204" pitchFamily="34" charset="0"/>
              </a:rPr>
              <a:t>Expected 4 ton of waste treatment per month</a:t>
            </a:r>
            <a:endParaRPr lang="ar-LB" sz="6400" b="0" kern="1200" dirty="0">
              <a:solidFill>
                <a:prstClr val="black"/>
              </a:solidFill>
              <a:latin typeface="Calibri" panose="020F0502020204030204"/>
              <a:ea typeface="+mn-ea"/>
              <a:cs typeface="Arial" panose="020B0604020202020204" pitchFamily="34" charset="0"/>
            </a:endParaRPr>
          </a:p>
          <a:p>
            <a:pPr algn="r" defTabSz="1828800" rtl="1" hangingPunct="1">
              <a:lnSpc>
                <a:spcPct val="150000"/>
              </a:lnSpc>
              <a:defRPr/>
            </a:pPr>
            <a:endParaRPr lang="ar-LB" sz="64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lnSpc>
                <a:spcPct val="150000"/>
              </a:lnSpc>
              <a:buFont typeface="Wingdings" panose="05000000000000000000" pitchFamily="2" charset="2"/>
              <a:buChar char="Ø"/>
              <a:defRPr/>
            </a:pPr>
            <a:endParaRPr lang="ar-LB" sz="64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lnSpc>
                <a:spcPct val="150000"/>
              </a:lnSpc>
              <a:buFont typeface="Wingdings" panose="05000000000000000000" pitchFamily="2" charset="2"/>
              <a:buChar char="Ø"/>
              <a:defRPr/>
            </a:pPr>
            <a:endParaRPr lang="ar-LB" sz="6400" b="0" kern="1200" dirty="0">
              <a:solidFill>
                <a:prstClr val="black"/>
              </a:solidFill>
              <a:latin typeface="Calibri" panose="020F0502020204030204"/>
              <a:ea typeface="+mn-ea"/>
              <a:cs typeface="Arial" panose="020B0604020202020204" pitchFamily="34" charset="0"/>
            </a:endParaRPr>
          </a:p>
          <a:p>
            <a:pPr marL="914400" indent="-914400" algn="r" defTabSz="1828800" rtl="1" hangingPunct="1">
              <a:lnSpc>
                <a:spcPct val="150000"/>
              </a:lnSpc>
              <a:buFont typeface="Wingdings" panose="05000000000000000000" pitchFamily="2" charset="2"/>
              <a:buChar char="Ø"/>
              <a:defRPr/>
            </a:pPr>
            <a:endParaRPr lang="ar-LB" sz="6400" b="0" kern="1200" dirty="0">
              <a:solidFill>
                <a:prstClr val="black"/>
              </a:solidFill>
              <a:latin typeface="Calibri" panose="020F0502020204030204"/>
              <a:ea typeface="+mn-ea"/>
              <a:cs typeface="Arial" panose="020B0604020202020204" pitchFamily="34" charset="0"/>
            </a:endParaRPr>
          </a:p>
          <a:p>
            <a:pPr marL="571500" indent="-571500" algn="r" defTabSz="1828800" rtl="1" hangingPunct="1">
              <a:lnSpc>
                <a:spcPct val="150000"/>
              </a:lnSpc>
              <a:buFont typeface="Arial" panose="020B0604020202020204" pitchFamily="34" charset="0"/>
              <a:buChar char="•"/>
              <a:defRPr/>
            </a:pPr>
            <a:endParaRPr lang="ar-LB" sz="6400" kern="1200" dirty="0">
              <a:solidFill>
                <a:prstClr val="black"/>
              </a:solidFill>
              <a:latin typeface="Calibri" panose="020F0502020204030204"/>
              <a:ea typeface="+mn-ea"/>
              <a:cs typeface="Arial" panose="020B0604020202020204" pitchFamily="34" charset="0"/>
            </a:endParaRPr>
          </a:p>
          <a:p>
            <a:pPr marL="571500" indent="-571500" algn="r" defTabSz="1828800" rtl="1" hangingPunct="1">
              <a:lnSpc>
                <a:spcPct val="150000"/>
              </a:lnSpc>
              <a:buFont typeface="Arial" panose="020B0604020202020204" pitchFamily="34" charset="0"/>
              <a:buChar char="•"/>
              <a:defRPr/>
            </a:pPr>
            <a:endParaRPr lang="en-US" sz="6400" b="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55142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sculpture with a green lightning bolt&#10;&#10;Description automatically generated">
            <a:extLst>
              <a:ext uri="{FF2B5EF4-FFF2-40B4-BE49-F238E27FC236}">
                <a16:creationId xmlns:a16="http://schemas.microsoft.com/office/drawing/2014/main" id="{5D499468-70D9-46B2-85EA-D11D75787E7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976964" y="4059712"/>
            <a:ext cx="6430072" cy="5596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8482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pic>
        <p:nvPicPr>
          <p:cNvPr id="136" name="NLAP imageposter light.psd" descr="NLAP imageposter light.psd"/>
          <p:cNvPicPr>
            <a:picLocks noChangeAspect="1"/>
          </p:cNvPicPr>
          <p:nvPr/>
        </p:nvPicPr>
        <p:blipFill>
          <a:blip r:embed="rId2" cstate="print"/>
          <a:stretch>
            <a:fillRect/>
          </a:stretch>
        </p:blipFill>
        <p:spPr>
          <a:xfrm>
            <a:off x="-259638" y="6294578"/>
            <a:ext cx="6446822" cy="9117071"/>
          </a:xfrm>
          <a:prstGeom prst="rect">
            <a:avLst/>
          </a:prstGeom>
          <a:ln w="3175">
            <a:miter lim="400000"/>
          </a:ln>
        </p:spPr>
      </p:pic>
      <p:sp>
        <p:nvSpPr>
          <p:cNvPr id="137"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44" name="شركة طاقة الشمال"/>
          <p:cNvSpPr txBox="1"/>
          <p:nvPr/>
        </p:nvSpPr>
        <p:spPr>
          <a:xfrm>
            <a:off x="4064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solidFill>
                  <a:schemeClr val="accent1"/>
                </a:solidFill>
                <a:latin typeface="Neo Sans Arabic Regular"/>
                <a:ea typeface="Neo Sans Arabic Regular"/>
                <a:cs typeface="Neo Sans Arabic Regular"/>
                <a:sym typeface="Neo Sans Arabic Regular"/>
              </a:defRPr>
            </a:lvl1pPr>
          </a:lstStyle>
          <a:p>
            <a:r>
              <a:t>شركة طاقة الشمال</a:t>
            </a:r>
          </a:p>
        </p:txBody>
      </p:sp>
      <p:sp>
        <p:nvSpPr>
          <p:cNvPr id="8" name="توضع العناوين الأساسية هنا"/>
          <p:cNvSpPr txBox="1"/>
          <p:nvPr/>
        </p:nvSpPr>
        <p:spPr>
          <a:xfrm>
            <a:off x="14063385" y="1239109"/>
            <a:ext cx="5927290" cy="771526"/>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r>
              <a:rPr lang="ar-LB" dirty="0">
                <a:solidFill>
                  <a:schemeClr val="bg1"/>
                </a:solidFill>
              </a:rPr>
              <a:t>جدول</a:t>
            </a:r>
            <a:endParaRPr lang="ar-LB" b="1" dirty="0">
              <a:solidFill>
                <a:schemeClr val="bg1"/>
              </a:solidFill>
            </a:endParaRPr>
          </a:p>
        </p:txBody>
      </p:sp>
      <p:sp>
        <p:nvSpPr>
          <p:cNvPr id="9" name="توضع العناوين الأساسية هنا"/>
          <p:cNvSpPr txBox="1"/>
          <p:nvPr/>
        </p:nvSpPr>
        <p:spPr>
          <a:xfrm>
            <a:off x="7460976" y="2592485"/>
            <a:ext cx="14267847" cy="836892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pPr marL="571500" indent="-571500">
              <a:lnSpc>
                <a:spcPct val="150000"/>
              </a:lnSpc>
              <a:buFont typeface="Arial" panose="020B0604020202020204" pitchFamily="34" charset="0"/>
              <a:buChar char="•"/>
            </a:pPr>
            <a:r>
              <a:rPr lang="ar-LB" b="1" dirty="0"/>
              <a:t>المقدمة</a:t>
            </a:r>
          </a:p>
          <a:p>
            <a:pPr marL="571500" indent="-571500">
              <a:lnSpc>
                <a:spcPct val="150000"/>
              </a:lnSpc>
              <a:buFont typeface="Arial" panose="020B0604020202020204" pitchFamily="34" charset="0"/>
              <a:buChar char="•"/>
            </a:pPr>
            <a:r>
              <a:rPr lang="ar-LB" b="1" dirty="0"/>
              <a:t>من نحن</a:t>
            </a:r>
          </a:p>
          <a:p>
            <a:pPr marL="285750" indent="-285750" algn="r" rtl="1">
              <a:buFont typeface="Arial" panose="020B0604020202020204" pitchFamily="34" charset="0"/>
              <a:buChar char="•"/>
            </a:pPr>
            <a:r>
              <a:rPr lang="ar-LB" sz="4000" b="1" dirty="0"/>
              <a:t>ما هي محطة الطاقة ؟</a:t>
            </a:r>
            <a:endParaRPr lang="en-US" sz="4000" b="1" dirty="0"/>
          </a:p>
          <a:p>
            <a:pPr marL="285750" indent="-285750" algn="r" rtl="1">
              <a:buFont typeface="Arial" panose="020B0604020202020204" pitchFamily="34" charset="0"/>
              <a:buChar char="•"/>
            </a:pPr>
            <a:r>
              <a:rPr lang="ar-LB" sz="4000" b="1" dirty="0"/>
              <a:t>لمحة عن مشاريعنا في مركز </a:t>
            </a:r>
            <a:r>
              <a:rPr lang="en-US" sz="4000" b="1" dirty="0"/>
              <a:t>AECENAR</a:t>
            </a:r>
          </a:p>
          <a:p>
            <a:pPr marL="285750" indent="-285750" algn="r" rtl="1">
              <a:buFont typeface="Arial" panose="020B0604020202020204" pitchFamily="34" charset="0"/>
              <a:buChar char="•"/>
            </a:pPr>
            <a:r>
              <a:rPr lang="ar-LB" sz="4000" b="1" dirty="0">
                <a:solidFill>
                  <a:prstClr val="black"/>
                </a:solidFill>
              </a:rPr>
              <a:t>لمحة عامة عن المشروع</a:t>
            </a:r>
            <a:r>
              <a:rPr lang="en-US" sz="4000" b="1" dirty="0">
                <a:solidFill>
                  <a:prstClr val="black"/>
                </a:solidFill>
                <a:cs typeface="Arial" panose="020B0604020202020204" pitchFamily="34" charset="0"/>
              </a:rPr>
              <a:t> </a:t>
            </a:r>
            <a:r>
              <a:rPr lang="ar-LB" sz="4000" b="1" dirty="0">
                <a:solidFill>
                  <a:prstClr val="black"/>
                </a:solidFill>
              </a:rPr>
              <a:t>و</a:t>
            </a:r>
            <a:r>
              <a:rPr lang="en-US" sz="4000" b="1" dirty="0">
                <a:solidFill>
                  <a:prstClr val="black"/>
                </a:solidFill>
                <a:cs typeface="Arial" panose="020B0604020202020204" pitchFamily="34" charset="0"/>
              </a:rPr>
              <a:t> </a:t>
            </a:r>
            <a:r>
              <a:rPr lang="ar-LB" sz="4000" b="1" dirty="0"/>
              <a:t>معايير السلامة والبيئة</a:t>
            </a:r>
            <a:endParaRPr lang="en-US" sz="4000" b="1" dirty="0"/>
          </a:p>
          <a:p>
            <a:pPr marL="571500" indent="-571500">
              <a:lnSpc>
                <a:spcPct val="150000"/>
              </a:lnSpc>
              <a:buFont typeface="Arial" panose="020B0604020202020204" pitchFamily="34" charset="0"/>
              <a:buChar char="•"/>
            </a:pPr>
            <a:r>
              <a:rPr lang="ar-LB" b="1" dirty="0"/>
              <a:t>طرق العمل </a:t>
            </a:r>
            <a:endParaRPr lang="en-US" b="1" dirty="0"/>
          </a:p>
          <a:p>
            <a:pPr marL="571500" indent="-571500">
              <a:lnSpc>
                <a:spcPct val="150000"/>
              </a:lnSpc>
              <a:buFont typeface="Arial" panose="020B0604020202020204" pitchFamily="34" charset="0"/>
              <a:buChar char="•"/>
            </a:pPr>
            <a:r>
              <a:rPr lang="ar-LB" b="1" dirty="0"/>
              <a:t>جدوى الاقتصادية</a:t>
            </a:r>
            <a:endParaRPr lang="en-US" b="1" dirty="0"/>
          </a:p>
          <a:p>
            <a:pPr marL="571500" indent="-571500">
              <a:lnSpc>
                <a:spcPct val="150000"/>
              </a:lnSpc>
              <a:buFont typeface="Arial" panose="020B0604020202020204" pitchFamily="34" charset="0"/>
              <a:buChar char="•"/>
            </a:pPr>
            <a:r>
              <a:rPr lang="ar-LB" b="1" dirty="0"/>
              <a:t>القيمة المضافة</a:t>
            </a:r>
          </a:p>
          <a:p>
            <a:pPr marL="285750" indent="-285750" algn="r" rtl="1">
              <a:buFont typeface="Arial" panose="020B0604020202020204" pitchFamily="34" charset="0"/>
              <a:buChar char="•"/>
            </a:pPr>
            <a:r>
              <a:rPr lang="ar-LB" sz="4000" b="1" dirty="0">
                <a:solidFill>
                  <a:prstClr val="black"/>
                </a:solidFill>
              </a:rPr>
              <a:t>المشروع</a:t>
            </a:r>
            <a:endParaRPr lang="en-US" sz="4000" b="1" dirty="0">
              <a:solidFill>
                <a:prstClr val="black"/>
              </a:solidFill>
            </a:endParaRPr>
          </a:p>
          <a:p>
            <a:pPr marL="285750" indent="-285750" algn="r" rtl="1">
              <a:buFont typeface="Arial" panose="020B0604020202020204" pitchFamily="34" charset="0"/>
              <a:buChar char="•"/>
            </a:pPr>
            <a:r>
              <a:rPr lang="ar-LB" sz="4000" b="1" dirty="0">
                <a:solidFill>
                  <a:prstClr val="black"/>
                </a:solidFill>
              </a:rPr>
              <a:t>التحديات الحالية لإدارة النفايات في لبنان/طرابلس</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0832" t="66201" r="16005" b="6185"/>
          <a:stretch/>
        </p:blipFill>
        <p:spPr>
          <a:xfrm>
            <a:off x="-265471" y="-24852"/>
            <a:ext cx="5761739" cy="3564465"/>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cstate="print"/>
          <a:stretch>
            <a:fillRect/>
          </a:stretch>
        </p:blipFill>
        <p:spPr>
          <a:xfrm flipH="1">
            <a:off x="15181441" y="1174095"/>
            <a:ext cx="5990411" cy="1487825"/>
          </a:xfrm>
          <a:prstGeom prst="rect">
            <a:avLst/>
          </a:prstGeom>
          <a:ln w="3175">
            <a:miter lim="400000"/>
          </a:ln>
        </p:spPr>
      </p:pic>
      <p:sp>
        <p:nvSpPr>
          <p:cNvPr id="129"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31" name="لأول مرة في لبنان وتحديداً من الشمال"/>
          <p:cNvSpPr txBox="1"/>
          <p:nvPr/>
        </p:nvSpPr>
        <p:spPr>
          <a:xfrm>
            <a:off x="17049135" y="1417370"/>
            <a:ext cx="2393897" cy="60064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rtl="1"/>
            <a:r>
              <a:rPr lang="ar-LB" sz="3200" b="1" dirty="0"/>
              <a:t>المقدمة</a:t>
            </a:r>
            <a:endParaRPr sz="3200" b="1" dirty="0"/>
          </a:p>
        </p:txBody>
      </p:sp>
      <p:sp>
        <p:nvSpPr>
          <p:cNvPr id="132"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33" name="شركة طاقة الشمال"/>
          <p:cNvSpPr txBox="1"/>
          <p:nvPr/>
        </p:nvSpPr>
        <p:spPr>
          <a:xfrm>
            <a:off x="5588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r>
              <a:t>شركة طاقة الشمال</a:t>
            </a:r>
          </a:p>
        </p:txBody>
      </p:sp>
      <p:sp>
        <p:nvSpPr>
          <p:cNvPr id="8" name="بالتزامن مع اشتداد أزمة النفايات المتنقلة بين المناطق اللبنانية والقلق الدائم من استحداث مطامر العوادم التي تشكل عشرين الى ثلاثين في المئة من النفايات،تطرح شركة طاقة الشمال بالتعاون مع عدد من الخبراء والاختصاصيين حلولا علمية لمعالجة النفايات."/>
          <p:cNvSpPr txBox="1"/>
          <p:nvPr/>
        </p:nvSpPr>
        <p:spPr>
          <a:xfrm>
            <a:off x="13383440" y="2560766"/>
            <a:ext cx="8495411" cy="6706932"/>
          </a:xfrm>
          <a:prstGeom prst="rect">
            <a:avLst/>
          </a:prstGeom>
          <a:ln w="3175">
            <a:miter lim="400000"/>
          </a:ln>
          <a:extLst>
            <a:ext uri="{C572A759-6A51-4108-AA02-DFA0A04FC94B}">
              <ma14:wrappingTextBoxFlag xmlns:ma14="http://schemas.microsoft.com/office/mac/drawingml/2011/main" xmlns="" val="1"/>
            </a:ext>
          </a:extLst>
        </p:spPr>
        <p:txBody>
          <a:bodyPr lIns="53578" tIns="53578" rIns="53578" bIns="53578" anchor="ctr">
            <a:spAutoFit/>
          </a:bodyPr>
          <a:lstStyle>
            <a:lvl1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4000" b="0">
                <a:solidFill>
                  <a:srgbClr val="000000"/>
                </a:solidFill>
                <a:latin typeface="Neo Sans Arabic Medium"/>
                <a:ea typeface="Neo Sans Arabic Medium"/>
                <a:cs typeface="Neo Sans Arabic Medium"/>
                <a:sym typeface="Neo Sans Arabic Medium"/>
              </a:defRPr>
            </a:lvl1pPr>
          </a:lstStyle>
          <a:p>
            <a:pPr algn="just" rtl="1"/>
            <a:r>
              <a:rPr lang="ar-LB" sz="4000" dirty="0"/>
              <a:t>في ظل اشتداد أزمة النفايات في لبنان وتفاقمها بين المناطق اللبنانية، بالإضافة إلى أزمة الكهرباء والانقطاع المستمر، أصبح من الضروري إيجاد حلول مستدامة لهذه المشكلات الملحة.</a:t>
            </a:r>
          </a:p>
          <a:p>
            <a:pPr algn="just" rtl="1"/>
            <a:endParaRPr lang="ar-LB" sz="4000" dirty="0"/>
          </a:p>
          <a:p>
            <a:pPr algn="just" rtl="1"/>
            <a:r>
              <a:rPr lang="ar-LB" sz="4000" dirty="0"/>
              <a:t> نحن فخورون بأن نقدم لكم لمحة شاملة عن مشروعنا الطموح، الذي يمثل خطوة هامة نحو مستقبل أكثر استدامة وفعالية في مجال إدارة النفايات وتوليد الطاقة النظيفة.</a:t>
            </a:r>
            <a:endParaRPr lang="en-US" sz="4000" dirty="0"/>
          </a:p>
        </p:txBody>
      </p:sp>
      <p:sp>
        <p:nvSpPr>
          <p:cNvPr id="9" name="Square"/>
          <p:cNvSpPr/>
          <p:nvPr/>
        </p:nvSpPr>
        <p:spPr>
          <a:xfrm>
            <a:off x="3044183" y="2184400"/>
            <a:ext cx="4665663" cy="4665663"/>
          </a:xfrm>
          <a:prstGeom prst="rect">
            <a:avLst/>
          </a:prstGeom>
          <a:ln w="38100">
            <a:solidFill>
              <a:srgbClr val="A9A9A9"/>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0" name="Square"/>
          <p:cNvSpPr/>
          <p:nvPr/>
        </p:nvSpPr>
        <p:spPr>
          <a:xfrm>
            <a:off x="7928715" y="2184400"/>
            <a:ext cx="4665663" cy="4665663"/>
          </a:xfrm>
          <a:prstGeom prst="rect">
            <a:avLst/>
          </a:prstGeom>
          <a:solidFill>
            <a:schemeClr val="accent1"/>
          </a:solidFill>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1" name="Square"/>
          <p:cNvSpPr/>
          <p:nvPr/>
        </p:nvSpPr>
        <p:spPr>
          <a:xfrm>
            <a:off x="3044183" y="7035800"/>
            <a:ext cx="4665663" cy="4665663"/>
          </a:xfrm>
          <a:prstGeom prst="rect">
            <a:avLst/>
          </a:prstGeom>
          <a:ln w="38100">
            <a:solidFill>
              <a:srgbClr val="A9A9A9"/>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2" name="Square"/>
          <p:cNvSpPr/>
          <p:nvPr/>
        </p:nvSpPr>
        <p:spPr>
          <a:xfrm>
            <a:off x="7928715" y="7035800"/>
            <a:ext cx="4665663" cy="4665663"/>
          </a:xfrm>
          <a:prstGeom prst="rect">
            <a:avLst/>
          </a:prstGeom>
          <a:ln w="38100">
            <a:solidFill>
              <a:srgbClr val="A9A9A9"/>
            </a:solidFill>
            <a:miter lim="400000"/>
          </a:ln>
        </p:spPr>
        <p:txBody>
          <a:bodyPr lIns="53578" tIns="53578" rIns="53578" bIns="53578" anchor="ctr"/>
          <a:lstStyle/>
          <a:p>
            <a:pPr>
              <a:defRPr b="0">
                <a:latin typeface="+mn-lt"/>
                <a:ea typeface="+mn-ea"/>
                <a:cs typeface="+mn-cs"/>
                <a:sym typeface="Helvetica Neue Medium"/>
              </a:defRPr>
            </a:pPr>
            <a:endParaRPr/>
          </a:p>
        </p:txBody>
      </p:sp>
      <p:pic>
        <p:nvPicPr>
          <p:cNvPr id="13" name="Picture 5" descr="C:\Users\zmalak2011\Desktop\NLAP\for pres\elec.jpg"/>
          <p:cNvPicPr>
            <a:picLocks noChangeAspect="1" noChangeArrowheads="1"/>
          </p:cNvPicPr>
          <p:nvPr/>
        </p:nvPicPr>
        <p:blipFill>
          <a:blip r:embed="rId3" cstate="print"/>
          <a:srcRect/>
          <a:stretch>
            <a:fillRect/>
          </a:stretch>
        </p:blipFill>
        <p:spPr bwMode="auto">
          <a:xfrm>
            <a:off x="7919755" y="7035801"/>
            <a:ext cx="4688271" cy="4807556"/>
          </a:xfrm>
          <a:prstGeom prst="rect">
            <a:avLst/>
          </a:prstGeom>
          <a:noFill/>
        </p:spPr>
      </p:pic>
      <p:pic>
        <p:nvPicPr>
          <p:cNvPr id="14" name="Picture 6" descr="C:\Users\zmalak2011\Desktop\NLAP\for pres\elec2.jpg"/>
          <p:cNvPicPr>
            <a:picLocks noChangeAspect="1" noChangeArrowheads="1"/>
          </p:cNvPicPr>
          <p:nvPr/>
        </p:nvPicPr>
        <p:blipFill>
          <a:blip r:embed="rId4" cstate="print"/>
          <a:srcRect/>
          <a:stretch>
            <a:fillRect/>
          </a:stretch>
        </p:blipFill>
        <p:spPr bwMode="auto">
          <a:xfrm>
            <a:off x="2897503" y="2208463"/>
            <a:ext cx="4884532" cy="4665663"/>
          </a:xfrm>
          <a:prstGeom prst="rect">
            <a:avLst/>
          </a:prstGeom>
          <a:noFill/>
        </p:spPr>
      </p:pic>
      <p:pic>
        <p:nvPicPr>
          <p:cNvPr id="15" name="Picture 7" descr="C:\Users\zmalak2011\Desktop\NLAP\for pres\waste tri 2.jpg"/>
          <p:cNvPicPr>
            <a:picLocks noChangeAspect="1" noChangeArrowheads="1"/>
          </p:cNvPicPr>
          <p:nvPr/>
        </p:nvPicPr>
        <p:blipFill>
          <a:blip r:embed="rId5" cstate="print"/>
          <a:srcRect/>
          <a:stretch>
            <a:fillRect/>
          </a:stretch>
        </p:blipFill>
        <p:spPr bwMode="auto">
          <a:xfrm>
            <a:off x="2897503" y="7016020"/>
            <a:ext cx="4884531" cy="4827337"/>
          </a:xfrm>
          <a:prstGeom prst="rect">
            <a:avLst/>
          </a:prstGeom>
          <a:noFill/>
        </p:spPr>
      </p:pic>
      <p:pic>
        <p:nvPicPr>
          <p:cNvPr id="16" name="Picture 8" descr="C:\Users\zmalak2011\Desktop\NLAP\for pres\waste tri.jpg"/>
          <p:cNvPicPr>
            <a:picLocks noChangeAspect="1" noChangeArrowheads="1"/>
          </p:cNvPicPr>
          <p:nvPr/>
        </p:nvPicPr>
        <p:blipFill>
          <a:blip r:embed="rId6" cstate="print"/>
          <a:srcRect/>
          <a:stretch>
            <a:fillRect/>
          </a:stretch>
        </p:blipFill>
        <p:spPr bwMode="auto">
          <a:xfrm>
            <a:off x="7928715" y="2184400"/>
            <a:ext cx="4665663" cy="4689726"/>
          </a:xfrm>
          <a:prstGeom prst="rect">
            <a:avLst/>
          </a:prstGeom>
          <a:noFill/>
        </p:spPr>
      </p:pic>
    </p:spTree>
    <p:extLst>
      <p:ext uri="{BB962C8B-B14F-4D97-AF65-F5344CB8AC3E}">
        <p14:creationId xmlns:p14="http://schemas.microsoft.com/office/powerpoint/2010/main" val="15599351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cstate="print"/>
          <a:stretch>
            <a:fillRect/>
          </a:stretch>
        </p:blipFill>
        <p:spPr>
          <a:xfrm flipH="1">
            <a:off x="15181441" y="1174095"/>
            <a:ext cx="5990411" cy="1487825"/>
          </a:xfrm>
          <a:prstGeom prst="rect">
            <a:avLst/>
          </a:prstGeom>
          <a:ln w="3175">
            <a:miter lim="400000"/>
          </a:ln>
        </p:spPr>
      </p:pic>
      <p:sp>
        <p:nvSpPr>
          <p:cNvPr id="129" name="Line"/>
          <p:cNvSpPr/>
          <p:nvPr/>
        </p:nvSpPr>
        <p:spPr>
          <a:xfrm flipV="1">
            <a:off x="22667913" y="-24853"/>
            <a:ext cx="1" cy="13765705"/>
          </a:xfrm>
          <a:prstGeom prst="line">
            <a:avLst/>
          </a:prstGeom>
          <a:ln w="38100">
            <a:solidFill>
              <a:schemeClr val="accent1"/>
            </a:solidFill>
            <a:miter lim="400000"/>
          </a:ln>
        </p:spPr>
        <p:txBody>
          <a:bodyPr lIns="53578" tIns="53578" rIns="53578" bIns="53578" anchor="ctr"/>
          <a:lstStyle/>
          <a:p>
            <a:pPr>
              <a:defRPr b="0">
                <a:latin typeface="+mn-lt"/>
                <a:ea typeface="+mn-ea"/>
                <a:cs typeface="+mn-cs"/>
                <a:sym typeface="Helvetica Neue Medium"/>
              </a:defRPr>
            </a:pPr>
            <a:endParaRPr/>
          </a:p>
        </p:txBody>
      </p:sp>
      <p:sp>
        <p:nvSpPr>
          <p:cNvPr id="130" name="أول نموذج مميز لتوليد الطاقة الكهربائية…"/>
          <p:cNvSpPr txBox="1"/>
          <p:nvPr/>
        </p:nvSpPr>
        <p:spPr>
          <a:xfrm>
            <a:off x="1237226" y="3272898"/>
            <a:ext cx="20841700" cy="8972167"/>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p>
            <a:pPr algn="r" defTabSz="12700" rtl="1">
              <a:lnSpc>
                <a:spcPct val="12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8000" b="0">
                <a:solidFill>
                  <a:srgbClr val="000000"/>
                </a:solidFill>
                <a:latin typeface="Neo Sans Arabic Medium"/>
                <a:ea typeface="Neo Sans Arabic Medium"/>
                <a:cs typeface="Neo Sans Arabic Medium"/>
                <a:sym typeface="Neo Sans Arabic Medium"/>
              </a:defRPr>
            </a:pPr>
            <a:r>
              <a:rPr lang="ar-LB" dirty="0"/>
              <a:t>طاقة الشمال هي شركة منبثقة عن مركز الابحاث </a:t>
            </a:r>
            <a:r>
              <a:rPr lang="en-US" dirty="0"/>
              <a:t>  AECENAR &amp; LSA </a:t>
            </a:r>
            <a:r>
              <a:rPr lang="ar-LB" dirty="0"/>
              <a:t>المسجّل في ألمانيا ولبنان . يتعامل هذا المركز مع الجامعات المحلية والخارجيةبحيث تبصر النور المشاريع الطلاّبية وتصبح جاهزة للتسويق ؛وبالتالي نشأ مشروعنا من هذا المركز.</a:t>
            </a:r>
            <a:endParaRPr dirty="0"/>
          </a:p>
        </p:txBody>
      </p:sp>
      <p:sp>
        <p:nvSpPr>
          <p:cNvPr id="131" name="لأول مرة في لبنان وتحديداً من الشمال"/>
          <p:cNvSpPr txBox="1"/>
          <p:nvPr/>
        </p:nvSpPr>
        <p:spPr>
          <a:xfrm>
            <a:off x="17049135" y="1417370"/>
            <a:ext cx="1424513" cy="600645"/>
          </a:xfrm>
          <a:prstGeom prst="rect">
            <a:avLst/>
          </a:prstGeom>
          <a:ln w="3175">
            <a:miter lim="400000"/>
          </a:ln>
          <a:extLst>
            <a:ext uri="{C572A759-6A51-4108-AA02-DFA0A04FC94B}">
              <ma14:wrappingTextBoxFlag xmlns:ma14="http://schemas.microsoft.com/office/mac/drawingml/2011/main" xmlns="" val="1"/>
            </a:ext>
          </a:extLst>
        </p:spPr>
        <p:txBody>
          <a:bodyPr wrap="square" lIns="53578" tIns="53578" rIns="53578" bIns="53578" anchor="ctr">
            <a:spAutoFit/>
          </a:bodyPr>
          <a:lstStyle>
            <a:lvl1pPr algn="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600" b="0">
                <a:latin typeface="Neo Sans Arabic Medium"/>
                <a:ea typeface="Neo Sans Arabic Medium"/>
                <a:cs typeface="Neo Sans Arabic Medium"/>
                <a:sym typeface="Neo Sans Arabic Medium"/>
              </a:defRPr>
            </a:lvl1pPr>
          </a:lstStyle>
          <a:p>
            <a:pPr algn="l" rtl="1"/>
            <a:r>
              <a:rPr lang="ar-LB" sz="3200" b="1" dirty="0"/>
              <a:t>من نحن</a:t>
            </a:r>
            <a:endParaRPr sz="3200" b="1" dirty="0"/>
          </a:p>
        </p:txBody>
      </p:sp>
      <p:sp>
        <p:nvSpPr>
          <p:cNvPr id="132" name="Brightness"/>
          <p:cNvSpPr/>
          <p:nvPr/>
        </p:nvSpPr>
        <p:spPr>
          <a:xfrm>
            <a:off x="23116623" y="6436395"/>
            <a:ext cx="803865" cy="843210"/>
          </a:xfrm>
          <a:custGeom>
            <a:avLst/>
            <a:gdLst/>
            <a:ahLst/>
            <a:cxnLst>
              <a:cxn ang="0">
                <a:pos x="wd2" y="hd2"/>
              </a:cxn>
              <a:cxn ang="5400000">
                <a:pos x="wd2" y="hd2"/>
              </a:cxn>
              <a:cxn ang="10800000">
                <a:pos x="wd2" y="hd2"/>
              </a:cxn>
              <a:cxn ang="16200000">
                <a:pos x="wd2" y="hd2"/>
              </a:cxn>
            </a:cxnLst>
            <a:rect l="0" t="0" r="r" b="b"/>
            <a:pathLst>
              <a:path w="21495" h="21600" extrusionOk="0">
                <a:moveTo>
                  <a:pt x="10752" y="0"/>
                </a:moveTo>
                <a:cubicBezTo>
                  <a:pt x="10515" y="0"/>
                  <a:pt x="10318" y="185"/>
                  <a:pt x="10318" y="417"/>
                </a:cubicBezTo>
                <a:lnTo>
                  <a:pt x="10318" y="3322"/>
                </a:lnTo>
                <a:cubicBezTo>
                  <a:pt x="10318" y="3549"/>
                  <a:pt x="10509" y="3739"/>
                  <a:pt x="10752" y="3739"/>
                </a:cubicBezTo>
                <a:cubicBezTo>
                  <a:pt x="10994" y="3739"/>
                  <a:pt x="11185" y="3554"/>
                  <a:pt x="11185" y="3322"/>
                </a:cubicBezTo>
                <a:lnTo>
                  <a:pt x="11185" y="417"/>
                </a:lnTo>
                <a:cubicBezTo>
                  <a:pt x="11185" y="190"/>
                  <a:pt x="10994" y="0"/>
                  <a:pt x="10752" y="0"/>
                </a:cubicBezTo>
                <a:close/>
                <a:moveTo>
                  <a:pt x="17056" y="1983"/>
                </a:moveTo>
                <a:cubicBezTo>
                  <a:pt x="16946" y="1999"/>
                  <a:pt x="16844" y="2056"/>
                  <a:pt x="16774" y="2150"/>
                </a:cubicBezTo>
                <a:lnTo>
                  <a:pt x="14991" y="4505"/>
                </a:lnTo>
                <a:cubicBezTo>
                  <a:pt x="14850" y="4689"/>
                  <a:pt x="14896" y="4954"/>
                  <a:pt x="15088" y="5089"/>
                </a:cubicBezTo>
                <a:cubicBezTo>
                  <a:pt x="15279" y="5224"/>
                  <a:pt x="15555" y="5185"/>
                  <a:pt x="15696" y="4996"/>
                </a:cubicBezTo>
                <a:lnTo>
                  <a:pt x="17479" y="2642"/>
                </a:lnTo>
                <a:cubicBezTo>
                  <a:pt x="17620" y="2458"/>
                  <a:pt x="17579" y="2193"/>
                  <a:pt x="17382" y="2058"/>
                </a:cubicBezTo>
                <a:cubicBezTo>
                  <a:pt x="17283" y="1990"/>
                  <a:pt x="17166" y="1967"/>
                  <a:pt x="17056" y="1983"/>
                </a:cubicBezTo>
                <a:close/>
                <a:moveTo>
                  <a:pt x="4447" y="1985"/>
                </a:moveTo>
                <a:cubicBezTo>
                  <a:pt x="4337" y="1968"/>
                  <a:pt x="4220" y="1990"/>
                  <a:pt x="4121" y="2058"/>
                </a:cubicBezTo>
                <a:cubicBezTo>
                  <a:pt x="3930" y="2193"/>
                  <a:pt x="3883" y="2453"/>
                  <a:pt x="4024" y="2642"/>
                </a:cubicBezTo>
                <a:lnTo>
                  <a:pt x="5813" y="4996"/>
                </a:lnTo>
                <a:cubicBezTo>
                  <a:pt x="5954" y="5180"/>
                  <a:pt x="6223" y="5224"/>
                  <a:pt x="6421" y="5089"/>
                </a:cubicBezTo>
                <a:cubicBezTo>
                  <a:pt x="6618" y="4954"/>
                  <a:pt x="6659" y="4689"/>
                  <a:pt x="6512" y="4505"/>
                </a:cubicBezTo>
                <a:lnTo>
                  <a:pt x="4729" y="2150"/>
                </a:lnTo>
                <a:cubicBezTo>
                  <a:pt x="4659" y="2059"/>
                  <a:pt x="4557" y="2002"/>
                  <a:pt x="4447" y="1985"/>
                </a:cubicBezTo>
                <a:close/>
                <a:moveTo>
                  <a:pt x="10752" y="5212"/>
                </a:moveTo>
                <a:cubicBezTo>
                  <a:pt x="10681" y="5212"/>
                  <a:pt x="10612" y="5220"/>
                  <a:pt x="10542" y="5222"/>
                </a:cubicBezTo>
                <a:cubicBezTo>
                  <a:pt x="10539" y="5222"/>
                  <a:pt x="10537" y="5222"/>
                  <a:pt x="10535" y="5222"/>
                </a:cubicBezTo>
                <a:cubicBezTo>
                  <a:pt x="10531" y="5222"/>
                  <a:pt x="10527" y="5224"/>
                  <a:pt x="10522" y="5224"/>
                </a:cubicBezTo>
                <a:cubicBezTo>
                  <a:pt x="10503" y="5225"/>
                  <a:pt x="10485" y="5228"/>
                  <a:pt x="10466" y="5229"/>
                </a:cubicBezTo>
                <a:cubicBezTo>
                  <a:pt x="10405" y="5232"/>
                  <a:pt x="10345" y="5238"/>
                  <a:pt x="10285" y="5243"/>
                </a:cubicBezTo>
                <a:cubicBezTo>
                  <a:pt x="10265" y="5244"/>
                  <a:pt x="10246" y="5246"/>
                  <a:pt x="10226" y="5248"/>
                </a:cubicBezTo>
                <a:cubicBezTo>
                  <a:pt x="10151" y="5254"/>
                  <a:pt x="10074" y="5255"/>
                  <a:pt x="9999" y="5265"/>
                </a:cubicBezTo>
                <a:cubicBezTo>
                  <a:pt x="9971" y="5268"/>
                  <a:pt x="9944" y="5273"/>
                  <a:pt x="9916" y="5276"/>
                </a:cubicBezTo>
                <a:cubicBezTo>
                  <a:pt x="9832" y="5288"/>
                  <a:pt x="9751" y="5306"/>
                  <a:pt x="9668" y="5320"/>
                </a:cubicBezTo>
                <a:cubicBezTo>
                  <a:pt x="9599" y="5332"/>
                  <a:pt x="9528" y="5341"/>
                  <a:pt x="9460" y="5356"/>
                </a:cubicBezTo>
                <a:cubicBezTo>
                  <a:pt x="9409" y="5367"/>
                  <a:pt x="9359" y="5381"/>
                  <a:pt x="9308" y="5393"/>
                </a:cubicBezTo>
                <a:cubicBezTo>
                  <a:pt x="9246" y="5408"/>
                  <a:pt x="9185" y="5427"/>
                  <a:pt x="9123" y="5443"/>
                </a:cubicBezTo>
                <a:cubicBezTo>
                  <a:pt x="9065" y="5459"/>
                  <a:pt x="9005" y="5473"/>
                  <a:pt x="8947" y="5491"/>
                </a:cubicBezTo>
                <a:cubicBezTo>
                  <a:pt x="8862" y="5517"/>
                  <a:pt x="8777" y="5548"/>
                  <a:pt x="8692" y="5578"/>
                </a:cubicBezTo>
                <a:cubicBezTo>
                  <a:pt x="8660" y="5590"/>
                  <a:pt x="8629" y="5604"/>
                  <a:pt x="8597" y="5616"/>
                </a:cubicBezTo>
                <a:cubicBezTo>
                  <a:pt x="8596" y="5616"/>
                  <a:pt x="8595" y="5615"/>
                  <a:pt x="8595" y="5616"/>
                </a:cubicBezTo>
                <a:cubicBezTo>
                  <a:pt x="8594" y="5616"/>
                  <a:pt x="8594" y="5617"/>
                  <a:pt x="8593" y="5617"/>
                </a:cubicBezTo>
                <a:cubicBezTo>
                  <a:pt x="8537" y="5638"/>
                  <a:pt x="8479" y="5658"/>
                  <a:pt x="8424" y="5681"/>
                </a:cubicBezTo>
                <a:cubicBezTo>
                  <a:pt x="8331" y="5720"/>
                  <a:pt x="8240" y="5764"/>
                  <a:pt x="8149" y="5808"/>
                </a:cubicBezTo>
                <a:cubicBezTo>
                  <a:pt x="8142" y="5811"/>
                  <a:pt x="8135" y="5815"/>
                  <a:pt x="8128" y="5818"/>
                </a:cubicBezTo>
                <a:cubicBezTo>
                  <a:pt x="8096" y="5834"/>
                  <a:pt x="8063" y="5849"/>
                  <a:pt x="8031" y="5865"/>
                </a:cubicBezTo>
                <a:cubicBezTo>
                  <a:pt x="8000" y="5880"/>
                  <a:pt x="7970" y="5895"/>
                  <a:pt x="7939" y="5911"/>
                </a:cubicBezTo>
                <a:cubicBezTo>
                  <a:pt x="7893" y="5936"/>
                  <a:pt x="7848" y="5964"/>
                  <a:pt x="7802" y="5990"/>
                </a:cubicBezTo>
                <a:cubicBezTo>
                  <a:pt x="7692" y="6052"/>
                  <a:pt x="7584" y="6116"/>
                  <a:pt x="7478" y="6184"/>
                </a:cubicBezTo>
                <a:cubicBezTo>
                  <a:pt x="7477" y="6185"/>
                  <a:pt x="7477" y="6186"/>
                  <a:pt x="7476" y="6186"/>
                </a:cubicBezTo>
                <a:cubicBezTo>
                  <a:pt x="7428" y="6218"/>
                  <a:pt x="7377" y="6244"/>
                  <a:pt x="7330" y="6277"/>
                </a:cubicBezTo>
                <a:cubicBezTo>
                  <a:pt x="7296" y="6301"/>
                  <a:pt x="7266" y="6327"/>
                  <a:pt x="7235" y="6352"/>
                </a:cubicBezTo>
                <a:cubicBezTo>
                  <a:pt x="6313" y="7014"/>
                  <a:pt x="5585" y="7941"/>
                  <a:pt x="5203" y="9069"/>
                </a:cubicBezTo>
                <a:cubicBezTo>
                  <a:pt x="5000" y="9669"/>
                  <a:pt x="4915" y="10277"/>
                  <a:pt x="4927" y="10873"/>
                </a:cubicBezTo>
                <a:cubicBezTo>
                  <a:pt x="4927" y="10891"/>
                  <a:pt x="4930" y="10908"/>
                  <a:pt x="4930" y="10926"/>
                </a:cubicBezTo>
                <a:cubicBezTo>
                  <a:pt x="4935" y="11076"/>
                  <a:pt x="4941" y="11225"/>
                  <a:pt x="4958" y="11373"/>
                </a:cubicBezTo>
                <a:cubicBezTo>
                  <a:pt x="4976" y="11542"/>
                  <a:pt x="5005" y="11710"/>
                  <a:pt x="5039" y="11879"/>
                </a:cubicBezTo>
                <a:cubicBezTo>
                  <a:pt x="5060" y="11980"/>
                  <a:pt x="5092" y="12080"/>
                  <a:pt x="5117" y="12180"/>
                </a:cubicBezTo>
                <a:cubicBezTo>
                  <a:pt x="5122" y="12200"/>
                  <a:pt x="5129" y="12220"/>
                  <a:pt x="5134" y="12241"/>
                </a:cubicBezTo>
                <a:cubicBezTo>
                  <a:pt x="5160" y="12336"/>
                  <a:pt x="5176" y="12431"/>
                  <a:pt x="5208" y="12526"/>
                </a:cubicBezTo>
                <a:cubicBezTo>
                  <a:pt x="5350" y="12942"/>
                  <a:pt x="5540" y="13329"/>
                  <a:pt x="5769" y="13687"/>
                </a:cubicBezTo>
                <a:cubicBezTo>
                  <a:pt x="5776" y="13699"/>
                  <a:pt x="5784" y="13712"/>
                  <a:pt x="5792" y="13724"/>
                </a:cubicBezTo>
                <a:cubicBezTo>
                  <a:pt x="5866" y="13839"/>
                  <a:pt x="5945" y="13950"/>
                  <a:pt x="6028" y="14058"/>
                </a:cubicBezTo>
                <a:cubicBezTo>
                  <a:pt x="6072" y="14117"/>
                  <a:pt x="6117" y="14175"/>
                  <a:pt x="6163" y="14232"/>
                </a:cubicBezTo>
                <a:cubicBezTo>
                  <a:pt x="6197" y="14273"/>
                  <a:pt x="6232" y="14314"/>
                  <a:pt x="6267" y="14354"/>
                </a:cubicBezTo>
                <a:cubicBezTo>
                  <a:pt x="6573" y="14709"/>
                  <a:pt x="6924" y="15035"/>
                  <a:pt x="7330" y="15318"/>
                </a:cubicBezTo>
                <a:cubicBezTo>
                  <a:pt x="7730" y="15596"/>
                  <a:pt x="8157" y="15812"/>
                  <a:pt x="8597" y="15979"/>
                </a:cubicBezTo>
                <a:cubicBezTo>
                  <a:pt x="8646" y="15998"/>
                  <a:pt x="8695" y="16017"/>
                  <a:pt x="8745" y="16035"/>
                </a:cubicBezTo>
                <a:cubicBezTo>
                  <a:pt x="8827" y="16064"/>
                  <a:pt x="8908" y="16093"/>
                  <a:pt x="8991" y="16118"/>
                </a:cubicBezTo>
                <a:cubicBezTo>
                  <a:pt x="9118" y="16157"/>
                  <a:pt x="9247" y="16192"/>
                  <a:pt x="9377" y="16222"/>
                </a:cubicBezTo>
                <a:cubicBezTo>
                  <a:pt x="9396" y="16227"/>
                  <a:pt x="9415" y="16232"/>
                  <a:pt x="9434" y="16236"/>
                </a:cubicBezTo>
                <a:cubicBezTo>
                  <a:pt x="9857" y="16331"/>
                  <a:pt x="10298" y="16383"/>
                  <a:pt x="10752" y="16383"/>
                </a:cubicBezTo>
                <a:cubicBezTo>
                  <a:pt x="10823" y="16383"/>
                  <a:pt x="10892" y="16375"/>
                  <a:pt x="10963" y="16373"/>
                </a:cubicBezTo>
                <a:cubicBezTo>
                  <a:pt x="10966" y="16372"/>
                  <a:pt x="10970" y="16373"/>
                  <a:pt x="10974" y="16373"/>
                </a:cubicBezTo>
                <a:cubicBezTo>
                  <a:pt x="10981" y="16372"/>
                  <a:pt x="10988" y="16371"/>
                  <a:pt x="10995" y="16371"/>
                </a:cubicBezTo>
                <a:cubicBezTo>
                  <a:pt x="11015" y="16370"/>
                  <a:pt x="11034" y="16367"/>
                  <a:pt x="11055" y="16366"/>
                </a:cubicBezTo>
                <a:cubicBezTo>
                  <a:pt x="11096" y="16364"/>
                  <a:pt x="11138" y="16359"/>
                  <a:pt x="11180" y="16356"/>
                </a:cubicBezTo>
                <a:cubicBezTo>
                  <a:pt x="11286" y="16349"/>
                  <a:pt x="11392" y="16345"/>
                  <a:pt x="11497" y="16332"/>
                </a:cubicBezTo>
                <a:cubicBezTo>
                  <a:pt x="11542" y="16327"/>
                  <a:pt x="11587" y="16318"/>
                  <a:pt x="11632" y="16312"/>
                </a:cubicBezTo>
                <a:cubicBezTo>
                  <a:pt x="11759" y="16293"/>
                  <a:pt x="11886" y="16274"/>
                  <a:pt x="12010" y="16248"/>
                </a:cubicBezTo>
                <a:cubicBezTo>
                  <a:pt x="12107" y="16227"/>
                  <a:pt x="12203" y="16200"/>
                  <a:pt x="12300" y="16175"/>
                </a:cubicBezTo>
                <a:cubicBezTo>
                  <a:pt x="12378" y="16154"/>
                  <a:pt x="12458" y="16136"/>
                  <a:pt x="12535" y="16113"/>
                </a:cubicBezTo>
                <a:cubicBezTo>
                  <a:pt x="12650" y="16078"/>
                  <a:pt x="12763" y="16035"/>
                  <a:pt x="12876" y="15993"/>
                </a:cubicBezTo>
                <a:cubicBezTo>
                  <a:pt x="12936" y="15970"/>
                  <a:pt x="12996" y="15950"/>
                  <a:pt x="13054" y="15925"/>
                </a:cubicBezTo>
                <a:cubicBezTo>
                  <a:pt x="13164" y="15880"/>
                  <a:pt x="13271" y="15829"/>
                  <a:pt x="13379" y="15777"/>
                </a:cubicBezTo>
                <a:cubicBezTo>
                  <a:pt x="13391" y="15771"/>
                  <a:pt x="13403" y="15766"/>
                  <a:pt x="13416" y="15760"/>
                </a:cubicBezTo>
                <a:cubicBezTo>
                  <a:pt x="13420" y="15758"/>
                  <a:pt x="13424" y="15755"/>
                  <a:pt x="13428" y="15753"/>
                </a:cubicBezTo>
                <a:cubicBezTo>
                  <a:pt x="13444" y="15745"/>
                  <a:pt x="13460" y="15739"/>
                  <a:pt x="13475" y="15731"/>
                </a:cubicBezTo>
                <a:cubicBezTo>
                  <a:pt x="13488" y="15725"/>
                  <a:pt x="13502" y="15719"/>
                  <a:pt x="13514" y="15713"/>
                </a:cubicBezTo>
                <a:cubicBezTo>
                  <a:pt x="13518" y="15710"/>
                  <a:pt x="13522" y="15708"/>
                  <a:pt x="13527" y="15706"/>
                </a:cubicBezTo>
                <a:cubicBezTo>
                  <a:pt x="13588" y="15674"/>
                  <a:pt x="13646" y="15636"/>
                  <a:pt x="13706" y="15601"/>
                </a:cubicBezTo>
                <a:cubicBezTo>
                  <a:pt x="13797" y="15550"/>
                  <a:pt x="13888" y="15498"/>
                  <a:pt x="13976" y="15443"/>
                </a:cubicBezTo>
                <a:cubicBezTo>
                  <a:pt x="13981" y="15439"/>
                  <a:pt x="13987" y="15437"/>
                  <a:pt x="13992" y="15434"/>
                </a:cubicBezTo>
                <a:cubicBezTo>
                  <a:pt x="14054" y="15394"/>
                  <a:pt x="14119" y="15360"/>
                  <a:pt x="14180" y="15318"/>
                </a:cubicBezTo>
                <a:cubicBezTo>
                  <a:pt x="14241" y="15276"/>
                  <a:pt x="14297" y="15230"/>
                  <a:pt x="14355" y="15186"/>
                </a:cubicBezTo>
                <a:cubicBezTo>
                  <a:pt x="14494" y="15081"/>
                  <a:pt x="14628" y="14972"/>
                  <a:pt x="14755" y="14857"/>
                </a:cubicBezTo>
                <a:cubicBezTo>
                  <a:pt x="14762" y="14850"/>
                  <a:pt x="14772" y="14844"/>
                  <a:pt x="14779" y="14837"/>
                </a:cubicBezTo>
                <a:cubicBezTo>
                  <a:pt x="14782" y="14834"/>
                  <a:pt x="14785" y="14831"/>
                  <a:pt x="14788" y="14828"/>
                </a:cubicBezTo>
                <a:cubicBezTo>
                  <a:pt x="14911" y="14715"/>
                  <a:pt x="15027" y="14600"/>
                  <a:pt x="15137" y="14479"/>
                </a:cubicBezTo>
                <a:cubicBezTo>
                  <a:pt x="15187" y="14424"/>
                  <a:pt x="15233" y="14365"/>
                  <a:pt x="15281" y="14308"/>
                </a:cubicBezTo>
                <a:cubicBezTo>
                  <a:pt x="15326" y="14255"/>
                  <a:pt x="15371" y="14202"/>
                  <a:pt x="15414" y="14148"/>
                </a:cubicBezTo>
                <a:cubicBezTo>
                  <a:pt x="15485" y="14058"/>
                  <a:pt x="15552" y="13965"/>
                  <a:pt x="15618" y="13869"/>
                </a:cubicBezTo>
                <a:cubicBezTo>
                  <a:pt x="15900" y="13461"/>
                  <a:pt x="16135" y="13014"/>
                  <a:pt x="16300" y="12526"/>
                </a:cubicBezTo>
                <a:cubicBezTo>
                  <a:pt x="16323" y="12456"/>
                  <a:pt x="16336" y="12386"/>
                  <a:pt x="16356" y="12317"/>
                </a:cubicBezTo>
                <a:cubicBezTo>
                  <a:pt x="16448" y="12006"/>
                  <a:pt x="16511" y="11694"/>
                  <a:pt x="16545" y="11383"/>
                </a:cubicBezTo>
                <a:cubicBezTo>
                  <a:pt x="16549" y="11342"/>
                  <a:pt x="16559" y="11301"/>
                  <a:pt x="16562" y="11260"/>
                </a:cubicBezTo>
                <a:cubicBezTo>
                  <a:pt x="16563" y="11258"/>
                  <a:pt x="16562" y="11255"/>
                  <a:pt x="16562" y="11253"/>
                </a:cubicBezTo>
                <a:cubicBezTo>
                  <a:pt x="16567" y="11193"/>
                  <a:pt x="16567" y="11134"/>
                  <a:pt x="16569" y="11074"/>
                </a:cubicBezTo>
                <a:cubicBezTo>
                  <a:pt x="16578" y="10917"/>
                  <a:pt x="16582" y="10759"/>
                  <a:pt x="16576" y="10600"/>
                </a:cubicBezTo>
                <a:cubicBezTo>
                  <a:pt x="16575" y="10572"/>
                  <a:pt x="16573" y="10545"/>
                  <a:pt x="16571" y="10517"/>
                </a:cubicBezTo>
                <a:cubicBezTo>
                  <a:pt x="16554" y="10174"/>
                  <a:pt x="16492" y="9829"/>
                  <a:pt x="16407" y="9484"/>
                </a:cubicBezTo>
                <a:cubicBezTo>
                  <a:pt x="16393" y="9427"/>
                  <a:pt x="16379" y="9369"/>
                  <a:pt x="16363" y="9312"/>
                </a:cubicBezTo>
                <a:cubicBezTo>
                  <a:pt x="16340" y="9231"/>
                  <a:pt x="16327" y="9150"/>
                  <a:pt x="16300" y="9069"/>
                </a:cubicBezTo>
                <a:cubicBezTo>
                  <a:pt x="16221" y="8836"/>
                  <a:pt x="16122" y="8616"/>
                  <a:pt x="16014" y="8401"/>
                </a:cubicBezTo>
                <a:cubicBezTo>
                  <a:pt x="16004" y="8379"/>
                  <a:pt x="15992" y="8357"/>
                  <a:pt x="15981" y="8335"/>
                </a:cubicBezTo>
                <a:cubicBezTo>
                  <a:pt x="15920" y="8216"/>
                  <a:pt x="15855" y="8100"/>
                  <a:pt x="15785" y="7987"/>
                </a:cubicBezTo>
                <a:cubicBezTo>
                  <a:pt x="15746" y="7921"/>
                  <a:pt x="15705" y="7857"/>
                  <a:pt x="15662" y="7793"/>
                </a:cubicBezTo>
                <a:cubicBezTo>
                  <a:pt x="15621" y="7731"/>
                  <a:pt x="15579" y="7670"/>
                  <a:pt x="15535" y="7611"/>
                </a:cubicBezTo>
                <a:cubicBezTo>
                  <a:pt x="15465" y="7514"/>
                  <a:pt x="15392" y="7420"/>
                  <a:pt x="15315" y="7327"/>
                </a:cubicBezTo>
                <a:cubicBezTo>
                  <a:pt x="15295" y="7303"/>
                  <a:pt x="15275" y="7280"/>
                  <a:pt x="15255" y="7256"/>
                </a:cubicBezTo>
                <a:cubicBezTo>
                  <a:pt x="14947" y="6895"/>
                  <a:pt x="14592" y="6564"/>
                  <a:pt x="14180" y="6277"/>
                </a:cubicBezTo>
                <a:cubicBezTo>
                  <a:pt x="13261" y="5638"/>
                  <a:pt x="12208" y="5301"/>
                  <a:pt x="11150" y="5236"/>
                </a:cubicBezTo>
                <a:cubicBezTo>
                  <a:pt x="11131" y="5235"/>
                  <a:pt x="11113" y="5230"/>
                  <a:pt x="11093" y="5229"/>
                </a:cubicBezTo>
                <a:cubicBezTo>
                  <a:pt x="11063" y="5227"/>
                  <a:pt x="11032" y="5226"/>
                  <a:pt x="11002" y="5224"/>
                </a:cubicBezTo>
                <a:cubicBezTo>
                  <a:pt x="10988" y="5223"/>
                  <a:pt x="10973" y="5223"/>
                  <a:pt x="10959" y="5222"/>
                </a:cubicBezTo>
                <a:cubicBezTo>
                  <a:pt x="10890" y="5218"/>
                  <a:pt x="10822" y="5212"/>
                  <a:pt x="10752" y="5212"/>
                </a:cubicBezTo>
                <a:close/>
                <a:moveTo>
                  <a:pt x="407" y="7170"/>
                </a:moveTo>
                <a:cubicBezTo>
                  <a:pt x="236" y="7184"/>
                  <a:pt x="83" y="7293"/>
                  <a:pt x="28" y="7459"/>
                </a:cubicBezTo>
                <a:cubicBezTo>
                  <a:pt x="-45" y="7680"/>
                  <a:pt x="79" y="7919"/>
                  <a:pt x="310" y="7989"/>
                </a:cubicBezTo>
                <a:lnTo>
                  <a:pt x="3191" y="8885"/>
                </a:lnTo>
                <a:cubicBezTo>
                  <a:pt x="3422" y="8955"/>
                  <a:pt x="3669" y="8836"/>
                  <a:pt x="3743" y="8615"/>
                </a:cubicBezTo>
                <a:cubicBezTo>
                  <a:pt x="3821" y="8399"/>
                  <a:pt x="3693" y="8162"/>
                  <a:pt x="3468" y="8087"/>
                </a:cubicBezTo>
                <a:lnTo>
                  <a:pt x="580" y="7189"/>
                </a:lnTo>
                <a:cubicBezTo>
                  <a:pt x="522" y="7171"/>
                  <a:pt x="464" y="7165"/>
                  <a:pt x="407" y="7170"/>
                </a:cubicBezTo>
                <a:close/>
                <a:moveTo>
                  <a:pt x="21096" y="7170"/>
                </a:moveTo>
                <a:cubicBezTo>
                  <a:pt x="21039" y="7165"/>
                  <a:pt x="20981" y="7171"/>
                  <a:pt x="20923" y="7189"/>
                </a:cubicBezTo>
                <a:lnTo>
                  <a:pt x="18035" y="8087"/>
                </a:lnTo>
                <a:cubicBezTo>
                  <a:pt x="17804" y="8162"/>
                  <a:pt x="17680" y="8394"/>
                  <a:pt x="17753" y="8615"/>
                </a:cubicBezTo>
                <a:cubicBezTo>
                  <a:pt x="17832" y="8836"/>
                  <a:pt x="18076" y="8955"/>
                  <a:pt x="18307" y="8885"/>
                </a:cubicBezTo>
                <a:lnTo>
                  <a:pt x="21193" y="7989"/>
                </a:lnTo>
                <a:cubicBezTo>
                  <a:pt x="21424" y="7913"/>
                  <a:pt x="21548" y="7680"/>
                  <a:pt x="21475" y="7459"/>
                </a:cubicBezTo>
                <a:cubicBezTo>
                  <a:pt x="21420" y="7293"/>
                  <a:pt x="21267" y="7184"/>
                  <a:pt x="21096" y="7170"/>
                </a:cubicBezTo>
                <a:close/>
                <a:moveTo>
                  <a:pt x="3364" y="12691"/>
                </a:moveTo>
                <a:cubicBezTo>
                  <a:pt x="3307" y="12687"/>
                  <a:pt x="3249" y="12692"/>
                  <a:pt x="3191" y="12710"/>
                </a:cubicBezTo>
                <a:lnTo>
                  <a:pt x="303" y="13606"/>
                </a:lnTo>
                <a:cubicBezTo>
                  <a:pt x="72" y="13682"/>
                  <a:pt x="-52" y="13915"/>
                  <a:pt x="21" y="14136"/>
                </a:cubicBezTo>
                <a:cubicBezTo>
                  <a:pt x="100" y="14358"/>
                  <a:pt x="343" y="14476"/>
                  <a:pt x="575" y="14406"/>
                </a:cubicBezTo>
                <a:lnTo>
                  <a:pt x="3461" y="13508"/>
                </a:lnTo>
                <a:cubicBezTo>
                  <a:pt x="3692" y="13433"/>
                  <a:pt x="3816" y="13201"/>
                  <a:pt x="3743" y="12980"/>
                </a:cubicBezTo>
                <a:cubicBezTo>
                  <a:pt x="3688" y="12814"/>
                  <a:pt x="3534" y="12705"/>
                  <a:pt x="3364" y="12691"/>
                </a:cubicBezTo>
                <a:close/>
                <a:moveTo>
                  <a:pt x="18134" y="12691"/>
                </a:moveTo>
                <a:cubicBezTo>
                  <a:pt x="17963" y="12705"/>
                  <a:pt x="17808" y="12814"/>
                  <a:pt x="17753" y="12980"/>
                </a:cubicBezTo>
                <a:cubicBezTo>
                  <a:pt x="17680" y="13201"/>
                  <a:pt x="17804" y="13438"/>
                  <a:pt x="18035" y="13508"/>
                </a:cubicBezTo>
                <a:lnTo>
                  <a:pt x="20923" y="14406"/>
                </a:lnTo>
                <a:cubicBezTo>
                  <a:pt x="21154" y="14476"/>
                  <a:pt x="21401" y="14358"/>
                  <a:pt x="21475" y="14136"/>
                </a:cubicBezTo>
                <a:cubicBezTo>
                  <a:pt x="21548" y="13915"/>
                  <a:pt x="21424" y="13682"/>
                  <a:pt x="21193" y="13606"/>
                </a:cubicBezTo>
                <a:lnTo>
                  <a:pt x="18307" y="12710"/>
                </a:lnTo>
                <a:cubicBezTo>
                  <a:pt x="18249" y="12692"/>
                  <a:pt x="18191" y="12687"/>
                  <a:pt x="18134" y="12691"/>
                </a:cubicBezTo>
                <a:close/>
                <a:moveTo>
                  <a:pt x="6096" y="16433"/>
                </a:moveTo>
                <a:cubicBezTo>
                  <a:pt x="5987" y="16450"/>
                  <a:pt x="5883" y="16507"/>
                  <a:pt x="5813" y="16599"/>
                </a:cubicBezTo>
                <a:lnTo>
                  <a:pt x="4031" y="18953"/>
                </a:lnTo>
                <a:cubicBezTo>
                  <a:pt x="3891" y="19137"/>
                  <a:pt x="3935" y="19402"/>
                  <a:pt x="4127" y="19537"/>
                </a:cubicBezTo>
                <a:cubicBezTo>
                  <a:pt x="4318" y="19672"/>
                  <a:pt x="4595" y="19634"/>
                  <a:pt x="4736" y="19445"/>
                </a:cubicBezTo>
                <a:lnTo>
                  <a:pt x="6518" y="17090"/>
                </a:lnTo>
                <a:cubicBezTo>
                  <a:pt x="6659" y="16906"/>
                  <a:pt x="6618" y="16641"/>
                  <a:pt x="6421" y="16506"/>
                </a:cubicBezTo>
                <a:cubicBezTo>
                  <a:pt x="6322" y="16438"/>
                  <a:pt x="6206" y="16416"/>
                  <a:pt x="6096" y="16433"/>
                </a:cubicBezTo>
                <a:close/>
                <a:moveTo>
                  <a:pt x="15414" y="16433"/>
                </a:moveTo>
                <a:cubicBezTo>
                  <a:pt x="15304" y="16416"/>
                  <a:pt x="15186" y="16438"/>
                  <a:pt x="15088" y="16506"/>
                </a:cubicBezTo>
                <a:cubicBezTo>
                  <a:pt x="14896" y="16641"/>
                  <a:pt x="14850" y="16901"/>
                  <a:pt x="14991" y="17090"/>
                </a:cubicBezTo>
                <a:lnTo>
                  <a:pt x="16774" y="19445"/>
                </a:lnTo>
                <a:cubicBezTo>
                  <a:pt x="16915" y="19628"/>
                  <a:pt x="17184" y="19672"/>
                  <a:pt x="17382" y="19537"/>
                </a:cubicBezTo>
                <a:cubicBezTo>
                  <a:pt x="17573" y="19402"/>
                  <a:pt x="17620" y="19137"/>
                  <a:pt x="17479" y="18953"/>
                </a:cubicBezTo>
                <a:lnTo>
                  <a:pt x="15696" y="16599"/>
                </a:lnTo>
                <a:cubicBezTo>
                  <a:pt x="15625" y="16507"/>
                  <a:pt x="15523" y="16450"/>
                  <a:pt x="15414" y="16433"/>
                </a:cubicBezTo>
                <a:close/>
                <a:moveTo>
                  <a:pt x="10752" y="17863"/>
                </a:moveTo>
                <a:cubicBezTo>
                  <a:pt x="10515" y="17863"/>
                  <a:pt x="10318" y="18046"/>
                  <a:pt x="10318" y="18278"/>
                </a:cubicBezTo>
                <a:lnTo>
                  <a:pt x="10318" y="21185"/>
                </a:lnTo>
                <a:cubicBezTo>
                  <a:pt x="10318" y="21412"/>
                  <a:pt x="10509" y="21600"/>
                  <a:pt x="10752" y="21600"/>
                </a:cubicBezTo>
                <a:cubicBezTo>
                  <a:pt x="10994" y="21600"/>
                  <a:pt x="11185" y="21412"/>
                  <a:pt x="11185" y="21185"/>
                </a:cubicBezTo>
                <a:lnTo>
                  <a:pt x="11185" y="18278"/>
                </a:lnTo>
                <a:cubicBezTo>
                  <a:pt x="11185" y="18051"/>
                  <a:pt x="10994" y="17863"/>
                  <a:pt x="10752" y="17863"/>
                </a:cubicBezTo>
                <a:close/>
              </a:path>
            </a:pathLst>
          </a:custGeom>
          <a:solidFill>
            <a:schemeClr val="accent1"/>
          </a:solidFill>
          <a:ln w="3175">
            <a:miter lim="400000"/>
          </a:ln>
        </p:spPr>
        <p:txBody>
          <a:bodyPr lIns="53578" tIns="53578" rIns="53578" bIns="53578" anchor="ctr"/>
          <a:lstStyle/>
          <a:p>
            <a:pPr>
              <a:defRPr b="0">
                <a:latin typeface="+mn-lt"/>
                <a:ea typeface="+mn-ea"/>
                <a:cs typeface="+mn-cs"/>
                <a:sym typeface="Helvetica Neue Medium"/>
              </a:defRPr>
            </a:pPr>
            <a:endParaRPr/>
          </a:p>
        </p:txBody>
      </p:sp>
      <p:sp>
        <p:nvSpPr>
          <p:cNvPr id="133" name="شركة طاقة الشمال"/>
          <p:cNvSpPr txBox="1"/>
          <p:nvPr/>
        </p:nvSpPr>
        <p:spPr>
          <a:xfrm>
            <a:off x="558800" y="12963921"/>
            <a:ext cx="3056224" cy="488158"/>
          </a:xfrm>
          <a:prstGeom prst="rect">
            <a:avLst/>
          </a:prstGeom>
          <a:ln w="3175">
            <a:miter lim="400000"/>
          </a:ln>
          <a:extLst>
            <a:ext uri="{C572A759-6A51-4108-AA02-DFA0A04FC94B}">
              <ma14:wrappingTextBoxFlag xmlns:ma14="http://schemas.microsoft.com/office/mac/drawingml/2011/main" xmlns="" val="1"/>
            </a:ext>
          </a:extLst>
        </p:spPr>
        <p:txBody>
          <a:bodyPr wrap="none" lIns="53578" tIns="53578" rIns="53578" bIns="53578" anchor="ctr">
            <a:spAutoFit/>
          </a:bodyPr>
          <a:lstStyle>
            <a:lvl1pPr algn="l"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000" b="0">
                <a:latin typeface="Neo Sans Arabic Regular"/>
                <a:ea typeface="Neo Sans Arabic Regular"/>
                <a:cs typeface="Neo Sans Arabic Regular"/>
                <a:sym typeface="Neo Sans Arabic Regular"/>
              </a:defRPr>
            </a:lvl1pPr>
          </a:lstStyle>
          <a:p>
            <a:r>
              <a:t>شركة طاقة الشمال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bg/>
                                          </p:spTgt>
                                        </p:tgtEl>
                                        <p:attrNameLst>
                                          <p:attrName>style.visibility</p:attrName>
                                        </p:attrNameLst>
                                      </p:cBhvr>
                                      <p:to>
                                        <p:strVal val="visible"/>
                                      </p:to>
                                    </p:set>
                                    <p:animEffect transition="in" filter="fade">
                                      <p:cBhvr>
                                        <p:cTn id="7" dur="2000"/>
                                        <p:tgtEl>
                                          <p:spTgt spid="13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0">
                                            <p:txEl>
                                              <p:pRg st="0" end="0"/>
                                            </p:txEl>
                                          </p:spTgt>
                                        </p:tgtEl>
                                        <p:attrNameLst>
                                          <p:attrName>style.visibility</p:attrName>
                                        </p:attrNameLst>
                                      </p:cBhvr>
                                      <p:to>
                                        <p:strVal val="visible"/>
                                      </p:to>
                                    </p:set>
                                    <p:animEffect transition="in" filter="fade">
                                      <p:cBhvr>
                                        <p:cTn id="10" dur="20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93084" y="1828800"/>
            <a:ext cx="7738549" cy="8300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4" name="Diagram 13">
            <a:extLst>
              <a:ext uri="{FF2B5EF4-FFF2-40B4-BE49-F238E27FC236}">
                <a16:creationId xmlns:a16="http://schemas.microsoft.com/office/drawing/2014/main" id="{DAACABDF-8323-4124-AD37-031D2E5D6CCC}"/>
              </a:ext>
            </a:extLst>
          </p:cNvPr>
          <p:cNvGraphicFramePr/>
          <p:nvPr/>
        </p:nvGraphicFramePr>
        <p:xfrm>
          <a:off x="10331634" y="3890921"/>
          <a:ext cx="13780116" cy="4393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21F553A-4C96-4733-B6C1-496908420182}"/>
              </a:ext>
            </a:extLst>
          </p:cNvPr>
          <p:cNvSpPr txBox="1"/>
          <p:nvPr/>
        </p:nvSpPr>
        <p:spPr>
          <a:xfrm>
            <a:off x="11237074" y="1225118"/>
            <a:ext cx="9179512" cy="2062103"/>
          </a:xfrm>
          <a:prstGeom prst="rect">
            <a:avLst/>
          </a:prstGeom>
          <a:noFill/>
        </p:spPr>
        <p:txBody>
          <a:bodyPr wrap="square" rtlCol="0">
            <a:spAutoFit/>
          </a:bodyPr>
          <a:lstStyle/>
          <a:p>
            <a:pPr marL="914400" indent="-914400" algn="r" defTabSz="1828800" rtl="1" hangingPunct="1">
              <a:buFont typeface="Arial" panose="020B0604020202020204" pitchFamily="34" charset="0"/>
              <a:buChar cha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endParaRPr lang="en-US" sz="64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35013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sculpture with a green lightning bolt&#10;&#10;Description automatically generated">
            <a:extLst>
              <a:ext uri="{FF2B5EF4-FFF2-40B4-BE49-F238E27FC236}">
                <a16:creationId xmlns:a16="http://schemas.microsoft.com/office/drawing/2014/main" id="{8106E700-276B-4A99-9413-35870458062C}"/>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12066" y="1225118"/>
            <a:ext cx="8301332" cy="8904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4" name="Diagram 13">
            <a:extLst>
              <a:ext uri="{FF2B5EF4-FFF2-40B4-BE49-F238E27FC236}">
                <a16:creationId xmlns:a16="http://schemas.microsoft.com/office/drawing/2014/main" id="{DAACABDF-8323-4124-AD37-031D2E5D6CCC}"/>
              </a:ext>
            </a:extLst>
          </p:cNvPr>
          <p:cNvGraphicFramePr/>
          <p:nvPr/>
        </p:nvGraphicFramePr>
        <p:xfrm>
          <a:off x="10331634" y="3890921"/>
          <a:ext cx="13780116" cy="4393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721F553A-4C96-4733-B6C1-496908420182}"/>
              </a:ext>
            </a:extLst>
          </p:cNvPr>
          <p:cNvSpPr txBox="1"/>
          <p:nvPr/>
        </p:nvSpPr>
        <p:spPr>
          <a:xfrm>
            <a:off x="11223821" y="1213264"/>
            <a:ext cx="9179512" cy="2062103"/>
          </a:xfrm>
          <a:prstGeom prst="rect">
            <a:avLst/>
          </a:prstGeom>
          <a:noFill/>
        </p:spPr>
        <p:txBody>
          <a:bodyPr wrap="square" rtlCol="0">
            <a:spAutoFit/>
          </a:bodyPr>
          <a:lstStyle/>
          <a:p>
            <a:pPr algn="r" defTabSz="1828800" rtl="1" hangingPunct="1">
              <a:defRPr/>
            </a:pPr>
            <a:r>
              <a:rPr lang="ar-LB" sz="6400" kern="1200" dirty="0">
                <a:solidFill>
                  <a:prstClr val="black"/>
                </a:solidFill>
                <a:latin typeface="Calibri" panose="020F0502020204030204"/>
                <a:ea typeface="+mn-ea"/>
                <a:cs typeface="Arial" panose="020B0604020202020204" pitchFamily="34" charset="0"/>
              </a:rPr>
              <a:t>من نحن</a:t>
            </a:r>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a:t>
            </a:r>
            <a:endParaRPr lang="en-US" sz="6400" kern="1200" dirty="0">
              <a:solidFill>
                <a:prstClr val="black"/>
              </a:solidFill>
              <a:latin typeface="Calibri" panose="020F0502020204030204"/>
              <a:ea typeface="+mn-ea"/>
              <a:cs typeface="+mn-cs"/>
            </a:endParaRPr>
          </a:p>
          <a:p>
            <a:pPr algn="r" defTabSz="1828800" rtl="1" hangingPunct="1">
              <a:defRPr/>
            </a:pPr>
            <a:endParaRPr lang="en-US" sz="6400" kern="1200" dirty="0">
              <a:solidFill>
                <a:prstClr val="black"/>
              </a:solidFill>
              <a:latin typeface="Calibri" panose="020F0502020204030204"/>
              <a:ea typeface="+mn-ea"/>
              <a:cs typeface="+mn-cs"/>
            </a:endParaRPr>
          </a:p>
        </p:txBody>
      </p:sp>
      <p:sp>
        <p:nvSpPr>
          <p:cNvPr id="4" name="Rectangle 3">
            <a:extLst>
              <a:ext uri="{FF2B5EF4-FFF2-40B4-BE49-F238E27FC236}">
                <a16:creationId xmlns:a16="http://schemas.microsoft.com/office/drawing/2014/main" id="{AB0FA518-642D-4EAE-B6D8-247C8ED7573F}"/>
              </a:ext>
            </a:extLst>
          </p:cNvPr>
          <p:cNvSpPr/>
          <p:nvPr/>
        </p:nvSpPr>
        <p:spPr>
          <a:xfrm>
            <a:off x="1470733" y="1213264"/>
            <a:ext cx="8442666" cy="9694962"/>
          </a:xfrm>
          <a:prstGeom prst="rect">
            <a:avLst/>
          </a:prstGeom>
          <a:solidFill>
            <a:srgbClr val="F3F3F3"/>
          </a:solidFill>
        </p:spPr>
        <p:txBody>
          <a:bodyPr wrap="square">
            <a:spAutoFit/>
          </a:bodyPr>
          <a:lstStyle/>
          <a:p>
            <a:pPr algn="r" defTabSz="1828800" rtl="1" hangingPunct="1"/>
            <a:r>
              <a:rPr lang="ar-LB" sz="6400" kern="1200" dirty="0">
                <a:solidFill>
                  <a:prstClr val="black"/>
                </a:solidFill>
                <a:latin typeface="Calibri" panose="020F0502020204030204"/>
                <a:ea typeface="+mn-ea"/>
                <a:cs typeface="Arial" panose="020B0604020202020204" pitchFamily="34" charset="0"/>
              </a:rPr>
              <a:t>وهي شركة ناشئة تابعة لمركز الأبحاث</a:t>
            </a:r>
            <a:endParaRPr lang="en-US" sz="6400" kern="1200" dirty="0">
              <a:solidFill>
                <a:prstClr val="black"/>
              </a:solidFill>
              <a:latin typeface="Calibri" panose="020F0502020204030204"/>
              <a:ea typeface="+mn-ea"/>
              <a:cs typeface="+mn-cs"/>
            </a:endParaRPr>
          </a:p>
          <a:p>
            <a:pPr marL="914400" indent="-914400" algn="r" defTabSz="1828800" rtl="1" hangingPunct="1">
              <a:buFont typeface="Arial" panose="020B0604020202020204" pitchFamily="34" charset="0"/>
              <a:buChar char="•"/>
            </a:pPr>
            <a:r>
              <a:rPr lang="ar-LB" sz="6400" kern="1200" dirty="0">
                <a:solidFill>
                  <a:prstClr val="black"/>
                </a:solidFill>
                <a:latin typeface="Calibri" panose="020F0502020204030204"/>
                <a:ea typeface="+mn-ea"/>
                <a:cs typeface="Arial" panose="020B0604020202020204" pitchFamily="34" charset="0"/>
              </a:rPr>
              <a:t> </a:t>
            </a:r>
            <a:r>
              <a:rPr lang="en-US" sz="6400" kern="1200" dirty="0">
                <a:solidFill>
                  <a:prstClr val="black"/>
                </a:solidFill>
                <a:latin typeface="Calibri" panose="020F0502020204030204"/>
                <a:ea typeface="+mn-ea"/>
                <a:cs typeface="+mn-cs"/>
              </a:rPr>
              <a:t>AECENAR</a:t>
            </a:r>
          </a:p>
          <a:p>
            <a:pPr marL="914400" indent="-914400" algn="r" defTabSz="1828800" rtl="1" hangingPunct="1">
              <a:buFont typeface="Arial" panose="020B0604020202020204" pitchFamily="34" charset="0"/>
              <a:buChar char="•"/>
            </a:pPr>
            <a:r>
              <a:rPr lang="en-US" sz="6400" kern="1200" dirty="0">
                <a:solidFill>
                  <a:prstClr val="black"/>
                </a:solidFill>
                <a:latin typeface="Calibri" panose="020F0502020204030204"/>
                <a:ea typeface="+mn-ea"/>
                <a:cs typeface="+mn-cs"/>
              </a:rPr>
              <a:t>LSA</a:t>
            </a:r>
          </a:p>
          <a:p>
            <a:pPr algn="r" defTabSz="1828800" rtl="1" hangingPunct="1"/>
            <a:r>
              <a:rPr lang="en-US" sz="6400" kern="1200" dirty="0">
                <a:solidFill>
                  <a:prstClr val="black"/>
                </a:solidFill>
                <a:latin typeface="Calibri" panose="020F0502020204030204"/>
                <a:ea typeface="+mn-ea"/>
                <a:cs typeface="+mn-cs"/>
              </a:rPr>
              <a:t>، </a:t>
            </a:r>
            <a:r>
              <a:rPr lang="ar-LB" sz="6400" kern="1200" dirty="0">
                <a:solidFill>
                  <a:prstClr val="black"/>
                </a:solidFill>
                <a:latin typeface="Calibri" panose="020F0502020204030204"/>
                <a:ea typeface="+mn-ea"/>
                <a:cs typeface="Arial" panose="020B0604020202020204" pitchFamily="34" charset="0"/>
              </a:rPr>
              <a:t>المسجل في ألمانيا ولبنان.</a:t>
            </a:r>
            <a:endParaRPr lang="en-US" sz="6400" kern="1200" dirty="0">
              <a:solidFill>
                <a:prstClr val="black"/>
              </a:solidFill>
              <a:latin typeface="Calibri" panose="020F0502020204030204"/>
              <a:ea typeface="+mn-ea"/>
              <a:cs typeface="+mn-cs"/>
            </a:endParaRPr>
          </a:p>
          <a:p>
            <a:pPr algn="r" defTabSz="1828800" rtl="1" hangingPunct="1"/>
            <a:r>
              <a:rPr lang="ar-LB" sz="6400" kern="1200" dirty="0">
                <a:solidFill>
                  <a:prstClr val="black"/>
                </a:solidFill>
                <a:latin typeface="Calibri" panose="020F0502020204030204"/>
                <a:ea typeface="+mn-ea"/>
                <a:cs typeface="Arial" panose="020B0604020202020204" pitchFamily="34" charset="0"/>
              </a:rPr>
              <a:t> يتعاون هذا المركز مع الجامعات المحلية والدولية</a:t>
            </a:r>
            <a:endParaRPr lang="en-US" sz="6400" kern="1200" dirty="0">
              <a:solidFill>
                <a:prstClr val="black"/>
              </a:solidFill>
              <a:latin typeface="Calibri" panose="020F0502020204030204"/>
              <a:ea typeface="+mn-ea"/>
              <a:cs typeface="+mn-cs"/>
            </a:endParaRPr>
          </a:p>
          <a:p>
            <a:pPr algn="r" defTabSz="1828800" rtl="1" hangingPunct="1"/>
            <a:r>
              <a:rPr lang="ar-LB" sz="6400" kern="1200" dirty="0">
                <a:solidFill>
                  <a:prstClr val="black"/>
                </a:solidFill>
                <a:latin typeface="Calibri" panose="020F0502020204030204"/>
                <a:ea typeface="+mn-ea"/>
                <a:cs typeface="Arial" panose="020B0604020202020204" pitchFamily="34" charset="0"/>
              </a:rPr>
              <a:t>، </a:t>
            </a:r>
            <a:r>
              <a:rPr lang="ar-LB" sz="5600" kern="1200" dirty="0">
                <a:solidFill>
                  <a:prstClr val="black"/>
                </a:solidFill>
                <a:latin typeface="Calibri" panose="020F0502020204030204"/>
                <a:ea typeface="+mn-ea"/>
                <a:cs typeface="Arial" panose="020B0604020202020204" pitchFamily="34" charset="0"/>
              </a:rPr>
              <a:t>مما يتيح للمشاريع الطلابية أن ترى النور وتصبح جاهزة للتسويق.</a:t>
            </a:r>
            <a:endParaRPr lang="en-US" sz="5600" kern="1200" dirty="0">
              <a:solidFill>
                <a:prstClr val="black"/>
              </a:solidFill>
              <a:latin typeface="Calibri" panose="020F0502020204030204"/>
              <a:ea typeface="+mn-ea"/>
              <a:cs typeface="+mn-cs"/>
            </a:endParaRPr>
          </a:p>
          <a:p>
            <a:pPr algn="r" defTabSz="1828800" rtl="1" hangingPunct="1"/>
            <a:r>
              <a:rPr lang="ar-LB" sz="5600" kern="1200" dirty="0">
                <a:solidFill>
                  <a:prstClr val="black"/>
                </a:solidFill>
                <a:latin typeface="Calibri" panose="020F0502020204030204"/>
                <a:ea typeface="+mn-ea"/>
                <a:cs typeface="Arial" panose="020B0604020202020204" pitchFamily="34" charset="0"/>
              </a:rPr>
              <a:t> ومن هذا التعاون نشأ مشروعنا</a:t>
            </a:r>
            <a:r>
              <a:rPr lang="ar-LB" sz="4800" b="0" kern="1200" dirty="0">
                <a:solidFill>
                  <a:prstClr val="black"/>
                </a:solidFill>
                <a:latin typeface="Calibri" panose="020F0502020204030204"/>
                <a:ea typeface="+mn-ea"/>
                <a:cs typeface="Arial" panose="020B0604020202020204" pitchFamily="34" charset="0"/>
              </a:rPr>
              <a:t>.</a:t>
            </a:r>
            <a:endParaRPr lang="en-US" sz="4800" b="0" kern="1200" dirty="0">
              <a:solidFill>
                <a:prstClr val="black"/>
              </a:solidFill>
              <a:latin typeface="Calibri" panose="020F0502020204030204"/>
              <a:ea typeface="+mn-ea"/>
              <a:cs typeface="+mn-cs"/>
            </a:endParaRPr>
          </a:p>
        </p:txBody>
      </p:sp>
      <p:pic>
        <p:nvPicPr>
          <p:cNvPr id="10" name="Picture 9" descr="A black sculpture with a green lightning bolt&#10;&#10;Description automatically generated">
            <a:extLst>
              <a:ext uri="{FF2B5EF4-FFF2-40B4-BE49-F238E27FC236}">
                <a16:creationId xmlns:a16="http://schemas.microsoft.com/office/drawing/2014/main" id="{36AC2286-0C5F-4D1E-BC00-8885827C7597}"/>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 y="0"/>
            <a:ext cx="1950919" cy="2160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13447E2F-DA85-45B0-827D-E86AB8DA013B}"/>
              </a:ext>
            </a:extLst>
          </p:cNvPr>
          <p:cNvPicPr>
            <a:picLocks noChangeAspect="1"/>
          </p:cNvPicPr>
          <p:nvPr/>
        </p:nvPicPr>
        <p:blipFill>
          <a:blip r:embed="rId9"/>
          <a:stretch>
            <a:fillRect/>
          </a:stretch>
        </p:blipFill>
        <p:spPr>
          <a:xfrm>
            <a:off x="4872809" y="3338007"/>
            <a:ext cx="4260650" cy="790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E33A4A69-EAB4-42C7-B06D-D2316E6FCCB3}"/>
              </a:ext>
            </a:extLst>
          </p:cNvPr>
          <p:cNvPicPr>
            <a:picLocks noChangeAspect="1"/>
          </p:cNvPicPr>
          <p:nvPr/>
        </p:nvPicPr>
        <p:blipFill>
          <a:blip r:embed="rId10"/>
          <a:stretch>
            <a:fillRect/>
          </a:stretch>
        </p:blipFill>
        <p:spPr>
          <a:xfrm>
            <a:off x="4872807" y="4370569"/>
            <a:ext cx="4260650" cy="790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972852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3578" tIns="53578" rIns="53578" bIns="53578"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2362</TotalTime>
  <Words>1689</Words>
  <Application>Microsoft Office PowerPoint</Application>
  <PresentationFormat>Custom</PresentationFormat>
  <Paragraphs>302</Paragraphs>
  <Slides>48</Slides>
  <Notes>1</Notes>
  <HiddenSlides>0</HiddenSlides>
  <MMClips>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Arial</vt:lpstr>
      <vt:lpstr>Calibri</vt:lpstr>
      <vt:lpstr>Calibri Light</vt:lpstr>
      <vt:lpstr>Helvetica Neue</vt:lpstr>
      <vt:lpstr>Neo Sans Arabic</vt:lpstr>
      <vt:lpstr>Neo Sans Arabic Medium</vt:lpstr>
      <vt:lpstr>Neo Sans Arabic Regular</vt:lpstr>
      <vt:lpstr>Traditional Arabic</vt:lpstr>
      <vt:lpstr>Wingdings</vt:lpstr>
      <vt:lpstr>Custom Design</vt:lpstr>
      <vt:lpstr>1_Custom Design</vt:lpstr>
      <vt:lpstr>PowerPoint Presentation</vt:lpstr>
      <vt:lpstr>الإدارة المستدامة للنفايات</vt:lpstr>
      <vt:lpstr>الإدارة المستدامة للنفايات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zmalak2011</dc:creator>
  <cp:lastModifiedBy>Ziad Malak</cp:lastModifiedBy>
  <cp:revision>84</cp:revision>
  <dcterms:modified xsi:type="dcterms:W3CDTF">2024-07-30T08:26:26Z</dcterms:modified>
</cp:coreProperties>
</file>