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4" r:id="rId3"/>
    <p:sldId id="278" r:id="rId4"/>
    <p:sldId id="287" r:id="rId5"/>
    <p:sldId id="288" r:id="rId6"/>
    <p:sldId id="292" r:id="rId7"/>
    <p:sldId id="286" r:id="rId8"/>
    <p:sldId id="285" r:id="rId9"/>
    <p:sldId id="289" r:id="rId10"/>
    <p:sldId id="296" r:id="rId11"/>
    <p:sldId id="307" r:id="rId12"/>
    <p:sldId id="299" r:id="rId13"/>
    <p:sldId id="291" r:id="rId14"/>
    <p:sldId id="293" r:id="rId15"/>
    <p:sldId id="298" r:id="rId16"/>
    <p:sldId id="310" r:id="rId17"/>
    <p:sldId id="294" r:id="rId18"/>
    <p:sldId id="313" r:id="rId19"/>
    <p:sldId id="295" r:id="rId20"/>
    <p:sldId id="300" r:id="rId21"/>
    <p:sldId id="301" r:id="rId22"/>
    <p:sldId id="304" r:id="rId23"/>
    <p:sldId id="309" r:id="rId24"/>
    <p:sldId id="312" r:id="rId25"/>
    <p:sldId id="306" r:id="rId26"/>
    <p:sldId id="308" r:id="rId27"/>
    <p:sldId id="311" r:id="rId28"/>
    <p:sldId id="314" r:id="rId29"/>
    <p:sldId id="315" r:id="rId30"/>
  </p:sldIdLst>
  <p:sldSz cx="6858000" cy="9906000" type="A4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FF99"/>
    <a:srgbClr val="FFFFCC"/>
    <a:srgbClr val="FF0000"/>
    <a:srgbClr val="EAEAEA"/>
    <a:srgbClr val="669900"/>
    <a:srgbClr val="D3EBE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5" autoAdjust="0"/>
    <p:restoredTop sz="95659" autoAdjust="0"/>
  </p:normalViewPr>
  <p:slideViewPr>
    <p:cSldViewPr>
      <p:cViewPr>
        <p:scale>
          <a:sx n="70" d="100"/>
          <a:sy n="70" d="100"/>
        </p:scale>
        <p:origin x="1656" y="-974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C81F359-F47D-CA6B-85CA-ADA81F23C2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7A1E3ED-494E-7718-7958-0CAFD9DB0AA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56B5F54-F3A7-F097-EE3A-9876362D6F4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E0C2C8EF-BDD4-904D-AB7B-F82CD656EAC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DAA1685E-0F92-4A01-ABF0-3831EDF959F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045B1BD-C751-7C61-C653-E14B122F73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03DD3EF-2610-2C7C-9B87-DD7803613D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34A342F-ADC5-1258-224C-97072106C12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413000" y="720725"/>
            <a:ext cx="2493963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CD9069DF-2FB1-E61F-0E82-CAC7B31762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20965D12-65E7-AFF9-842C-1E7F058D29F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4F34795B-02AF-309D-4A44-696424064B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78D647C-A11D-4791-B71F-2914DBCB659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EAB0B6B-515C-5184-D35E-A6ADA0681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1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46222EC-BA58-8103-8C9F-E4B6D72F6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D3C98C1-C759-3E2F-285D-EB178B886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EAB0B6B-515C-5184-D35E-A6ADA0681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4076E-96C2-48E2-AAE4-7EA6F71D3CF9}" type="slidenum">
              <a:rPr lang="de-DE" altLang="de-DE" sz="1300" smtClean="0"/>
              <a:pPr>
                <a:spcBef>
                  <a:spcPct val="0"/>
                </a:spcBef>
              </a:pPr>
              <a:t>2</a:t>
            </a:fld>
            <a:endParaRPr lang="de-DE" altLang="de-DE" sz="13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46222EC-BA58-8103-8C9F-E4B6D72F6C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D3C98C1-C759-3E2F-285D-EB178B886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26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3076708"/>
            <a:ext cx="5829300" cy="212394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/>
            </a:lvl1pPr>
            <a:lvl2pPr marL="495283" indent="0" algn="ctr">
              <a:buNone/>
              <a:defRPr/>
            </a:lvl2pPr>
            <a:lvl3pPr marL="990564" indent="0" algn="ctr">
              <a:buNone/>
              <a:defRPr/>
            </a:lvl3pPr>
            <a:lvl4pPr marL="1485846" indent="0" algn="ctr">
              <a:buNone/>
              <a:defRPr/>
            </a:lvl4pPr>
            <a:lvl5pPr marL="1981127" indent="0" algn="ctr">
              <a:buNone/>
              <a:defRPr/>
            </a:lvl5pPr>
            <a:lvl6pPr marL="2476410" indent="0" algn="ctr">
              <a:buNone/>
              <a:defRPr/>
            </a:lvl6pPr>
            <a:lvl7pPr marL="2971692" indent="0" algn="ctr">
              <a:buNone/>
              <a:defRPr/>
            </a:lvl7pPr>
            <a:lvl8pPr marL="3466973" indent="0" algn="ctr">
              <a:buNone/>
              <a:defRPr/>
            </a:lvl8pPr>
            <a:lvl9pPr marL="3962255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856A5F-BAFA-EE90-294E-E227F39C9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A4186E-6772-2DEC-E26F-8F677BCA3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6ED365-C9D2-945C-0155-48FDE0F1C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84CEA-A47B-4525-AEA7-C568CF272C9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650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4731DB-8DAF-89AE-75FF-35F7DDE57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E40856-CBF0-3B68-438C-DB13E5596A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4A7859-0AAB-4720-7F92-7DD27D857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DD4B7-C68C-4E64-896D-CFECE547ACD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002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72050" y="397273"/>
            <a:ext cx="1543050" cy="8451056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2900" y="397273"/>
            <a:ext cx="4476750" cy="8451056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631DF-DBDD-7AE3-3640-4DED3DAF0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5411F-8B73-1F2D-8BD7-5296D87373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FD53C8-34F9-2FC7-5E51-49E56C8EC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26D61-4425-44A0-92A9-32375FC4424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851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9F8CBE-20D0-A0DE-8409-CED95B3E6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737F2A-E9F7-631A-4AA0-1E54F3977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1FDA59-2D40-965C-ED6C-6311E1B025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9B1B6-C0B2-42A5-B925-E27CFA450ED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1133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338" y="6364949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338" y="4198012"/>
            <a:ext cx="5829300" cy="2166938"/>
          </a:xfrm>
        </p:spPr>
        <p:txBody>
          <a:bodyPr anchor="b"/>
          <a:lstStyle>
            <a:lvl1pPr marL="0" indent="0">
              <a:buNone/>
              <a:defRPr sz="2167"/>
            </a:lvl1pPr>
            <a:lvl2pPr marL="495283" indent="0">
              <a:buNone/>
              <a:defRPr sz="1950"/>
            </a:lvl2pPr>
            <a:lvl3pPr marL="990564" indent="0">
              <a:buNone/>
              <a:defRPr sz="1733"/>
            </a:lvl3pPr>
            <a:lvl4pPr marL="1485846" indent="0">
              <a:buNone/>
              <a:defRPr sz="1517"/>
            </a:lvl4pPr>
            <a:lvl5pPr marL="1981127" indent="0">
              <a:buNone/>
              <a:defRPr sz="1517"/>
            </a:lvl5pPr>
            <a:lvl6pPr marL="2476410" indent="0">
              <a:buNone/>
              <a:defRPr sz="1517"/>
            </a:lvl6pPr>
            <a:lvl7pPr marL="2971692" indent="0">
              <a:buNone/>
              <a:defRPr sz="1517"/>
            </a:lvl7pPr>
            <a:lvl8pPr marL="3466973" indent="0">
              <a:buNone/>
              <a:defRPr sz="1517"/>
            </a:lvl8pPr>
            <a:lvl9pPr marL="3962255" indent="0">
              <a:buNone/>
              <a:defRPr sz="1517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D9744B-5EAC-03A9-CDD0-ABB9A8B17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21AFD3-0D15-985C-D2A5-9588C45FB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1CEB24-FF36-FD8A-E3ED-685E252E5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759B-8686-4980-A82E-E8D5FF960FD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231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09900" cy="6536929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505200" y="2311401"/>
            <a:ext cx="3009900" cy="6536929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C352FD-67EF-29CB-3642-D2799FFED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747F0-5B4C-6F89-0525-8C3F6110D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AC76DF-CFE3-F3E6-5FDF-1A1BD76D3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045AA-9EA9-402D-88D5-58068DC1C13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417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216812"/>
            <a:ext cx="3030538" cy="92524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3" indent="0">
              <a:buNone/>
              <a:defRPr sz="2167" b="1"/>
            </a:lvl2pPr>
            <a:lvl3pPr marL="990564" indent="0">
              <a:buNone/>
              <a:defRPr sz="1950" b="1"/>
            </a:lvl3pPr>
            <a:lvl4pPr marL="1485846" indent="0">
              <a:buNone/>
              <a:defRPr sz="1733" b="1"/>
            </a:lvl4pPr>
            <a:lvl5pPr marL="1981127" indent="0">
              <a:buNone/>
              <a:defRPr sz="1733" b="1"/>
            </a:lvl5pPr>
            <a:lvl6pPr marL="2476410" indent="0">
              <a:buNone/>
              <a:defRPr sz="1733" b="1"/>
            </a:lvl6pPr>
            <a:lvl7pPr marL="2971692" indent="0">
              <a:buNone/>
              <a:defRPr sz="1733" b="1"/>
            </a:lvl7pPr>
            <a:lvl8pPr marL="3466973" indent="0">
              <a:buNone/>
              <a:defRPr sz="1733" b="1"/>
            </a:lvl8pPr>
            <a:lvl9pPr marL="3962255" indent="0">
              <a:buNone/>
              <a:defRPr sz="1733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3142061"/>
            <a:ext cx="3030538" cy="5706269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4566" y="2216812"/>
            <a:ext cx="3030537" cy="92524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3" indent="0">
              <a:buNone/>
              <a:defRPr sz="2167" b="1"/>
            </a:lvl2pPr>
            <a:lvl3pPr marL="990564" indent="0">
              <a:buNone/>
              <a:defRPr sz="1950" b="1"/>
            </a:lvl3pPr>
            <a:lvl4pPr marL="1485846" indent="0">
              <a:buNone/>
              <a:defRPr sz="1733" b="1"/>
            </a:lvl4pPr>
            <a:lvl5pPr marL="1981127" indent="0">
              <a:buNone/>
              <a:defRPr sz="1733" b="1"/>
            </a:lvl5pPr>
            <a:lvl6pPr marL="2476410" indent="0">
              <a:buNone/>
              <a:defRPr sz="1733" b="1"/>
            </a:lvl6pPr>
            <a:lvl7pPr marL="2971692" indent="0">
              <a:buNone/>
              <a:defRPr sz="1733" b="1"/>
            </a:lvl7pPr>
            <a:lvl8pPr marL="3466973" indent="0">
              <a:buNone/>
              <a:defRPr sz="1733" b="1"/>
            </a:lvl8pPr>
            <a:lvl9pPr marL="3962255" indent="0">
              <a:buNone/>
              <a:defRPr sz="1733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4566" y="3142061"/>
            <a:ext cx="3030537" cy="5706269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FB27DE-9B26-D576-CC8D-9D7A2F4DA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F54245-9E63-82AC-08E5-DBAC7B052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2026BA-4699-ED78-73FC-40AF2F907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BB057-3AB9-4EE2-8F32-B36EF910C5E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301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9D31F9-A5CE-5832-F070-0483B2812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4BC3CF3-5631-61F6-E50E-A948C7191B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7285A6-033A-3517-622C-B0EBDBAA8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2105E-1BAC-464D-BAA4-CCFF32ABB3A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019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5584C9-A2F7-2768-A795-24D4ABF231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2115B8-6C2A-F215-D164-8D79554BC9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2D8D67-846C-3F11-7CFE-F0A051ED9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4B65A-EB1E-48F3-9D54-A2BF26F4BC9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280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93834"/>
            <a:ext cx="2255838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8" y="393833"/>
            <a:ext cx="3833812" cy="8454496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2072351"/>
            <a:ext cx="2255838" cy="6775979"/>
          </a:xfrm>
        </p:spPr>
        <p:txBody>
          <a:bodyPr/>
          <a:lstStyle>
            <a:lvl1pPr marL="0" indent="0">
              <a:buNone/>
              <a:defRPr sz="1517"/>
            </a:lvl1pPr>
            <a:lvl2pPr marL="495283" indent="0">
              <a:buNone/>
              <a:defRPr sz="1300"/>
            </a:lvl2pPr>
            <a:lvl3pPr marL="990564" indent="0">
              <a:buNone/>
              <a:defRPr sz="1083"/>
            </a:lvl3pPr>
            <a:lvl4pPr marL="1485846" indent="0">
              <a:buNone/>
              <a:defRPr sz="975"/>
            </a:lvl4pPr>
            <a:lvl5pPr marL="1981127" indent="0">
              <a:buNone/>
              <a:defRPr sz="975"/>
            </a:lvl5pPr>
            <a:lvl6pPr marL="2476410" indent="0">
              <a:buNone/>
              <a:defRPr sz="975"/>
            </a:lvl6pPr>
            <a:lvl7pPr marL="2971692" indent="0">
              <a:buNone/>
              <a:defRPr sz="975"/>
            </a:lvl7pPr>
            <a:lvl8pPr marL="3466973" indent="0">
              <a:buNone/>
              <a:defRPr sz="975"/>
            </a:lvl8pPr>
            <a:lvl9pPr marL="3962255" indent="0">
              <a:buNone/>
              <a:defRPr sz="9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BEB10-29D7-014D-F734-C3B28B0757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07B12-B833-3B53-C1AB-BC84F4C16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E63F1F-B52A-40A4-6B98-C5207F089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E305-3F8A-43AB-B265-2E98568F977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5117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613" y="6934201"/>
            <a:ext cx="4114800" cy="81862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613" y="885693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3" indent="0">
              <a:buNone/>
              <a:defRPr sz="3033"/>
            </a:lvl2pPr>
            <a:lvl3pPr marL="990564" indent="0">
              <a:buNone/>
              <a:defRPr sz="2600"/>
            </a:lvl3pPr>
            <a:lvl4pPr marL="1485846" indent="0">
              <a:buNone/>
              <a:defRPr sz="2167"/>
            </a:lvl4pPr>
            <a:lvl5pPr marL="1981127" indent="0">
              <a:buNone/>
              <a:defRPr sz="2167"/>
            </a:lvl5pPr>
            <a:lvl6pPr marL="2476410" indent="0">
              <a:buNone/>
              <a:defRPr sz="2167"/>
            </a:lvl6pPr>
            <a:lvl7pPr marL="2971692" indent="0">
              <a:buNone/>
              <a:defRPr sz="2167"/>
            </a:lvl7pPr>
            <a:lvl8pPr marL="3466973" indent="0">
              <a:buNone/>
              <a:defRPr sz="2167"/>
            </a:lvl8pPr>
            <a:lvl9pPr marL="3962255" indent="0">
              <a:buNone/>
              <a:defRPr sz="2167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613" y="7752822"/>
            <a:ext cx="4114800" cy="1162579"/>
          </a:xfrm>
        </p:spPr>
        <p:txBody>
          <a:bodyPr/>
          <a:lstStyle>
            <a:lvl1pPr marL="0" indent="0">
              <a:buNone/>
              <a:defRPr sz="1517"/>
            </a:lvl1pPr>
            <a:lvl2pPr marL="495283" indent="0">
              <a:buNone/>
              <a:defRPr sz="1300"/>
            </a:lvl2pPr>
            <a:lvl3pPr marL="990564" indent="0">
              <a:buNone/>
              <a:defRPr sz="1083"/>
            </a:lvl3pPr>
            <a:lvl4pPr marL="1485846" indent="0">
              <a:buNone/>
              <a:defRPr sz="975"/>
            </a:lvl4pPr>
            <a:lvl5pPr marL="1981127" indent="0">
              <a:buNone/>
              <a:defRPr sz="975"/>
            </a:lvl5pPr>
            <a:lvl6pPr marL="2476410" indent="0">
              <a:buNone/>
              <a:defRPr sz="975"/>
            </a:lvl6pPr>
            <a:lvl7pPr marL="2971692" indent="0">
              <a:buNone/>
              <a:defRPr sz="975"/>
            </a:lvl7pPr>
            <a:lvl8pPr marL="3466973" indent="0">
              <a:buNone/>
              <a:defRPr sz="975"/>
            </a:lvl8pPr>
            <a:lvl9pPr marL="3962255" indent="0">
              <a:buNone/>
              <a:defRPr sz="9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431C84-3A23-BABD-4A06-25F39BACE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6CBB2-F826-2855-1F5D-BF8ECEB57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FD84B-CC04-C7D4-D9C2-65E4AC357E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76B6-DF57-4A11-8727-C590F1925BB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171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629378-92CC-A8A5-48A9-A967BC6F1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96875"/>
            <a:ext cx="6172200" cy="165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1666BF-6C16-C209-B1E3-B839BF357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9E46813-DB89-90F6-F306-A73A0E0CB3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9020175"/>
            <a:ext cx="16002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1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5643310-6393-8CD1-9F23-D102AD8FFD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9020175"/>
            <a:ext cx="21717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1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620095-FE72-80C2-A18F-488F32FEA9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9020175"/>
            <a:ext cx="16002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17"/>
            </a:lvl1pPr>
          </a:lstStyle>
          <a:p>
            <a:pPr>
              <a:defRPr/>
            </a:pPr>
            <a:fld id="{2853DA51-FA2B-4872-86D0-98C11789B0F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cs typeface="Arial" charset="0"/>
        </a:defRPr>
      </a:lvl5pPr>
      <a:lvl6pPr marL="495283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6pPr>
      <a:lvl7pPr marL="990564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7pPr>
      <a:lvl8pPr marL="1485846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8pPr>
      <a:lvl9pPr marL="1981127" algn="ctr" rtl="0" fontAlgn="base">
        <a:spcBef>
          <a:spcPct val="0"/>
        </a:spcBef>
        <a:spcAft>
          <a:spcPct val="0"/>
        </a:spcAft>
        <a:defRPr sz="4767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9888" indent="-369888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07975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cs typeface="+mn-cs"/>
        </a:defRPr>
      </a:lvl2pPr>
      <a:lvl3pPr marL="1236663" indent="-246063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31963" indent="-24606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4pPr>
      <a:lvl5pPr marL="2227263" indent="-246063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5pPr>
      <a:lvl6pPr marL="2724050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6pPr>
      <a:lvl7pPr marL="3219333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7pPr>
      <a:lvl8pPr marL="3714614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8pPr>
      <a:lvl9pPr marL="4209896" indent="-247640" algn="l" rtl="0" fontAlgn="base">
        <a:spcBef>
          <a:spcPct val="20000"/>
        </a:spcBef>
        <a:spcAft>
          <a:spcPct val="0"/>
        </a:spcAft>
        <a:buChar char="»"/>
        <a:defRPr sz="21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3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64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46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27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10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2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73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55" algn="l" defTabSz="990564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2te_Ebene/MEGBI_MiddleEast_NutritionDB.pdf" TargetMode="External"/><Relationship Id="rId4" Type="http://schemas.openxmlformats.org/officeDocument/2006/relationships/hyperlink" Target="mailto:samir.mourad@temo-group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2te_Ebene/MEGBI_MiddleEast_NutritionDB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2te_Ebene/MEGBI_MiddleEast_NutritionDB.pd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1">
            <a:extLst>
              <a:ext uri="{FF2B5EF4-FFF2-40B4-BE49-F238E27FC236}">
                <a16:creationId xmlns:a16="http://schemas.microsoft.com/office/drawing/2014/main" id="{EC494C7B-8157-AF77-7173-AB506157F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0" y="5441065"/>
            <a:ext cx="184150" cy="392113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1950"/>
          </a:p>
        </p:txBody>
      </p:sp>
      <p:pic>
        <p:nvPicPr>
          <p:cNvPr id="4099" name="Picture 103">
            <a:extLst>
              <a:ext uri="{FF2B5EF4-FFF2-40B4-BE49-F238E27FC236}">
                <a16:creationId xmlns:a16="http://schemas.microsoft.com/office/drawing/2014/main" id="{4725413E-C23E-5702-D10B-D157629B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58738"/>
            <a:ext cx="20637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9">
            <a:extLst>
              <a:ext uri="{FF2B5EF4-FFF2-40B4-BE49-F238E27FC236}">
                <a16:creationId xmlns:a16="http://schemas.microsoft.com/office/drawing/2014/main" id="{ACBAFFF2-6BAF-533E-F683-70807526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7604125"/>
            <a:ext cx="6851650" cy="18760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1300" b="1" dirty="0">
                <a:latin typeface="Arial" charset="0"/>
                <a:cs typeface="Arial" charset="0"/>
              </a:rPr>
              <a:t>Address</a:t>
            </a:r>
            <a:endParaRPr lang="de-DE" sz="113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1137" dirty="0" err="1">
                <a:latin typeface="Arial" charset="0"/>
                <a:cs typeface="Arial" charset="0"/>
              </a:rPr>
              <a:t>Harba</a:t>
            </a:r>
            <a:r>
              <a:rPr lang="en-US" sz="1137" dirty="0">
                <a:latin typeface="Arial" charset="0"/>
                <a:cs typeface="Arial" charset="0"/>
              </a:rPr>
              <a:t> Building, next to Hospital Albert Haykal, Ras </a:t>
            </a:r>
            <a:r>
              <a:rPr lang="en-US" sz="1137" dirty="0" err="1">
                <a:latin typeface="Arial" charset="0"/>
                <a:cs typeface="Arial" charset="0"/>
              </a:rPr>
              <a:t>Masqa</a:t>
            </a:r>
            <a:r>
              <a:rPr lang="en-US" sz="1137" dirty="0">
                <a:latin typeface="Arial" charset="0"/>
                <a:cs typeface="Arial" charset="0"/>
              </a:rPr>
              <a:t>, (1 km from Tripoli), Lebanon</a:t>
            </a:r>
            <a:endParaRPr lang="de-DE" sz="1137" i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1137" b="1" i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de-DE" sz="1300" b="1" dirty="0">
                <a:latin typeface="Arial" charset="0"/>
                <a:cs typeface="Arial" charset="0"/>
              </a:rPr>
              <a:t>Contact</a:t>
            </a:r>
            <a:endParaRPr lang="de-DE" sz="113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21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de-DE" sz="975" dirty="0">
                <a:latin typeface="Arial" charset="0"/>
                <a:cs typeface="Arial" charset="0"/>
              </a:rPr>
              <a:t>Dr. Eng. Samir Mourad, </a:t>
            </a:r>
            <a:r>
              <a:rPr lang="de-DE" sz="975" b="1" dirty="0">
                <a:latin typeface="Arial" charset="0"/>
                <a:cs typeface="Arial" charset="0"/>
              </a:rPr>
              <a:t>CEO</a:t>
            </a:r>
            <a:br>
              <a:rPr lang="de-DE" sz="975" dirty="0">
                <a:latin typeface="Arial" charset="0"/>
                <a:cs typeface="Arial" charset="0"/>
              </a:rPr>
            </a:br>
            <a:r>
              <a:rPr lang="de-DE" sz="975" dirty="0">
                <a:latin typeface="Arial" charset="0"/>
                <a:cs typeface="Arial" charset="0"/>
              </a:rPr>
              <a:t>Mobile +49 178 72 855 78 (WhatsApp) / +961 76 341 526</a:t>
            </a:r>
            <a:br>
              <a:rPr lang="de-DE" sz="975" dirty="0">
                <a:latin typeface="Arial" charset="0"/>
                <a:cs typeface="Arial" charset="0"/>
              </a:rPr>
            </a:br>
            <a:r>
              <a:rPr lang="de-DE" sz="975" dirty="0">
                <a:latin typeface="Arial" charset="0"/>
                <a:cs typeface="Arial" charset="0"/>
              </a:rPr>
              <a:t>Email: </a:t>
            </a:r>
            <a:r>
              <a:rPr lang="de-DE" sz="975" dirty="0">
                <a:latin typeface="Arial" charset="0"/>
                <a:cs typeface="Arial" charset="0"/>
                <a:hlinkClick r:id="rId4"/>
              </a:rPr>
              <a:t>samir.mourad@temo-group.com</a:t>
            </a:r>
            <a:endParaRPr lang="de-DE" sz="975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975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de-DE" sz="1300" b="1" dirty="0" err="1">
                <a:latin typeface="Arial" charset="0"/>
                <a:cs typeface="Arial" charset="0"/>
              </a:rPr>
              <a:t>Staff</a:t>
            </a:r>
            <a:endParaRPr lang="de-DE" sz="113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de-DE" sz="217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de-DE" sz="975" dirty="0">
                <a:latin typeface="Arial" charset="0"/>
                <a:cs typeface="Arial" charset="0"/>
              </a:rPr>
              <a:t>1 System Engineer (AZ), 1 Autom. Eng.(AQ), 2 Electronics Engineers, 2 Software Engineers, 1 Electric Engineer</a:t>
            </a:r>
          </a:p>
          <a:p>
            <a:pPr eaLnBrk="1" hangingPunct="1">
              <a:defRPr/>
            </a:pPr>
            <a:endParaRPr lang="de-DE" sz="108" dirty="0">
              <a:latin typeface="Arial" charset="0"/>
              <a:cs typeface="Arial" charset="0"/>
            </a:endParaRPr>
          </a:p>
        </p:txBody>
      </p:sp>
      <p:sp>
        <p:nvSpPr>
          <p:cNvPr id="4101" name="Text Box 102">
            <a:extLst>
              <a:ext uri="{FF2B5EF4-FFF2-40B4-BE49-F238E27FC236}">
                <a16:creationId xmlns:a16="http://schemas.microsoft.com/office/drawing/2014/main" id="{8D13CA66-9EC8-1163-4FED-DCFBB4FE9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46557"/>
            <a:ext cx="3276599" cy="4924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NLAP-WEDC (Waste to Energy Demonstration Cycle)</a:t>
            </a:r>
          </a:p>
        </p:txBody>
      </p:sp>
      <p:sp>
        <p:nvSpPr>
          <p:cNvPr id="3" name="Text Box 102">
            <a:extLst>
              <a:ext uri="{FF2B5EF4-FFF2-40B4-BE49-F238E27FC236}">
                <a16:creationId xmlns:a16="http://schemas.microsoft.com/office/drawing/2014/main" id="{386A5BDA-9581-CB2E-A0F1-2CCD355A4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3263"/>
            <a:ext cx="6858000" cy="6921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900" dirty="0"/>
              <a:t>NLAP</a:t>
            </a:r>
            <a:endParaRPr lang="de-DE" altLang="de-DE" sz="3900" b="1" dirty="0"/>
          </a:p>
        </p:txBody>
      </p:sp>
      <p:sp>
        <p:nvSpPr>
          <p:cNvPr id="4106" name="Rechteck 22">
            <a:hlinkClick r:id="rId5"/>
            <a:extLst>
              <a:ext uri="{FF2B5EF4-FFF2-40B4-BE49-F238E27FC236}">
                <a16:creationId xmlns:a16="http://schemas.microsoft.com/office/drawing/2014/main" id="{408C1711-017C-4E38-1D65-9157A28A4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51350"/>
            <a:ext cx="6858000" cy="577850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950" b="1" dirty="0"/>
              <a:t>Tripoli/Lebanon</a:t>
            </a:r>
            <a:endParaRPr lang="de-DE" altLang="de-DE" sz="19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5" name="Text Box 102">
            <a:extLst>
              <a:ext uri="{FF2B5EF4-FFF2-40B4-BE49-F238E27FC236}">
                <a16:creationId xmlns:a16="http://schemas.microsoft.com/office/drawing/2014/main" id="{87F036F7-2DF9-6393-0003-9F487B24E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1157"/>
            <a:ext cx="3276598" cy="2923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Marketing &amp; Project Management</a:t>
            </a:r>
          </a:p>
        </p:txBody>
      </p:sp>
      <p:sp>
        <p:nvSpPr>
          <p:cNvPr id="4108" name="Rechteck 17">
            <a:extLst>
              <a:ext uri="{FF2B5EF4-FFF2-40B4-BE49-F238E27FC236}">
                <a16:creationId xmlns:a16="http://schemas.microsoft.com/office/drawing/2014/main" id="{6A82A7F7-91FC-6EF6-249C-C76C4C227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716997"/>
            <a:ext cx="2171700" cy="2757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192" dirty="0"/>
              <a:t>R&amp;D, System Testing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DBFD0A-F996-97A5-C5ED-DAAAB312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465380"/>
            <a:ext cx="2705100" cy="20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7">
            <a:extLst>
              <a:ext uri="{FF2B5EF4-FFF2-40B4-BE49-F238E27FC236}">
                <a16:creationId xmlns:a16="http://schemas.microsoft.com/office/drawing/2014/main" id="{C6601BE4-3D3F-C39D-C3E9-E9C410D15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355985"/>
            <a:ext cx="3276599" cy="10095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192" dirty="0"/>
              <a:t>Waste Management (Separation, Recycling), Environmental Friendly Waste Incineration and Electricity Generation, Organic Waste Handling with Anaerobic Digestion &amp; Biogas Production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7B35C-4E93-8B0F-C9EA-338BDF99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3B270-DA0A-4605-512A-0BA73662C019}"/>
              </a:ext>
            </a:extLst>
          </p:cNvPr>
          <p:cNvSpPr txBox="1"/>
          <p:nvPr/>
        </p:nvSpPr>
        <p:spPr>
          <a:xfrm>
            <a:off x="516197" y="3622607"/>
            <a:ext cx="5908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/>
              <a:t>Waste Management &amp; Energy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Inciniration Power Plant (IPP)</a:t>
            </a:r>
            <a:endParaRPr lang="de-DE" altLang="de-DE" sz="2800" b="1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560D21D-2319-CAE2-3B45-6BA568D4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00" y="810419"/>
            <a:ext cx="6360700" cy="90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495B76-D934-C4C6-9285-0B5CFF68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960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Inciniration Power Plant (IPP)</a:t>
            </a:r>
            <a:endParaRPr lang="de-DE" altLang="de-DE" sz="28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1BF4FFC-4537-0F05-2F2C-A2407FBF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6" y="781050"/>
            <a:ext cx="6398854" cy="90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09CEF-1F84-3659-5374-07D9F569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68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Inciniration Power Plant (IPP)</a:t>
            </a:r>
            <a:endParaRPr lang="de-DE" altLang="de-DE" sz="28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DE0E6BE-B3B6-CA73-7A55-B0E28ECA8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"/>
          <a:stretch/>
        </p:blipFill>
        <p:spPr bwMode="auto">
          <a:xfrm>
            <a:off x="0" y="752474"/>
            <a:ext cx="6858000" cy="905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D5BD2-C01D-3CAC-F729-B5EBCEBE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8129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- Waste Separation System</a:t>
            </a:r>
            <a:endParaRPr lang="de-DE" altLang="de-DE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F387AA-AD9F-2E30-FF33-E7DD0A16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DE9E69DD-99AD-A439-8CA5-9BE42CEC2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/>
          <a:stretch/>
        </p:blipFill>
        <p:spPr bwMode="auto">
          <a:xfrm>
            <a:off x="55079" y="752475"/>
            <a:ext cx="6726721" cy="91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29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5361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/>
              <a:t>Ashes Recycling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93205F8-12CB-768D-7F21-E18197930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/>
          <a:stretch/>
        </p:blipFill>
        <p:spPr bwMode="auto">
          <a:xfrm>
            <a:off x="0" y="1066799"/>
            <a:ext cx="6858000" cy="87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788171-B99A-DB3F-8C8F-B27267E2EE8C}"/>
              </a:ext>
            </a:extLst>
          </p:cNvPr>
          <p:cNvSpPr/>
          <p:nvPr/>
        </p:nvSpPr>
        <p:spPr>
          <a:xfrm>
            <a:off x="0" y="9329737"/>
            <a:ext cx="6858000" cy="542925"/>
          </a:xfrm>
          <a:prstGeom prst="round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6B61B-9311-45E6-1256-796261DB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036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1"/>
            <a:ext cx="6896100" cy="609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Energy Storage: Electrolyzer</a:t>
            </a:r>
            <a:endParaRPr lang="de-DE" altLang="de-DE" sz="2800" b="1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F498ABC-33DB-0B4B-DCFD-E650BDE2F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"/>
          <a:stretch/>
        </p:blipFill>
        <p:spPr bwMode="auto">
          <a:xfrm>
            <a:off x="0" y="609600"/>
            <a:ext cx="6858000" cy="91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9CA8F-71BE-91EA-8235-C9DD1C46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937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9A2958-756B-47F0-8FEC-A9304ACFB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/>
          <a:stretch/>
        </p:blipFill>
        <p:spPr bwMode="auto">
          <a:xfrm>
            <a:off x="0" y="990600"/>
            <a:ext cx="6896100" cy="889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22">
            <a:hlinkClick r:id="rId3"/>
            <a:extLst>
              <a:ext uri="{FF2B5EF4-FFF2-40B4-BE49-F238E27FC236}">
                <a16:creationId xmlns:a16="http://schemas.microsoft.com/office/drawing/2014/main" id="{6F3EDA95-C3DB-C42E-0FA4-CA20AC1E2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609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Energy Storage: Electrolyzer</a:t>
            </a:r>
            <a:endParaRPr lang="de-DE" altLang="de-DE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AA6DA-D525-F3C9-2B7A-3BD1B65B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1193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" name="Rechteck 22">
            <a:hlinkClick r:id="rId2"/>
            <a:extLst>
              <a:ext uri="{FF2B5EF4-FFF2-40B4-BE49-F238E27FC236}">
                <a16:creationId xmlns:a16="http://schemas.microsoft.com/office/drawing/2014/main" id="{6223AC97-19FD-0252-5E0C-9E759915B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609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Energy Storage: Multistage Electrolyzer</a:t>
            </a:r>
            <a:endParaRPr lang="de-DE" altLang="de-DE" sz="28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DF5B6C-9515-C78E-FDE3-F2F8264FBBF7}"/>
              </a:ext>
            </a:extLst>
          </p:cNvPr>
          <p:cNvSpPr/>
          <p:nvPr/>
        </p:nvSpPr>
        <p:spPr>
          <a:xfrm>
            <a:off x="0" y="9329737"/>
            <a:ext cx="6858000" cy="542925"/>
          </a:xfrm>
          <a:prstGeom prst="round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D7563-7640-A8D1-83CD-896011A2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4414B527-FDE7-1986-9EB3-DB1DFC8CA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r="4445"/>
          <a:stretch/>
        </p:blipFill>
        <p:spPr bwMode="auto">
          <a:xfrm>
            <a:off x="19622" y="751999"/>
            <a:ext cx="6858000" cy="42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2F7A60EB-D8C5-B304-7B9B-ADD38C49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" y="5334000"/>
            <a:ext cx="6858000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563E4E-FDC3-9921-D7D0-51F03DFBA19E}"/>
              </a:ext>
            </a:extLst>
          </p:cNvPr>
          <p:cNvSpPr txBox="1"/>
          <p:nvPr/>
        </p:nvSpPr>
        <p:spPr>
          <a:xfrm>
            <a:off x="15240" y="514933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Multistage GUI Design</a:t>
            </a:r>
          </a:p>
        </p:txBody>
      </p:sp>
    </p:spTree>
    <p:extLst>
      <p:ext uri="{BB962C8B-B14F-4D97-AF65-F5344CB8AC3E}">
        <p14:creationId xmlns:p14="http://schemas.microsoft.com/office/powerpoint/2010/main" val="49585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AC0C7C6-E2AB-F009-FF7B-C351D57C6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/>
          <a:stretch/>
        </p:blipFill>
        <p:spPr bwMode="auto">
          <a:xfrm>
            <a:off x="0" y="685800"/>
            <a:ext cx="6858000" cy="91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" name="Rechteck 22">
            <a:hlinkClick r:id="rId3"/>
            <a:extLst>
              <a:ext uri="{FF2B5EF4-FFF2-40B4-BE49-F238E27FC236}">
                <a16:creationId xmlns:a16="http://schemas.microsoft.com/office/drawing/2014/main" id="{6223AC97-19FD-0252-5E0C-9E759915B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6096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– Energy Storage Electricity: Fuel Cell</a:t>
            </a:r>
            <a:endParaRPr lang="de-DE" altLang="de-DE" sz="28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DF5B6C-9515-C78E-FDE3-F2F8264FBBF7}"/>
              </a:ext>
            </a:extLst>
          </p:cNvPr>
          <p:cNvSpPr/>
          <p:nvPr/>
        </p:nvSpPr>
        <p:spPr>
          <a:xfrm>
            <a:off x="0" y="9329737"/>
            <a:ext cx="6858000" cy="542925"/>
          </a:xfrm>
          <a:prstGeom prst="round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D7563-7640-A8D1-83CD-896011A2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354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</a:t>
            </a:r>
          </a:p>
          <a:p>
            <a:pPr algn="ctr">
              <a:buNone/>
            </a:pPr>
            <a:r>
              <a:rPr lang="de-DE" sz="2000" b="1" dirty="0"/>
              <a:t>Mobile Biogas Generation and Gas Turbine Testrig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0E6F97E-112D-0C45-C47D-8744E680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095"/>
            <a:ext cx="3581400" cy="48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BE7044-B925-2853-C927-5AD73EFD017F}"/>
              </a:ext>
            </a:extLst>
          </p:cNvPr>
          <p:cNvSpPr/>
          <p:nvPr/>
        </p:nvSpPr>
        <p:spPr>
          <a:xfrm>
            <a:off x="0" y="9329737"/>
            <a:ext cx="6858000" cy="542925"/>
          </a:xfrm>
          <a:prstGeom prst="round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94FA3-D075-6075-C45C-93555845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1A0D688-D737-26A3-6EDA-5481C2AE4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7500" r="30000" b="27500"/>
          <a:stretch/>
        </p:blipFill>
        <p:spPr bwMode="auto">
          <a:xfrm>
            <a:off x="3243943" y="3806530"/>
            <a:ext cx="278014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8D3F271-CDCD-06C1-1328-9C0DE103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36" y="1172052"/>
            <a:ext cx="1934527" cy="257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FB41B9C-5A6E-E765-9376-DF9F9569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74199"/>
            <a:ext cx="2768235" cy="210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1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">
            <a:extLst>
              <a:ext uri="{FF2B5EF4-FFF2-40B4-BE49-F238E27FC236}">
                <a16:creationId xmlns:a16="http://schemas.microsoft.com/office/drawing/2014/main" id="{FAF76D1B-FCBF-D207-79AC-BACDFE541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858000" cy="6921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900" dirty="0"/>
              <a:t>NLAP Official Papers</a:t>
            </a:r>
            <a:endParaRPr lang="de-DE" altLang="de-DE" sz="39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FEC204-9E13-B6CE-B973-0CB7BAE2F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6666"/>
          <a:stretch/>
        </p:blipFill>
        <p:spPr bwMode="auto">
          <a:xfrm rot="5400000">
            <a:off x="-634182" y="1995303"/>
            <a:ext cx="4582479" cy="3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807309A-C3D7-8605-3CE1-9E65B16D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18" y="1309246"/>
            <a:ext cx="3162882" cy="45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CE51503-074B-F3EA-DA4A-BD806582B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7692" b="2308"/>
          <a:stretch/>
        </p:blipFill>
        <p:spPr bwMode="auto">
          <a:xfrm rot="16200000">
            <a:off x="1536652" y="4608896"/>
            <a:ext cx="3639697" cy="64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2">
            <a:extLst>
              <a:ext uri="{FF2B5EF4-FFF2-40B4-BE49-F238E27FC236}">
                <a16:creationId xmlns:a16="http://schemas.microsoft.com/office/drawing/2014/main" id="{1A97C6D4-2FD5-6BAF-9AAC-7809E7073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7" y="762000"/>
            <a:ext cx="3276598" cy="49244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Registered in Tripoli/Lebanon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00" b="1" dirty="0"/>
              <a:t>Tax Number 3166981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6AD738-CBC8-2F1C-49F7-ABA5C390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496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</a:t>
            </a:r>
          </a:p>
          <a:p>
            <a:pPr algn="ctr">
              <a:buNone/>
            </a:pPr>
            <a:r>
              <a:rPr lang="de-DE" sz="2000" b="1" dirty="0"/>
              <a:t>Mobile Biogas Generation and Gas Turbine Testrig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1AC4914-A0CF-B8AD-6CA3-2FCF52BB4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/>
          <a:stretch/>
        </p:blipFill>
        <p:spPr bwMode="auto">
          <a:xfrm>
            <a:off x="0" y="752475"/>
            <a:ext cx="6858000" cy="90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5270B-D889-FA49-E48B-B58B4311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573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000" b="1" dirty="0"/>
              <a:t>Filter System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38FABD9-961F-BB1C-7620-B7A2F043C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/>
          <a:stretch/>
        </p:blipFill>
        <p:spPr bwMode="auto">
          <a:xfrm>
            <a:off x="228600" y="914400"/>
            <a:ext cx="6411037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9D0126-21C9-E8C9-4606-E0AAE050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5917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000" b="1" dirty="0"/>
              <a:t>Filter System Improvement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50C0C-A982-BA9F-A038-6FCA4CA7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7" y="752476"/>
            <a:ext cx="6397653" cy="9052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2D4B6-B845-6CB8-D132-9EFA0F5F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386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14986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1800" b="1" dirty="0"/>
              <a:t>Flue Gas Continous Measurement with Mass Spectrometry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400" b="1" dirty="0"/>
              <a:t>Concept and Automation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0355CCE-32FA-B01C-5DF5-B8E01D37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172200"/>
            <a:ext cx="6858000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3BB30E5A-FA32-9717-7AA3-93AF115D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8700"/>
            <a:ext cx="68580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6442D-7BDA-0C56-62C8-4C63D20A31A9}"/>
              </a:ext>
            </a:extLst>
          </p:cNvPr>
          <p:cNvSpPr txBox="1"/>
          <p:nvPr/>
        </p:nvSpPr>
        <p:spPr>
          <a:xfrm>
            <a:off x="381000" y="1575484"/>
            <a:ext cx="563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Flue Gas Analysis with Mass Spectrometry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BE820-CEAE-A69E-DEA8-436CC496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3073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10668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400" b="1" dirty="0"/>
              <a:t>Flue Gas Measurement with Laser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B9881DE-8999-C35D-D23E-C4154EB3D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/>
          <a:stretch/>
        </p:blipFill>
        <p:spPr bwMode="auto">
          <a:xfrm>
            <a:off x="61366" y="1160462"/>
            <a:ext cx="6720434" cy="87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64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06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1800" b="1" dirty="0"/>
              <a:t>Flue Gas Continous Measurement with Mass Spectrometry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34566-6777-9E94-E0DD-019CC17DE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4" y="990600"/>
            <a:ext cx="6287351" cy="88963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D641E-1FE7-31EB-9A5D-98B6380A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420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06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</a:t>
            </a:r>
            <a:r>
              <a:rPr lang="de-DE" sz="2000" b="1" dirty="0"/>
              <a:t>Environment Friendly 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1800" b="1" dirty="0"/>
              <a:t>Flue Gas Continous Measurement with Mass Spectrometry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CD8383F7-9A54-FAB1-AB21-8F13165AF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6398"/>
            <a:ext cx="6324600" cy="894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880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06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Legal matters - </a:t>
            </a:r>
            <a:r>
              <a:rPr lang="ar-LB" altLang="de-DE" sz="2000" b="1" dirty="0"/>
              <a:t>المسائل القانونية</a:t>
            </a:r>
            <a:endParaRPr lang="de-DE" altLang="de-DE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sz="2000" b="1" dirty="0"/>
              <a:t>Environmental Impact Assessment (</a:t>
            </a:r>
            <a:r>
              <a:rPr lang="ar-LB" sz="2000" b="1" dirty="0"/>
              <a:t>تقييم اثر البيئي</a:t>
            </a:r>
            <a:r>
              <a:rPr lang="de-DE" sz="2000" b="1" dirty="0"/>
              <a:t>)</a:t>
            </a:r>
            <a:endParaRPr lang="de-DE" sz="1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191D08C-40E7-F3B1-E8F7-4717DDB24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 bwMode="auto">
          <a:xfrm>
            <a:off x="277813" y="1219200"/>
            <a:ext cx="6300787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66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oster1">
            <a:extLst>
              <a:ext uri="{FF2B5EF4-FFF2-40B4-BE49-F238E27FC236}">
                <a16:creationId xmlns:a16="http://schemas.microsoft.com/office/drawing/2014/main" id="{45EF09EC-3131-275B-2043-8D8EF495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28600"/>
            <a:ext cx="6124575" cy="96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  <p:sp>
        <p:nvSpPr>
          <p:cNvPr id="2" name="Rechteck 22">
            <a:hlinkClick r:id="rId3"/>
            <a:extLst>
              <a:ext uri="{FF2B5EF4-FFF2-40B4-BE49-F238E27FC236}">
                <a16:creationId xmlns:a16="http://schemas.microsoft.com/office/drawing/2014/main" id="{DE24CEC9-58E7-0D40-4E0C-1F334866B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8382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LB" altLang="de-DE" sz="2000" b="1" dirty="0"/>
              <a:t>إدارة ملف انفايات في شمال لبنان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367285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oster2">
            <a:extLst>
              <a:ext uri="{FF2B5EF4-FFF2-40B4-BE49-F238E27FC236}">
                <a16:creationId xmlns:a16="http://schemas.microsoft.com/office/drawing/2014/main" id="{EF9296A4-D86F-E4FF-42E6-5601EAEA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0"/>
            <a:ext cx="6303963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3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838200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LB" altLang="de-DE" sz="2000" b="1" dirty="0"/>
              <a:t>إدارة ملف انفايات في شمال لبنان</a:t>
            </a:r>
            <a:endParaRPr lang="de-DE" sz="1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EF2BF-BC9A-D430-A786-EB57B3FB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8942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838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2400" b="1" dirty="0"/>
              <a:t>Waste Management (Separation, Recycling)</a:t>
            </a: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4707DB-5180-9F83-BB52-A9481EB1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2" y="925935"/>
            <a:ext cx="6346128" cy="898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ED6973-2601-F37E-C6E8-EA92453E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-1"/>
            <a:ext cx="6896100" cy="973724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2000" b="1" dirty="0"/>
              <a:t>2 MWel from 50tons/day Municipal Waste Incineration</a:t>
            </a: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85603-BB33-6F14-C981-D5FD957DA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/>
          <a:stretch/>
        </p:blipFill>
        <p:spPr>
          <a:xfrm>
            <a:off x="278556" y="1143000"/>
            <a:ext cx="6300887" cy="876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2D899-0465-80F5-37B3-A1FF69D0E5C7}"/>
              </a:ext>
            </a:extLst>
          </p:cNvPr>
          <p:cNvSpPr txBox="1"/>
          <p:nvPr/>
        </p:nvSpPr>
        <p:spPr>
          <a:xfrm>
            <a:off x="1809750" y="9144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50t/2MWel Platform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9842D-3E13-8320-75C8-7A77DE58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150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144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000" dirty="0"/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2000" b="1" dirty="0"/>
              <a:t>2 MWel from 50tons/day Municipal Waste Incineration</a:t>
            </a: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93116-774B-A20D-FE41-F1109356C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/>
          <a:stretch/>
        </p:blipFill>
        <p:spPr>
          <a:xfrm>
            <a:off x="0" y="1066800"/>
            <a:ext cx="6858000" cy="87356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83141A-0761-103F-BECF-009DF278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35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838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1800" b="1" dirty="0"/>
              <a:t>Waste Management Pilot Project in Ras Maska Nov 2023 </a:t>
            </a:r>
          </a:p>
        </p:txBody>
      </p:sp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7AF57BA-C48F-E054-9E33-58299D6E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990600"/>
            <a:ext cx="316039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3D717-930E-372D-94F9-984B53FE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733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" name="Rechteck 22">
            <a:hlinkClick r:id="rId2"/>
            <a:extLst>
              <a:ext uri="{FF2B5EF4-FFF2-40B4-BE49-F238E27FC236}">
                <a16:creationId xmlns:a16="http://schemas.microsoft.com/office/drawing/2014/main" id="{6E66951A-09C5-352C-66E8-EF7F7222A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990600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/>
              <a:t>Marketing &amp; Project Management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2000" b="1" dirty="0"/>
              <a:t>Organic Waste Handling with Anaerobic Digestion &amp; Biogas Production Assoun 2023/2024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846E265-E26A-647C-59F5-0F07CF28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9" y="1066800"/>
            <a:ext cx="6228631" cy="88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5FD99-5C6F-FF27-FC49-89B30329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322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A3D0A2-49C4-6D61-31AF-1058FD8D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858000" cy="83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hteck 22">
            <a:hlinkClick r:id="rId3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(Waste to Energy Demonstration Cycle)</a:t>
            </a:r>
            <a:endParaRPr lang="de-DE" altLang="de-DE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9270F-69EB-4417-82FA-32DFE36E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053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2">
            <a:extLst>
              <a:ext uri="{FF2B5EF4-FFF2-40B4-BE49-F238E27FC236}">
                <a16:creationId xmlns:a16="http://schemas.microsoft.com/office/drawing/2014/main" id="{EFA09117-84D5-EA1B-8D99-4D5D3619D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146" name="Rechteck 22">
            <a:hlinkClick r:id="rId2"/>
            <a:extLst>
              <a:ext uri="{FF2B5EF4-FFF2-40B4-BE49-F238E27FC236}">
                <a16:creationId xmlns:a16="http://schemas.microsoft.com/office/drawing/2014/main" id="{79F63E88-B02E-1CCF-78A8-04B34BA5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0"/>
            <a:ext cx="6896100" cy="752475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NLAP-WEDC in Ras Maska 2023</a:t>
            </a:r>
            <a:endParaRPr lang="de-DE" altLang="de-DE" sz="28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F40452-3ADF-6B25-B749-A6A80F9F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"/>
          <a:stretch/>
        </p:blipFill>
        <p:spPr bwMode="auto">
          <a:xfrm>
            <a:off x="116269" y="838200"/>
            <a:ext cx="6665531" cy="904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C236DD-DB83-6334-768D-629D0988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4B65A-EB1E-48F3-9D54-A2BF26F4BC9F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408755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426</Words>
  <Application>Microsoft Office PowerPoint</Application>
  <PresentationFormat>A4 Paper (210x297 mm)</PresentationFormat>
  <Paragraphs>98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</dc:creator>
  <cp:lastModifiedBy>Samir Mourad</cp:lastModifiedBy>
  <cp:revision>634</cp:revision>
  <cp:lastPrinted>1601-01-01T00:00:00Z</cp:lastPrinted>
  <dcterms:created xsi:type="dcterms:W3CDTF">2011-11-21T06:17:41Z</dcterms:created>
  <dcterms:modified xsi:type="dcterms:W3CDTF">2023-11-03T13:41:15Z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