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DAF0D4"/>
    <a:srgbClr val="C4E7BB"/>
    <a:srgbClr val="92D280"/>
    <a:srgbClr val="D5D4A7"/>
    <a:srgbClr val="C1BF7F"/>
    <a:srgbClr val="D0FFB9"/>
    <a:srgbClr val="99FF66"/>
    <a:srgbClr val="EAD5C0"/>
    <a:srgbClr val="E2C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>
        <p:scale>
          <a:sx n="50" d="100"/>
          <a:sy n="50" d="100"/>
        </p:scale>
        <p:origin x="66" y="-3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2181-C20E-4FAF-91A0-694F8AE260FD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3BA93-26FA-4998-B15E-89EEB8C9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1pPr>
    <a:lvl2pPr marL="45752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2pPr>
    <a:lvl3pPr marL="91504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3pPr>
    <a:lvl4pPr marL="137256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4pPr>
    <a:lvl5pPr marL="183008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5pPr>
    <a:lvl6pPr marL="228760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6pPr>
    <a:lvl7pPr marL="274512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7pPr>
    <a:lvl8pPr marL="320264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8pPr>
    <a:lvl9pPr marL="3660160" algn="l" defTabSz="91504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3BA93-26FA-4998-B15E-89EEB8C979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9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3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1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429C-2204-405A-B114-C2F1A608D2D9}" type="datetimeFigureOut">
              <a:rPr lang="en-US" smtClean="0"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0779160-8A42-4580-B28F-A4B3F72571E9}"/>
              </a:ext>
            </a:extLst>
          </p:cNvPr>
          <p:cNvSpPr/>
          <p:nvPr/>
        </p:nvSpPr>
        <p:spPr>
          <a:xfrm rot="21417803">
            <a:off x="409819" y="18276687"/>
            <a:ext cx="10608551" cy="10773859"/>
          </a:xfrm>
          <a:prstGeom prst="roundRect">
            <a:avLst>
              <a:gd name="adj" fmla="val 9361"/>
            </a:avLst>
          </a:prstGeom>
          <a:solidFill>
            <a:srgbClr val="DAF0D4"/>
          </a:solidFill>
          <a:ln>
            <a:solidFill>
              <a:srgbClr val="DAF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0906EF4-9C00-416B-83E0-43E0C888DD6F}"/>
              </a:ext>
            </a:extLst>
          </p:cNvPr>
          <p:cNvSpPr/>
          <p:nvPr/>
        </p:nvSpPr>
        <p:spPr>
          <a:xfrm rot="21380664">
            <a:off x="11630815" y="22813260"/>
            <a:ext cx="9202644" cy="7058094"/>
          </a:xfrm>
          <a:prstGeom prst="roundRect">
            <a:avLst>
              <a:gd name="adj" fmla="val 11654"/>
            </a:avLst>
          </a:prstGeom>
          <a:solidFill>
            <a:srgbClr val="EAD5C0"/>
          </a:solidFill>
          <a:ln>
            <a:solidFill>
              <a:srgbClr val="EAD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190AB2-815C-4355-AA6E-5FE5D385C7AC}"/>
              </a:ext>
            </a:extLst>
          </p:cNvPr>
          <p:cNvSpPr/>
          <p:nvPr/>
        </p:nvSpPr>
        <p:spPr>
          <a:xfrm rot="21402352">
            <a:off x="11759828" y="18158912"/>
            <a:ext cx="8758452" cy="4036103"/>
          </a:xfrm>
          <a:prstGeom prst="roundRect">
            <a:avLst/>
          </a:prstGeom>
          <a:solidFill>
            <a:srgbClr val="FFFF99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54B8AA-EC75-4F57-8191-B9CD8BF68534}"/>
              </a:ext>
            </a:extLst>
          </p:cNvPr>
          <p:cNvSpPr/>
          <p:nvPr/>
        </p:nvSpPr>
        <p:spPr>
          <a:xfrm rot="21444484">
            <a:off x="312625" y="8137998"/>
            <a:ext cx="20767715" cy="9568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BA8EA5B9-DBC5-4F21-BA1F-B04CA9B88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538" y="1215384"/>
            <a:ext cx="12491838" cy="1463040"/>
          </a:xfrm>
          <a:blipFill>
            <a:blip r:embed="rId3"/>
            <a:tile tx="0" ty="0" sx="100000" sy="100000" flip="none" algn="tl"/>
          </a:blipFill>
        </p:spPr>
        <p:txBody>
          <a:bodyPr anchor="b">
            <a:noAutofit/>
          </a:bodyPr>
          <a:lstStyle/>
          <a:p>
            <a:r>
              <a:rPr lang="ar-LB" sz="8000" b="1" dirty="0">
                <a:latin typeface="Dubai Medium" panose="020B0603030403030204" pitchFamily="34" charset="-78"/>
                <a:ea typeface="MS PGothic" panose="020B0600070205080204" pitchFamily="34" charset="-128"/>
                <a:cs typeface="Dubai Medium" panose="020B0603030403030204" pitchFamily="34" charset="-78"/>
              </a:rPr>
              <a:t>معامل معالجة النفايات المنزلية</a:t>
            </a:r>
            <a:endParaRPr lang="en-US" sz="8000" b="1" dirty="0">
              <a:latin typeface="Dubai Medium" panose="020B0603030403030204" pitchFamily="34" charset="-78"/>
              <a:ea typeface="MS PGothic" panose="020B0600070205080204" pitchFamily="34" charset="-128"/>
              <a:cs typeface="Dubai Medium" panose="020B060303040303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838D76-963B-4F32-B3B2-9616ECC190C6}"/>
              </a:ext>
            </a:extLst>
          </p:cNvPr>
          <p:cNvSpPr/>
          <p:nvPr/>
        </p:nvSpPr>
        <p:spPr>
          <a:xfrm>
            <a:off x="14265950" y="2838638"/>
            <a:ext cx="6828916" cy="4718367"/>
          </a:xfrm>
          <a:prstGeom prst="roundRect">
            <a:avLst>
              <a:gd name="adj" fmla="val 1729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47BA8B-A7C2-413F-B86F-6CBA7E47C328}"/>
              </a:ext>
            </a:extLst>
          </p:cNvPr>
          <p:cNvSpPr txBox="1"/>
          <p:nvPr/>
        </p:nvSpPr>
        <p:spPr>
          <a:xfrm>
            <a:off x="18255188" y="3189624"/>
            <a:ext cx="2993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400" b="1" dirty="0">
                <a:latin typeface="Dubai" panose="020B0503030403030204" pitchFamily="34" charset="-78"/>
                <a:ea typeface="Cascadia Code" panose="020B0609020000020004" pitchFamily="49" charset="0"/>
                <a:cs typeface="Dubai" panose="020B0503030403030204" pitchFamily="34" charset="-78"/>
              </a:rPr>
              <a:t>مكبات عشوائية</a:t>
            </a:r>
            <a:endParaRPr lang="en-US" sz="4400" b="1" dirty="0">
              <a:latin typeface="Dubai" panose="020B0503030403030204" pitchFamily="34" charset="-78"/>
              <a:ea typeface="Cascadia Code" panose="020B0609020000020004" pitchFamily="49" charset="0"/>
              <a:cs typeface="Dubai" panose="020B0503030403030204" pitchFamily="34" charset="-78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FE99A5B-40F3-4BE3-9E94-92E34D906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2083">
            <a:off x="14761743" y="4985796"/>
            <a:ext cx="3127469" cy="2561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558BF3-F8CA-4C82-9EB0-0DB79355A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005">
            <a:off x="17402208" y="4817650"/>
            <a:ext cx="3300551" cy="2784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11DCC34-AF73-440D-ADCB-92C41401C1F6}"/>
              </a:ext>
            </a:extLst>
          </p:cNvPr>
          <p:cNvSpPr txBox="1"/>
          <p:nvPr/>
        </p:nvSpPr>
        <p:spPr>
          <a:xfrm>
            <a:off x="17182348" y="7915176"/>
            <a:ext cx="3139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400" b="1" dirty="0">
                <a:latin typeface="Dubai" panose="020B0503030403030204" pitchFamily="34" charset="-78"/>
                <a:cs typeface="Dubai" panose="020B0503030403030204" pitchFamily="34" charset="-78"/>
              </a:rPr>
              <a:t>معمل الفرز</a:t>
            </a:r>
            <a:endParaRPr lang="en-US" sz="4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480A079-E561-4190-994A-7B95EA99C98C}"/>
              </a:ext>
            </a:extLst>
          </p:cNvPr>
          <p:cNvSpPr txBox="1"/>
          <p:nvPr/>
        </p:nvSpPr>
        <p:spPr>
          <a:xfrm>
            <a:off x="5480509" y="8730792"/>
            <a:ext cx="1525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 تتميز فكرة معمل الفرز النقال بخاصية الوصول المباشر إلى مكان تواجد النفايات سواء كان على الطريق الرئيسي أو الفرعي ووصولاً إلى المناطق النائية ,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43D7D6-01FB-4EDA-A034-7909C09D7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39" y="13474556"/>
            <a:ext cx="4489462" cy="405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D2E7975-8438-4EBF-8938-DB952ACE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059" flipH="1">
            <a:off x="15022461" y="17690089"/>
            <a:ext cx="5639047" cy="4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3C6E37FC-0A74-46C7-869B-72C643B84FB9}"/>
              </a:ext>
            </a:extLst>
          </p:cNvPr>
          <p:cNvSpPr txBox="1"/>
          <p:nvPr/>
        </p:nvSpPr>
        <p:spPr>
          <a:xfrm>
            <a:off x="11916837" y="18380181"/>
            <a:ext cx="345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latin typeface="Dubai" panose="020B0503030403030204" pitchFamily="34" charset="-78"/>
                <a:ea typeface="Cascadia Code" panose="020B0609020000020004" pitchFamily="49" charset="0"/>
                <a:cs typeface="Dubai" panose="020B0503030403030204" pitchFamily="34" charset="-78"/>
              </a:rPr>
              <a:t>نقل النفايات إلى المحطة</a:t>
            </a:r>
            <a:endParaRPr lang="en-US" sz="3600" b="1" dirty="0">
              <a:latin typeface="Dubai" panose="020B0503030403030204" pitchFamily="34" charset="-78"/>
              <a:ea typeface="Cascadia Code" panose="020B0609020000020004" pitchFamily="49" charset="0"/>
              <a:cs typeface="Dubai" panose="020B0503030403030204" pitchFamily="34" charset="-78"/>
            </a:endParaRPr>
          </a:p>
        </p:txBody>
      </p:sp>
      <p:pic>
        <p:nvPicPr>
          <p:cNvPr id="1030" name="Picture 1029" descr="A trailer with a white box on it&#10;&#10;Description automatically generated">
            <a:extLst>
              <a:ext uri="{FF2B5EF4-FFF2-40B4-BE49-F238E27FC236}">
                <a16:creationId xmlns:a16="http://schemas.microsoft.com/office/drawing/2014/main" id="{78753009-25DC-44E8-A64D-AA85D652A4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r="62687" b="16721"/>
          <a:stretch/>
        </p:blipFill>
        <p:spPr>
          <a:xfrm rot="21300183">
            <a:off x="14974146" y="25953028"/>
            <a:ext cx="5735673" cy="35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B395D729-0162-468B-9E31-EE554F3D0080}"/>
              </a:ext>
            </a:extLst>
          </p:cNvPr>
          <p:cNvSpPr txBox="1"/>
          <p:nvPr/>
        </p:nvSpPr>
        <p:spPr>
          <a:xfrm>
            <a:off x="13266334" y="23785374"/>
            <a:ext cx="705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 يتم نقل النفايات الغير قابلة للمعالجة إلى المحطة الحرق </a:t>
            </a:r>
            <a:r>
              <a:rPr lang="en-US" sz="2400" dirty="0">
                <a:latin typeface="Century Gothic" panose="020B0502020202020204" pitchFamily="34" charset="0"/>
                <a:cs typeface="Dubai" panose="020B0503030403030204" pitchFamily="34" charset="-78"/>
              </a:rPr>
              <a:t>Waste Incineration Plant</a:t>
            </a:r>
            <a:r>
              <a:rPr lang="ar-LB" sz="2400" dirty="0">
                <a:latin typeface="Century Gothic" panose="020B0502020202020204" pitchFamily="34" charset="0"/>
                <a:cs typeface="Dubai" panose="020B0503030403030204" pitchFamily="34" charset="-78"/>
              </a:rPr>
              <a:t> 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(كالأوراق، الكرتون، الأكياس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ar-LB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E20D84-E431-4EE2-B79B-22FEEB5C30CC}"/>
              </a:ext>
            </a:extLst>
          </p:cNvPr>
          <p:cNvSpPr txBox="1"/>
          <p:nvPr/>
        </p:nvSpPr>
        <p:spPr>
          <a:xfrm>
            <a:off x="15224270" y="9604058"/>
            <a:ext cx="5437727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كما يتميز بقدرته على الفرز اليومي بشكل متواصل أو متقطع .</a:t>
            </a: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/>
            <a:endParaRPr lang="en-US" sz="12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يتألف المعمل من :</a:t>
            </a:r>
          </a:p>
          <a:p>
            <a:pPr algn="just" rtl="1"/>
            <a:r>
              <a:rPr lang="ar-LB" sz="2000" dirty="0">
                <a:latin typeface="Dubai" panose="020B0503030403030204" pitchFamily="34" charset="-78"/>
                <a:cs typeface="Dubai" panose="020B0503030403030204" pitchFamily="34" charset="-78"/>
              </a:rPr>
              <a:t>- خزان كبير للنفايات المنزلية</a:t>
            </a:r>
          </a:p>
          <a:p>
            <a:pPr algn="just" rtl="1"/>
            <a:r>
              <a:rPr lang="ar-LB" sz="2000" dirty="0">
                <a:latin typeface="Dubai" panose="020B0503030403030204" pitchFamily="34" charset="-78"/>
                <a:cs typeface="Dubai" panose="020B0503030403030204" pitchFamily="34" charset="-78"/>
              </a:rPr>
              <a:t>- مكان التقطيع وفتح الأكياس</a:t>
            </a:r>
          </a:p>
          <a:p>
            <a:pPr algn="just" rtl="1"/>
            <a:r>
              <a:rPr lang="ar-LB" sz="2000" dirty="0">
                <a:latin typeface="Dubai" panose="020B0503030403030204" pitchFamily="34" charset="-78"/>
                <a:cs typeface="Dubai" panose="020B0503030403030204" pitchFamily="34" charset="-78"/>
              </a:rPr>
              <a:t>- قشاط لتمرير النفايات</a:t>
            </a:r>
          </a:p>
          <a:p>
            <a:pPr algn="just" rtl="1"/>
            <a:r>
              <a:rPr lang="ar-LB" sz="2000" dirty="0">
                <a:latin typeface="Dubai" panose="020B0503030403030204" pitchFamily="34" charset="-78"/>
                <a:cs typeface="Dubai" panose="020B0503030403030204" pitchFamily="34" charset="-78"/>
              </a:rPr>
              <a:t>- براميل مخصصة للمفروزات</a:t>
            </a:r>
          </a:p>
          <a:p>
            <a:pPr algn="just" rtl="1"/>
            <a:r>
              <a:rPr lang="ar-LB" sz="2000" dirty="0">
                <a:latin typeface="Dubai" panose="020B0503030403030204" pitchFamily="34" charset="-78"/>
                <a:cs typeface="Dubai" panose="020B0503030403030204" pitchFamily="34" charset="-78"/>
              </a:rPr>
              <a:t>- معدات للتنظيف والإضاءة، ...</a:t>
            </a:r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/>
            <a:endParaRPr lang="en-US" sz="12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يحتاج معمل الفرز إلى 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5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عمال لتشغيله موزعين على الشكل التالي : </a:t>
            </a: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ـ عامل لملء البرميل الرئيسي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ـ عامل لتقطيع وفتح الأكياس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ar-LB" sz="2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ـ 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عمال لفرز النفايات ؛ الأول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والثاني لفصل المعادن والزجاج والبلاستيك والآخر لفصل الورق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ar-LB" sz="2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/>
            <a:endParaRPr lang="ar-LB" sz="12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يستطيع المعمل فرز ما يقارب 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500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كلغ/يومياً من النفايات المنزلية أي حوالي 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15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طن نفايات شهرياً ،</a:t>
            </a: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تقدر تكلفة تشغيل المعمل بحوالي 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2000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$/ شهر .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89C134-B490-44A5-A860-5115E4388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96779" y="19467300"/>
            <a:ext cx="2523731" cy="2523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E399DF-9717-427A-A0E4-836E664503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10406" y="19609261"/>
            <a:ext cx="2539940" cy="330019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60B32D7-524F-4F30-AE22-A626C523E2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23892763"/>
            <a:ext cx="7581946" cy="532173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99F7EE7-1126-4672-A9FD-8FA31D5B5B46}"/>
              </a:ext>
            </a:extLst>
          </p:cNvPr>
          <p:cNvGrpSpPr/>
          <p:nvPr/>
        </p:nvGrpSpPr>
        <p:grpSpPr>
          <a:xfrm rot="1788353">
            <a:off x="10108579" y="21813935"/>
            <a:ext cx="2850413" cy="2020843"/>
            <a:chOff x="10431619" y="21424087"/>
            <a:chExt cx="2850413" cy="2020843"/>
          </a:xfrm>
        </p:grpSpPr>
        <p:pic>
          <p:nvPicPr>
            <p:cNvPr id="57" name="Graphic 56" descr="Back with solid fill">
              <a:extLst>
                <a:ext uri="{FF2B5EF4-FFF2-40B4-BE49-F238E27FC236}">
                  <a16:creationId xmlns:a16="http://schemas.microsoft.com/office/drawing/2014/main" id="{F17FB42E-8013-44EE-8C2F-D22558F2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704366">
              <a:off x="10431619" y="21424087"/>
              <a:ext cx="1894904" cy="1894904"/>
            </a:xfrm>
            <a:prstGeom prst="rect">
              <a:avLst/>
            </a:prstGeom>
          </p:spPr>
        </p:pic>
        <p:pic>
          <p:nvPicPr>
            <p:cNvPr id="98" name="Graphic 97" descr="Back with solid fill">
              <a:extLst>
                <a:ext uri="{FF2B5EF4-FFF2-40B4-BE49-F238E27FC236}">
                  <a16:creationId xmlns:a16="http://schemas.microsoft.com/office/drawing/2014/main" id="{9333CA4E-EFBB-4F3E-A66E-F6CC74BC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2833505" flipH="1">
              <a:off x="11461443" y="21624341"/>
              <a:ext cx="1820589" cy="1820589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ED99331-6064-42D4-A38A-82B8D7B0B151}"/>
              </a:ext>
            </a:extLst>
          </p:cNvPr>
          <p:cNvGrpSpPr/>
          <p:nvPr/>
        </p:nvGrpSpPr>
        <p:grpSpPr>
          <a:xfrm>
            <a:off x="5129606" y="9331206"/>
            <a:ext cx="10050137" cy="8806716"/>
            <a:chOff x="5870012" y="9274167"/>
            <a:chExt cx="10050137" cy="8806716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EFA505DD-657A-43B6-A44E-806A186AE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9347" r="2407"/>
            <a:stretch/>
          </p:blipFill>
          <p:spPr>
            <a:xfrm flipH="1">
              <a:off x="5870012" y="9274167"/>
              <a:ext cx="10050137" cy="59069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7" name="Speech Bubble: Rectangle with Corners Rounded 86">
              <a:extLst>
                <a:ext uri="{FF2B5EF4-FFF2-40B4-BE49-F238E27FC236}">
                  <a16:creationId xmlns:a16="http://schemas.microsoft.com/office/drawing/2014/main" id="{3A70B5DF-6E02-4832-AB56-0B62BA6FACD7}"/>
                </a:ext>
              </a:extLst>
            </p:cNvPr>
            <p:cNvSpPr/>
            <p:nvPr/>
          </p:nvSpPr>
          <p:spPr>
            <a:xfrm rot="16200000">
              <a:off x="6510066" y="8893357"/>
              <a:ext cx="539527" cy="1606852"/>
            </a:xfrm>
            <a:prstGeom prst="wedgeRoundRectCallout">
              <a:avLst>
                <a:gd name="adj1" fmla="val -364680"/>
                <a:gd name="adj2" fmla="val -4991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B566DF9-65C6-4D05-A266-31812C58AB57}"/>
                </a:ext>
              </a:extLst>
            </p:cNvPr>
            <p:cNvSpPr txBox="1"/>
            <p:nvPr/>
          </p:nvSpPr>
          <p:spPr>
            <a:xfrm>
              <a:off x="5993701" y="9559040"/>
              <a:ext cx="160685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LB" sz="2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برميل النفايات</a:t>
              </a:r>
              <a:endParaRPr lang="en-US" sz="2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5223EC3D-CFCD-4B37-9D99-C4F2902B7E4F}"/>
                </a:ext>
              </a:extLst>
            </p:cNvPr>
            <p:cNvSpPr/>
            <p:nvPr/>
          </p:nvSpPr>
          <p:spPr>
            <a:xfrm rot="16200000">
              <a:off x="6254598" y="13381286"/>
              <a:ext cx="539526" cy="1237735"/>
            </a:xfrm>
            <a:prstGeom prst="wedgeRoundRectCallout">
              <a:avLst>
                <a:gd name="adj1" fmla="val 268434"/>
                <a:gd name="adj2" fmla="val 154531"/>
                <a:gd name="adj3" fmla="val 16667"/>
              </a:avLst>
            </a:prstGeom>
            <a:solidFill>
              <a:srgbClr val="3333CC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1AF843E-1EB9-4195-A090-B50D2D23ECD8}"/>
                </a:ext>
              </a:extLst>
            </p:cNvPr>
            <p:cNvSpPr txBox="1"/>
            <p:nvPr/>
          </p:nvSpPr>
          <p:spPr>
            <a:xfrm>
              <a:off x="6084199" y="13830479"/>
              <a:ext cx="880325" cy="307777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LB" sz="2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الزجاج</a:t>
              </a:r>
              <a:endParaRPr lang="en-US" sz="2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91" name="Speech Bubble: Rectangle with Corners Rounded 90">
              <a:extLst>
                <a:ext uri="{FF2B5EF4-FFF2-40B4-BE49-F238E27FC236}">
                  <a16:creationId xmlns:a16="http://schemas.microsoft.com/office/drawing/2014/main" id="{85C2CE2C-0625-406C-B3F1-D0F7C9CCAA60}"/>
                </a:ext>
              </a:extLst>
            </p:cNvPr>
            <p:cNvSpPr/>
            <p:nvPr/>
          </p:nvSpPr>
          <p:spPr>
            <a:xfrm rot="16200000">
              <a:off x="7908726" y="14602303"/>
              <a:ext cx="886762" cy="1576784"/>
            </a:xfrm>
            <a:prstGeom prst="wedgeRoundRectCallout">
              <a:avLst>
                <a:gd name="adj1" fmla="val 280762"/>
                <a:gd name="adj2" fmla="val 170639"/>
                <a:gd name="adj3" fmla="val 16667"/>
              </a:avLst>
            </a:prstGeom>
            <a:solidFill>
              <a:srgbClr val="C0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7CFC5B3-509B-4DE1-9227-27F1FF0BE473}"/>
                </a:ext>
              </a:extLst>
            </p:cNvPr>
            <p:cNvSpPr txBox="1"/>
            <p:nvPr/>
          </p:nvSpPr>
          <p:spPr>
            <a:xfrm>
              <a:off x="7670631" y="15061599"/>
              <a:ext cx="1328981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LB" sz="2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البلاستيك</a:t>
              </a:r>
              <a:endParaRPr lang="en-US" sz="2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1BF652F-43F9-4339-B98C-67937CD1543F}"/>
                </a:ext>
              </a:extLst>
            </p:cNvPr>
            <p:cNvSpPr txBox="1"/>
            <p:nvPr/>
          </p:nvSpPr>
          <p:spPr>
            <a:xfrm>
              <a:off x="7795384" y="15402603"/>
              <a:ext cx="1079475" cy="3077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LB" sz="2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المعادن</a:t>
              </a:r>
              <a:endParaRPr lang="en-US" sz="2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01" name="Speech Bubble: Rectangle with Corners Rounded 100">
              <a:extLst>
                <a:ext uri="{FF2B5EF4-FFF2-40B4-BE49-F238E27FC236}">
                  <a16:creationId xmlns:a16="http://schemas.microsoft.com/office/drawing/2014/main" id="{9AC8AA1B-B760-4140-95AF-45A91880ED77}"/>
                </a:ext>
              </a:extLst>
            </p:cNvPr>
            <p:cNvSpPr/>
            <p:nvPr/>
          </p:nvSpPr>
          <p:spPr>
            <a:xfrm rot="16200000">
              <a:off x="14462451" y="15048347"/>
              <a:ext cx="481346" cy="1090112"/>
            </a:xfrm>
            <a:prstGeom prst="wedgeRoundRectCallout">
              <a:avLst>
                <a:gd name="adj1" fmla="val 537060"/>
                <a:gd name="adj2" fmla="val 343"/>
                <a:gd name="adj3" fmla="val 16667"/>
              </a:avLst>
            </a:prstGeom>
            <a:solidFill>
              <a:srgbClr val="66003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peech Bubble: Rectangle with Corners Rounded 98">
              <a:extLst>
                <a:ext uri="{FF2B5EF4-FFF2-40B4-BE49-F238E27FC236}">
                  <a16:creationId xmlns:a16="http://schemas.microsoft.com/office/drawing/2014/main" id="{563573EF-62A4-41BB-9B8D-24BB80290969}"/>
                </a:ext>
              </a:extLst>
            </p:cNvPr>
            <p:cNvSpPr/>
            <p:nvPr/>
          </p:nvSpPr>
          <p:spPr>
            <a:xfrm rot="16200000">
              <a:off x="10525164" y="14786532"/>
              <a:ext cx="886762" cy="1576784"/>
            </a:xfrm>
            <a:prstGeom prst="wedgeRoundRectCallout">
              <a:avLst>
                <a:gd name="adj1" fmla="val 266289"/>
                <a:gd name="adj2" fmla="val 146221"/>
                <a:gd name="adj3" fmla="val 16667"/>
              </a:avLst>
            </a:prstGeom>
            <a:solidFill>
              <a:srgbClr val="008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E76EC90A-0931-4B7A-A832-A8A47661742B}"/>
                </a:ext>
              </a:extLst>
            </p:cNvPr>
            <p:cNvSpPr/>
            <p:nvPr/>
          </p:nvSpPr>
          <p:spPr>
            <a:xfrm rot="11610056">
              <a:off x="14478271" y="15457844"/>
              <a:ext cx="369497" cy="2623039"/>
            </a:xfrm>
            <a:prstGeom prst="triangle">
              <a:avLst>
                <a:gd name="adj" fmla="val 88646"/>
              </a:avLst>
            </a:prstGeom>
            <a:solidFill>
              <a:srgbClr val="66003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D1C616A3-08A0-46CD-BD8D-ABACFFD142C8}"/>
                </a:ext>
              </a:extLst>
            </p:cNvPr>
            <p:cNvSpPr/>
            <p:nvPr/>
          </p:nvSpPr>
          <p:spPr>
            <a:xfrm rot="7880916">
              <a:off x="12279339" y="15202214"/>
              <a:ext cx="369497" cy="3473668"/>
            </a:xfrm>
            <a:prstGeom prst="triangle">
              <a:avLst>
                <a:gd name="adj" fmla="val 88646"/>
              </a:avLst>
            </a:prstGeom>
            <a:solidFill>
              <a:srgbClr val="008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F6D04F-6E57-42F9-B62C-01F682B4F993}"/>
                </a:ext>
              </a:extLst>
            </p:cNvPr>
            <p:cNvSpPr txBox="1"/>
            <p:nvPr/>
          </p:nvSpPr>
          <p:spPr>
            <a:xfrm>
              <a:off x="10259853" y="15245685"/>
              <a:ext cx="1468005" cy="707886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LB" sz="2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النفايات العضوية</a:t>
              </a:r>
              <a:endParaRPr lang="en-US" sz="2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FF2475B-F2C3-49A3-B165-750D221896B5}"/>
                </a:ext>
              </a:extLst>
            </p:cNvPr>
            <p:cNvSpPr txBox="1"/>
            <p:nvPr/>
          </p:nvSpPr>
          <p:spPr>
            <a:xfrm>
              <a:off x="14233076" y="15424204"/>
              <a:ext cx="969807" cy="307777"/>
            </a:xfrm>
            <a:prstGeom prst="rect">
              <a:avLst/>
            </a:prstGeom>
            <a:solidFill>
              <a:srgbClr val="660033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LB" sz="2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الورق</a:t>
              </a:r>
              <a:endParaRPr lang="en-US" sz="2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3BF4CFC3-BA85-4BBF-B8FC-2AF9BAF77A17}"/>
              </a:ext>
            </a:extLst>
          </p:cNvPr>
          <p:cNvSpPr txBox="1"/>
          <p:nvPr/>
        </p:nvSpPr>
        <p:spPr>
          <a:xfrm>
            <a:off x="12655198" y="23063101"/>
            <a:ext cx="7567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latin typeface="Dubai" panose="020B0503030403030204" pitchFamily="34" charset="-78"/>
                <a:ea typeface="Cascadia Code" panose="020B0609020000020004" pitchFamily="49" charset="0"/>
                <a:cs typeface="Dubai" panose="020B0503030403030204" pitchFamily="34" charset="-78"/>
              </a:rPr>
              <a:t>محطة توليد الكهرباء من حرق النفايات</a:t>
            </a:r>
            <a:endParaRPr lang="en-US" sz="4000" b="1" dirty="0">
              <a:latin typeface="Dubai" panose="020B0503030403030204" pitchFamily="34" charset="-78"/>
              <a:ea typeface="Cascadia Code" panose="020B0609020000020004" pitchFamily="49" charset="0"/>
              <a:cs typeface="Dubai" panose="020B0503030403030204" pitchFamily="34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D06601-CC2F-422A-85E8-517D9DE2087E}"/>
              </a:ext>
            </a:extLst>
          </p:cNvPr>
          <p:cNvSpPr txBox="1"/>
          <p:nvPr/>
        </p:nvSpPr>
        <p:spPr>
          <a:xfrm>
            <a:off x="4713147" y="18525609"/>
            <a:ext cx="534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>
                <a:latin typeface="Dubai" panose="020B0503030403030204" pitchFamily="34" charset="-78"/>
                <a:cs typeface="Dubai" panose="020B0503030403030204" pitchFamily="34" charset="-78"/>
              </a:rPr>
              <a:t>تقنية الهاضم اللاهوائي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1ABAF2-105F-4861-AEFD-26610BA20CF1}"/>
              </a:ext>
            </a:extLst>
          </p:cNvPr>
          <p:cNvSpPr txBox="1"/>
          <p:nvPr/>
        </p:nvSpPr>
        <p:spPr>
          <a:xfrm>
            <a:off x="93334" y="29412375"/>
            <a:ext cx="115482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Maryam EL REZ &amp; Amro ZAWIT                          @AECENAR_Oct 2023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E9362FF3-598A-4EB7-9DB6-1E59E541C9F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02"/>
          <a:stretch/>
        </p:blipFill>
        <p:spPr>
          <a:xfrm>
            <a:off x="7213684" y="111373"/>
            <a:ext cx="6968957" cy="8994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21C82DA-77C1-4230-A161-FCEB541F14D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8" t="11747" r="28644" b="21483"/>
          <a:stretch/>
        </p:blipFill>
        <p:spPr>
          <a:xfrm>
            <a:off x="18825503" y="95787"/>
            <a:ext cx="2344397" cy="2486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A0D28A13-72D9-41FE-ACC4-F51ABBAF0E49}"/>
              </a:ext>
            </a:extLst>
          </p:cNvPr>
          <p:cNvSpPr txBox="1"/>
          <p:nvPr/>
        </p:nvSpPr>
        <p:spPr>
          <a:xfrm>
            <a:off x="7237697" y="23796465"/>
            <a:ext cx="3657600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  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تمرر النفايات العضوية </a:t>
            </a:r>
            <a:r>
              <a:rPr lang="en-US" sz="2400" dirty="0">
                <a:latin typeface="Century Gothic" panose="020B0502020202020204" pitchFamily="34" charset="0"/>
                <a:cs typeface="Dubai" panose="020B0503030403030204" pitchFamily="34" charset="-78"/>
              </a:rPr>
              <a:t>Organic waste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في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فرامة مخصصة لتقطيع النفايات العضوية ،</a:t>
            </a: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 يتم بعدها معالجة هذه النفايات في الهاضم اللاهوائي </a:t>
            </a:r>
            <a:r>
              <a:rPr lang="en-US" sz="2400" dirty="0">
                <a:latin typeface="Century Gothic" panose="020B0502020202020204" pitchFamily="34" charset="0"/>
                <a:cs typeface="Dubai" panose="020B0503030403030204" pitchFamily="34" charset="-78"/>
              </a:rPr>
              <a:t>Anaerobic Digestion</a:t>
            </a:r>
            <a:r>
              <a:rPr lang="ar-LB" sz="2400" dirty="0">
                <a:latin typeface="Century Gothic" panose="020B0502020202020204" pitchFamily="34" charset="0"/>
                <a:cs typeface="Dubai" panose="020B0503030403030204" pitchFamily="34" charset="-78"/>
              </a:rPr>
              <a:t> 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؛ حيث يتم انتاج السماد العضوي بالإضافة إلى استخراج غاز الميثان .</a:t>
            </a:r>
          </a:p>
          <a:p>
            <a:pPr algn="just" rtl="1"/>
            <a:endParaRPr lang="ar-LB" sz="11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 يستوعب الهاضم أسبوعياً حوالي 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400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 كلغ من النفايات العضوية .</a:t>
            </a: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B3B46-7FFA-425D-9DAD-6137701D6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8071" y="20020347"/>
            <a:ext cx="3046836" cy="3046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29FC3-7550-40A4-9ABF-6E9CF525DE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407">
            <a:off x="8871559" y="18787811"/>
            <a:ext cx="1828571" cy="2778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746888-8266-4E34-9981-5FC27CC698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45" y="20094261"/>
            <a:ext cx="2293165" cy="34113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A28A930-F921-4793-AD93-73FD3197E68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847317">
            <a:off x="10970236" y="24743348"/>
            <a:ext cx="2994601" cy="34918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DB4E6C-A83D-4ACA-923A-C596CD70CB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477">
            <a:off x="12216981" y="24644493"/>
            <a:ext cx="3362664" cy="413501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20E0955-2EEB-49D9-96A9-CC6D9AF3D8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64299" y="26475828"/>
            <a:ext cx="4521202" cy="391567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5CAC464-376E-4B99-8A3A-A79FCF7C8A2C}"/>
              </a:ext>
            </a:extLst>
          </p:cNvPr>
          <p:cNvSpPr txBox="1"/>
          <p:nvPr/>
        </p:nvSpPr>
        <p:spPr>
          <a:xfrm>
            <a:off x="15021419" y="24530437"/>
            <a:ext cx="5300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البلاستيكية، العبوات المزدوجة، الحفاضات، ...) حيث يتم حرقها واستخراج الطاقة الكهربائية</a:t>
            </a: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LB" sz="2400" dirty="0">
                <a:latin typeface="Dubai" panose="020B0503030403030204" pitchFamily="34" charset="-78"/>
                <a:cs typeface="Dubai" panose="020B0503030403030204" pitchFamily="34" charset="-78"/>
              </a:rPr>
              <a:t>منها .</a:t>
            </a:r>
            <a:endParaRPr lang="en-US" sz="2400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CD516F9-D1DD-4CC5-88C3-DBAB059C51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0917082">
            <a:off x="14370369" y="3119424"/>
            <a:ext cx="4105043" cy="1972491"/>
          </a:xfrm>
          <a:prstGeom prst="roundRect">
            <a:avLst>
              <a:gd name="adj" fmla="val 1280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" name="Graphic 65" descr="Arrow: Slight curve with solid fill">
            <a:extLst>
              <a:ext uri="{FF2B5EF4-FFF2-40B4-BE49-F238E27FC236}">
                <a16:creationId xmlns:a16="http://schemas.microsoft.com/office/drawing/2014/main" id="{8DE29401-D1AE-4DBB-B8AA-68E5F85B08A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7268675">
            <a:off x="14539012" y="7026544"/>
            <a:ext cx="1499950" cy="1499950"/>
          </a:xfrm>
          <a:prstGeom prst="rect">
            <a:avLst/>
          </a:prstGeom>
        </p:spPr>
      </p:pic>
      <p:pic>
        <p:nvPicPr>
          <p:cNvPr id="68" name="Graphic 67" descr="Arrow: Slight curve with solid fill">
            <a:extLst>
              <a:ext uri="{FF2B5EF4-FFF2-40B4-BE49-F238E27FC236}">
                <a16:creationId xmlns:a16="http://schemas.microsoft.com/office/drawing/2014/main" id="{7720F8E4-CF84-465B-8992-C12DBE6D770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7613904">
            <a:off x="13639504" y="6487531"/>
            <a:ext cx="1827511" cy="182751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4E2423-95BB-4BE2-8A51-7F01825B0B0F}"/>
              </a:ext>
            </a:extLst>
          </p:cNvPr>
          <p:cNvSpPr/>
          <p:nvPr/>
        </p:nvSpPr>
        <p:spPr>
          <a:xfrm>
            <a:off x="147941" y="2810445"/>
            <a:ext cx="13631866" cy="477200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FA5FDA-61F0-4E61-A069-A705DA14C44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14509"/>
          <a:stretch/>
        </p:blipFill>
        <p:spPr>
          <a:xfrm>
            <a:off x="493172" y="8982251"/>
            <a:ext cx="4502693" cy="4337367"/>
          </a:xfrm>
          <a:prstGeom prst="roundRect">
            <a:avLst>
              <a:gd name="adj" fmla="val 131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81CC3E-4610-4FEF-960B-B86B9B818B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6" y="19487894"/>
            <a:ext cx="5553753" cy="4165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0472C-45DF-4627-B52A-A241C49C829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" y="1215385"/>
            <a:ext cx="6215083" cy="14508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2AFDE4-F9AF-4BE3-960E-396E07DFEE6E}"/>
              </a:ext>
            </a:extLst>
          </p:cNvPr>
          <p:cNvSpPr/>
          <p:nvPr/>
        </p:nvSpPr>
        <p:spPr>
          <a:xfrm>
            <a:off x="19069868" y="1988586"/>
            <a:ext cx="1952428" cy="481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4DC34-9157-4E45-BB94-FAB46B77E0E3}"/>
              </a:ext>
            </a:extLst>
          </p:cNvPr>
          <p:cNvSpPr txBox="1"/>
          <p:nvPr/>
        </p:nvSpPr>
        <p:spPr>
          <a:xfrm>
            <a:off x="19017090" y="2002973"/>
            <a:ext cx="205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800" dirty="0">
                <a:cs typeface="PT Bold Arch" panose="02010400000000000000" pitchFamily="2" charset="-78"/>
              </a:rPr>
              <a:t>طاقة الشمال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FFEF5-813C-4CAA-BAE6-205CD3A4F2E2}"/>
              </a:ext>
            </a:extLst>
          </p:cNvPr>
          <p:cNvSpPr txBox="1"/>
          <p:nvPr/>
        </p:nvSpPr>
        <p:spPr>
          <a:xfrm>
            <a:off x="262250" y="2786836"/>
            <a:ext cx="621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4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الحل للتخلص من النفايات</a:t>
            </a:r>
            <a:r>
              <a:rPr lang="ar-LB" sz="4400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en-US" sz="4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AB96B02-28E5-43D1-AA66-11959383516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7"/>
          <a:stretch/>
        </p:blipFill>
        <p:spPr>
          <a:xfrm rot="21400726">
            <a:off x="435387" y="3321923"/>
            <a:ext cx="13429858" cy="4722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4E32890-8818-417F-937E-8F14C4CFAC86}"/>
              </a:ext>
            </a:extLst>
          </p:cNvPr>
          <p:cNvSpPr txBox="1"/>
          <p:nvPr/>
        </p:nvSpPr>
        <p:spPr>
          <a:xfrm rot="21365912">
            <a:off x="2123952" y="7493510"/>
            <a:ext cx="167661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1400" b="1" dirty="0">
                <a:latin typeface="Dubai" panose="020B0503030403030204" pitchFamily="34" charset="-78"/>
                <a:cs typeface="Dubai" panose="020B0503030403030204" pitchFamily="34" charset="-78"/>
              </a:rPr>
              <a:t>محطة حرق النفايات</a:t>
            </a:r>
            <a:endParaRPr lang="en-US" sz="1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B85DBA-1FEC-4D12-BAB3-AC224F1ACCD9}"/>
              </a:ext>
            </a:extLst>
          </p:cNvPr>
          <p:cNvCxnSpPr>
            <a:cxnSpLocks/>
          </p:cNvCxnSpPr>
          <p:nvPr/>
        </p:nvCxnSpPr>
        <p:spPr>
          <a:xfrm flipV="1">
            <a:off x="3365686" y="6777846"/>
            <a:ext cx="689116" cy="74477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2DCDCFC-80C3-47FA-85D2-C7B2B6DABD15}"/>
              </a:ext>
            </a:extLst>
          </p:cNvPr>
          <p:cNvCxnSpPr>
            <a:cxnSpLocks/>
          </p:cNvCxnSpPr>
          <p:nvPr/>
        </p:nvCxnSpPr>
        <p:spPr>
          <a:xfrm flipV="1">
            <a:off x="8259206" y="5847126"/>
            <a:ext cx="198675" cy="1781499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186A37-52D5-46F6-8873-60FB0B47AF26}"/>
              </a:ext>
            </a:extLst>
          </p:cNvPr>
          <p:cNvCxnSpPr>
            <a:cxnSpLocks/>
          </p:cNvCxnSpPr>
          <p:nvPr/>
        </p:nvCxnSpPr>
        <p:spPr>
          <a:xfrm flipH="1" flipV="1">
            <a:off x="10452035" y="6199070"/>
            <a:ext cx="726637" cy="956139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42722BB-D772-4786-9E82-B4BDD3F6DE04}"/>
              </a:ext>
            </a:extLst>
          </p:cNvPr>
          <p:cNvSpPr txBox="1"/>
          <p:nvPr/>
        </p:nvSpPr>
        <p:spPr>
          <a:xfrm rot="21356666">
            <a:off x="7828252" y="7426306"/>
            <a:ext cx="126596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ar-LB" sz="1400" b="1" dirty="0">
                <a:latin typeface="Dubai" panose="020B0503030403030204" pitchFamily="34" charset="-78"/>
                <a:cs typeface="Dubai" panose="020B0503030403030204" pitchFamily="34" charset="-78"/>
              </a:rPr>
              <a:t>الهاضم اللاهوائي</a:t>
            </a:r>
            <a:endParaRPr lang="en-US" sz="1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328E74-29F6-49E1-AC30-E76684486773}"/>
              </a:ext>
            </a:extLst>
          </p:cNvPr>
          <p:cNvSpPr txBox="1"/>
          <p:nvPr/>
        </p:nvSpPr>
        <p:spPr>
          <a:xfrm rot="21389052">
            <a:off x="10696354" y="7095340"/>
            <a:ext cx="96463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ar-LB" sz="1400" b="1" dirty="0">
                <a:latin typeface="Dubai" panose="020B0503030403030204" pitchFamily="34" charset="-78"/>
                <a:cs typeface="Dubai" panose="020B0503030403030204" pitchFamily="34" charset="-78"/>
              </a:rPr>
              <a:t>محطة الفرز</a:t>
            </a:r>
            <a:endParaRPr lang="en-US" sz="1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8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270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Dubai</vt:lpstr>
      <vt:lpstr>Dubai Medium</vt:lpstr>
      <vt:lpstr>Office Theme</vt:lpstr>
      <vt:lpstr>معامل معالجة النفايات المنزلية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133</cp:revision>
  <dcterms:created xsi:type="dcterms:W3CDTF">2021-05-05T09:16:30Z</dcterms:created>
  <dcterms:modified xsi:type="dcterms:W3CDTF">2023-10-05T06:25:34Z</dcterms:modified>
</cp:coreProperties>
</file>