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2.jpg" ContentType="image/jpg"/>
  <Override PartName="/ppt/media/image7.jpg" ContentType="image/jpg"/>
  <Override PartName="/ppt/media/image13.jpg" ContentType="image/jpg"/>
  <Override PartName="/ppt/media/image14.jpg" ContentType="image/jpg"/>
  <Override PartName="/ppt/media/image17.jpg" ContentType="image/jpg"/>
  <Override PartName="/ppt/media/image20.jpg" ContentType="image/jpg"/>
  <Override PartName="/ppt/media/image21.jpg" ContentType="image/jpg"/>
  <Override PartName="/ppt/media/image25.jpg" ContentType="image/jpg"/>
  <Override PartName="/ppt/media/image26.jpg" ContentType="image/jpg"/>
  <Override PartName="/ppt/media/image27.jpg" ContentType="image/jpg"/>
  <Override PartName="/ppt/media/image28.jpg" ContentType="image/jpg"/>
  <Override PartName="/ppt/media/image30.jpg" ContentType="image/jpg"/>
  <Override PartName="/ppt/media/image31.jpg" ContentType="image/jpg"/>
  <Override PartName="/ppt/media/image33.jpg" ContentType="image/jpg"/>
  <Override PartName="/ppt/media/image34.jpg" ContentType="image/jpg"/>
  <Override PartName="/ppt/media/image35.jpg" ContentType="image/jpg"/>
  <Override PartName="/ppt/media/image36.jpg" ContentType="image/jpg"/>
  <Override PartName="/ppt/media/image39.jpg" ContentType="image/jpg"/>
  <Override PartName="/ppt/media/image40.jpg" ContentType="image/jpg"/>
  <Override PartName="/ppt/media/image41.jpg" ContentType="image/jpg"/>
  <Override PartName="/ppt/media/image43.jpg" ContentType="image/jpg"/>
  <Override PartName="/ppt/media/image44.jpg" ContentType="image/jpg"/>
  <Override PartName="/ppt/media/image45.jpg" ContentType="image/jpg"/>
  <Override PartName="/ppt/media/image46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6" r:id="rId11"/>
    <p:sldId id="269" r:id="rId12"/>
    <p:sldId id="267" r:id="rId13"/>
    <p:sldId id="268" r:id="rId14"/>
    <p:sldId id="274" r:id="rId15"/>
    <p:sldId id="270" r:id="rId16"/>
    <p:sldId id="271" r:id="rId17"/>
    <p:sldId id="272" r:id="rId18"/>
    <p:sldId id="273" r:id="rId19"/>
    <p:sldId id="275" r:id="rId20"/>
    <p:sldId id="276" r:id="rId21"/>
    <p:sldId id="277" r:id="rId22"/>
    <p:sldId id="281" r:id="rId23"/>
    <p:sldId id="284" r:id="rId24"/>
    <p:sldId id="285" r:id="rId25"/>
    <p:sldId id="278" r:id="rId26"/>
    <p:sldId id="279" r:id="rId27"/>
    <p:sldId id="280" r:id="rId28"/>
    <p:sldId id="283" r:id="rId29"/>
    <p:sldId id="286" r:id="rId30"/>
    <p:sldId id="293" r:id="rId31"/>
    <p:sldId id="288" r:id="rId32"/>
    <p:sldId id="289" r:id="rId33"/>
    <p:sldId id="290" r:id="rId34"/>
    <p:sldId id="291" r:id="rId35"/>
    <p:sldId id="292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6C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55" d="100"/>
          <a:sy n="55" d="100"/>
        </p:scale>
        <p:origin x="1260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E88F09-388A-47DE-A021-0469535137BB}" type="datetimeFigureOut">
              <a:rPr lang="en-US" smtClean="0"/>
              <a:t>6/26/2022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20A3B9-12B1-44A2-84C1-86DC56F7A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435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64E9-BC59-4970-BE11-02117911107C}" type="datetimeFigureOut">
              <a:rPr lang="en-US" smtClean="0"/>
              <a:t>6/25/2022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0D48C-DE01-4123-A1B4-3CAD62A3F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057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64E9-BC59-4970-BE11-02117911107C}" type="datetimeFigureOut">
              <a:rPr lang="en-US" smtClean="0"/>
              <a:t>6/25/2022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0D48C-DE01-4123-A1B4-3CAD62A3F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600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64E9-BC59-4970-BE11-02117911107C}" type="datetimeFigureOut">
              <a:rPr lang="en-US" smtClean="0"/>
              <a:t>6/25/2022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0D48C-DE01-4123-A1B4-3CAD62A3F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949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64E9-BC59-4970-BE11-02117911107C}" type="datetimeFigureOut">
              <a:rPr lang="en-US" smtClean="0"/>
              <a:t>6/25/2022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0D48C-DE01-4123-A1B4-3CAD62A3F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778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64E9-BC59-4970-BE11-02117911107C}" type="datetimeFigureOut">
              <a:rPr lang="en-US" smtClean="0"/>
              <a:t>6/25/2022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0D48C-DE01-4123-A1B4-3CAD62A3F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183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64E9-BC59-4970-BE11-02117911107C}" type="datetimeFigureOut">
              <a:rPr lang="en-US" smtClean="0"/>
              <a:t>6/25/2022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0D48C-DE01-4123-A1B4-3CAD62A3F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793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64E9-BC59-4970-BE11-02117911107C}" type="datetimeFigureOut">
              <a:rPr lang="en-US" smtClean="0"/>
              <a:t>6/25/2022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0D48C-DE01-4123-A1B4-3CAD62A3F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051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64E9-BC59-4970-BE11-02117911107C}" type="datetimeFigureOut">
              <a:rPr lang="en-US" smtClean="0"/>
              <a:t>6/25/2022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0D48C-DE01-4123-A1B4-3CAD62A3F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64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64E9-BC59-4970-BE11-02117911107C}" type="datetimeFigureOut">
              <a:rPr lang="en-US" smtClean="0"/>
              <a:t>6/25/2022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0D48C-DE01-4123-A1B4-3CAD62A3F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91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64E9-BC59-4970-BE11-02117911107C}" type="datetimeFigureOut">
              <a:rPr lang="en-US" smtClean="0"/>
              <a:t>6/25/2022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0D48C-DE01-4123-A1B4-3CAD62A3F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21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64E9-BC59-4970-BE11-02117911107C}" type="datetimeFigureOut">
              <a:rPr lang="en-US" smtClean="0"/>
              <a:t>6/25/2022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0D48C-DE01-4123-A1B4-3CAD62A3F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2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064E9-BC59-4970-BE11-02117911107C}" type="datetimeFigureOut">
              <a:rPr lang="en-US" smtClean="0"/>
              <a:t>6/25/2022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C0D48C-DE01-4123-A1B4-3CAD62A3F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690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4.png"/><Relationship Id="rId7" Type="http://schemas.openxmlformats.org/officeDocument/2006/relationships/image" Target="../media/image2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0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4.png"/><Relationship Id="rId7" Type="http://schemas.openxmlformats.org/officeDocument/2006/relationships/image" Target="../media/image3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tm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g"/><Relationship Id="rId3" Type="http://schemas.openxmlformats.org/officeDocument/2006/relationships/image" Target="../media/image4.png"/><Relationship Id="rId7" Type="http://schemas.openxmlformats.org/officeDocument/2006/relationships/image" Target="../media/image4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46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14.jpg"/><Relationship Id="rId12" Type="http://schemas.openxmlformats.org/officeDocument/2006/relationships/image" Target="../media/image1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11" Type="http://schemas.openxmlformats.org/officeDocument/2006/relationships/image" Target="../media/image18.png"/><Relationship Id="rId5" Type="http://schemas.openxmlformats.org/officeDocument/2006/relationships/image" Target="../media/image6.png"/><Relationship Id="rId10" Type="http://schemas.openxmlformats.org/officeDocument/2006/relationships/image" Target="../media/image17.jpg"/><Relationship Id="rId4" Type="http://schemas.openxmlformats.org/officeDocument/2006/relationships/image" Target="../media/image5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944" y="2444961"/>
            <a:ext cx="7380515" cy="41330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415735" y="1075509"/>
            <a:ext cx="40318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Municipality of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47608" y="1029342"/>
            <a:ext cx="39817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MEJDLAYA</a:t>
            </a:r>
          </a:p>
        </p:txBody>
      </p:sp>
    </p:spTree>
    <p:extLst>
      <p:ext uri="{BB962C8B-B14F-4D97-AF65-F5344CB8AC3E}">
        <p14:creationId xmlns:p14="http://schemas.microsoft.com/office/powerpoint/2010/main" val="355633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13944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LB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2- لمحة عامة عن المشروع</a:t>
            </a:r>
            <a:endParaRPr lang="en-US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460" y="62865"/>
            <a:ext cx="2240280" cy="1154430"/>
          </a:xfrm>
          <a:prstGeom prst="rect">
            <a:avLst/>
          </a:prstGeom>
        </p:spPr>
      </p:pic>
      <p:pic>
        <p:nvPicPr>
          <p:cNvPr id="4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55205" y="219668"/>
            <a:ext cx="1733389" cy="840824"/>
          </a:xfrm>
          <a:prstGeom prst="rect">
            <a:avLst/>
          </a:prstGeom>
        </p:spPr>
      </p:pic>
      <p:pic>
        <p:nvPicPr>
          <p:cNvPr id="5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 rot="2989198">
            <a:off x="-320039" y="3946326"/>
            <a:ext cx="2713316" cy="3254574"/>
          </a:xfrm>
          <a:prstGeom prst="rect">
            <a:avLst/>
          </a:prstGeom>
        </p:spPr>
      </p:pic>
      <p:pic>
        <p:nvPicPr>
          <p:cNvPr id="14" name="image1.png" descr="D:\NLAP\Logo\NLAP-Logo.png"/>
          <p:cNvPicPr/>
          <p:nvPr/>
        </p:nvPicPr>
        <p:blipFill rotWithShape="1">
          <a:blip r:embed="rId5" cstate="print"/>
          <a:srcRect l="-289" t="-536" r="289" b="11836"/>
          <a:stretch/>
        </p:blipFill>
        <p:spPr bwMode="auto">
          <a:xfrm>
            <a:off x="176542" y="1576471"/>
            <a:ext cx="860077" cy="8408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5"/>
          <p:cNvSpPr/>
          <p:nvPr/>
        </p:nvSpPr>
        <p:spPr>
          <a:xfrm>
            <a:off x="1831048" y="1856877"/>
            <a:ext cx="2648314" cy="860617"/>
          </a:xfrm>
          <a:prstGeom prst="rect">
            <a:avLst/>
          </a:prstGeom>
          <a:solidFill>
            <a:srgbClr val="1D6C9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79901" y="1620807"/>
            <a:ext cx="2240280" cy="115443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371062" y="2186462"/>
            <a:ext cx="2841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1D6C95"/>
                </a:solidFill>
                <a:latin typeface="Times New Roman"/>
                <a:cs typeface="Times New Roman"/>
              </a:rPr>
              <a:t>Incinerator</a:t>
            </a:r>
            <a:r>
              <a:rPr lang="en-US" sz="2400" b="1" spc="-80" dirty="0">
                <a:solidFill>
                  <a:srgbClr val="1D6C95"/>
                </a:solidFill>
                <a:latin typeface="Times New Roman"/>
                <a:cs typeface="Times New Roman"/>
              </a:rPr>
              <a:t> </a:t>
            </a:r>
            <a:r>
              <a:rPr lang="en-US" sz="2400" b="1" dirty="0">
                <a:solidFill>
                  <a:srgbClr val="1D6C95"/>
                </a:solidFill>
                <a:latin typeface="Times New Roman"/>
                <a:cs typeface="Times New Roman"/>
              </a:rPr>
              <a:t>in</a:t>
            </a:r>
            <a:r>
              <a:rPr lang="en-US" sz="2400" b="1" spc="-30" dirty="0">
                <a:solidFill>
                  <a:srgbClr val="1D6C95"/>
                </a:solidFill>
                <a:latin typeface="Times New Roman"/>
                <a:cs typeface="Times New Roman"/>
              </a:rPr>
              <a:t> </a:t>
            </a:r>
            <a:r>
              <a:rPr lang="en-US" sz="2400" b="1" spc="-10" dirty="0">
                <a:solidFill>
                  <a:srgbClr val="1D6C95"/>
                </a:solidFill>
                <a:latin typeface="Times New Roman"/>
                <a:cs typeface="Times New Roman"/>
              </a:rPr>
              <a:t>world</a:t>
            </a:r>
            <a:endParaRPr lang="en-US" sz="2400" b="1" dirty="0">
              <a:solidFill>
                <a:srgbClr val="1D6C95"/>
              </a:solidFill>
            </a:endParaRPr>
          </a:p>
        </p:txBody>
      </p:sp>
      <p:pic>
        <p:nvPicPr>
          <p:cNvPr id="23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625861" y="3001584"/>
            <a:ext cx="4212231" cy="3726554"/>
          </a:xfrm>
          <a:prstGeom prst="rect">
            <a:avLst/>
          </a:prstGeom>
        </p:spPr>
      </p:pic>
      <p:pic>
        <p:nvPicPr>
          <p:cNvPr id="24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340288" y="2973448"/>
            <a:ext cx="4411263" cy="3754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29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13944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LB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2- لمحة عامة عن المشروع</a:t>
            </a:r>
            <a:endParaRPr lang="en-US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460" y="62865"/>
            <a:ext cx="2240280" cy="1154430"/>
          </a:xfrm>
          <a:prstGeom prst="rect">
            <a:avLst/>
          </a:prstGeom>
        </p:spPr>
      </p:pic>
      <p:pic>
        <p:nvPicPr>
          <p:cNvPr id="4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55205" y="219668"/>
            <a:ext cx="1733389" cy="840824"/>
          </a:xfrm>
          <a:prstGeom prst="rect">
            <a:avLst/>
          </a:prstGeom>
        </p:spPr>
      </p:pic>
      <p:pic>
        <p:nvPicPr>
          <p:cNvPr id="5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 rot="2989198">
            <a:off x="-320039" y="3946326"/>
            <a:ext cx="2713316" cy="3254574"/>
          </a:xfrm>
          <a:prstGeom prst="rect">
            <a:avLst/>
          </a:prstGeom>
        </p:spPr>
      </p:pic>
      <p:pic>
        <p:nvPicPr>
          <p:cNvPr id="14" name="image1.png" descr="D:\NLAP\Logo\NLAP-Logo.png"/>
          <p:cNvPicPr/>
          <p:nvPr/>
        </p:nvPicPr>
        <p:blipFill rotWithShape="1">
          <a:blip r:embed="rId5" cstate="print"/>
          <a:srcRect l="-289" t="-536" r="289" b="11836"/>
          <a:stretch/>
        </p:blipFill>
        <p:spPr bwMode="auto">
          <a:xfrm>
            <a:off x="176542" y="1576471"/>
            <a:ext cx="860077" cy="8408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5"/>
          <p:cNvSpPr/>
          <p:nvPr/>
        </p:nvSpPr>
        <p:spPr>
          <a:xfrm>
            <a:off x="1831048" y="1856877"/>
            <a:ext cx="2648314" cy="860617"/>
          </a:xfrm>
          <a:prstGeom prst="rect">
            <a:avLst/>
          </a:prstGeom>
          <a:solidFill>
            <a:srgbClr val="1D6C9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79901" y="1620807"/>
            <a:ext cx="2240280" cy="11544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277" y="1497613"/>
            <a:ext cx="3699803" cy="52386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494" y="1620807"/>
            <a:ext cx="3652651" cy="20536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783" y="3900771"/>
            <a:ext cx="4479362" cy="2518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24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13944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LB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2- لماذا نظام التفكك الحراري</a:t>
            </a:r>
            <a:endParaRPr lang="en-US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460" y="62865"/>
            <a:ext cx="2240280" cy="1154430"/>
          </a:xfrm>
          <a:prstGeom prst="rect">
            <a:avLst/>
          </a:prstGeom>
        </p:spPr>
      </p:pic>
      <p:pic>
        <p:nvPicPr>
          <p:cNvPr id="4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55205" y="219668"/>
            <a:ext cx="1733389" cy="840824"/>
          </a:xfrm>
          <a:prstGeom prst="rect">
            <a:avLst/>
          </a:prstGeom>
        </p:spPr>
      </p:pic>
      <p:pic>
        <p:nvPicPr>
          <p:cNvPr id="5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 rot="2989198">
            <a:off x="-302454" y="3946326"/>
            <a:ext cx="2713316" cy="3254574"/>
          </a:xfrm>
          <a:prstGeom prst="rect">
            <a:avLst/>
          </a:prstGeom>
        </p:spPr>
      </p:pic>
      <p:pic>
        <p:nvPicPr>
          <p:cNvPr id="14" name="image1.png" descr="D:\NLAP\Logo\NLAP-Logo.png"/>
          <p:cNvPicPr/>
          <p:nvPr/>
        </p:nvPicPr>
        <p:blipFill rotWithShape="1">
          <a:blip r:embed="rId5" cstate="print"/>
          <a:srcRect l="-289" t="-536" r="289" b="11836"/>
          <a:stretch/>
        </p:blipFill>
        <p:spPr bwMode="auto">
          <a:xfrm>
            <a:off x="176542" y="1576471"/>
            <a:ext cx="860077" cy="8408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5"/>
          <p:cNvSpPr/>
          <p:nvPr/>
        </p:nvSpPr>
        <p:spPr>
          <a:xfrm>
            <a:off x="1831048" y="1856877"/>
            <a:ext cx="2648314" cy="860617"/>
          </a:xfrm>
          <a:prstGeom prst="rect">
            <a:avLst/>
          </a:prstGeom>
          <a:solidFill>
            <a:srgbClr val="1D6C9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79901" y="1620807"/>
            <a:ext cx="2240280" cy="1154430"/>
          </a:xfrm>
          <a:prstGeom prst="rect">
            <a:avLst/>
          </a:prstGeom>
        </p:spPr>
      </p:pic>
      <p:pic>
        <p:nvPicPr>
          <p:cNvPr id="22" name="object 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591409" y="2717494"/>
            <a:ext cx="8002758" cy="4140506"/>
          </a:xfrm>
          <a:prstGeom prst="rect">
            <a:avLst/>
          </a:prstGeom>
        </p:spPr>
      </p:pic>
      <p:pic>
        <p:nvPicPr>
          <p:cNvPr id="23" name="object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594167" y="3296330"/>
            <a:ext cx="2574727" cy="356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31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13944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LB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3- لماذا نظام التفكك الحراري</a:t>
            </a:r>
            <a:endParaRPr lang="en-US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460" y="62865"/>
            <a:ext cx="2240280" cy="1154430"/>
          </a:xfrm>
          <a:prstGeom prst="rect">
            <a:avLst/>
          </a:prstGeom>
        </p:spPr>
      </p:pic>
      <p:pic>
        <p:nvPicPr>
          <p:cNvPr id="4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55205" y="219668"/>
            <a:ext cx="1733389" cy="840824"/>
          </a:xfrm>
          <a:prstGeom prst="rect">
            <a:avLst/>
          </a:prstGeom>
        </p:spPr>
      </p:pic>
      <p:pic>
        <p:nvPicPr>
          <p:cNvPr id="5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 rot="2989198">
            <a:off x="-320039" y="3946326"/>
            <a:ext cx="2713316" cy="3254574"/>
          </a:xfrm>
          <a:prstGeom prst="rect">
            <a:avLst/>
          </a:prstGeom>
        </p:spPr>
      </p:pic>
      <p:pic>
        <p:nvPicPr>
          <p:cNvPr id="14" name="image1.png" descr="D:\NLAP\Logo\NLAP-Logo.png"/>
          <p:cNvPicPr/>
          <p:nvPr/>
        </p:nvPicPr>
        <p:blipFill rotWithShape="1">
          <a:blip r:embed="rId5" cstate="print"/>
          <a:srcRect l="-289" t="-536" r="289" b="11836"/>
          <a:stretch/>
        </p:blipFill>
        <p:spPr bwMode="auto">
          <a:xfrm>
            <a:off x="176542" y="1576471"/>
            <a:ext cx="860077" cy="8408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5"/>
          <p:cNvSpPr/>
          <p:nvPr/>
        </p:nvSpPr>
        <p:spPr>
          <a:xfrm>
            <a:off x="1831048" y="1856877"/>
            <a:ext cx="2648314" cy="860617"/>
          </a:xfrm>
          <a:prstGeom prst="rect">
            <a:avLst/>
          </a:prstGeom>
          <a:solidFill>
            <a:srgbClr val="1D6C9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79901" y="1620807"/>
            <a:ext cx="2240280" cy="1154430"/>
          </a:xfrm>
          <a:prstGeom prst="rect">
            <a:avLst/>
          </a:prstGeom>
        </p:spPr>
      </p:pic>
      <p:pic>
        <p:nvPicPr>
          <p:cNvPr id="9" name="object 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479362" y="2417295"/>
            <a:ext cx="6658409" cy="437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17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13944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LB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3- لماذا نظام التفكك الحراري</a:t>
            </a:r>
            <a:endParaRPr lang="en-US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460" y="62865"/>
            <a:ext cx="2240280" cy="1154430"/>
          </a:xfrm>
          <a:prstGeom prst="rect">
            <a:avLst/>
          </a:prstGeom>
        </p:spPr>
      </p:pic>
      <p:pic>
        <p:nvPicPr>
          <p:cNvPr id="4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55205" y="219668"/>
            <a:ext cx="1733389" cy="840824"/>
          </a:xfrm>
          <a:prstGeom prst="rect">
            <a:avLst/>
          </a:prstGeom>
        </p:spPr>
      </p:pic>
      <p:pic>
        <p:nvPicPr>
          <p:cNvPr id="5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 rot="2989198">
            <a:off x="-320039" y="3946326"/>
            <a:ext cx="2713316" cy="3254574"/>
          </a:xfrm>
          <a:prstGeom prst="rect">
            <a:avLst/>
          </a:prstGeom>
        </p:spPr>
      </p:pic>
      <p:pic>
        <p:nvPicPr>
          <p:cNvPr id="14" name="image1.png" descr="D:\NLAP\Logo\NLAP-Logo.png"/>
          <p:cNvPicPr/>
          <p:nvPr/>
        </p:nvPicPr>
        <p:blipFill rotWithShape="1">
          <a:blip r:embed="rId5" cstate="print"/>
          <a:srcRect l="-289" t="-536" r="289" b="11836"/>
          <a:stretch/>
        </p:blipFill>
        <p:spPr bwMode="auto">
          <a:xfrm>
            <a:off x="176542" y="1576471"/>
            <a:ext cx="860077" cy="8408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5"/>
          <p:cNvSpPr/>
          <p:nvPr/>
        </p:nvSpPr>
        <p:spPr>
          <a:xfrm>
            <a:off x="1831048" y="1856877"/>
            <a:ext cx="2648314" cy="860617"/>
          </a:xfrm>
          <a:prstGeom prst="rect">
            <a:avLst/>
          </a:prstGeom>
          <a:solidFill>
            <a:srgbClr val="1D6C9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79901" y="1620807"/>
            <a:ext cx="2240280" cy="115443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479362" y="2198022"/>
            <a:ext cx="8656320" cy="248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495">
              <a:lnSpc>
                <a:spcPts val="1019"/>
              </a:lnSpc>
              <a:spcBef>
                <a:spcPts val="100"/>
              </a:spcBef>
            </a:pPr>
            <a:r>
              <a:rPr lang="en-US" sz="2000" b="1" dirty="0">
                <a:solidFill>
                  <a:srgbClr val="1D6C95"/>
                </a:solidFill>
                <a:latin typeface="Times New Roman"/>
                <a:cs typeface="Times New Roman"/>
              </a:rPr>
              <a:t>Utility</a:t>
            </a:r>
            <a:r>
              <a:rPr lang="en-US" sz="2000" b="1" spc="-15" dirty="0">
                <a:solidFill>
                  <a:srgbClr val="1D6C95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>
                <a:solidFill>
                  <a:srgbClr val="1D6C95"/>
                </a:solidFill>
                <a:latin typeface="Times New Roman"/>
                <a:cs typeface="Times New Roman"/>
              </a:rPr>
              <a:t>Scale</a:t>
            </a:r>
            <a:r>
              <a:rPr lang="en-US" sz="2000" b="1" spc="-10" dirty="0">
                <a:solidFill>
                  <a:srgbClr val="1D6C95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>
                <a:solidFill>
                  <a:srgbClr val="1D6C95"/>
                </a:solidFill>
                <a:latin typeface="Times New Roman"/>
                <a:cs typeface="Times New Roman"/>
              </a:rPr>
              <a:t>Plants</a:t>
            </a:r>
            <a:r>
              <a:rPr lang="en-US" sz="2000" b="1" spc="-15" dirty="0">
                <a:solidFill>
                  <a:srgbClr val="1D6C95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>
                <a:solidFill>
                  <a:srgbClr val="1D6C95"/>
                </a:solidFill>
                <a:latin typeface="Times New Roman"/>
                <a:cs typeface="Times New Roman"/>
              </a:rPr>
              <a:t>existing</a:t>
            </a:r>
            <a:r>
              <a:rPr lang="en-US" sz="2000" b="1" spc="-10" dirty="0">
                <a:solidFill>
                  <a:srgbClr val="1D6C95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>
                <a:solidFill>
                  <a:srgbClr val="1D6C95"/>
                </a:solidFill>
                <a:latin typeface="Times New Roman"/>
                <a:cs typeface="Times New Roman"/>
              </a:rPr>
              <a:t>according</a:t>
            </a:r>
            <a:r>
              <a:rPr lang="en-US" sz="2000" b="1" spc="-20" dirty="0">
                <a:solidFill>
                  <a:srgbClr val="1D6C95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>
                <a:solidFill>
                  <a:srgbClr val="1D6C95"/>
                </a:solidFill>
                <a:latin typeface="Times New Roman"/>
                <a:cs typeface="Times New Roman"/>
              </a:rPr>
              <a:t>to</a:t>
            </a:r>
            <a:r>
              <a:rPr lang="en-US" sz="2000" b="1" spc="-10" dirty="0">
                <a:solidFill>
                  <a:srgbClr val="1D6C95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>
                <a:solidFill>
                  <a:srgbClr val="1D6C95"/>
                </a:solidFill>
                <a:latin typeface="Times New Roman"/>
                <a:cs typeface="Times New Roman"/>
              </a:rPr>
              <a:t>the</a:t>
            </a:r>
            <a:r>
              <a:rPr lang="en-US" sz="2000" b="1" spc="-15" dirty="0">
                <a:solidFill>
                  <a:srgbClr val="1D6C95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>
                <a:solidFill>
                  <a:srgbClr val="1D6C95"/>
                </a:solidFill>
                <a:latin typeface="Times New Roman"/>
                <a:cs typeface="Times New Roman"/>
              </a:rPr>
              <a:t>technology</a:t>
            </a:r>
            <a:r>
              <a:rPr lang="en-US" sz="2000" b="1" spc="-5" dirty="0">
                <a:solidFill>
                  <a:srgbClr val="1D6C95"/>
                </a:solidFill>
                <a:latin typeface="Times New Roman"/>
                <a:cs typeface="Times New Roman"/>
              </a:rPr>
              <a:t> </a:t>
            </a:r>
            <a:r>
              <a:rPr lang="en-US" sz="2000" b="1" spc="-10" dirty="0" smtClean="0">
                <a:solidFill>
                  <a:srgbClr val="1D6C95"/>
                </a:solidFill>
                <a:latin typeface="Times New Roman"/>
                <a:cs typeface="Times New Roman"/>
              </a:rPr>
              <a:t>used</a:t>
            </a:r>
            <a:endParaRPr lang="en-US" sz="2000" dirty="0">
              <a:solidFill>
                <a:srgbClr val="1D6C95"/>
              </a:solidFill>
              <a:latin typeface="Times New Roman"/>
              <a:cs typeface="Times New Roma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36619" y="3173532"/>
            <a:ext cx="3666838" cy="6591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dirty="0" smtClean="0">
                <a:solidFill>
                  <a:srgbClr val="1D6C95"/>
                </a:solidFill>
                <a:cs typeface="Calibri"/>
              </a:rPr>
              <a:t>(Data</a:t>
            </a:r>
            <a:r>
              <a:rPr lang="en-US" spc="-35" dirty="0" smtClean="0">
                <a:solidFill>
                  <a:srgbClr val="1D6C95"/>
                </a:solidFill>
                <a:cs typeface="Calibri"/>
              </a:rPr>
              <a:t> </a:t>
            </a:r>
            <a:r>
              <a:rPr lang="en-US" dirty="0" smtClean="0">
                <a:solidFill>
                  <a:srgbClr val="1D6C95"/>
                </a:solidFill>
                <a:cs typeface="Calibri"/>
              </a:rPr>
              <a:t>from</a:t>
            </a:r>
            <a:r>
              <a:rPr lang="en-US" spc="-25" dirty="0" smtClean="0">
                <a:solidFill>
                  <a:srgbClr val="1D6C95"/>
                </a:solidFill>
                <a:cs typeface="Calibri"/>
              </a:rPr>
              <a:t> </a:t>
            </a:r>
            <a:r>
              <a:rPr lang="en-US" dirty="0" smtClean="0">
                <a:solidFill>
                  <a:srgbClr val="1D6C95"/>
                </a:solidFill>
                <a:cs typeface="Calibri"/>
              </a:rPr>
              <a:t>93</a:t>
            </a:r>
            <a:r>
              <a:rPr lang="en-US" spc="-30" dirty="0" smtClean="0">
                <a:solidFill>
                  <a:srgbClr val="1D6C95"/>
                </a:solidFill>
                <a:cs typeface="Calibri"/>
              </a:rPr>
              <a:t> </a:t>
            </a:r>
            <a:r>
              <a:rPr lang="en-US" dirty="0" smtClean="0">
                <a:solidFill>
                  <a:srgbClr val="1D6C95"/>
                </a:solidFill>
                <a:cs typeface="Calibri"/>
              </a:rPr>
              <a:t>countries</a:t>
            </a:r>
            <a:r>
              <a:rPr lang="en-US" spc="-25" dirty="0" smtClean="0">
                <a:solidFill>
                  <a:srgbClr val="1D6C95"/>
                </a:solidFill>
                <a:cs typeface="Calibri"/>
              </a:rPr>
              <a:t> </a:t>
            </a:r>
            <a:r>
              <a:rPr lang="en-US" dirty="0" smtClean="0">
                <a:solidFill>
                  <a:srgbClr val="1D6C95"/>
                </a:solidFill>
                <a:cs typeface="Calibri"/>
              </a:rPr>
              <a:t>in</a:t>
            </a:r>
            <a:r>
              <a:rPr lang="en-US" spc="-25" dirty="0" smtClean="0">
                <a:solidFill>
                  <a:srgbClr val="1D6C95"/>
                </a:solidFill>
                <a:cs typeface="Calibri"/>
              </a:rPr>
              <a:t> </a:t>
            </a:r>
            <a:r>
              <a:rPr lang="en-US" spc="-10" dirty="0" smtClean="0">
                <a:solidFill>
                  <a:srgbClr val="1D6C95"/>
                </a:solidFill>
                <a:cs typeface="Calibri"/>
              </a:rPr>
              <a:t>2013­</a:t>
            </a:r>
            <a:r>
              <a:rPr lang="en-US" dirty="0" smtClean="0">
                <a:solidFill>
                  <a:srgbClr val="1D6C95"/>
                </a:solidFill>
                <a:cs typeface="Calibri"/>
              </a:rPr>
              <a:t>2014</a:t>
            </a:r>
            <a:r>
              <a:rPr lang="en-US" spc="-30" dirty="0" smtClean="0">
                <a:solidFill>
                  <a:srgbClr val="1D6C95"/>
                </a:solidFill>
                <a:cs typeface="Calibri"/>
              </a:rPr>
              <a:t> </a:t>
            </a:r>
            <a:endParaRPr lang="ar-LB" spc="-30" dirty="0" smtClean="0">
              <a:solidFill>
                <a:srgbClr val="1D6C95"/>
              </a:solidFill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dirty="0" smtClean="0">
                <a:solidFill>
                  <a:srgbClr val="1D6C95"/>
                </a:solidFill>
                <a:cs typeface="Calibri"/>
              </a:rPr>
              <a:t>(total</a:t>
            </a:r>
            <a:r>
              <a:rPr lang="en-US" spc="-25" dirty="0" smtClean="0">
                <a:solidFill>
                  <a:srgbClr val="1D6C95"/>
                </a:solidFill>
                <a:cs typeface="Calibri"/>
              </a:rPr>
              <a:t> </a:t>
            </a:r>
            <a:r>
              <a:rPr lang="en-US" dirty="0" smtClean="0">
                <a:solidFill>
                  <a:srgbClr val="1D6C95"/>
                </a:solidFill>
                <a:cs typeface="Calibri"/>
              </a:rPr>
              <a:t>of</a:t>
            </a:r>
            <a:r>
              <a:rPr lang="en-US" spc="-25" dirty="0" smtClean="0">
                <a:solidFill>
                  <a:srgbClr val="1D6C95"/>
                </a:solidFill>
                <a:cs typeface="Calibri"/>
              </a:rPr>
              <a:t> </a:t>
            </a:r>
            <a:r>
              <a:rPr lang="en-US" dirty="0" smtClean="0">
                <a:solidFill>
                  <a:srgbClr val="1D6C95"/>
                </a:solidFill>
                <a:cs typeface="Calibri"/>
              </a:rPr>
              <a:t>2723</a:t>
            </a:r>
            <a:r>
              <a:rPr lang="en-US" spc="-25" dirty="0" smtClean="0">
                <a:solidFill>
                  <a:srgbClr val="1D6C95"/>
                </a:solidFill>
                <a:cs typeface="Calibri"/>
              </a:rPr>
              <a:t> </a:t>
            </a:r>
            <a:r>
              <a:rPr lang="en-US" spc="-10" dirty="0" smtClean="0">
                <a:solidFill>
                  <a:srgbClr val="1D6C95"/>
                </a:solidFill>
                <a:cs typeface="Calibri"/>
              </a:rPr>
              <a:t>facilities))</a:t>
            </a:r>
            <a:endParaRPr lang="en-US" dirty="0">
              <a:solidFill>
                <a:srgbClr val="1D6C95"/>
              </a:solidFill>
              <a:cs typeface="Calibri"/>
            </a:endParaRPr>
          </a:p>
        </p:txBody>
      </p:sp>
      <p:pic>
        <p:nvPicPr>
          <p:cNvPr id="12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273791" y="3712270"/>
            <a:ext cx="5036619" cy="264632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021899" y="6358598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55270" algn="ctr">
              <a:lnSpc>
                <a:spcPct val="100000"/>
              </a:lnSpc>
              <a:spcBef>
                <a:spcPts val="105"/>
              </a:spcBef>
            </a:pPr>
            <a:r>
              <a:rPr lang="en-US" sz="1400" spc="-10" dirty="0">
                <a:solidFill>
                  <a:srgbClr val="1D6C95"/>
                </a:solidFill>
                <a:cs typeface="+mj-cs"/>
              </a:rPr>
              <a:t>*(</a:t>
            </a:r>
            <a:r>
              <a:rPr lang="en-US" sz="1400" spc="-10" dirty="0" smtClean="0">
                <a:solidFill>
                  <a:srgbClr val="1D6C95"/>
                </a:solidFill>
                <a:cs typeface="+mj-cs"/>
              </a:rPr>
              <a:t>Mechanical</a:t>
            </a:r>
            <a:r>
              <a:rPr lang="ar-LB" sz="1400" dirty="0" smtClean="0">
                <a:solidFill>
                  <a:srgbClr val="1D6C95"/>
                </a:solidFill>
                <a:cs typeface="+mj-cs"/>
              </a:rPr>
              <a:t> </a:t>
            </a:r>
            <a:r>
              <a:rPr lang="en-US" sz="1400" dirty="0" smtClean="0">
                <a:solidFill>
                  <a:srgbClr val="1D6C95"/>
                </a:solidFill>
                <a:cs typeface="+mj-cs"/>
              </a:rPr>
              <a:t>Biological</a:t>
            </a:r>
            <a:r>
              <a:rPr lang="en-US" sz="1400" spc="-50" dirty="0" smtClean="0">
                <a:solidFill>
                  <a:srgbClr val="1D6C95"/>
                </a:solidFill>
                <a:cs typeface="+mj-cs"/>
              </a:rPr>
              <a:t> </a:t>
            </a:r>
            <a:r>
              <a:rPr lang="en-US" sz="1400" spc="-20" dirty="0" smtClean="0">
                <a:solidFill>
                  <a:srgbClr val="1D6C95"/>
                </a:solidFill>
                <a:cs typeface="+mj-cs"/>
              </a:rPr>
              <a:t>Treat</a:t>
            </a:r>
            <a:r>
              <a:rPr lang="ar-LB" sz="1400" dirty="0" smtClean="0">
                <a:solidFill>
                  <a:srgbClr val="1D6C95"/>
                </a:solidFill>
                <a:cs typeface="+mj-cs"/>
              </a:rPr>
              <a:t> </a:t>
            </a:r>
            <a:r>
              <a:rPr lang="en-US" sz="1400" spc="-20" dirty="0" smtClean="0">
                <a:solidFill>
                  <a:srgbClr val="1D6C95"/>
                </a:solidFill>
                <a:cs typeface="+mj-cs"/>
              </a:rPr>
              <a:t>MBT</a:t>
            </a:r>
            <a:r>
              <a:rPr lang="en-US" sz="1400" spc="-20" dirty="0">
                <a:solidFill>
                  <a:srgbClr val="1D6C95"/>
                </a:solidFill>
                <a:cs typeface="+mj-cs"/>
              </a:rPr>
              <a:t>)</a:t>
            </a:r>
            <a:endParaRPr lang="en-US" sz="1400" dirty="0">
              <a:solidFill>
                <a:srgbClr val="1D6C95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4930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13944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LB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4- معايير سلامة البيئة</a:t>
            </a:r>
            <a:endParaRPr lang="en-US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460" y="62865"/>
            <a:ext cx="2240280" cy="1154430"/>
          </a:xfrm>
          <a:prstGeom prst="rect">
            <a:avLst/>
          </a:prstGeom>
        </p:spPr>
      </p:pic>
      <p:pic>
        <p:nvPicPr>
          <p:cNvPr id="4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55205" y="219668"/>
            <a:ext cx="1733389" cy="840824"/>
          </a:xfrm>
          <a:prstGeom prst="rect">
            <a:avLst/>
          </a:prstGeom>
        </p:spPr>
      </p:pic>
      <p:pic>
        <p:nvPicPr>
          <p:cNvPr id="5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 rot="2989198">
            <a:off x="-320039" y="3946326"/>
            <a:ext cx="2713316" cy="3254574"/>
          </a:xfrm>
          <a:prstGeom prst="rect">
            <a:avLst/>
          </a:prstGeom>
        </p:spPr>
      </p:pic>
      <p:pic>
        <p:nvPicPr>
          <p:cNvPr id="14" name="image1.png" descr="D:\NLAP\Logo\NLAP-Logo.png"/>
          <p:cNvPicPr/>
          <p:nvPr/>
        </p:nvPicPr>
        <p:blipFill rotWithShape="1">
          <a:blip r:embed="rId5" cstate="print"/>
          <a:srcRect l="-289" t="-536" r="289" b="11836"/>
          <a:stretch/>
        </p:blipFill>
        <p:spPr bwMode="auto">
          <a:xfrm>
            <a:off x="176542" y="1576471"/>
            <a:ext cx="860077" cy="8408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5"/>
          <p:cNvSpPr/>
          <p:nvPr/>
        </p:nvSpPr>
        <p:spPr>
          <a:xfrm>
            <a:off x="1831048" y="1856877"/>
            <a:ext cx="2648314" cy="860617"/>
          </a:xfrm>
          <a:prstGeom prst="rect">
            <a:avLst/>
          </a:prstGeom>
          <a:solidFill>
            <a:srgbClr val="1D6C9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79901" y="1620807"/>
            <a:ext cx="2240280" cy="1154430"/>
          </a:xfrm>
          <a:prstGeom prst="rect">
            <a:avLst/>
          </a:prstGeom>
        </p:spPr>
      </p:pic>
      <p:sp>
        <p:nvSpPr>
          <p:cNvPr id="9" name="object 8"/>
          <p:cNvSpPr/>
          <p:nvPr/>
        </p:nvSpPr>
        <p:spPr>
          <a:xfrm>
            <a:off x="4628215" y="1576471"/>
            <a:ext cx="7095448" cy="5207130"/>
          </a:xfrm>
          <a:custGeom>
            <a:avLst/>
            <a:gdLst/>
            <a:ahLst/>
            <a:cxnLst/>
            <a:rect l="l" t="t" r="r" b="b"/>
            <a:pathLst>
              <a:path w="6559550" h="4970145">
                <a:moveTo>
                  <a:pt x="5731268" y="0"/>
                </a:moveTo>
                <a:lnTo>
                  <a:pt x="828281" y="0"/>
                </a:lnTo>
                <a:lnTo>
                  <a:pt x="779617" y="1406"/>
                </a:lnTo>
                <a:lnTo>
                  <a:pt x="731694" y="5572"/>
                </a:lnTo>
                <a:lnTo>
                  <a:pt x="684588" y="12421"/>
                </a:lnTo>
                <a:lnTo>
                  <a:pt x="638377" y="21875"/>
                </a:lnTo>
                <a:lnTo>
                  <a:pt x="593140" y="33856"/>
                </a:lnTo>
                <a:lnTo>
                  <a:pt x="548953" y="48286"/>
                </a:lnTo>
                <a:lnTo>
                  <a:pt x="505895" y="65089"/>
                </a:lnTo>
                <a:lnTo>
                  <a:pt x="464043" y="84186"/>
                </a:lnTo>
                <a:lnTo>
                  <a:pt x="423475" y="105499"/>
                </a:lnTo>
                <a:lnTo>
                  <a:pt x="384268" y="128951"/>
                </a:lnTo>
                <a:lnTo>
                  <a:pt x="346501" y="154465"/>
                </a:lnTo>
                <a:lnTo>
                  <a:pt x="310252" y="181961"/>
                </a:lnTo>
                <a:lnTo>
                  <a:pt x="275596" y="211364"/>
                </a:lnTo>
                <a:lnTo>
                  <a:pt x="242614" y="242595"/>
                </a:lnTo>
                <a:lnTo>
                  <a:pt x="211382" y="275576"/>
                </a:lnTo>
                <a:lnTo>
                  <a:pt x="181977" y="310230"/>
                </a:lnTo>
                <a:lnTo>
                  <a:pt x="154479" y="346479"/>
                </a:lnTo>
                <a:lnTo>
                  <a:pt x="128964" y="384246"/>
                </a:lnTo>
                <a:lnTo>
                  <a:pt x="105510" y="423452"/>
                </a:lnTo>
                <a:lnTo>
                  <a:pt x="84195" y="464021"/>
                </a:lnTo>
                <a:lnTo>
                  <a:pt x="65096" y="505873"/>
                </a:lnTo>
                <a:lnTo>
                  <a:pt x="48292" y="548933"/>
                </a:lnTo>
                <a:lnTo>
                  <a:pt x="33860" y="593121"/>
                </a:lnTo>
                <a:lnTo>
                  <a:pt x="21877" y="638361"/>
                </a:lnTo>
                <a:lnTo>
                  <a:pt x="12422" y="684575"/>
                </a:lnTo>
                <a:lnTo>
                  <a:pt x="5573" y="731684"/>
                </a:lnTo>
                <a:lnTo>
                  <a:pt x="1406" y="779612"/>
                </a:lnTo>
                <a:lnTo>
                  <a:pt x="0" y="828281"/>
                </a:lnTo>
                <a:lnTo>
                  <a:pt x="0" y="4141393"/>
                </a:lnTo>
                <a:lnTo>
                  <a:pt x="1406" y="4190061"/>
                </a:lnTo>
                <a:lnTo>
                  <a:pt x="5573" y="4237988"/>
                </a:lnTo>
                <a:lnTo>
                  <a:pt x="12422" y="4285098"/>
                </a:lnTo>
                <a:lnTo>
                  <a:pt x="21877" y="4331312"/>
                </a:lnTo>
                <a:lnTo>
                  <a:pt x="33860" y="4376552"/>
                </a:lnTo>
                <a:lnTo>
                  <a:pt x="48292" y="4420742"/>
                </a:lnTo>
                <a:lnTo>
                  <a:pt x="65096" y="4463803"/>
                </a:lnTo>
                <a:lnTo>
                  <a:pt x="84195" y="4505658"/>
                </a:lnTo>
                <a:lnTo>
                  <a:pt x="105510" y="4546229"/>
                </a:lnTo>
                <a:lnTo>
                  <a:pt x="128964" y="4585437"/>
                </a:lnTo>
                <a:lnTo>
                  <a:pt x="154479" y="4623207"/>
                </a:lnTo>
                <a:lnTo>
                  <a:pt x="181977" y="4659459"/>
                </a:lnTo>
                <a:lnTo>
                  <a:pt x="211382" y="4694116"/>
                </a:lnTo>
                <a:lnTo>
                  <a:pt x="242614" y="4727100"/>
                </a:lnTo>
                <a:lnTo>
                  <a:pt x="275596" y="4758334"/>
                </a:lnTo>
                <a:lnTo>
                  <a:pt x="310252" y="4787739"/>
                </a:lnTo>
                <a:lnTo>
                  <a:pt x="346501" y="4815239"/>
                </a:lnTo>
                <a:lnTo>
                  <a:pt x="384268" y="4840756"/>
                </a:lnTo>
                <a:lnTo>
                  <a:pt x="423475" y="4864211"/>
                </a:lnTo>
                <a:lnTo>
                  <a:pt x="464043" y="4885527"/>
                </a:lnTo>
                <a:lnTo>
                  <a:pt x="505895" y="4904626"/>
                </a:lnTo>
                <a:lnTo>
                  <a:pt x="548953" y="4921431"/>
                </a:lnTo>
                <a:lnTo>
                  <a:pt x="593140" y="4935864"/>
                </a:lnTo>
                <a:lnTo>
                  <a:pt x="638377" y="4947847"/>
                </a:lnTo>
                <a:lnTo>
                  <a:pt x="684588" y="4957302"/>
                </a:lnTo>
                <a:lnTo>
                  <a:pt x="731694" y="4964152"/>
                </a:lnTo>
                <a:lnTo>
                  <a:pt x="779617" y="4968319"/>
                </a:lnTo>
                <a:lnTo>
                  <a:pt x="828281" y="4969725"/>
                </a:lnTo>
                <a:lnTo>
                  <a:pt x="5731268" y="4969725"/>
                </a:lnTo>
                <a:lnTo>
                  <a:pt x="5779942" y="4968319"/>
                </a:lnTo>
                <a:lnTo>
                  <a:pt x="5827874" y="4964152"/>
                </a:lnTo>
                <a:lnTo>
                  <a:pt x="5874987" y="4957302"/>
                </a:lnTo>
                <a:lnTo>
                  <a:pt x="5921204" y="4947847"/>
                </a:lnTo>
                <a:lnTo>
                  <a:pt x="5966446" y="4935864"/>
                </a:lnTo>
                <a:lnTo>
                  <a:pt x="6010636" y="4921431"/>
                </a:lnTo>
                <a:lnTo>
                  <a:pt x="6053697" y="4904626"/>
                </a:lnTo>
                <a:lnTo>
                  <a:pt x="6095551" y="4885527"/>
                </a:lnTo>
                <a:lnTo>
                  <a:pt x="6136119" y="4864211"/>
                </a:lnTo>
                <a:lnTo>
                  <a:pt x="6175326" y="4840756"/>
                </a:lnTo>
                <a:lnTo>
                  <a:pt x="6213092" y="4815239"/>
                </a:lnTo>
                <a:lnTo>
                  <a:pt x="6249340" y="4787739"/>
                </a:lnTo>
                <a:lnTo>
                  <a:pt x="6283993" y="4758334"/>
                </a:lnTo>
                <a:lnTo>
                  <a:pt x="6316973" y="4727100"/>
                </a:lnTo>
                <a:lnTo>
                  <a:pt x="6348203" y="4694116"/>
                </a:lnTo>
                <a:lnTo>
                  <a:pt x="6377604" y="4659459"/>
                </a:lnTo>
                <a:lnTo>
                  <a:pt x="6405099" y="4623207"/>
                </a:lnTo>
                <a:lnTo>
                  <a:pt x="6430610" y="4585437"/>
                </a:lnTo>
                <a:lnTo>
                  <a:pt x="6454061" y="4546229"/>
                </a:lnTo>
                <a:lnTo>
                  <a:pt x="6475372" y="4505658"/>
                </a:lnTo>
                <a:lnTo>
                  <a:pt x="6494467" y="4463803"/>
                </a:lnTo>
                <a:lnTo>
                  <a:pt x="6511268" y="4420742"/>
                </a:lnTo>
                <a:lnTo>
                  <a:pt x="6525697" y="4376552"/>
                </a:lnTo>
                <a:lnTo>
                  <a:pt x="6537677" y="4331312"/>
                </a:lnTo>
                <a:lnTo>
                  <a:pt x="6547130" y="4285098"/>
                </a:lnTo>
                <a:lnTo>
                  <a:pt x="6553978" y="4237988"/>
                </a:lnTo>
                <a:lnTo>
                  <a:pt x="6558144" y="4190061"/>
                </a:lnTo>
                <a:lnTo>
                  <a:pt x="6559550" y="4141393"/>
                </a:lnTo>
                <a:lnTo>
                  <a:pt x="6559550" y="828281"/>
                </a:lnTo>
                <a:lnTo>
                  <a:pt x="6558144" y="779612"/>
                </a:lnTo>
                <a:lnTo>
                  <a:pt x="6553978" y="731684"/>
                </a:lnTo>
                <a:lnTo>
                  <a:pt x="6547130" y="684575"/>
                </a:lnTo>
                <a:lnTo>
                  <a:pt x="6537677" y="638361"/>
                </a:lnTo>
                <a:lnTo>
                  <a:pt x="6525697" y="593121"/>
                </a:lnTo>
                <a:lnTo>
                  <a:pt x="6511268" y="548933"/>
                </a:lnTo>
                <a:lnTo>
                  <a:pt x="6494467" y="505873"/>
                </a:lnTo>
                <a:lnTo>
                  <a:pt x="6475372" y="464021"/>
                </a:lnTo>
                <a:lnTo>
                  <a:pt x="6454061" y="423452"/>
                </a:lnTo>
                <a:lnTo>
                  <a:pt x="6430610" y="384246"/>
                </a:lnTo>
                <a:lnTo>
                  <a:pt x="6405099" y="346479"/>
                </a:lnTo>
                <a:lnTo>
                  <a:pt x="6377604" y="310230"/>
                </a:lnTo>
                <a:lnTo>
                  <a:pt x="6348203" y="275576"/>
                </a:lnTo>
                <a:lnTo>
                  <a:pt x="6316973" y="242595"/>
                </a:lnTo>
                <a:lnTo>
                  <a:pt x="6283993" y="211364"/>
                </a:lnTo>
                <a:lnTo>
                  <a:pt x="6249340" y="181961"/>
                </a:lnTo>
                <a:lnTo>
                  <a:pt x="6213092" y="154465"/>
                </a:lnTo>
                <a:lnTo>
                  <a:pt x="6175326" y="128951"/>
                </a:lnTo>
                <a:lnTo>
                  <a:pt x="6136119" y="105499"/>
                </a:lnTo>
                <a:lnTo>
                  <a:pt x="6095551" y="84186"/>
                </a:lnTo>
                <a:lnTo>
                  <a:pt x="6053697" y="65089"/>
                </a:lnTo>
                <a:lnTo>
                  <a:pt x="6010636" y="48286"/>
                </a:lnTo>
                <a:lnTo>
                  <a:pt x="5966446" y="33856"/>
                </a:lnTo>
                <a:lnTo>
                  <a:pt x="5921204" y="21875"/>
                </a:lnTo>
                <a:lnTo>
                  <a:pt x="5874987" y="12421"/>
                </a:lnTo>
                <a:lnTo>
                  <a:pt x="5827874" y="5572"/>
                </a:lnTo>
                <a:lnTo>
                  <a:pt x="5779942" y="1406"/>
                </a:lnTo>
                <a:lnTo>
                  <a:pt x="5731268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990678" y="1814616"/>
            <a:ext cx="4471004" cy="648896"/>
          </a:xfrm>
          <a:prstGeom prst="rect">
            <a:avLst/>
          </a:prstGeom>
          <a:solidFill>
            <a:schemeClr val="bg1"/>
          </a:solidFill>
          <a:ln w="11138">
            <a:solidFill>
              <a:srgbClr val="385D89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sz="1400" b="1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Residues</a:t>
            </a:r>
            <a:r>
              <a:rPr sz="1400" b="1" spc="-3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of</a:t>
            </a:r>
            <a:r>
              <a:rPr sz="1400" b="1" spc="-2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incineration</a:t>
            </a:r>
            <a:r>
              <a:rPr sz="1400" b="1" spc="-2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of</a:t>
            </a:r>
            <a:r>
              <a:rPr sz="1400" b="1" spc="-2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1</a:t>
            </a:r>
            <a:r>
              <a:rPr sz="1400" b="1" spc="-2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ton</a:t>
            </a:r>
            <a:r>
              <a:rPr sz="1400" b="1" spc="-2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of</a:t>
            </a:r>
            <a:r>
              <a:rPr sz="1400" b="1" spc="-2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waste</a:t>
            </a:r>
            <a:endParaRPr sz="1400" dirty="0">
              <a:solidFill>
                <a:schemeClr val="tx2">
                  <a:lumMod val="50000"/>
                </a:schemeClr>
              </a:solidFill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45"/>
              </a:spcBef>
            </a:pPr>
            <a:r>
              <a:rPr sz="1400" b="1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700</a:t>
            </a:r>
            <a:r>
              <a:rPr sz="1400" b="1" spc="1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kg</a:t>
            </a:r>
            <a:r>
              <a:rPr sz="1400" b="1" spc="1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of</a:t>
            </a:r>
            <a:r>
              <a:rPr sz="1400" b="1" spc="1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1400" b="1" spc="-2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gas,</a:t>
            </a:r>
            <a:endParaRPr sz="1400" dirty="0">
              <a:solidFill>
                <a:schemeClr val="tx2">
                  <a:lumMod val="50000"/>
                </a:schemeClr>
              </a:solidFill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35"/>
              </a:spcBef>
            </a:pPr>
            <a:r>
              <a:rPr sz="1400" b="1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300</a:t>
            </a:r>
            <a:r>
              <a:rPr sz="1400" b="1" spc="1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kg</a:t>
            </a:r>
            <a:r>
              <a:rPr sz="1400" b="1" spc="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of</a:t>
            </a:r>
            <a:r>
              <a:rPr sz="1400" b="1" spc="2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solid</a:t>
            </a:r>
            <a:r>
              <a:rPr sz="1400" b="1" spc="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residues</a:t>
            </a:r>
            <a:r>
              <a:rPr sz="1400" b="1" spc="1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including</a:t>
            </a:r>
            <a:r>
              <a:rPr sz="1400" b="1" spc="2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30</a:t>
            </a:r>
            <a:r>
              <a:rPr sz="1400" b="1" spc="1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kg</a:t>
            </a:r>
            <a:r>
              <a:rPr sz="1400" b="1" spc="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of</a:t>
            </a:r>
            <a:r>
              <a:rPr sz="1400" b="1" spc="38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fly</a:t>
            </a:r>
            <a:r>
              <a:rPr sz="1400" b="1" spc="1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1400" b="1" spc="-2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ash</a:t>
            </a:r>
            <a:r>
              <a:rPr sz="1400" b="1" spc="-20" dirty="0">
                <a:latin typeface="Calibri"/>
                <a:cs typeface="Calibri"/>
              </a:rPr>
              <a:t>.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1" name="object 34"/>
          <p:cNvSpPr txBox="1"/>
          <p:nvPr/>
        </p:nvSpPr>
        <p:spPr>
          <a:xfrm>
            <a:off x="6381410" y="2867529"/>
            <a:ext cx="3689540" cy="619657"/>
          </a:xfrm>
          <a:prstGeom prst="rect">
            <a:avLst/>
          </a:prstGeom>
          <a:solidFill>
            <a:schemeClr val="bg1"/>
          </a:solidFill>
          <a:ln w="11138">
            <a:solidFill>
              <a:srgbClr val="385D89"/>
            </a:solidFill>
          </a:ln>
        </p:spPr>
        <p:txBody>
          <a:bodyPr vert="horz" wrap="square" lIns="0" tIns="178435" rIns="0" bIns="0" rtlCol="0">
            <a:spAutoFit/>
          </a:bodyPr>
          <a:lstStyle/>
          <a:p>
            <a:pPr marL="879475" marR="152400" indent="-727075">
              <a:lnSpc>
                <a:spcPct val="101899"/>
              </a:lnSpc>
              <a:spcBef>
                <a:spcPts val="1405"/>
              </a:spcBef>
            </a:pPr>
            <a:r>
              <a:rPr sz="1400" b="1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Division</a:t>
            </a:r>
            <a:r>
              <a:rPr sz="1400" b="1" spc="2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of</a:t>
            </a:r>
            <a:r>
              <a:rPr sz="1400" b="1" spc="2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emissions(depending</a:t>
            </a:r>
            <a:r>
              <a:rPr sz="1400" b="1" spc="2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on</a:t>
            </a:r>
            <a:r>
              <a:rPr sz="1400" b="1" spc="2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their</a:t>
            </a:r>
            <a:r>
              <a:rPr sz="1400" b="1" spc="2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1400" b="1" spc="-2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size </a:t>
            </a:r>
            <a:r>
              <a:rPr sz="1400" b="1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and</a:t>
            </a:r>
            <a:r>
              <a:rPr sz="1400" b="1" spc="1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the</a:t>
            </a:r>
            <a:r>
              <a:rPr sz="1400" b="1" spc="2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degree</a:t>
            </a:r>
            <a:r>
              <a:rPr sz="1400" b="1" spc="2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of</a:t>
            </a:r>
            <a:r>
              <a:rPr sz="1400" b="1" spc="1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severity:)</a:t>
            </a:r>
            <a:endParaRPr sz="1400" dirty="0">
              <a:solidFill>
                <a:schemeClr val="tx2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8226180" y="2509658"/>
            <a:ext cx="312909" cy="311725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8226179" y="3881037"/>
            <a:ext cx="312909" cy="311725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6752492" y="4009292"/>
            <a:ext cx="492370" cy="689317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9520405" y="4036899"/>
            <a:ext cx="281651" cy="610699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5430748" y="4647598"/>
            <a:ext cx="1295996" cy="4744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5080" indent="29209">
              <a:lnSpc>
                <a:spcPct val="100000"/>
              </a:lnSpc>
              <a:spcBef>
                <a:spcPts val="105"/>
              </a:spcBef>
            </a:pPr>
            <a:r>
              <a:rPr lang="en-US" sz="1200" b="1" spc="-1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Non­</a:t>
            </a:r>
            <a:r>
              <a:rPr lang="en-US" sz="1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harmful</a:t>
            </a:r>
            <a:r>
              <a:rPr lang="en-US" sz="1200" b="1" spc="-1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spc="-25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endParaRPr lang="en-US" sz="1200" b="1" spc="-25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indent="29209">
              <a:lnSpc>
                <a:spcPct val="100000"/>
              </a:lnSpc>
              <a:spcBef>
                <a:spcPts val="105"/>
              </a:spcBef>
            </a:pPr>
            <a:r>
              <a:rPr lang="en-US" sz="1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1200" b="1" spc="-1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environment</a:t>
            </a:r>
            <a:endParaRPr lang="en-US" sz="1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object 22"/>
          <p:cNvSpPr txBox="1"/>
          <p:nvPr/>
        </p:nvSpPr>
        <p:spPr>
          <a:xfrm>
            <a:off x="7353141" y="4315812"/>
            <a:ext cx="1909512" cy="3827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211454" algn="ctr">
              <a:lnSpc>
                <a:spcPct val="100000"/>
              </a:lnSpc>
              <a:spcBef>
                <a:spcPts val="105"/>
              </a:spcBef>
            </a:pPr>
            <a:r>
              <a:rPr sz="1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harmful</a:t>
            </a:r>
            <a:r>
              <a:rPr sz="1200" b="1" spc="-35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spc="-25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sz="1200" b="1" spc="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sz="1200" b="1" spc="-1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spc="-1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environment</a:t>
            </a:r>
            <a:endParaRPr sz="1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842408" y="4746342"/>
            <a:ext cx="95186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2705">
              <a:lnSpc>
                <a:spcPct val="100000"/>
              </a:lnSpc>
              <a:spcBef>
                <a:spcPts val="125"/>
              </a:spcBef>
            </a:pPr>
            <a:r>
              <a:rPr lang="en-US" sz="1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Toxic</a:t>
            </a:r>
            <a:r>
              <a:rPr lang="en-US" sz="1200" b="1" spc="-6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spc="-2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gases</a:t>
            </a:r>
            <a:endParaRPr lang="en-US" sz="1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object 31"/>
          <p:cNvSpPr txBox="1"/>
          <p:nvPr/>
        </p:nvSpPr>
        <p:spPr>
          <a:xfrm>
            <a:off x="5204649" y="5275389"/>
            <a:ext cx="1522095" cy="869341"/>
          </a:xfrm>
          <a:prstGeom prst="rect">
            <a:avLst/>
          </a:prstGeom>
          <a:solidFill>
            <a:schemeClr val="bg1"/>
          </a:solidFill>
          <a:ln w="11138">
            <a:solidFill>
              <a:srgbClr val="385D89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450" dirty="0">
              <a:latin typeface="Times New Roman"/>
              <a:cs typeface="Times New Roman"/>
            </a:endParaRPr>
          </a:p>
          <a:p>
            <a:pPr marL="50165" marR="46355" algn="ctr">
              <a:lnSpc>
                <a:spcPct val="102400"/>
              </a:lnSpc>
            </a:pPr>
            <a:r>
              <a:rPr sz="1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Nitrogen</a:t>
            </a:r>
            <a:r>
              <a:rPr sz="1400" b="1" spc="4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(N₂),</a:t>
            </a:r>
            <a:r>
              <a:rPr sz="1400" b="1" spc="4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-1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Oxygen </a:t>
            </a:r>
            <a:r>
              <a:rPr sz="1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(O₂),</a:t>
            </a:r>
            <a:r>
              <a:rPr sz="1400" b="1" spc="3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sz="1400" b="1" spc="3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water</a:t>
            </a:r>
            <a:r>
              <a:rPr sz="1400" b="1" spc="3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-1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vapor (H₂O)</a:t>
            </a:r>
            <a:endParaRPr sz="1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object 32"/>
          <p:cNvSpPr txBox="1"/>
          <p:nvPr/>
        </p:nvSpPr>
        <p:spPr>
          <a:xfrm>
            <a:off x="7134778" y="5271165"/>
            <a:ext cx="2197100" cy="857414"/>
          </a:xfrm>
          <a:prstGeom prst="rect">
            <a:avLst/>
          </a:prstGeom>
          <a:solidFill>
            <a:schemeClr val="bg1"/>
          </a:solidFill>
          <a:ln w="11138">
            <a:solidFill>
              <a:srgbClr val="385D89"/>
            </a:solidFill>
          </a:ln>
        </p:spPr>
        <p:txBody>
          <a:bodyPr vert="horz" wrap="square" lIns="0" tIns="109220" rIns="0" bIns="0" rtlCol="0">
            <a:spAutoFit/>
          </a:bodyPr>
          <a:lstStyle/>
          <a:p>
            <a:pPr marL="191770" marR="188595" algn="ctr">
              <a:lnSpc>
                <a:spcPct val="102400"/>
              </a:lnSpc>
              <a:spcBef>
                <a:spcPts val="860"/>
              </a:spcBef>
            </a:pPr>
            <a:r>
              <a:rPr sz="1200" b="1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Acid</a:t>
            </a:r>
            <a:r>
              <a:rPr sz="1200" b="1" spc="3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gases:</a:t>
            </a:r>
            <a:r>
              <a:rPr sz="1200" b="1" spc="4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nitrogen</a:t>
            </a:r>
            <a:r>
              <a:rPr sz="1200" b="1" spc="4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dioxide </a:t>
            </a:r>
            <a:r>
              <a:rPr sz="1200" b="1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(NO₂),</a:t>
            </a:r>
            <a:r>
              <a:rPr sz="1200" b="1" spc="4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nitrogen</a:t>
            </a:r>
            <a:r>
              <a:rPr sz="1200" b="1" spc="4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oxide</a:t>
            </a:r>
            <a:r>
              <a:rPr sz="1200" b="1" spc="4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1200" b="1" spc="-2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(NO), </a:t>
            </a:r>
            <a:r>
              <a:rPr sz="1200" b="1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Sulfur</a:t>
            </a:r>
            <a:r>
              <a:rPr sz="1200" b="1" spc="4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dioxide</a:t>
            </a:r>
            <a:r>
              <a:rPr sz="1200" b="1" spc="4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(SO₂),</a:t>
            </a:r>
            <a:r>
              <a:rPr sz="1200" b="1" spc="4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carbon </a:t>
            </a:r>
            <a:r>
              <a:rPr sz="1200" b="1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dioxide</a:t>
            </a:r>
            <a:r>
              <a:rPr sz="1200" b="1" spc="5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(CO₂),HCl,</a:t>
            </a:r>
            <a:r>
              <a:rPr sz="1200" b="1" spc="5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1200" b="1" spc="-2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Dust</a:t>
            </a:r>
            <a:endParaRPr sz="1200" dirty="0">
              <a:solidFill>
                <a:schemeClr val="tx2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24" name="object 33"/>
          <p:cNvSpPr txBox="1"/>
          <p:nvPr/>
        </p:nvSpPr>
        <p:spPr>
          <a:xfrm>
            <a:off x="9654328" y="5232365"/>
            <a:ext cx="1746885" cy="845873"/>
          </a:xfrm>
          <a:prstGeom prst="rect">
            <a:avLst/>
          </a:prstGeom>
          <a:solidFill>
            <a:schemeClr val="bg1"/>
          </a:solidFill>
          <a:ln w="11138">
            <a:solidFill>
              <a:srgbClr val="385D89"/>
            </a:solidFill>
          </a:ln>
        </p:spPr>
        <p:txBody>
          <a:bodyPr vert="horz" wrap="square" lIns="0" tIns="97790" rIns="0" bIns="0" rtlCol="0">
            <a:spAutoFit/>
          </a:bodyPr>
          <a:lstStyle/>
          <a:p>
            <a:pPr marL="157480" marR="152400" algn="ctr">
              <a:lnSpc>
                <a:spcPct val="102400"/>
              </a:lnSpc>
              <a:spcBef>
                <a:spcPts val="770"/>
              </a:spcBef>
            </a:pPr>
            <a:r>
              <a:rPr sz="1200" b="1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Furans,</a:t>
            </a:r>
            <a:r>
              <a:rPr sz="1200" b="1" spc="4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dioxins,</a:t>
            </a:r>
            <a:r>
              <a:rPr sz="1200" b="1" spc="5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heavy </a:t>
            </a:r>
            <a:r>
              <a:rPr sz="1200" b="1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metals</a:t>
            </a:r>
            <a:r>
              <a:rPr sz="1200" b="1" spc="4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(Hg</a:t>
            </a:r>
            <a:r>
              <a:rPr sz="1200" b="1" spc="3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1200" b="1" spc="-2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from </a:t>
            </a:r>
            <a:r>
              <a:rPr sz="1200" b="1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batteries,</a:t>
            </a:r>
            <a:r>
              <a:rPr sz="1200" b="1" spc="5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cadmium, </a:t>
            </a:r>
            <a:r>
              <a:rPr sz="1200" b="1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plumb,</a:t>
            </a:r>
            <a:r>
              <a:rPr sz="1200" b="1" spc="5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zinc)</a:t>
            </a:r>
            <a:endParaRPr sz="1200" dirty="0">
              <a:solidFill>
                <a:schemeClr val="tx2">
                  <a:lumMod val="50000"/>
                </a:schemeClr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1837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13944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LB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4- معايير سلامة البيئة</a:t>
            </a:r>
            <a:endParaRPr lang="en-US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460" y="62865"/>
            <a:ext cx="2240280" cy="1154430"/>
          </a:xfrm>
          <a:prstGeom prst="rect">
            <a:avLst/>
          </a:prstGeom>
        </p:spPr>
      </p:pic>
      <p:pic>
        <p:nvPicPr>
          <p:cNvPr id="4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55205" y="219668"/>
            <a:ext cx="1733389" cy="840824"/>
          </a:xfrm>
          <a:prstGeom prst="rect">
            <a:avLst/>
          </a:prstGeom>
        </p:spPr>
      </p:pic>
      <p:pic>
        <p:nvPicPr>
          <p:cNvPr id="5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 rot="2989198">
            <a:off x="-320039" y="3946326"/>
            <a:ext cx="2713316" cy="3254574"/>
          </a:xfrm>
          <a:prstGeom prst="rect">
            <a:avLst/>
          </a:prstGeom>
        </p:spPr>
      </p:pic>
      <p:pic>
        <p:nvPicPr>
          <p:cNvPr id="14" name="image1.png" descr="D:\NLAP\Logo\NLAP-Logo.png"/>
          <p:cNvPicPr/>
          <p:nvPr/>
        </p:nvPicPr>
        <p:blipFill rotWithShape="1">
          <a:blip r:embed="rId5" cstate="print"/>
          <a:srcRect l="-289" t="-536" r="289" b="11836"/>
          <a:stretch/>
        </p:blipFill>
        <p:spPr bwMode="auto">
          <a:xfrm>
            <a:off x="176542" y="1576471"/>
            <a:ext cx="860077" cy="8408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5"/>
          <p:cNvSpPr/>
          <p:nvPr/>
        </p:nvSpPr>
        <p:spPr>
          <a:xfrm>
            <a:off x="1831048" y="1856877"/>
            <a:ext cx="2648314" cy="860617"/>
          </a:xfrm>
          <a:prstGeom prst="rect">
            <a:avLst/>
          </a:prstGeom>
          <a:solidFill>
            <a:srgbClr val="1D6C9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79901" y="1620807"/>
            <a:ext cx="2240280" cy="1154430"/>
          </a:xfrm>
          <a:prstGeom prst="rect">
            <a:avLst/>
          </a:prstGeom>
        </p:spPr>
      </p:pic>
      <p:sp>
        <p:nvSpPr>
          <p:cNvPr id="9" name="object 18"/>
          <p:cNvSpPr txBox="1">
            <a:spLocks/>
          </p:cNvSpPr>
          <p:nvPr/>
        </p:nvSpPr>
        <p:spPr>
          <a:xfrm>
            <a:off x="4764810" y="1687600"/>
            <a:ext cx="5774717" cy="338554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020570" marR="5080" indent="-2008505">
              <a:lnSpc>
                <a:spcPts val="2080"/>
              </a:lnSpc>
              <a:spcBef>
                <a:spcPts val="540"/>
              </a:spcBef>
            </a:pP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Techniques</a:t>
            </a:r>
            <a:r>
              <a:rPr lang="en-US" sz="2000" b="1" spc="2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n-US" sz="2000" b="1" spc="2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2000" b="1" spc="2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reduction</a:t>
            </a:r>
            <a:r>
              <a:rPr lang="en-US" sz="2000" b="1" spc="2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US" sz="2000" b="1" spc="25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nitrogen</a:t>
            </a:r>
            <a:r>
              <a:rPr lang="en-US" sz="2000" b="1" spc="2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oxide</a:t>
            </a:r>
            <a:endParaRPr lang="ar-LB" sz="20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bject 22"/>
          <p:cNvSpPr txBox="1"/>
          <p:nvPr/>
        </p:nvSpPr>
        <p:spPr>
          <a:xfrm>
            <a:off x="4764810" y="2198022"/>
            <a:ext cx="5426710" cy="1294585"/>
          </a:xfrm>
          <a:prstGeom prst="rect">
            <a:avLst/>
          </a:prstGeom>
          <a:solidFill>
            <a:schemeClr val="tx2">
              <a:lumMod val="50000"/>
            </a:schemeClr>
          </a:solidFill>
          <a:ln w="11138">
            <a:solidFill>
              <a:srgbClr val="385D89"/>
            </a:solidFill>
          </a:ln>
        </p:spPr>
        <p:txBody>
          <a:bodyPr vert="horz" wrap="square" lIns="0" tIns="190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5"/>
              </a:spcBef>
            </a:pPr>
            <a:endParaRPr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" marR="154940" algn="ctr">
              <a:lnSpc>
                <a:spcPct val="100000"/>
              </a:lnSpc>
            </a:pPr>
            <a:r>
              <a:rPr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­Thermal</a:t>
            </a:r>
            <a:r>
              <a:rPr sz="1200" b="1" spc="-2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NOx:</a:t>
            </a:r>
            <a:r>
              <a:rPr sz="1200" b="1" spc="-2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</a:t>
            </a:r>
            <a:r>
              <a:rPr sz="1200" b="1" spc="-1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burning</a:t>
            </a:r>
            <a:r>
              <a:rPr sz="1200" b="1" spc="-1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1200" b="1" spc="-2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portion</a:t>
            </a:r>
            <a:r>
              <a:rPr sz="1200" b="1" spc="-1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sz="1200" b="1" spc="-1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sz="1200" b="1" spc="-1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nitrogen</a:t>
            </a:r>
            <a:r>
              <a:rPr sz="1200" b="1" spc="-1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sz="1200" b="1" spc="-2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sz="1200" b="1" spc="-1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air</a:t>
            </a:r>
            <a:r>
              <a:rPr sz="1200" b="1" spc="-1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spc="-2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oxidized</a:t>
            </a:r>
            <a:r>
              <a:rPr sz="1200" b="1" spc="-3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sz="1200" b="1" spc="-3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nitrogen</a:t>
            </a:r>
            <a:r>
              <a:rPr sz="1200" b="1" spc="-3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oxides.</a:t>
            </a:r>
            <a:r>
              <a:rPr sz="1200" b="1" spc="-3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sz="1200" b="1" spc="-3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reaction</a:t>
            </a:r>
            <a:r>
              <a:rPr sz="1200" b="1" spc="-3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occurs</a:t>
            </a:r>
            <a:r>
              <a:rPr sz="1200" b="1" spc="-3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only</a:t>
            </a:r>
            <a:r>
              <a:rPr sz="1200" b="1" spc="-3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significantly</a:t>
            </a:r>
            <a:r>
              <a:rPr sz="1200" b="1" spc="-2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at </a:t>
            </a:r>
            <a:r>
              <a:rPr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temperatures</a:t>
            </a:r>
            <a:r>
              <a:rPr sz="1200" b="1" spc="-3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above</a:t>
            </a:r>
            <a:r>
              <a:rPr sz="1200" b="1" spc="-2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1300</a:t>
            </a:r>
            <a:r>
              <a:rPr sz="1200" b="1" spc="-2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°</a:t>
            </a:r>
            <a:r>
              <a:rPr sz="1200" b="1" spc="-2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sz="1200" b="1" spc="-2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sz="1200" b="1" spc="-2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reaction</a:t>
            </a:r>
            <a:r>
              <a:rPr sz="1200" b="1" spc="-2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rate</a:t>
            </a:r>
            <a:r>
              <a:rPr sz="1200" b="1" spc="-2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depends</a:t>
            </a:r>
            <a:r>
              <a:rPr sz="1200" b="1" spc="-2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spc="-1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exponentially </a:t>
            </a:r>
            <a:r>
              <a:rPr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sz="1200" b="1" spc="-3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sz="1200" b="1" spc="-2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temperature</a:t>
            </a:r>
            <a:r>
              <a:rPr sz="1200" b="1" spc="-2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sz="1200" b="1" spc="-2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sz="1200" b="1" spc="-2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directly</a:t>
            </a:r>
            <a:r>
              <a:rPr sz="1200" b="1" spc="-2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proportional</a:t>
            </a:r>
            <a:r>
              <a:rPr sz="1200" b="1" spc="-2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sz="1200" b="1" spc="-2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sz="1200" b="1" spc="-2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oxygen</a:t>
            </a:r>
            <a:r>
              <a:rPr sz="1200" b="1" spc="-2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spc="-1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content</a:t>
            </a:r>
            <a:endParaRPr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" marR="92075" algn="ctr">
              <a:lnSpc>
                <a:spcPct val="100000"/>
              </a:lnSpc>
              <a:spcBef>
                <a:spcPts val="20"/>
              </a:spcBef>
            </a:pPr>
            <a:r>
              <a:rPr sz="1200" b="1" spc="-1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­</a:t>
            </a:r>
            <a:r>
              <a:rPr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Fuel</a:t>
            </a:r>
            <a:r>
              <a:rPr sz="1200" b="1" spc="-3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NOx:</a:t>
            </a:r>
            <a:r>
              <a:rPr sz="1200" b="1" spc="-2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</a:t>
            </a:r>
            <a:r>
              <a:rPr sz="1200" b="1" spc="-1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burning</a:t>
            </a:r>
            <a:r>
              <a:rPr sz="1200" b="1" spc="-2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1200" b="1" spc="-1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portion</a:t>
            </a:r>
            <a:r>
              <a:rPr sz="1200" b="1" spc="-2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sz="1200" b="1" spc="-2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sz="1200" b="1" spc="-1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nitrogen</a:t>
            </a:r>
            <a:r>
              <a:rPr sz="1200" b="1" spc="-2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contained</a:t>
            </a:r>
            <a:r>
              <a:rPr sz="1200" b="1" spc="-1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sz="1200" b="1" spc="-2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sz="1200" b="1" spc="-1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spc="-2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fuel </a:t>
            </a:r>
            <a:r>
              <a:rPr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sz="1200" b="1" spc="-2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oxidized</a:t>
            </a:r>
            <a:r>
              <a:rPr sz="1200" b="1" spc="-2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sz="1200" b="1" spc="-2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nitrogen</a:t>
            </a:r>
            <a:r>
              <a:rPr sz="1200" b="1" spc="-1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spc="-1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oxides.</a:t>
            </a:r>
            <a:endParaRPr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bject 26"/>
          <p:cNvSpPr/>
          <p:nvPr/>
        </p:nvSpPr>
        <p:spPr>
          <a:xfrm>
            <a:off x="4631148" y="3862644"/>
            <a:ext cx="5814695" cy="1531328"/>
          </a:xfrm>
          <a:custGeom>
            <a:avLst/>
            <a:gdLst/>
            <a:ahLst/>
            <a:cxnLst/>
            <a:rect l="l" t="t" r="r" b="b"/>
            <a:pathLst>
              <a:path w="5814695" h="2078354">
                <a:moveTo>
                  <a:pt x="5814568" y="0"/>
                </a:moveTo>
                <a:lnTo>
                  <a:pt x="0" y="0"/>
                </a:lnTo>
                <a:lnTo>
                  <a:pt x="0" y="2078291"/>
                </a:lnTo>
                <a:lnTo>
                  <a:pt x="5814568" y="2078291"/>
                </a:lnTo>
                <a:lnTo>
                  <a:pt x="5814568" y="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4570815" y="4028143"/>
            <a:ext cx="59353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5"/>
              </a:spcBef>
            </a:pPr>
            <a:r>
              <a:rPr lang="en-US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</a:t>
            </a:r>
            <a:r>
              <a:rPr lang="en-US" sz="1200" b="1" spc="7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US" sz="1200" b="1" spc="6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REDUCING</a:t>
            </a:r>
            <a:r>
              <a:rPr lang="en-US" sz="1200" b="1" spc="6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NON­SELECTIVE</a:t>
            </a:r>
            <a:r>
              <a:rPr lang="en-US" sz="1200" b="1" spc="7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CATALYTIC</a:t>
            </a:r>
            <a:r>
              <a:rPr lang="en-US" sz="1200" b="1" spc="6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(SNCR):</a:t>
            </a:r>
            <a:endParaRPr lang="en-US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algn="ctr">
              <a:lnSpc>
                <a:spcPct val="100000"/>
              </a:lnSpc>
            </a:pPr>
            <a:r>
              <a:rPr lang="en-US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1200" b="1" spc="-3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reducing</a:t>
            </a:r>
            <a:r>
              <a:rPr lang="en-US" sz="1200" b="1" spc="-2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agent</a:t>
            </a:r>
            <a:r>
              <a:rPr lang="en-US" sz="1200" b="1" spc="-2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(typically</a:t>
            </a:r>
            <a:r>
              <a:rPr lang="en-US" sz="1200" b="1" spc="-2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ammonia</a:t>
            </a:r>
            <a:r>
              <a:rPr lang="en-US" sz="1200" b="1" spc="-2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en-US" sz="1200" b="1" spc="-2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urea)</a:t>
            </a:r>
            <a:r>
              <a:rPr lang="en-US" sz="1200" b="1" spc="-2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n-US" sz="1200" b="1" spc="-2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injected</a:t>
            </a:r>
            <a:r>
              <a:rPr lang="en-US" sz="1200" b="1" spc="-2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into</a:t>
            </a:r>
            <a:r>
              <a:rPr lang="en-US" sz="1200" b="1" spc="-2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1200" b="1" spc="-2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furnace </a:t>
            </a:r>
            <a:r>
              <a:rPr lang="en-US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1200" b="1" spc="-3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reacts</a:t>
            </a:r>
            <a:r>
              <a:rPr lang="en-US" sz="1200" b="1" spc="-2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en-US" sz="1200" b="1" spc="-2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nitrogen</a:t>
            </a:r>
            <a:r>
              <a:rPr lang="en-US" sz="1200" b="1" spc="-2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oxides.</a:t>
            </a:r>
            <a:r>
              <a:rPr lang="en-US" sz="1200" b="1" spc="-2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1200" b="1" spc="-2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reactions</a:t>
            </a:r>
            <a:r>
              <a:rPr lang="en-US" sz="1200" b="1" spc="-2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occur</a:t>
            </a:r>
            <a:r>
              <a:rPr lang="en-US" sz="1200" b="1" spc="-2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en-US" sz="1200" b="1" spc="-2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temperatures </a:t>
            </a:r>
            <a:r>
              <a:rPr lang="en-US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between</a:t>
            </a:r>
            <a:r>
              <a:rPr lang="en-US" sz="1200" b="1" spc="-3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850</a:t>
            </a:r>
            <a:r>
              <a:rPr lang="en-US" sz="1200" b="1" spc="-2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1200" b="1" spc="-1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  <a:r>
              <a:rPr lang="en-US" sz="1200" b="1" spc="-2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°</a:t>
            </a:r>
            <a:r>
              <a:rPr lang="en-US" sz="1200" b="1" spc="-1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C,</a:t>
            </a:r>
            <a:r>
              <a:rPr lang="en-US" sz="1200" b="1" spc="-2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en-US" sz="1200" b="1" spc="-1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higher</a:t>
            </a:r>
            <a:r>
              <a:rPr lang="en-US" sz="1200" b="1" spc="-1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reaction</a:t>
            </a:r>
            <a:r>
              <a:rPr lang="en-US" sz="1200" b="1" spc="-1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rates</a:t>
            </a:r>
            <a:r>
              <a:rPr lang="en-US" sz="1200" b="1" spc="-2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1200" b="1" spc="-1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lower</a:t>
            </a:r>
            <a:r>
              <a:rPr lang="en-US" sz="1200" b="1" spc="-1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sz="1200" b="1" spc="-1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en-US" sz="1200" b="1" spc="-1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range. </a:t>
            </a:r>
            <a:r>
              <a:rPr lang="en-US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sz="1200" b="1" spc="-4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r>
              <a:rPr lang="en-US" sz="1200" b="1" spc="-3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effective,</a:t>
            </a:r>
            <a:r>
              <a:rPr lang="en-US" sz="1200" b="1" spc="-2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1200" b="1" spc="-3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catalyst</a:t>
            </a:r>
            <a:r>
              <a:rPr lang="en-US" sz="1200" b="1" spc="-3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generally</a:t>
            </a:r>
            <a:r>
              <a:rPr lang="en-US" sz="1200" b="1" spc="-2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requires</a:t>
            </a:r>
            <a:r>
              <a:rPr lang="en-US" sz="1200" b="1" spc="-3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200" b="1" spc="-2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temperature</a:t>
            </a:r>
            <a:r>
              <a:rPr lang="en-US" sz="1200" b="1" spc="-3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between</a:t>
            </a:r>
            <a:r>
              <a:rPr lang="en-US" sz="1200" b="1" spc="-2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180 </a:t>
            </a:r>
            <a:r>
              <a:rPr lang="en-US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1200" b="1" spc="-3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450</a:t>
            </a:r>
            <a:r>
              <a:rPr lang="en-US" sz="1200" b="1" spc="-2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°</a:t>
            </a:r>
            <a:r>
              <a:rPr lang="en-US" sz="1200" b="1" spc="-1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en-US" sz="1200" b="1" spc="-2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1200" b="1" spc="-2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majority</a:t>
            </a:r>
            <a:r>
              <a:rPr lang="en-US" sz="1200" b="1" spc="-1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US" sz="1200" b="1" spc="-2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systems</a:t>
            </a:r>
            <a:r>
              <a:rPr lang="en-US" sz="1200" b="1" spc="-2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uses</a:t>
            </a:r>
            <a:r>
              <a:rPr lang="en-US" sz="1200" b="1" spc="-1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waste</a:t>
            </a:r>
            <a:r>
              <a:rPr lang="en-US" sz="1200" b="1" spc="-2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incinerators</a:t>
            </a:r>
            <a:r>
              <a:rPr lang="en-US" sz="1200" b="1" spc="-1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currently </a:t>
            </a:r>
            <a:r>
              <a:rPr lang="en-US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operating</a:t>
            </a:r>
            <a:r>
              <a:rPr lang="en-US" sz="1200" b="1" spc="-2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en-US" sz="1200" b="1" spc="-2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temperatures</a:t>
            </a:r>
            <a:r>
              <a:rPr lang="en-US" sz="1200" b="1" spc="-1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US" sz="1200" b="1" spc="-1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1200" b="1" spc="-1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order</a:t>
            </a:r>
            <a:r>
              <a:rPr lang="en-US" sz="1200" b="1" spc="-1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US" sz="1200" b="1" spc="-1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230­</a:t>
            </a:r>
            <a:r>
              <a:rPr lang="en-US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</a:t>
            </a:r>
            <a:r>
              <a:rPr lang="en-US" sz="1200" b="1" spc="-1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°</a:t>
            </a:r>
            <a:r>
              <a:rPr lang="en-US" sz="1200" b="1" spc="-1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spc="-2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endParaRPr lang="en-US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bject 27"/>
          <p:cNvSpPr/>
          <p:nvPr/>
        </p:nvSpPr>
        <p:spPr>
          <a:xfrm>
            <a:off x="4631148" y="5710545"/>
            <a:ext cx="5814695" cy="1007586"/>
          </a:xfrm>
          <a:custGeom>
            <a:avLst/>
            <a:gdLst/>
            <a:ahLst/>
            <a:cxnLst/>
            <a:rect l="l" t="t" r="r" b="b"/>
            <a:pathLst>
              <a:path w="5814695" h="2078354">
                <a:moveTo>
                  <a:pt x="0" y="0"/>
                </a:moveTo>
                <a:lnTo>
                  <a:pt x="5814568" y="0"/>
                </a:lnTo>
                <a:lnTo>
                  <a:pt x="5814568" y="2078291"/>
                </a:lnTo>
                <a:lnTo>
                  <a:pt x="0" y="2078291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 w="11138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pPr marL="12700" marR="5080" algn="ctr">
              <a:lnSpc>
                <a:spcPct val="102299"/>
              </a:lnSpc>
              <a:spcBef>
                <a:spcPts val="65"/>
              </a:spcBef>
            </a:pPr>
            <a:endParaRPr lang="en-US" sz="1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algn="ctr">
              <a:lnSpc>
                <a:spcPct val="102299"/>
              </a:lnSpc>
              <a:spcBef>
                <a:spcPts val="65"/>
              </a:spcBef>
            </a:pPr>
            <a:r>
              <a:rPr lang="en-US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Selective</a:t>
            </a:r>
            <a:r>
              <a:rPr lang="en-US" sz="1200" b="1" spc="-5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Catalytic</a:t>
            </a:r>
            <a:r>
              <a:rPr lang="en-US" sz="1200" b="1" spc="4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Reduction</a:t>
            </a:r>
            <a:r>
              <a:rPr lang="en-US" sz="1200" b="1" spc="3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(SCR)</a:t>
            </a:r>
            <a:r>
              <a:rPr lang="en-US" sz="1200" b="1" spc="3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n-US" sz="1200" b="1" spc="4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200" b="1" spc="4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catalytic</a:t>
            </a:r>
            <a:r>
              <a:rPr lang="en-US" sz="1200" b="1" spc="4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</a:t>
            </a:r>
            <a:r>
              <a:rPr lang="en-US" sz="1200" b="1" spc="3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during</a:t>
            </a:r>
            <a:r>
              <a:rPr lang="en-US" sz="1200" b="1" spc="4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</a:t>
            </a:r>
            <a:r>
              <a:rPr lang="en-US" sz="1200" b="1" spc="4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ammonia</a:t>
            </a:r>
            <a:r>
              <a:rPr lang="en-US" sz="1200" b="1" spc="4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mixed </a:t>
            </a:r>
            <a:r>
              <a:rPr lang="en-US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en-US" sz="1200" b="1" spc="3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air</a:t>
            </a:r>
            <a:r>
              <a:rPr lang="en-US" sz="1200" b="1" spc="3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(the</a:t>
            </a:r>
            <a:r>
              <a:rPr lang="en-US" sz="1200" b="1" spc="4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reduction</a:t>
            </a:r>
            <a:r>
              <a:rPr lang="en-US" sz="1200" b="1" spc="3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agent)</a:t>
            </a:r>
            <a:r>
              <a:rPr lang="en-US" sz="1200" b="1" spc="3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n-US" sz="1200" b="1" spc="4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added</a:t>
            </a:r>
            <a:r>
              <a:rPr lang="en-US" sz="1200" b="1" spc="3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sz="1200" b="1" spc="3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1200" b="1" spc="4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exhaust</a:t>
            </a:r>
            <a:r>
              <a:rPr lang="en-US" sz="1200" b="1" spc="3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gas</a:t>
            </a:r>
            <a:r>
              <a:rPr lang="en-US" sz="1200" b="1" spc="3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1200" b="1" spc="4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passes</a:t>
            </a:r>
            <a:r>
              <a:rPr lang="en-US" sz="1200" b="1" spc="3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through</a:t>
            </a:r>
            <a:r>
              <a:rPr lang="en-US" sz="1200" b="1" spc="3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spc="-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200" b="1" spc="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catalyst,</a:t>
            </a:r>
            <a:r>
              <a:rPr lang="en-US" sz="1200" b="1" spc="4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usually</a:t>
            </a:r>
            <a:r>
              <a:rPr lang="en-US" sz="1200" b="1" spc="4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200" b="1" spc="4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sieve</a:t>
            </a:r>
            <a:r>
              <a:rPr lang="en-US" sz="1200" b="1" spc="3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(e.g.</a:t>
            </a:r>
            <a:r>
              <a:rPr lang="en-US" sz="1200" b="1" spc="4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Platinum,</a:t>
            </a:r>
            <a:r>
              <a:rPr lang="en-US" sz="1200" b="1" spc="4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rhodium,</a:t>
            </a:r>
            <a:r>
              <a:rPr lang="en-US" sz="1200" b="1" spc="4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TiO</a:t>
            </a:r>
            <a:r>
              <a:rPr lang="en-US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₂,</a:t>
            </a:r>
            <a:r>
              <a:rPr lang="en-US" sz="1200" b="1" spc="3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zeolites).</a:t>
            </a:r>
            <a:r>
              <a:rPr lang="en-US" sz="1200" b="1" spc="4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</a:t>
            </a:r>
            <a:r>
              <a:rPr lang="en-US" sz="1200" b="1" spc="4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passing</a:t>
            </a:r>
            <a:r>
              <a:rPr lang="en-US" sz="1200" b="1" spc="4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through </a:t>
            </a:r>
            <a:r>
              <a:rPr lang="en-US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1200" b="1" spc="4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catalyst,</a:t>
            </a:r>
            <a:r>
              <a:rPr lang="en-US" sz="1200" b="1" spc="4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ammonia</a:t>
            </a:r>
            <a:r>
              <a:rPr lang="en-US" sz="1200" b="1" spc="4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reacts</a:t>
            </a:r>
            <a:r>
              <a:rPr lang="en-US" sz="1200" b="1" spc="3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en-US" sz="1200" b="1" spc="4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NOx</a:t>
            </a:r>
            <a:r>
              <a:rPr lang="en-US" sz="1200" b="1" spc="4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sz="1200" b="1" spc="4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give</a:t>
            </a:r>
            <a:r>
              <a:rPr lang="en-US" sz="1200" b="1" spc="4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nitrogen</a:t>
            </a:r>
            <a:r>
              <a:rPr lang="en-US" sz="1200" b="1" spc="4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1200" b="1" spc="4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water</a:t>
            </a:r>
            <a:r>
              <a:rPr lang="en-US" sz="1200" b="1" spc="4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vapor.</a:t>
            </a:r>
            <a:endParaRPr lang="en-US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82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13944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LB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4- معايير السلامة البيئية</a:t>
            </a:r>
            <a:endParaRPr lang="en-US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460" y="62865"/>
            <a:ext cx="2240280" cy="1154430"/>
          </a:xfrm>
          <a:prstGeom prst="rect">
            <a:avLst/>
          </a:prstGeom>
        </p:spPr>
      </p:pic>
      <p:pic>
        <p:nvPicPr>
          <p:cNvPr id="4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55205" y="219668"/>
            <a:ext cx="1733389" cy="840824"/>
          </a:xfrm>
          <a:prstGeom prst="rect">
            <a:avLst/>
          </a:prstGeom>
        </p:spPr>
      </p:pic>
      <p:pic>
        <p:nvPicPr>
          <p:cNvPr id="5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 rot="2989198">
            <a:off x="-320039" y="3946326"/>
            <a:ext cx="2713316" cy="3254574"/>
          </a:xfrm>
          <a:prstGeom prst="rect">
            <a:avLst/>
          </a:prstGeom>
        </p:spPr>
      </p:pic>
      <p:pic>
        <p:nvPicPr>
          <p:cNvPr id="14" name="image1.png" descr="D:\NLAP\Logo\NLAP-Logo.png"/>
          <p:cNvPicPr/>
          <p:nvPr/>
        </p:nvPicPr>
        <p:blipFill rotWithShape="1">
          <a:blip r:embed="rId5" cstate="print"/>
          <a:srcRect l="-289" t="-536" r="289" b="11836"/>
          <a:stretch/>
        </p:blipFill>
        <p:spPr bwMode="auto">
          <a:xfrm>
            <a:off x="176542" y="1576471"/>
            <a:ext cx="860077" cy="8408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5"/>
          <p:cNvSpPr/>
          <p:nvPr/>
        </p:nvSpPr>
        <p:spPr>
          <a:xfrm>
            <a:off x="1831048" y="1856877"/>
            <a:ext cx="2648314" cy="860617"/>
          </a:xfrm>
          <a:prstGeom prst="rect">
            <a:avLst/>
          </a:prstGeom>
          <a:solidFill>
            <a:srgbClr val="1D6C9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79901" y="1620807"/>
            <a:ext cx="2240280" cy="115443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07371" y="2087130"/>
            <a:ext cx="64715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Treatment</a:t>
            </a:r>
            <a:r>
              <a:rPr lang="en-US" sz="2000" b="1" spc="-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US" sz="2000" b="1"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dioxin</a:t>
            </a:r>
            <a:r>
              <a:rPr lang="en-US" sz="2000" b="1"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2000" b="1" spc="-1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furans</a:t>
            </a:r>
            <a:r>
              <a:rPr lang="en-US" sz="2000" b="1"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2000" b="1"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mercury</a:t>
            </a:r>
            <a:r>
              <a:rPr lang="en-US" sz="2000" b="1"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Hg</a:t>
            </a:r>
            <a:r>
              <a:rPr lang="en-US" sz="2000" b="1" spc="-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&amp;</a:t>
            </a:r>
            <a:r>
              <a:rPr lang="en-US" sz="2000" b="1"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spc="-14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CO₂ 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5730579"/>
              </p:ext>
            </p:extLst>
          </p:nvPr>
        </p:nvGraphicFramePr>
        <p:xfrm>
          <a:off x="1597856" y="2739638"/>
          <a:ext cx="6969369" cy="39238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65994">
                  <a:extLst>
                    <a:ext uri="{9D8B030D-6E8A-4147-A177-3AD203B41FA5}">
                      <a16:colId xmlns:a16="http://schemas.microsoft.com/office/drawing/2014/main" val="3653285003"/>
                    </a:ext>
                  </a:extLst>
                </a:gridCol>
                <a:gridCol w="3503375">
                  <a:extLst>
                    <a:ext uri="{9D8B030D-6E8A-4147-A177-3AD203B41FA5}">
                      <a16:colId xmlns:a16="http://schemas.microsoft.com/office/drawing/2014/main" val="374316415"/>
                    </a:ext>
                  </a:extLst>
                </a:gridCol>
              </a:tblGrid>
              <a:tr h="784594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400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0005" marR="81280" algn="ctr">
                        <a:lnSpc>
                          <a:spcPct val="102299"/>
                        </a:lnSpc>
                        <a:tabLst>
                          <a:tab pos="2236470" algn="l"/>
                        </a:tabLst>
                      </a:pPr>
                      <a:r>
                        <a:rPr sz="1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By</a:t>
                      </a:r>
                      <a:r>
                        <a:rPr sz="1400" b="1" spc="-35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activated</a:t>
                      </a:r>
                      <a:r>
                        <a:rPr sz="1400" b="1" spc="-35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carbon(can</a:t>
                      </a:r>
                      <a:r>
                        <a:rPr sz="1400" b="1" spc="-35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b="1" spc="-25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</a:t>
                      </a:r>
                      <a:r>
                        <a:rPr sz="1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	also</a:t>
                      </a:r>
                      <a:r>
                        <a:rPr sz="1400" b="1" spc="3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b="1" spc="-1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called </a:t>
                      </a:r>
                      <a:r>
                        <a:rPr sz="1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"lignite</a:t>
                      </a:r>
                      <a:r>
                        <a:rPr sz="1400" b="1" spc="35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Coke</a:t>
                      </a:r>
                      <a:r>
                        <a:rPr sz="1400" b="1" spc="4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</a:t>
                      </a:r>
                      <a:r>
                        <a:rPr sz="1400" b="1" spc="4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odorous</a:t>
                      </a:r>
                      <a:r>
                        <a:rPr sz="1400" b="1" spc="4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b="1" spc="-1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compounds.) </a:t>
                      </a:r>
                      <a:r>
                        <a:rPr sz="1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Activated</a:t>
                      </a:r>
                      <a:r>
                        <a:rPr sz="1400" b="1" spc="3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carbon</a:t>
                      </a:r>
                      <a:r>
                        <a:rPr sz="1400" b="1" spc="3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</a:t>
                      </a:r>
                      <a:r>
                        <a:rPr sz="1400" b="1" spc="35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</a:t>
                      </a:r>
                      <a:r>
                        <a:rPr sz="1400" b="1" spc="3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sz="1400" b="1" spc="35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form</a:t>
                      </a:r>
                      <a:r>
                        <a:rPr sz="1400" b="1" spc="3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of</a:t>
                      </a:r>
                      <a:r>
                        <a:rPr sz="1400" b="1" spc="35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sz="1400" b="1" spc="3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b="1" spc="-2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fine</a:t>
                      </a:r>
                      <a:r>
                        <a:rPr sz="1400" b="1" spc="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black</a:t>
                      </a:r>
                      <a:r>
                        <a:rPr sz="1400" b="1" spc="45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talc.</a:t>
                      </a:r>
                      <a:r>
                        <a:rPr sz="1400" b="1" spc="45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Its</a:t>
                      </a:r>
                      <a:r>
                        <a:rPr sz="1400" b="1" spc="5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elementary</a:t>
                      </a:r>
                      <a:r>
                        <a:rPr sz="1400" b="1" spc="45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particles</a:t>
                      </a:r>
                      <a:r>
                        <a:rPr sz="1400" b="1" spc="45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are</a:t>
                      </a:r>
                      <a:r>
                        <a:rPr sz="1400" b="1" spc="5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b="1" spc="-2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made </a:t>
                      </a:r>
                      <a:r>
                        <a:rPr sz="1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porous</a:t>
                      </a:r>
                      <a:r>
                        <a:rPr sz="1400" b="1" spc="35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by</a:t>
                      </a:r>
                      <a:r>
                        <a:rPr sz="1400" b="1" spc="4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sz="1400" b="1" spc="35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suitable</a:t>
                      </a:r>
                      <a:r>
                        <a:rPr sz="1400" b="1" spc="35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heat</a:t>
                      </a:r>
                      <a:r>
                        <a:rPr sz="1400" b="1" spc="35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treatment</a:t>
                      </a:r>
                      <a:r>
                        <a:rPr sz="1400" b="1" spc="4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</a:t>
                      </a:r>
                      <a:r>
                        <a:rPr sz="1400" b="1" spc="3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</a:t>
                      </a:r>
                      <a:r>
                        <a:rPr sz="1400" b="1" spc="4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b="1" spc="-25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 </a:t>
                      </a:r>
                      <a:r>
                        <a:rPr sz="1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create</a:t>
                      </a:r>
                      <a:r>
                        <a:rPr sz="1400" b="1" spc="55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therein</a:t>
                      </a:r>
                      <a:r>
                        <a:rPr sz="1400" b="1" spc="55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pores</a:t>
                      </a:r>
                      <a:r>
                        <a:rPr sz="1400" b="1" spc="55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having</a:t>
                      </a:r>
                      <a:r>
                        <a:rPr sz="1400" b="1" spc="55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dimensions</a:t>
                      </a:r>
                      <a:r>
                        <a:rPr sz="1400" b="1" spc="55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b="1" spc="-25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of </a:t>
                      </a:r>
                      <a:r>
                        <a:rPr sz="1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affinity</a:t>
                      </a:r>
                      <a:r>
                        <a:rPr sz="1400" b="1" spc="4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with</a:t>
                      </a:r>
                      <a:r>
                        <a:rPr sz="1400" b="1" spc="4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sz="1400" b="1" spc="4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molecules</a:t>
                      </a:r>
                      <a:r>
                        <a:rPr sz="1400" b="1" spc="45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</a:t>
                      </a:r>
                      <a:r>
                        <a:rPr sz="1400" b="1" spc="4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</a:t>
                      </a:r>
                      <a:r>
                        <a:rPr sz="1400" b="1" spc="4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filtered.</a:t>
                      </a:r>
                      <a:r>
                        <a:rPr sz="1400" b="1" spc="45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b="1" spc="-25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 </a:t>
                      </a:r>
                      <a:r>
                        <a:rPr sz="1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there</a:t>
                      </a:r>
                      <a:r>
                        <a:rPr sz="1400" b="1" spc="45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are</a:t>
                      </a:r>
                      <a:r>
                        <a:rPr sz="1400" b="1" spc="45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formulations</a:t>
                      </a:r>
                      <a:r>
                        <a:rPr sz="1400" b="1" spc="45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of</a:t>
                      </a:r>
                      <a:r>
                        <a:rPr sz="1400" b="1" spc="45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active</a:t>
                      </a:r>
                      <a:r>
                        <a:rPr sz="1400" b="1" spc="5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b="1" spc="-1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carbon </a:t>
                      </a:r>
                      <a:r>
                        <a:rPr sz="1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adapted</a:t>
                      </a:r>
                      <a:r>
                        <a:rPr sz="1400" b="1" spc="5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</a:t>
                      </a:r>
                      <a:r>
                        <a:rPr sz="1400" b="1" spc="5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different</a:t>
                      </a:r>
                      <a:r>
                        <a:rPr sz="1400" b="1" spc="55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molecules</a:t>
                      </a:r>
                      <a:r>
                        <a:rPr sz="1400" b="1" spc="5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that</a:t>
                      </a:r>
                      <a:r>
                        <a:rPr sz="1400" b="1" spc="5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b="1" spc="-25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one </a:t>
                      </a:r>
                      <a:r>
                        <a:rPr sz="1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wishes</a:t>
                      </a:r>
                      <a:r>
                        <a:rPr sz="1400" b="1" spc="3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</a:t>
                      </a:r>
                      <a:r>
                        <a:rPr sz="1400" b="1" spc="35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b="1" spc="-1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retain</a:t>
                      </a:r>
                      <a:r>
                        <a:rPr sz="1400" b="1" spc="-10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sz="140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080" marB="0">
                    <a:lnL w="12700">
                      <a:solidFill>
                        <a:srgbClr val="385D89"/>
                      </a:solidFill>
                      <a:prstDash val="solid"/>
                    </a:lnL>
                    <a:lnR w="12700">
                      <a:solidFill>
                        <a:srgbClr val="385D89"/>
                      </a:solidFill>
                      <a:prstDash val="solid"/>
                    </a:lnR>
                    <a:lnT w="12700">
                      <a:solidFill>
                        <a:srgbClr val="385D89"/>
                      </a:solidFill>
                      <a:prstDash val="solid"/>
                    </a:lnT>
                    <a:lnB w="12700">
                      <a:solidFill>
                        <a:srgbClr val="385D89"/>
                      </a:solidFill>
                      <a:prstDash val="solid"/>
                    </a:lnB>
                    <a:gradFill>
                      <a:gsLst>
                        <a:gs pos="100000">
                          <a:schemeClr val="accent1">
                            <a:lumMod val="50000"/>
                          </a:schemeClr>
                        </a:gs>
                        <a:gs pos="0">
                          <a:schemeClr val="accent1">
                            <a:lumMod val="45000"/>
                            <a:lumOff val="55000"/>
                          </a:schemeClr>
                        </a:gs>
                        <a:gs pos="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22225" marB="0">
                    <a:lnL w="12700">
                      <a:solidFill>
                        <a:srgbClr val="385D89"/>
                      </a:solidFill>
                      <a:prstDash val="solid"/>
                    </a:lnL>
                    <a:lnB w="12700">
                      <a:solidFill>
                        <a:srgbClr val="385D89"/>
                      </a:solidFill>
                      <a:prstDash val="solid"/>
                    </a:lnB>
                    <a:gradFill>
                      <a:gsLst>
                        <a:gs pos="100000">
                          <a:schemeClr val="accent1">
                            <a:lumMod val="50000"/>
                          </a:schemeClr>
                        </a:gs>
                        <a:gs pos="0">
                          <a:schemeClr val="accent1">
                            <a:lumMod val="45000"/>
                            <a:lumOff val="55000"/>
                          </a:schemeClr>
                        </a:gs>
                        <a:gs pos="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490634245"/>
                  </a:ext>
                </a:extLst>
              </a:tr>
              <a:tr h="239421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080" marB="0">
                    <a:lnL w="12700">
                      <a:solidFill>
                        <a:srgbClr val="385D89"/>
                      </a:solidFill>
                      <a:prstDash val="solid"/>
                    </a:lnL>
                    <a:lnR w="12700">
                      <a:solidFill>
                        <a:srgbClr val="385D89"/>
                      </a:solidFill>
                      <a:prstDash val="solid"/>
                    </a:lnR>
                    <a:lnT w="12700">
                      <a:solidFill>
                        <a:srgbClr val="385D89"/>
                      </a:solidFill>
                      <a:prstDash val="solid"/>
                    </a:lnT>
                    <a:lnB w="12700">
                      <a:solidFill>
                        <a:srgbClr val="385D89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 marL="55244" marR="38100">
                        <a:lnSpc>
                          <a:spcPct val="103200"/>
                        </a:lnSpc>
                      </a:pPr>
                      <a:r>
                        <a:rPr sz="12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</a:t>
                      </a:r>
                      <a:r>
                        <a:rPr sz="1200" b="1" spc="4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obtain</a:t>
                      </a:r>
                      <a:r>
                        <a:rPr sz="1200" b="1" spc="4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sz="1200" b="1" spc="4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minimum</a:t>
                      </a:r>
                      <a:r>
                        <a:rPr sz="1200" b="1" spc="45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feeding</a:t>
                      </a:r>
                      <a:r>
                        <a:rPr sz="1200" b="1" spc="4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rate</a:t>
                      </a:r>
                      <a:r>
                        <a:rPr sz="1200" b="1" spc="4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(F(min))</a:t>
                      </a:r>
                      <a:r>
                        <a:rPr sz="1200" b="1" spc="4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of</a:t>
                      </a:r>
                      <a:r>
                        <a:rPr sz="1200" b="1" spc="45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activated</a:t>
                      </a:r>
                      <a:r>
                        <a:rPr sz="1200" b="1" spc="4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b="1" spc="-1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carbon</a:t>
                      </a:r>
                      <a:r>
                        <a:rPr sz="1200" b="1" spc="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(AC),</a:t>
                      </a:r>
                      <a:r>
                        <a:rPr sz="1200" b="1" spc="45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It</a:t>
                      </a:r>
                      <a:r>
                        <a:rPr sz="1200" b="1" spc="45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was</a:t>
                      </a:r>
                      <a:r>
                        <a:rPr sz="1200" b="1" spc="5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found</a:t>
                      </a:r>
                      <a:r>
                        <a:rPr sz="1200" b="1" spc="45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that</a:t>
                      </a:r>
                      <a:r>
                        <a:rPr sz="1200" b="1" spc="5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dioxin</a:t>
                      </a:r>
                      <a:r>
                        <a:rPr sz="1200" b="1" spc="45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removal</a:t>
                      </a:r>
                      <a:r>
                        <a:rPr sz="1200" b="1" spc="5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efficiency(eta)</a:t>
                      </a:r>
                      <a:r>
                        <a:rPr sz="1200" b="1" spc="45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b="1" spc="-1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increased</a:t>
                      </a:r>
                      <a:r>
                        <a:rPr sz="1200" b="1" spc="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with</a:t>
                      </a:r>
                      <a:r>
                        <a:rPr sz="1200" b="1" spc="35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</a:t>
                      </a:r>
                      <a:r>
                        <a:rPr sz="1200" b="1" spc="35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increase</a:t>
                      </a:r>
                      <a:r>
                        <a:rPr sz="1200" b="1" spc="35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</a:t>
                      </a:r>
                      <a:r>
                        <a:rPr sz="1200" b="1" spc="35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</a:t>
                      </a:r>
                      <a:r>
                        <a:rPr sz="1200" b="1" spc="35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feeding</a:t>
                      </a:r>
                      <a:r>
                        <a:rPr sz="1200" b="1" spc="35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concentration.</a:t>
                      </a:r>
                      <a:r>
                        <a:rPr sz="1200" b="1" spc="15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sz="12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This</a:t>
                      </a:r>
                      <a:r>
                        <a:rPr sz="1200" b="1" spc="4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had</a:t>
                      </a:r>
                      <a:r>
                        <a:rPr sz="1200" b="1" spc="35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b="1" spc="-25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</a:t>
                      </a:r>
                      <a:r>
                        <a:rPr sz="1200" b="1" spc="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almost</a:t>
                      </a:r>
                      <a:r>
                        <a:rPr sz="1200" b="1" spc="35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linear</a:t>
                      </a:r>
                      <a:r>
                        <a:rPr sz="1200" b="1" spc="4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function</a:t>
                      </a:r>
                      <a:r>
                        <a:rPr sz="1200" b="1" spc="4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</a:t>
                      </a:r>
                      <a:r>
                        <a:rPr sz="1200" b="1" spc="4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F/Q</a:t>
                      </a:r>
                      <a:r>
                        <a:rPr sz="1200" b="1" spc="35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when</a:t>
                      </a:r>
                      <a:r>
                        <a:rPr sz="1200" b="1" spc="4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F/Q</a:t>
                      </a:r>
                      <a:r>
                        <a:rPr sz="1200" b="1" spc="4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was</a:t>
                      </a:r>
                      <a:r>
                        <a:rPr sz="1200" b="1" spc="4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less</a:t>
                      </a:r>
                      <a:r>
                        <a:rPr sz="1200" b="1" spc="35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</a:t>
                      </a:r>
                      <a:r>
                        <a:rPr sz="1200" b="1" spc="4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b="1" spc="-25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r>
                        <a:rPr sz="1200" b="1" spc="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g/Nm(3),</a:t>
                      </a:r>
                      <a:r>
                        <a:rPr sz="1200" b="1" spc="4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where</a:t>
                      </a:r>
                      <a:r>
                        <a:rPr sz="1200" b="1" spc="4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sz="1200" b="1" spc="4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was</a:t>
                      </a:r>
                      <a:r>
                        <a:rPr sz="1200" b="1" spc="45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sz="1200" b="1" spc="4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</a:t>
                      </a:r>
                      <a:r>
                        <a:rPr sz="1200" b="1" spc="4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feeding</a:t>
                      </a:r>
                      <a:r>
                        <a:rPr sz="1200" b="1" spc="45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rate</a:t>
                      </a:r>
                      <a:r>
                        <a:rPr sz="1200" b="1" spc="4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(mg/min),</a:t>
                      </a:r>
                      <a:r>
                        <a:rPr sz="1200" b="1" spc="4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and</a:t>
                      </a:r>
                      <a:r>
                        <a:rPr sz="1200" b="1" spc="45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b="1" spc="-5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</a:t>
                      </a:r>
                      <a:r>
                        <a:rPr sz="1200" b="1" spc="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sz="12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was</a:t>
                      </a:r>
                      <a:r>
                        <a:rPr sz="1200" b="1" spc="4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sz="1200" b="1" spc="4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volumetric</a:t>
                      </a:r>
                      <a:r>
                        <a:rPr sz="1200" b="1" spc="4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flow</a:t>
                      </a:r>
                      <a:r>
                        <a:rPr sz="1200" b="1" spc="4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rate</a:t>
                      </a:r>
                      <a:r>
                        <a:rPr sz="1200" b="1" spc="4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of</a:t>
                      </a:r>
                      <a:r>
                        <a:rPr sz="1200" b="1" spc="4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flue</a:t>
                      </a:r>
                      <a:r>
                        <a:rPr sz="1200" b="1" spc="4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gas</a:t>
                      </a:r>
                      <a:r>
                        <a:rPr sz="1200" b="1" spc="4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(Nm(³)/min).</a:t>
                      </a:r>
                      <a:r>
                        <a:rPr sz="1200" b="1" spc="45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b="1" spc="-1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However,</a:t>
                      </a:r>
                      <a:r>
                        <a:rPr sz="1200" b="1" spc="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it</a:t>
                      </a:r>
                      <a:r>
                        <a:rPr sz="1200" b="1" spc="3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did</a:t>
                      </a:r>
                      <a:r>
                        <a:rPr sz="1200" b="1" spc="35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not</a:t>
                      </a:r>
                      <a:r>
                        <a:rPr sz="1200" b="1" spc="35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seem</a:t>
                      </a:r>
                      <a:r>
                        <a:rPr sz="1200" b="1" spc="35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</a:t>
                      </a:r>
                      <a:r>
                        <a:rPr sz="1200" b="1" spc="3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</a:t>
                      </a:r>
                      <a:r>
                        <a:rPr sz="1200" b="1" spc="35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affected</a:t>
                      </a:r>
                      <a:r>
                        <a:rPr sz="1200" b="1" spc="35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by</a:t>
                      </a:r>
                      <a:r>
                        <a:rPr sz="1200" b="1" spc="35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F/Q,</a:t>
                      </a:r>
                      <a:r>
                        <a:rPr sz="1200" b="1" spc="35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when</a:t>
                      </a:r>
                      <a:r>
                        <a:rPr sz="1200" b="1" spc="3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F/Q</a:t>
                      </a:r>
                      <a:r>
                        <a:rPr sz="1200" b="1" spc="35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was</a:t>
                      </a:r>
                      <a:r>
                        <a:rPr sz="1200" b="1" spc="35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b="1" spc="-1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larger</a:t>
                      </a:r>
                      <a:r>
                        <a:rPr sz="1200" b="1" spc="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</a:t>
                      </a:r>
                      <a:r>
                        <a:rPr sz="1200" b="1" spc="4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r>
                        <a:rPr sz="1200" b="1" spc="4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mg/Nm(³).</a:t>
                      </a:r>
                      <a:r>
                        <a:rPr sz="1200" b="1" spc="4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On</a:t>
                      </a:r>
                      <a:r>
                        <a:rPr sz="1200" b="1" spc="4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sz="1200" b="1" spc="4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basis</a:t>
                      </a:r>
                      <a:r>
                        <a:rPr sz="1200" b="1" spc="45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of</a:t>
                      </a:r>
                      <a:r>
                        <a:rPr sz="1200" b="1" spc="4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sz="1200" b="1" spc="4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experimental</a:t>
                      </a:r>
                      <a:r>
                        <a:rPr sz="1200" b="1" spc="4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b="1" spc="-2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data</a:t>
                      </a:r>
                      <a:r>
                        <a:rPr sz="1200" b="1" spc="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obtained</a:t>
                      </a:r>
                      <a:r>
                        <a:rPr sz="1200" b="1" spc="4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</a:t>
                      </a:r>
                      <a:r>
                        <a:rPr sz="1200" b="1" spc="4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this</a:t>
                      </a:r>
                      <a:r>
                        <a:rPr sz="1200" b="1" spc="4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study,</a:t>
                      </a:r>
                      <a:r>
                        <a:rPr sz="1200" b="1" spc="4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sz="1200" b="1" spc="4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removal</a:t>
                      </a:r>
                      <a:r>
                        <a:rPr sz="1200" b="1" spc="4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efficiency</a:t>
                      </a:r>
                      <a:r>
                        <a:rPr sz="1200" b="1" spc="4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of</a:t>
                      </a:r>
                      <a:r>
                        <a:rPr sz="1200" b="1" spc="45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dioxins</a:t>
                      </a:r>
                      <a:r>
                        <a:rPr sz="1200" b="1" spc="4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by</a:t>
                      </a:r>
                      <a:r>
                        <a:rPr sz="1200" b="1" spc="4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b="1" spc="-25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sz="1200" b="1" spc="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application</a:t>
                      </a:r>
                      <a:r>
                        <a:rPr sz="1200" b="1" spc="4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of</a:t>
                      </a:r>
                      <a:r>
                        <a:rPr sz="1200" b="1" spc="4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</a:t>
                      </a:r>
                      <a:r>
                        <a:rPr sz="1200" b="1" spc="4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could</a:t>
                      </a:r>
                      <a:r>
                        <a:rPr sz="1200" b="1" spc="4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</a:t>
                      </a:r>
                      <a:r>
                        <a:rPr sz="1200" b="1" spc="4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correlated</a:t>
                      </a:r>
                      <a:r>
                        <a:rPr sz="1200" b="1" spc="4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</a:t>
                      </a:r>
                      <a:r>
                        <a:rPr sz="1200" b="1" spc="4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b="1" spc="-25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eta</a:t>
                      </a:r>
                      <a:r>
                        <a:rPr sz="1200" b="1" spc="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(%)=100/[1.0+(40.2/(F/Q)(3))].</a:t>
                      </a:r>
                      <a:r>
                        <a:rPr sz="1200" b="1" spc="55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It</a:t>
                      </a:r>
                      <a:r>
                        <a:rPr sz="1200" b="1" spc="55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</a:t>
                      </a:r>
                      <a:r>
                        <a:rPr sz="1200" b="1" spc="55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valid</a:t>
                      </a:r>
                      <a:r>
                        <a:rPr sz="1200" b="1" spc="55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</a:t>
                      </a:r>
                      <a:r>
                        <a:rPr sz="1200" b="1" spc="55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b="1" spc="-1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appropriate</a:t>
                      </a:r>
                      <a:r>
                        <a:rPr sz="1200" b="1" spc="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conditions</a:t>
                      </a:r>
                      <a:r>
                        <a:rPr sz="1200" b="1" spc="6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(F/Q=10­300</a:t>
                      </a:r>
                      <a:r>
                        <a:rPr sz="1200" b="1" spc="6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mg/Nm(³))</a:t>
                      </a:r>
                      <a:r>
                        <a:rPr sz="1200" b="1" spc="65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suggested</a:t>
                      </a:r>
                      <a:r>
                        <a:rPr sz="1200" b="1" spc="6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by</a:t>
                      </a:r>
                      <a:r>
                        <a:rPr sz="1200" b="1" spc="6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sz="1200" b="1" spc="65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study</a:t>
                      </a:r>
                      <a:r>
                        <a:rPr sz="1200" b="1" spc="6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b="1" spc="-2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with</a:t>
                      </a:r>
                      <a:r>
                        <a:rPr sz="1200" b="1" spc="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sz="1200" b="1" spc="4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statistical</a:t>
                      </a:r>
                      <a:r>
                        <a:rPr sz="1200" b="1" spc="4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error</a:t>
                      </a:r>
                      <a:r>
                        <a:rPr sz="1200" b="1" spc="4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of</a:t>
                      </a:r>
                      <a:r>
                        <a:rPr sz="1200" b="1" spc="4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+/­</a:t>
                      </a:r>
                      <a:r>
                        <a:rPr sz="1200" b="1" spc="-2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18%.</a:t>
                      </a:r>
                      <a:endParaRPr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R w="12700">
                      <a:solidFill>
                        <a:srgbClr val="385D89"/>
                      </a:solidFill>
                      <a:prstDash val="solid"/>
                    </a:lnR>
                    <a:lnT w="12700">
                      <a:solidFill>
                        <a:srgbClr val="385D89"/>
                      </a:solidFill>
                      <a:prstDash val="solid"/>
                    </a:lnT>
                    <a:lnB w="12700">
                      <a:solidFill>
                        <a:srgbClr val="385D89"/>
                      </a:solidFill>
                      <a:prstDash val="solid"/>
                    </a:lnB>
                    <a:gradFill>
                      <a:gsLst>
                        <a:gs pos="100000">
                          <a:schemeClr val="accent1">
                            <a:lumMod val="50000"/>
                          </a:schemeClr>
                        </a:gs>
                        <a:gs pos="0">
                          <a:schemeClr val="accent1">
                            <a:lumMod val="45000"/>
                            <a:lumOff val="55000"/>
                          </a:schemeClr>
                        </a:gs>
                        <a:gs pos="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132895571"/>
                  </a:ext>
                </a:extLst>
              </a:tr>
              <a:tr h="45955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lnR w="12700">
                      <a:solidFill>
                        <a:srgbClr val="385D89"/>
                      </a:solidFill>
                      <a:prstDash val="solid"/>
                    </a:lnR>
                    <a:lnT w="12700">
                      <a:solidFill>
                        <a:srgbClr val="385D89"/>
                      </a:solidFill>
                      <a:prstDash val="solid"/>
                    </a:lnT>
                    <a:gradFill>
                      <a:gsLst>
                        <a:gs pos="100000">
                          <a:schemeClr val="accent1">
                            <a:lumMod val="50000"/>
                          </a:schemeClr>
                        </a:gs>
                        <a:gs pos="0">
                          <a:schemeClr val="accent1">
                            <a:lumMod val="45000"/>
                            <a:lumOff val="55000"/>
                          </a:schemeClr>
                        </a:gs>
                        <a:gs pos="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2700">
                      <a:solidFill>
                        <a:srgbClr val="385D89"/>
                      </a:solidFill>
                      <a:prstDash val="solid"/>
                    </a:lnR>
                    <a:lnT w="12700">
                      <a:solidFill>
                        <a:srgbClr val="385D89"/>
                      </a:solidFill>
                      <a:prstDash val="solid"/>
                    </a:lnT>
                    <a:lnB w="12700">
                      <a:solidFill>
                        <a:srgbClr val="385D8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0889627"/>
                  </a:ext>
                </a:extLst>
              </a:tr>
            </a:tbl>
          </a:graphicData>
        </a:graphic>
      </p:graphicFrame>
      <p:sp>
        <p:nvSpPr>
          <p:cNvPr id="11" name="object 33"/>
          <p:cNvSpPr/>
          <p:nvPr/>
        </p:nvSpPr>
        <p:spPr>
          <a:xfrm>
            <a:off x="9226468" y="2890599"/>
            <a:ext cx="2157360" cy="3772883"/>
          </a:xfrm>
          <a:custGeom>
            <a:avLst/>
            <a:gdLst/>
            <a:ahLst/>
            <a:cxnLst/>
            <a:rect l="l" t="t" r="r" b="b"/>
            <a:pathLst>
              <a:path w="2312670" h="3197860">
                <a:moveTo>
                  <a:pt x="0" y="0"/>
                </a:moveTo>
                <a:lnTo>
                  <a:pt x="2312593" y="0"/>
                </a:lnTo>
                <a:lnTo>
                  <a:pt x="2312593" y="3197720"/>
                </a:lnTo>
                <a:lnTo>
                  <a:pt x="0" y="3197720"/>
                </a:lnTo>
                <a:lnTo>
                  <a:pt x="0" y="0"/>
                </a:lnTo>
                <a:close/>
              </a:path>
            </a:pathLst>
          </a:custGeom>
          <a:ln w="11138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pPr marL="12700" marR="267335" algn="ctr">
              <a:lnSpc>
                <a:spcPct val="102299"/>
              </a:lnSpc>
              <a:spcBef>
                <a:spcPts val="90"/>
              </a:spcBef>
            </a:pPr>
            <a:r>
              <a:rPr lang="en-US" sz="1400" b="1" dirty="0">
                <a:solidFill>
                  <a:schemeClr val="tx2"/>
                </a:solidFill>
                <a:cs typeface="Calibri"/>
              </a:rPr>
              <a:t>Measurement</a:t>
            </a:r>
            <a:r>
              <a:rPr lang="en-US" sz="1400" b="1" spc="80" dirty="0">
                <a:solidFill>
                  <a:schemeClr val="tx2"/>
                </a:solidFill>
                <a:cs typeface="Calibri"/>
              </a:rPr>
              <a:t> </a:t>
            </a:r>
            <a:r>
              <a:rPr lang="en-US" sz="1400" b="1" dirty="0">
                <a:solidFill>
                  <a:schemeClr val="tx2"/>
                </a:solidFill>
                <a:cs typeface="Calibri"/>
              </a:rPr>
              <a:t>:The</a:t>
            </a:r>
            <a:r>
              <a:rPr lang="en-US" sz="1400" b="1" spc="80" dirty="0">
                <a:solidFill>
                  <a:schemeClr val="tx2"/>
                </a:solidFill>
                <a:cs typeface="Calibri"/>
              </a:rPr>
              <a:t> </a:t>
            </a:r>
            <a:r>
              <a:rPr lang="en-US" sz="1400" b="1" spc="-10" dirty="0">
                <a:solidFill>
                  <a:schemeClr val="tx2"/>
                </a:solidFill>
                <a:cs typeface="Calibri"/>
              </a:rPr>
              <a:t>Intelligent </a:t>
            </a:r>
            <a:r>
              <a:rPr lang="en-US" sz="1400" b="1" dirty="0">
                <a:solidFill>
                  <a:schemeClr val="tx2"/>
                </a:solidFill>
                <a:cs typeface="Calibri"/>
              </a:rPr>
              <a:t>Gravimetric</a:t>
            </a:r>
            <a:r>
              <a:rPr lang="en-US" sz="1400" b="1" spc="65" dirty="0">
                <a:solidFill>
                  <a:schemeClr val="tx2"/>
                </a:solidFill>
                <a:cs typeface="Calibri"/>
              </a:rPr>
              <a:t> </a:t>
            </a:r>
            <a:r>
              <a:rPr lang="en-US" sz="1400" b="1" dirty="0">
                <a:solidFill>
                  <a:schemeClr val="tx2"/>
                </a:solidFill>
                <a:cs typeface="Calibri"/>
              </a:rPr>
              <a:t>Analyzer</a:t>
            </a:r>
            <a:r>
              <a:rPr lang="en-US" sz="1400" b="1" spc="55" dirty="0">
                <a:solidFill>
                  <a:schemeClr val="tx2"/>
                </a:solidFill>
                <a:cs typeface="Calibri"/>
              </a:rPr>
              <a:t> </a:t>
            </a:r>
            <a:r>
              <a:rPr lang="en-US" sz="1400" b="1" spc="-10" dirty="0">
                <a:solidFill>
                  <a:schemeClr val="tx2"/>
                </a:solidFill>
                <a:cs typeface="Calibri"/>
              </a:rPr>
              <a:t>(IGA)</a:t>
            </a:r>
            <a:endParaRPr lang="en-US" sz="1400" dirty="0">
              <a:solidFill>
                <a:schemeClr val="tx2"/>
              </a:solidFill>
              <a:cs typeface="Calibri"/>
            </a:endParaRPr>
          </a:p>
          <a:p>
            <a:pPr marL="12700" marR="5080" algn="ctr">
              <a:lnSpc>
                <a:spcPct val="102299"/>
              </a:lnSpc>
            </a:pPr>
            <a:r>
              <a:rPr lang="en-US" sz="1400" b="1" dirty="0">
                <a:solidFill>
                  <a:schemeClr val="tx2"/>
                </a:solidFill>
                <a:cs typeface="Calibri"/>
              </a:rPr>
              <a:t>The</a:t>
            </a:r>
            <a:r>
              <a:rPr lang="en-US" sz="1400" b="1" spc="40" dirty="0">
                <a:solidFill>
                  <a:schemeClr val="tx2"/>
                </a:solidFill>
                <a:cs typeface="Calibri"/>
              </a:rPr>
              <a:t> </a:t>
            </a:r>
            <a:r>
              <a:rPr lang="en-US" sz="1400" b="1" dirty="0">
                <a:solidFill>
                  <a:schemeClr val="tx2"/>
                </a:solidFill>
                <a:cs typeface="Calibri"/>
              </a:rPr>
              <a:t>system</a:t>
            </a:r>
            <a:r>
              <a:rPr lang="en-US" sz="1400" b="1" spc="40" dirty="0">
                <a:solidFill>
                  <a:schemeClr val="tx2"/>
                </a:solidFill>
                <a:cs typeface="Calibri"/>
              </a:rPr>
              <a:t> </a:t>
            </a:r>
            <a:r>
              <a:rPr lang="en-US" sz="1400" b="1" dirty="0">
                <a:solidFill>
                  <a:schemeClr val="tx2"/>
                </a:solidFill>
                <a:cs typeface="Calibri"/>
              </a:rPr>
              <a:t>is</a:t>
            </a:r>
            <a:r>
              <a:rPr lang="en-US" sz="1400" b="1" spc="40" dirty="0">
                <a:solidFill>
                  <a:schemeClr val="tx2"/>
                </a:solidFill>
                <a:cs typeface="Calibri"/>
              </a:rPr>
              <a:t> </a:t>
            </a:r>
            <a:r>
              <a:rPr lang="en-US" sz="1400" b="1" dirty="0">
                <a:solidFill>
                  <a:schemeClr val="tx2"/>
                </a:solidFill>
                <a:cs typeface="Calibri"/>
              </a:rPr>
              <a:t>an</a:t>
            </a:r>
            <a:r>
              <a:rPr lang="en-US" sz="1400" b="1" spc="40" dirty="0">
                <a:solidFill>
                  <a:schemeClr val="tx2"/>
                </a:solidFill>
                <a:cs typeface="Calibri"/>
              </a:rPr>
              <a:t> </a:t>
            </a:r>
            <a:r>
              <a:rPr lang="en-US" sz="1400" b="1" dirty="0">
                <a:solidFill>
                  <a:schemeClr val="tx2"/>
                </a:solidFill>
                <a:cs typeface="Calibri"/>
              </a:rPr>
              <a:t>ultra­</a:t>
            </a:r>
            <a:r>
              <a:rPr lang="en-US" sz="1400" b="1" spc="-20" dirty="0">
                <a:solidFill>
                  <a:schemeClr val="tx2"/>
                </a:solidFill>
                <a:cs typeface="Calibri"/>
              </a:rPr>
              <a:t>high </a:t>
            </a:r>
            <a:r>
              <a:rPr lang="en-US" sz="1400" b="1" dirty="0">
                <a:solidFill>
                  <a:schemeClr val="tx2"/>
                </a:solidFill>
                <a:cs typeface="Calibri"/>
              </a:rPr>
              <a:t>vacuum</a:t>
            </a:r>
            <a:r>
              <a:rPr lang="en-US" sz="1400" b="1" spc="45" dirty="0">
                <a:solidFill>
                  <a:schemeClr val="tx2"/>
                </a:solidFill>
                <a:cs typeface="Calibri"/>
              </a:rPr>
              <a:t> </a:t>
            </a:r>
            <a:r>
              <a:rPr lang="en-US" sz="1400" b="1" dirty="0">
                <a:solidFill>
                  <a:schemeClr val="tx2"/>
                </a:solidFill>
                <a:cs typeface="Calibri"/>
              </a:rPr>
              <a:t>(UHV)</a:t>
            </a:r>
            <a:r>
              <a:rPr lang="en-US" sz="1400" b="1" spc="45" dirty="0">
                <a:solidFill>
                  <a:schemeClr val="tx2"/>
                </a:solidFill>
                <a:cs typeface="Calibri"/>
              </a:rPr>
              <a:t> </a:t>
            </a:r>
            <a:r>
              <a:rPr lang="en-US" sz="1400" b="1" dirty="0">
                <a:solidFill>
                  <a:schemeClr val="tx2"/>
                </a:solidFill>
                <a:cs typeface="Calibri"/>
              </a:rPr>
              <a:t>system</a:t>
            </a:r>
            <a:r>
              <a:rPr lang="en-US" sz="1400" b="1" spc="45" dirty="0">
                <a:solidFill>
                  <a:schemeClr val="tx2"/>
                </a:solidFill>
                <a:cs typeface="Calibri"/>
              </a:rPr>
              <a:t> </a:t>
            </a:r>
            <a:r>
              <a:rPr lang="en-US" sz="1400" b="1" dirty="0">
                <a:solidFill>
                  <a:schemeClr val="tx2"/>
                </a:solidFill>
                <a:cs typeface="Calibri"/>
              </a:rPr>
              <a:t>and</a:t>
            </a:r>
            <a:r>
              <a:rPr lang="en-US" sz="1400" b="1" spc="50" dirty="0">
                <a:solidFill>
                  <a:schemeClr val="tx2"/>
                </a:solidFill>
                <a:cs typeface="Calibri"/>
              </a:rPr>
              <a:t> </a:t>
            </a:r>
            <a:r>
              <a:rPr lang="en-US" sz="1400" b="1" spc="-10" dirty="0">
                <a:solidFill>
                  <a:schemeClr val="tx2"/>
                </a:solidFill>
                <a:cs typeface="Calibri"/>
              </a:rPr>
              <a:t>allows </a:t>
            </a:r>
            <a:r>
              <a:rPr lang="en-US" sz="1400" b="1" dirty="0">
                <a:solidFill>
                  <a:schemeClr val="tx2"/>
                </a:solidFill>
                <a:cs typeface="Calibri"/>
              </a:rPr>
              <a:t>measurement</a:t>
            </a:r>
            <a:r>
              <a:rPr lang="en-US" sz="1400" b="1" spc="60" dirty="0">
                <a:solidFill>
                  <a:schemeClr val="tx2"/>
                </a:solidFill>
                <a:cs typeface="Calibri"/>
              </a:rPr>
              <a:t> </a:t>
            </a:r>
            <a:r>
              <a:rPr lang="en-US" sz="1400" b="1" dirty="0">
                <a:solidFill>
                  <a:schemeClr val="tx2"/>
                </a:solidFill>
                <a:cs typeface="Calibri"/>
              </a:rPr>
              <a:t>of</a:t>
            </a:r>
            <a:r>
              <a:rPr lang="en-US" sz="1400" b="1" spc="60" dirty="0">
                <a:solidFill>
                  <a:schemeClr val="tx2"/>
                </a:solidFill>
                <a:cs typeface="Calibri"/>
              </a:rPr>
              <a:t> </a:t>
            </a:r>
            <a:r>
              <a:rPr lang="en-US" sz="1400" b="1" dirty="0">
                <a:solidFill>
                  <a:schemeClr val="tx2"/>
                </a:solidFill>
                <a:cs typeface="Calibri"/>
              </a:rPr>
              <a:t>isotherms</a:t>
            </a:r>
            <a:r>
              <a:rPr lang="en-US" sz="1400" b="1" spc="60" dirty="0">
                <a:solidFill>
                  <a:schemeClr val="tx2"/>
                </a:solidFill>
                <a:cs typeface="Calibri"/>
              </a:rPr>
              <a:t> </a:t>
            </a:r>
            <a:r>
              <a:rPr lang="en-US" sz="1400" b="1" spc="-25" dirty="0">
                <a:solidFill>
                  <a:schemeClr val="tx2"/>
                </a:solidFill>
                <a:cs typeface="Calibri"/>
              </a:rPr>
              <a:t>and </a:t>
            </a:r>
            <a:r>
              <a:rPr lang="en-US" sz="1400" b="1" dirty="0">
                <a:solidFill>
                  <a:schemeClr val="tx2"/>
                </a:solidFill>
                <a:cs typeface="Calibri"/>
              </a:rPr>
              <a:t>accurate</a:t>
            </a:r>
            <a:r>
              <a:rPr lang="en-US" sz="1400" b="1" spc="60" dirty="0">
                <a:solidFill>
                  <a:schemeClr val="tx2"/>
                </a:solidFill>
                <a:cs typeface="Calibri"/>
              </a:rPr>
              <a:t> </a:t>
            </a:r>
            <a:r>
              <a:rPr lang="en-US" sz="1400" b="1" dirty="0">
                <a:solidFill>
                  <a:schemeClr val="tx2"/>
                </a:solidFill>
                <a:cs typeface="Calibri"/>
              </a:rPr>
              <a:t>determination</a:t>
            </a:r>
            <a:r>
              <a:rPr lang="en-US" sz="1400" b="1" spc="65" dirty="0">
                <a:solidFill>
                  <a:schemeClr val="tx2"/>
                </a:solidFill>
                <a:cs typeface="Calibri"/>
              </a:rPr>
              <a:t> </a:t>
            </a:r>
            <a:r>
              <a:rPr lang="en-US" sz="1400" b="1" dirty="0">
                <a:solidFill>
                  <a:schemeClr val="tx2"/>
                </a:solidFill>
                <a:cs typeface="Calibri"/>
              </a:rPr>
              <a:t>of</a:t>
            </a:r>
            <a:r>
              <a:rPr lang="en-US" sz="1400" b="1" spc="65" dirty="0">
                <a:solidFill>
                  <a:schemeClr val="tx2"/>
                </a:solidFill>
                <a:cs typeface="Calibri"/>
              </a:rPr>
              <a:t> </a:t>
            </a:r>
            <a:r>
              <a:rPr lang="en-US" sz="1400" b="1" spc="-25" dirty="0">
                <a:solidFill>
                  <a:schemeClr val="tx2"/>
                </a:solidFill>
                <a:cs typeface="Calibri"/>
              </a:rPr>
              <a:t>the </a:t>
            </a:r>
            <a:r>
              <a:rPr lang="en-US" sz="1400" b="1" dirty="0">
                <a:solidFill>
                  <a:schemeClr val="tx2"/>
                </a:solidFill>
                <a:cs typeface="Calibri"/>
              </a:rPr>
              <a:t>adsorption</a:t>
            </a:r>
            <a:r>
              <a:rPr lang="en-US" sz="1400" b="1" spc="55" dirty="0">
                <a:solidFill>
                  <a:schemeClr val="tx2"/>
                </a:solidFill>
                <a:cs typeface="Calibri"/>
              </a:rPr>
              <a:t> </a:t>
            </a:r>
            <a:r>
              <a:rPr lang="en-US" sz="1400" b="1" dirty="0">
                <a:solidFill>
                  <a:schemeClr val="tx2"/>
                </a:solidFill>
                <a:cs typeface="Calibri"/>
              </a:rPr>
              <a:t>and</a:t>
            </a:r>
            <a:r>
              <a:rPr lang="en-US" sz="1400" b="1" spc="60" dirty="0">
                <a:solidFill>
                  <a:schemeClr val="tx2"/>
                </a:solidFill>
                <a:cs typeface="Calibri"/>
              </a:rPr>
              <a:t> </a:t>
            </a:r>
            <a:r>
              <a:rPr lang="en-US" sz="1400" b="1" dirty="0">
                <a:solidFill>
                  <a:schemeClr val="tx2"/>
                </a:solidFill>
                <a:cs typeface="Calibri"/>
              </a:rPr>
              <a:t>desorption</a:t>
            </a:r>
            <a:r>
              <a:rPr lang="en-US" sz="1400" b="1" spc="60" dirty="0">
                <a:solidFill>
                  <a:schemeClr val="tx2"/>
                </a:solidFill>
                <a:cs typeface="Calibri"/>
              </a:rPr>
              <a:t> </a:t>
            </a:r>
            <a:r>
              <a:rPr lang="en-US" sz="1400" b="1" spc="-10" dirty="0">
                <a:solidFill>
                  <a:schemeClr val="tx2"/>
                </a:solidFill>
                <a:cs typeface="Calibri"/>
              </a:rPr>
              <a:t>kinetic </a:t>
            </a:r>
            <a:r>
              <a:rPr lang="en-US" sz="1400" b="1" dirty="0">
                <a:solidFill>
                  <a:schemeClr val="tx2"/>
                </a:solidFill>
                <a:cs typeface="Calibri"/>
              </a:rPr>
              <a:t>profiles</a:t>
            </a:r>
            <a:r>
              <a:rPr lang="en-US" sz="1400" b="1" spc="40" dirty="0">
                <a:solidFill>
                  <a:schemeClr val="tx2"/>
                </a:solidFill>
                <a:cs typeface="Calibri"/>
              </a:rPr>
              <a:t> </a:t>
            </a:r>
            <a:r>
              <a:rPr lang="en-US" sz="1400" b="1" dirty="0">
                <a:solidFill>
                  <a:schemeClr val="tx2"/>
                </a:solidFill>
                <a:cs typeface="Calibri"/>
              </a:rPr>
              <a:t>for</a:t>
            </a:r>
            <a:r>
              <a:rPr lang="en-US" sz="1400" b="1" spc="40" dirty="0">
                <a:solidFill>
                  <a:schemeClr val="tx2"/>
                </a:solidFill>
                <a:cs typeface="Calibri"/>
              </a:rPr>
              <a:t> </a:t>
            </a:r>
            <a:r>
              <a:rPr lang="en-US" sz="1400" b="1" dirty="0">
                <a:solidFill>
                  <a:schemeClr val="tx2"/>
                </a:solidFill>
                <a:cs typeface="Calibri"/>
              </a:rPr>
              <a:t>each</a:t>
            </a:r>
            <a:r>
              <a:rPr lang="en-US" sz="1400" b="1" spc="40" dirty="0">
                <a:solidFill>
                  <a:schemeClr val="tx2"/>
                </a:solidFill>
                <a:cs typeface="Calibri"/>
              </a:rPr>
              <a:t> </a:t>
            </a:r>
            <a:r>
              <a:rPr lang="en-US" sz="1400" b="1" dirty="0">
                <a:solidFill>
                  <a:schemeClr val="tx2"/>
                </a:solidFill>
                <a:cs typeface="Calibri"/>
              </a:rPr>
              <a:t>pressure</a:t>
            </a:r>
            <a:r>
              <a:rPr lang="en-US" sz="1400" b="1" spc="40" dirty="0">
                <a:solidFill>
                  <a:schemeClr val="tx2"/>
                </a:solidFill>
                <a:cs typeface="Calibri"/>
              </a:rPr>
              <a:t> </a:t>
            </a:r>
            <a:r>
              <a:rPr lang="en-US" sz="1400" b="1" spc="-10" dirty="0">
                <a:solidFill>
                  <a:schemeClr val="tx2"/>
                </a:solidFill>
                <a:cs typeface="Calibri"/>
              </a:rPr>
              <a:t>step.</a:t>
            </a:r>
            <a:endParaRPr lang="en-US" sz="1400" dirty="0">
              <a:solidFill>
                <a:schemeClr val="tx2"/>
              </a:solidFill>
              <a:cs typeface="Calibri"/>
            </a:endParaRPr>
          </a:p>
          <a:p>
            <a:pPr marL="12700" marR="274320" algn="ctr">
              <a:lnSpc>
                <a:spcPct val="102299"/>
              </a:lnSpc>
            </a:pPr>
            <a:r>
              <a:rPr lang="en-US" sz="1400" b="1" dirty="0">
                <a:solidFill>
                  <a:schemeClr val="tx2"/>
                </a:solidFill>
                <a:cs typeface="Calibri"/>
              </a:rPr>
              <a:t>The</a:t>
            </a:r>
            <a:r>
              <a:rPr lang="en-US" sz="1400" b="1" spc="30" dirty="0">
                <a:solidFill>
                  <a:schemeClr val="tx2"/>
                </a:solidFill>
                <a:cs typeface="Calibri"/>
              </a:rPr>
              <a:t> </a:t>
            </a:r>
            <a:r>
              <a:rPr lang="en-US" sz="1400" b="1" dirty="0">
                <a:solidFill>
                  <a:schemeClr val="tx2"/>
                </a:solidFill>
                <a:cs typeface="Calibri"/>
              </a:rPr>
              <a:t>system</a:t>
            </a:r>
            <a:r>
              <a:rPr lang="en-US" sz="1400" b="1" spc="35" dirty="0">
                <a:solidFill>
                  <a:schemeClr val="tx2"/>
                </a:solidFill>
                <a:cs typeface="Calibri"/>
              </a:rPr>
              <a:t> </a:t>
            </a:r>
            <a:r>
              <a:rPr lang="en-US" sz="1400" b="1" dirty="0">
                <a:solidFill>
                  <a:schemeClr val="tx2"/>
                </a:solidFill>
                <a:cs typeface="Calibri"/>
              </a:rPr>
              <a:t>consists</a:t>
            </a:r>
            <a:r>
              <a:rPr lang="en-US" sz="1400" b="1" spc="30" dirty="0">
                <a:solidFill>
                  <a:schemeClr val="tx2"/>
                </a:solidFill>
                <a:cs typeface="Calibri"/>
              </a:rPr>
              <a:t> </a:t>
            </a:r>
            <a:r>
              <a:rPr lang="en-US" sz="1400" b="1" dirty="0">
                <a:solidFill>
                  <a:schemeClr val="tx2"/>
                </a:solidFill>
                <a:cs typeface="Calibri"/>
              </a:rPr>
              <a:t>of</a:t>
            </a:r>
            <a:r>
              <a:rPr lang="en-US" sz="1400" b="1" spc="35" dirty="0">
                <a:solidFill>
                  <a:schemeClr val="tx2"/>
                </a:solidFill>
                <a:cs typeface="Calibri"/>
              </a:rPr>
              <a:t> </a:t>
            </a:r>
            <a:r>
              <a:rPr lang="en-US" sz="1400" b="1" dirty="0">
                <a:solidFill>
                  <a:schemeClr val="tx2"/>
                </a:solidFill>
                <a:cs typeface="Calibri"/>
              </a:rPr>
              <a:t>a</a:t>
            </a:r>
            <a:r>
              <a:rPr lang="en-US" sz="1400" b="1" spc="35" dirty="0">
                <a:solidFill>
                  <a:schemeClr val="tx2"/>
                </a:solidFill>
                <a:cs typeface="Calibri"/>
              </a:rPr>
              <a:t> </a:t>
            </a:r>
            <a:r>
              <a:rPr lang="en-US" sz="1400" b="1" spc="-10" dirty="0">
                <a:solidFill>
                  <a:schemeClr val="tx2"/>
                </a:solidFill>
                <a:cs typeface="Calibri"/>
              </a:rPr>
              <a:t>fully </a:t>
            </a:r>
            <a:r>
              <a:rPr lang="en-US" sz="1400" b="1" dirty="0">
                <a:solidFill>
                  <a:schemeClr val="tx2"/>
                </a:solidFill>
                <a:cs typeface="Calibri"/>
              </a:rPr>
              <a:t>computer</a:t>
            </a:r>
            <a:r>
              <a:rPr lang="en-US" sz="1400" b="1" spc="70" dirty="0">
                <a:solidFill>
                  <a:schemeClr val="tx2"/>
                </a:solidFill>
                <a:cs typeface="Calibri"/>
              </a:rPr>
              <a:t> </a:t>
            </a:r>
            <a:r>
              <a:rPr lang="en-US" sz="1400" b="1" spc="-10" dirty="0">
                <a:solidFill>
                  <a:schemeClr val="tx2"/>
                </a:solidFill>
                <a:cs typeface="Calibri"/>
              </a:rPr>
              <a:t>controlled </a:t>
            </a:r>
            <a:r>
              <a:rPr lang="en-US" sz="1400" b="1" dirty="0">
                <a:solidFill>
                  <a:schemeClr val="tx2"/>
                </a:solidFill>
                <a:cs typeface="Calibri"/>
              </a:rPr>
              <a:t>microbalance,</a:t>
            </a:r>
            <a:r>
              <a:rPr lang="en-US" sz="1400" b="1" spc="75" dirty="0">
                <a:solidFill>
                  <a:schemeClr val="tx2"/>
                </a:solidFill>
                <a:cs typeface="Calibri"/>
              </a:rPr>
              <a:t> </a:t>
            </a:r>
            <a:r>
              <a:rPr lang="en-US" sz="1400" b="1" dirty="0">
                <a:solidFill>
                  <a:schemeClr val="tx2"/>
                </a:solidFill>
                <a:cs typeface="Calibri"/>
              </a:rPr>
              <a:t>pressure</a:t>
            </a:r>
            <a:r>
              <a:rPr lang="en-US" sz="1400" b="1" spc="75" dirty="0">
                <a:solidFill>
                  <a:schemeClr val="tx2"/>
                </a:solidFill>
                <a:cs typeface="Calibri"/>
              </a:rPr>
              <a:t> </a:t>
            </a:r>
            <a:r>
              <a:rPr lang="en-US" sz="1400" b="1" spc="-10" dirty="0">
                <a:solidFill>
                  <a:schemeClr val="tx2"/>
                </a:solidFill>
                <a:cs typeface="Calibri"/>
              </a:rPr>
              <a:t>admit </a:t>
            </a:r>
            <a:r>
              <a:rPr lang="en-US" sz="1400" b="1" dirty="0">
                <a:solidFill>
                  <a:schemeClr val="tx2"/>
                </a:solidFill>
                <a:cs typeface="Calibri"/>
              </a:rPr>
              <a:t>system</a:t>
            </a:r>
            <a:r>
              <a:rPr lang="en-US" sz="1400" b="1" spc="35" dirty="0">
                <a:solidFill>
                  <a:schemeClr val="tx2"/>
                </a:solidFill>
                <a:cs typeface="Calibri"/>
              </a:rPr>
              <a:t> </a:t>
            </a:r>
            <a:r>
              <a:rPr lang="en-US" sz="1400" b="1" dirty="0">
                <a:solidFill>
                  <a:schemeClr val="tx2"/>
                </a:solidFill>
                <a:cs typeface="Calibri"/>
              </a:rPr>
              <a:t>and</a:t>
            </a:r>
            <a:r>
              <a:rPr lang="en-US" sz="1400" b="1" spc="40" dirty="0">
                <a:solidFill>
                  <a:schemeClr val="tx2"/>
                </a:solidFill>
                <a:cs typeface="Calibri"/>
              </a:rPr>
              <a:t> </a:t>
            </a:r>
            <a:r>
              <a:rPr lang="en-US" sz="1400" b="1" spc="-10" dirty="0">
                <a:solidFill>
                  <a:schemeClr val="tx2"/>
                </a:solidFill>
                <a:cs typeface="Calibri"/>
              </a:rPr>
              <a:t>temperature </a:t>
            </a:r>
            <a:r>
              <a:rPr lang="en-US" sz="1400" b="1" dirty="0">
                <a:solidFill>
                  <a:schemeClr val="tx2"/>
                </a:solidFill>
                <a:cs typeface="Calibri"/>
              </a:rPr>
              <a:t>regulation</a:t>
            </a:r>
            <a:r>
              <a:rPr lang="en-US" sz="1400" b="1" spc="60" dirty="0">
                <a:solidFill>
                  <a:schemeClr val="tx2"/>
                </a:solidFill>
                <a:cs typeface="Calibri"/>
              </a:rPr>
              <a:t> </a:t>
            </a:r>
            <a:r>
              <a:rPr lang="en-US" sz="1400" b="1" spc="-10" dirty="0">
                <a:solidFill>
                  <a:schemeClr val="tx2"/>
                </a:solidFill>
                <a:cs typeface="Calibri"/>
              </a:rPr>
              <a:t>system</a:t>
            </a:r>
            <a:endParaRPr lang="en-US" sz="1400" dirty="0">
              <a:solidFill>
                <a:schemeClr val="tx2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8508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13944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LB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4- معايير سلامة البيئة</a:t>
            </a:r>
            <a:endParaRPr lang="en-US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460" y="62865"/>
            <a:ext cx="2240280" cy="1154430"/>
          </a:xfrm>
          <a:prstGeom prst="rect">
            <a:avLst/>
          </a:prstGeom>
        </p:spPr>
      </p:pic>
      <p:pic>
        <p:nvPicPr>
          <p:cNvPr id="4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55205" y="219668"/>
            <a:ext cx="1733389" cy="840824"/>
          </a:xfrm>
          <a:prstGeom prst="rect">
            <a:avLst/>
          </a:prstGeom>
        </p:spPr>
      </p:pic>
      <p:pic>
        <p:nvPicPr>
          <p:cNvPr id="5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 rot="2989198">
            <a:off x="-320039" y="3946326"/>
            <a:ext cx="2713316" cy="3254574"/>
          </a:xfrm>
          <a:prstGeom prst="rect">
            <a:avLst/>
          </a:prstGeom>
        </p:spPr>
      </p:pic>
      <p:pic>
        <p:nvPicPr>
          <p:cNvPr id="14" name="image1.png" descr="D:\NLAP\Logo\NLAP-Logo.png"/>
          <p:cNvPicPr/>
          <p:nvPr/>
        </p:nvPicPr>
        <p:blipFill rotWithShape="1">
          <a:blip r:embed="rId5" cstate="print"/>
          <a:srcRect l="-289" t="-536" r="289" b="11836"/>
          <a:stretch/>
        </p:blipFill>
        <p:spPr bwMode="auto">
          <a:xfrm>
            <a:off x="176542" y="1576471"/>
            <a:ext cx="860077" cy="8408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5"/>
          <p:cNvSpPr/>
          <p:nvPr/>
        </p:nvSpPr>
        <p:spPr>
          <a:xfrm>
            <a:off x="1831048" y="1856877"/>
            <a:ext cx="2648314" cy="860617"/>
          </a:xfrm>
          <a:prstGeom prst="rect">
            <a:avLst/>
          </a:prstGeom>
          <a:solidFill>
            <a:srgbClr val="1D6C9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79901" y="1620807"/>
            <a:ext cx="2240280" cy="115443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419250" y="1996883"/>
            <a:ext cx="68352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cs typeface="+mj-cs"/>
              </a:rPr>
              <a:t>3</a:t>
            </a:r>
            <a:r>
              <a:rPr lang="en-US" sz="2400" b="1" dirty="0">
                <a:solidFill>
                  <a:srgbClr val="002060"/>
                </a:solidFill>
                <a:cs typeface="+mj-cs"/>
              </a:rPr>
              <a:t>.Acid</a:t>
            </a:r>
            <a:r>
              <a:rPr lang="en-US" sz="2400" b="1" spc="15" dirty="0">
                <a:solidFill>
                  <a:srgbClr val="002060"/>
                </a:solidFill>
                <a:cs typeface="+mj-cs"/>
              </a:rPr>
              <a:t> </a:t>
            </a:r>
            <a:r>
              <a:rPr lang="en-US" sz="2400" b="1" dirty="0">
                <a:solidFill>
                  <a:srgbClr val="002060"/>
                </a:solidFill>
                <a:cs typeface="+mj-cs"/>
              </a:rPr>
              <a:t>gas</a:t>
            </a:r>
            <a:r>
              <a:rPr lang="en-US" sz="2400" b="1" spc="20" dirty="0">
                <a:solidFill>
                  <a:srgbClr val="002060"/>
                </a:solidFill>
                <a:cs typeface="+mj-cs"/>
              </a:rPr>
              <a:t> </a:t>
            </a:r>
            <a:r>
              <a:rPr lang="en-US" sz="2400" b="1" dirty="0">
                <a:solidFill>
                  <a:srgbClr val="002060"/>
                </a:solidFill>
                <a:cs typeface="+mj-cs"/>
              </a:rPr>
              <a:t>treatment</a:t>
            </a:r>
            <a:r>
              <a:rPr lang="ar-LB" sz="2400" b="1" dirty="0">
                <a:solidFill>
                  <a:srgbClr val="002060"/>
                </a:solidFill>
                <a:cs typeface="+mj-cs"/>
              </a:rPr>
              <a:t> </a:t>
            </a:r>
            <a:r>
              <a:rPr lang="en-US" sz="2400" b="1" spc="-10" dirty="0" smtClean="0">
                <a:solidFill>
                  <a:srgbClr val="002060"/>
                </a:solidFill>
                <a:cs typeface="+mj-cs"/>
              </a:rPr>
              <a:t>technologies(HF, </a:t>
            </a:r>
            <a:r>
              <a:rPr lang="en-US" sz="2400" b="1" dirty="0" err="1" smtClean="0">
                <a:solidFill>
                  <a:srgbClr val="002060"/>
                </a:solidFill>
                <a:cs typeface="+mj-cs"/>
              </a:rPr>
              <a:t>HCl</a:t>
            </a:r>
            <a:r>
              <a:rPr lang="en-US" sz="2400" b="1" spc="15" dirty="0" smtClean="0">
                <a:solidFill>
                  <a:srgbClr val="002060"/>
                </a:solidFill>
                <a:cs typeface="+mj-cs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cs typeface="+mj-cs"/>
              </a:rPr>
              <a:t>and</a:t>
            </a:r>
            <a:r>
              <a:rPr lang="en-US" sz="2400" b="1" spc="15" dirty="0" smtClean="0">
                <a:solidFill>
                  <a:srgbClr val="002060"/>
                </a:solidFill>
                <a:cs typeface="+mj-cs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cs typeface="+mj-cs"/>
              </a:rPr>
              <a:t>SO₂</a:t>
            </a:r>
            <a:r>
              <a:rPr lang="en-US" sz="2400" b="1" spc="20" dirty="0" smtClean="0">
                <a:solidFill>
                  <a:srgbClr val="002060"/>
                </a:solidFill>
                <a:cs typeface="+mj-cs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cs typeface="+mj-cs"/>
              </a:rPr>
              <a:t>)</a:t>
            </a:r>
            <a:r>
              <a:rPr lang="en-US" sz="2400" b="1" spc="100" dirty="0" smtClean="0">
                <a:solidFill>
                  <a:srgbClr val="002060"/>
                </a:solidFill>
                <a:cs typeface="+mj-cs"/>
              </a:rPr>
              <a:t> </a:t>
            </a:r>
            <a:endParaRPr lang="en-US" sz="2400" dirty="0" smtClean="0">
              <a:solidFill>
                <a:srgbClr val="002060"/>
              </a:solidFill>
              <a:cs typeface="+mj-cs"/>
            </a:endParaRPr>
          </a:p>
        </p:txBody>
      </p:sp>
      <p:sp>
        <p:nvSpPr>
          <p:cNvPr id="10" name="object 23"/>
          <p:cNvSpPr/>
          <p:nvPr/>
        </p:nvSpPr>
        <p:spPr>
          <a:xfrm>
            <a:off x="5422644" y="2598554"/>
            <a:ext cx="3780154" cy="1627719"/>
          </a:xfrm>
          <a:custGeom>
            <a:avLst/>
            <a:gdLst/>
            <a:ahLst/>
            <a:cxnLst/>
            <a:rect l="l" t="t" r="r" b="b"/>
            <a:pathLst>
              <a:path w="3768725" h="1618614">
                <a:moveTo>
                  <a:pt x="0" y="0"/>
                </a:moveTo>
                <a:lnTo>
                  <a:pt x="3768229" y="0"/>
                </a:lnTo>
                <a:lnTo>
                  <a:pt x="3768229" y="1618056"/>
                </a:lnTo>
                <a:lnTo>
                  <a:pt x="0" y="161805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 w="11138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pPr marL="122555" marR="109220" algn="ctr">
              <a:lnSpc>
                <a:spcPct val="101899"/>
              </a:lnSpc>
              <a:spcBef>
                <a:spcPts val="90"/>
              </a:spcBef>
            </a:pPr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Depending</a:t>
            </a:r>
            <a:r>
              <a:rPr lang="en-US" sz="1600" b="1" spc="2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en-US" sz="1600" b="1" spc="2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1600" b="1" spc="2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1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concentrations, </a:t>
            </a:r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temperature,</a:t>
            </a:r>
            <a:r>
              <a:rPr lang="en-US" sz="1600" b="1" spc="1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size</a:t>
            </a:r>
            <a:r>
              <a:rPr lang="en-US" sz="1600" b="1" spc="1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US" sz="1600" b="1" spc="1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1600" b="1" spc="2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flow</a:t>
            </a:r>
            <a:r>
              <a:rPr lang="en-US" sz="1600" b="1" spc="2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sz="1600" b="1" spc="1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r>
              <a:rPr lang="en-US" sz="1600" b="1" spc="2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1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treated </a:t>
            </a:r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1600" b="1" spc="2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US" sz="1600" b="1" spc="2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further</a:t>
            </a:r>
            <a:r>
              <a:rPr lang="en-US" sz="1600" b="1" spc="2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parameters,</a:t>
            </a:r>
            <a:r>
              <a:rPr lang="en-US" sz="1600" b="1" spc="2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en-US" sz="1600" b="1" spc="2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r>
              <a:rPr lang="en-US" sz="1600" b="1" spc="2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2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used </a:t>
            </a:r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different</a:t>
            </a:r>
            <a:r>
              <a:rPr lang="en-US" sz="1600" b="1" spc="2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technologies</a:t>
            </a:r>
            <a:r>
              <a:rPr lang="en-US" sz="1600" b="1" spc="2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n-US" sz="1600" b="1" spc="2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1600" b="1" spc="2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treatment</a:t>
            </a:r>
            <a:r>
              <a:rPr lang="en-US" sz="1600" b="1" spc="2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2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acid</a:t>
            </a:r>
            <a:r>
              <a:rPr lang="en-US" sz="1600" b="1" spc="2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gas</a:t>
            </a:r>
            <a:r>
              <a:rPr lang="en-US" sz="1600" b="1" spc="2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emissions.</a:t>
            </a:r>
            <a:r>
              <a:rPr lang="en-US" sz="1600" b="1" spc="2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Being</a:t>
            </a:r>
            <a:r>
              <a:rPr lang="en-US" sz="1600" b="1" spc="2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600" b="1" spc="2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quick</a:t>
            </a:r>
            <a:r>
              <a:rPr lang="en-US" sz="1600" b="1" spc="2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1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summary </a:t>
            </a:r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en-US" sz="1600" b="1" spc="1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en-US" sz="1600" b="1" spc="2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1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mention:</a:t>
            </a:r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bject 28"/>
          <p:cNvSpPr txBox="1"/>
          <p:nvPr/>
        </p:nvSpPr>
        <p:spPr>
          <a:xfrm>
            <a:off x="8150891" y="4366279"/>
            <a:ext cx="3491865" cy="43217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1138">
            <a:solidFill>
              <a:srgbClr val="385D89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 marL="87630" marR="80645" indent="137795">
              <a:lnSpc>
                <a:spcPct val="100000"/>
              </a:lnSpc>
              <a:spcBef>
                <a:spcPts val="10"/>
              </a:spcBef>
            </a:pPr>
            <a:r>
              <a:rPr sz="1400" b="1" dirty="0">
                <a:solidFill>
                  <a:schemeClr val="bg1"/>
                </a:solidFill>
                <a:latin typeface="Calibri"/>
                <a:cs typeface="Calibri"/>
              </a:rPr>
              <a:t>Bag</a:t>
            </a:r>
            <a:r>
              <a:rPr sz="1400" b="1" spc="-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chemeClr val="bg1"/>
                </a:solidFill>
                <a:latin typeface="Calibri"/>
                <a:cs typeface="Calibri"/>
              </a:rPr>
              <a:t>filters</a:t>
            </a:r>
            <a:r>
              <a:rPr sz="1400" b="1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chemeClr val="bg1"/>
                </a:solidFill>
                <a:latin typeface="Calibri"/>
                <a:cs typeface="Calibri"/>
              </a:rPr>
              <a:t>with</a:t>
            </a:r>
            <a:r>
              <a:rPr sz="1400" b="1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chemeClr val="bg1"/>
                </a:solidFill>
                <a:latin typeface="Calibri"/>
                <a:cs typeface="Calibri"/>
              </a:rPr>
              <a:t>reagent</a:t>
            </a:r>
            <a:r>
              <a:rPr sz="1400" b="1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chemeClr val="bg1"/>
                </a:solidFill>
                <a:latin typeface="Calibri"/>
                <a:cs typeface="Calibri"/>
              </a:rPr>
              <a:t>injection(calcium </a:t>
            </a:r>
            <a:r>
              <a:rPr sz="1400" b="1" dirty="0">
                <a:solidFill>
                  <a:schemeClr val="bg1"/>
                </a:solidFill>
                <a:latin typeface="Calibri"/>
                <a:cs typeface="Calibri"/>
              </a:rPr>
              <a:t>hydroxide</a:t>
            </a:r>
            <a:r>
              <a:rPr sz="1400" b="1" spc="-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chemeClr val="bg1"/>
                </a:solidFill>
                <a:latin typeface="Calibri"/>
                <a:cs typeface="Calibri"/>
              </a:rPr>
              <a:t>(Ca(OH)₂)</a:t>
            </a:r>
            <a:r>
              <a:rPr sz="1400" b="1" spc="-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chemeClr val="bg1"/>
                </a:solidFill>
                <a:latin typeface="Calibri"/>
                <a:cs typeface="Calibri"/>
              </a:rPr>
              <a:t>or</a:t>
            </a:r>
            <a:r>
              <a:rPr sz="1400" b="1" spc="-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chemeClr val="bg1"/>
                </a:solidFill>
                <a:latin typeface="Calibri"/>
                <a:cs typeface="Calibri"/>
              </a:rPr>
              <a:t>sodium</a:t>
            </a:r>
            <a:r>
              <a:rPr sz="1400" b="1" spc="-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chemeClr val="bg1"/>
                </a:solidFill>
                <a:latin typeface="Calibri"/>
                <a:cs typeface="Calibri"/>
              </a:rPr>
              <a:t>bicarbonate))</a:t>
            </a:r>
            <a:endParaRPr sz="1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2" name="object 30"/>
          <p:cNvSpPr txBox="1"/>
          <p:nvPr/>
        </p:nvSpPr>
        <p:spPr>
          <a:xfrm>
            <a:off x="2653699" y="4654682"/>
            <a:ext cx="4712700" cy="2131353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2540" rIns="0" bIns="0" rtlCol="0">
            <a:spAutoFit/>
          </a:bodyPr>
          <a:lstStyle/>
          <a:p>
            <a:pPr marL="34290" marR="34925">
              <a:lnSpc>
                <a:spcPts val="1680"/>
              </a:lnSpc>
              <a:spcBef>
                <a:spcPts val="20"/>
              </a:spcBef>
            </a:pPr>
            <a:r>
              <a:rPr sz="1400" b="1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The</a:t>
            </a:r>
            <a:r>
              <a:rPr sz="1400" b="1" spc="135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filters</a:t>
            </a:r>
            <a:r>
              <a:rPr sz="1400" b="1" spc="-25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in</a:t>
            </a:r>
            <a:r>
              <a:rPr sz="1400" b="1" spc="-20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flat</a:t>
            </a:r>
            <a:r>
              <a:rPr sz="1400" b="1" spc="-20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bags</a:t>
            </a:r>
            <a:r>
              <a:rPr sz="1400" b="1" spc="-30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are</a:t>
            </a:r>
            <a:r>
              <a:rPr sz="1400" b="1" spc="-20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successfully</a:t>
            </a:r>
            <a:r>
              <a:rPr sz="1400" b="1" spc="-20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 used</a:t>
            </a:r>
            <a:r>
              <a:rPr sz="1400" b="1" spc="200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for</a:t>
            </a:r>
            <a:r>
              <a:rPr sz="1400" b="1" spc="-35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the</a:t>
            </a:r>
            <a:r>
              <a:rPr sz="1400" b="1" spc="-20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chemical</a:t>
            </a:r>
            <a:r>
              <a:rPr sz="1400" b="1" spc="-20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absorption</a:t>
            </a:r>
            <a:r>
              <a:rPr sz="1400" b="1" spc="-25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of</a:t>
            </a:r>
            <a:r>
              <a:rPr sz="1400" b="1" spc="-20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acid</a:t>
            </a:r>
            <a:r>
              <a:rPr sz="1400" b="1" spc="-20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gases</a:t>
            </a:r>
            <a:r>
              <a:rPr sz="1400" b="1" spc="-25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1400" b="1" spc="-20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such </a:t>
            </a:r>
            <a:r>
              <a:rPr sz="1400" b="1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as</a:t>
            </a:r>
            <a:r>
              <a:rPr sz="1400" b="1" spc="-20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HF,</a:t>
            </a:r>
            <a:r>
              <a:rPr sz="1400" b="1" spc="-15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HCl</a:t>
            </a:r>
            <a:r>
              <a:rPr sz="1400" b="1" spc="-20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and</a:t>
            </a:r>
            <a:r>
              <a:rPr sz="1400" b="1" spc="-10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SO₂</a:t>
            </a:r>
            <a:r>
              <a:rPr sz="1400" b="1" spc="-20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in</a:t>
            </a:r>
            <a:r>
              <a:rPr sz="1400" b="1" spc="-10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addition</a:t>
            </a:r>
            <a:r>
              <a:rPr sz="1400" b="1" spc="-15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to</a:t>
            </a:r>
            <a:r>
              <a:rPr sz="1400" b="1" spc="-10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1400" b="1" spc="-25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the </a:t>
            </a:r>
            <a:r>
              <a:rPr sz="1400" b="1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adsorption</a:t>
            </a:r>
            <a:r>
              <a:rPr sz="1400" b="1" spc="-35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of</a:t>
            </a:r>
            <a:r>
              <a:rPr sz="1400" b="1" spc="-30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other</a:t>
            </a:r>
            <a:r>
              <a:rPr sz="1400" b="1" spc="-30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pollutant</a:t>
            </a:r>
            <a:r>
              <a:rPr sz="1400" b="1" spc="-25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compounds.</a:t>
            </a:r>
            <a:endParaRPr sz="1400" dirty="0">
              <a:solidFill>
                <a:schemeClr val="accent1">
                  <a:lumMod val="50000"/>
                </a:schemeClr>
              </a:solidFill>
              <a:latin typeface="Calibri"/>
              <a:cs typeface="Calibri"/>
            </a:endParaRPr>
          </a:p>
          <a:p>
            <a:pPr marL="34290" marR="48260">
              <a:lnSpc>
                <a:spcPts val="1680"/>
              </a:lnSpc>
              <a:spcBef>
                <a:spcPts val="20"/>
              </a:spcBef>
            </a:pPr>
            <a:r>
              <a:rPr sz="1400" b="1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Generally</a:t>
            </a:r>
            <a:r>
              <a:rPr sz="1400" b="1" spc="-30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it</a:t>
            </a:r>
            <a:r>
              <a:rPr sz="1400" b="1" spc="-25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is</a:t>
            </a:r>
            <a:r>
              <a:rPr sz="1400" b="1" spc="-25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used,</a:t>
            </a:r>
            <a:r>
              <a:rPr sz="1400" b="1" spc="-25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among</a:t>
            </a:r>
            <a:r>
              <a:rPr sz="1400" b="1" spc="-25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others,</a:t>
            </a:r>
            <a:r>
              <a:rPr sz="1400" b="1" spc="-25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calcium </a:t>
            </a:r>
            <a:r>
              <a:rPr sz="1400" b="1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hydroxide</a:t>
            </a:r>
            <a:r>
              <a:rPr sz="1400" b="1" spc="-40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and</a:t>
            </a:r>
            <a:r>
              <a:rPr sz="1400" b="1" spc="-35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sodium</a:t>
            </a:r>
            <a:r>
              <a:rPr sz="1400" b="1" spc="-35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bicarbonate</a:t>
            </a:r>
            <a:r>
              <a:rPr sz="1400" b="1" spc="-35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(Ca(OH)₂) </a:t>
            </a:r>
            <a:r>
              <a:rPr sz="1400" b="1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of</a:t>
            </a:r>
            <a:r>
              <a:rPr sz="1400" b="1" spc="-35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typical</a:t>
            </a:r>
            <a:r>
              <a:rPr sz="1400" b="1" spc="-30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commercial</a:t>
            </a:r>
            <a:r>
              <a:rPr sz="1400" b="1" spc="-30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quality,</a:t>
            </a:r>
            <a:r>
              <a:rPr sz="1400" b="1" spc="-30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which</a:t>
            </a:r>
            <a:r>
              <a:rPr sz="1400" b="1" spc="-30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1400" b="1" spc="-25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is </a:t>
            </a:r>
            <a:r>
              <a:rPr sz="1400" b="1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injected</a:t>
            </a:r>
            <a:r>
              <a:rPr sz="1400" b="1" spc="-25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in</a:t>
            </a:r>
            <a:r>
              <a:rPr sz="1400" b="1" spc="-25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the</a:t>
            </a:r>
            <a:r>
              <a:rPr sz="1400" b="1" spc="-25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gas</a:t>
            </a:r>
            <a:r>
              <a:rPr sz="1400" b="1" spc="-25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stream</a:t>
            </a:r>
            <a:r>
              <a:rPr sz="1400" b="1" spc="-25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before</a:t>
            </a:r>
            <a:r>
              <a:rPr sz="1400" b="1" spc="-25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entering</a:t>
            </a:r>
            <a:r>
              <a:rPr sz="1400" b="1" spc="-20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1400" b="1" spc="-25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the </a:t>
            </a:r>
            <a:r>
              <a:rPr sz="1400" b="1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filter.</a:t>
            </a:r>
            <a:r>
              <a:rPr sz="1400" b="1" spc="-30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To</a:t>
            </a:r>
            <a:r>
              <a:rPr sz="1400" b="1" spc="-25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achieve</a:t>
            </a:r>
            <a:r>
              <a:rPr sz="1400" b="1" spc="-30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proper</a:t>
            </a:r>
            <a:r>
              <a:rPr sz="1400" b="1" spc="-25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compliance</a:t>
            </a:r>
            <a:r>
              <a:rPr sz="1400" b="1" spc="-30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with</a:t>
            </a:r>
            <a:r>
              <a:rPr sz="1400" b="1" spc="-25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 the </a:t>
            </a:r>
            <a:r>
              <a:rPr sz="1400" b="1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emission</a:t>
            </a:r>
            <a:r>
              <a:rPr sz="1400" b="1" spc="-30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limits</a:t>
            </a:r>
            <a:r>
              <a:rPr sz="1400" b="1" spc="-35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required,</a:t>
            </a:r>
            <a:r>
              <a:rPr sz="1400" b="1" spc="-30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the</a:t>
            </a:r>
            <a:r>
              <a:rPr sz="1400" b="1" spc="-30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additive</a:t>
            </a:r>
            <a:r>
              <a:rPr sz="1400" b="1" spc="-25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should </a:t>
            </a:r>
            <a:r>
              <a:rPr sz="1400" b="1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be</a:t>
            </a:r>
            <a:r>
              <a:rPr sz="1400" b="1" spc="-15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added</a:t>
            </a:r>
            <a:r>
              <a:rPr sz="1400" b="1" spc="-10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in</a:t>
            </a:r>
            <a:r>
              <a:rPr sz="1400" b="1" spc="-10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amounts</a:t>
            </a:r>
            <a:r>
              <a:rPr sz="1400" b="1" spc="-15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over­stoichiometric </a:t>
            </a:r>
            <a:r>
              <a:rPr sz="1400" b="1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(from</a:t>
            </a:r>
            <a:r>
              <a:rPr sz="1400" b="1" spc="-20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1.5</a:t>
            </a:r>
            <a:r>
              <a:rPr sz="1400" b="1" spc="-15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to</a:t>
            </a:r>
            <a:r>
              <a:rPr sz="1400" b="1" spc="-10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3</a:t>
            </a:r>
            <a:r>
              <a:rPr sz="1400" b="1" spc="-10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 times).</a:t>
            </a:r>
            <a:endParaRPr sz="1400" dirty="0">
              <a:solidFill>
                <a:schemeClr val="accent1">
                  <a:lumMod val="50000"/>
                </a:schemeClr>
              </a:solidFill>
              <a:latin typeface="Calibri"/>
              <a:cs typeface="Calibri"/>
            </a:endParaRPr>
          </a:p>
          <a:p>
            <a:pPr marL="34290">
              <a:lnSpc>
                <a:spcPts val="1260"/>
              </a:lnSpc>
            </a:pPr>
            <a:r>
              <a:rPr sz="1400" b="1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at</a:t>
            </a:r>
            <a:r>
              <a:rPr sz="1400" b="1" spc="-15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least </a:t>
            </a:r>
            <a:r>
              <a:rPr sz="1400" b="1" spc="-10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130­</a:t>
            </a:r>
            <a:r>
              <a:rPr sz="1400" b="1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200 ° </a:t>
            </a:r>
            <a:r>
              <a:rPr sz="1400" b="1" spc="-50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C</a:t>
            </a:r>
            <a:endParaRPr sz="1400" dirty="0">
              <a:solidFill>
                <a:schemeClr val="accent1">
                  <a:lumMod val="50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13" name="object 3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553320" y="5020645"/>
            <a:ext cx="2091427" cy="1659360"/>
          </a:xfrm>
          <a:prstGeom prst="rect">
            <a:avLst/>
          </a:prstGeom>
        </p:spPr>
      </p:pic>
      <p:pic>
        <p:nvPicPr>
          <p:cNvPr id="15" name="object 3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628328" y="2766877"/>
            <a:ext cx="3632474" cy="1784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68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13944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LB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4- معايير سلامة البيئة</a:t>
            </a:r>
            <a:endParaRPr lang="en-US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460" y="62865"/>
            <a:ext cx="2240280" cy="1154430"/>
          </a:xfrm>
          <a:prstGeom prst="rect">
            <a:avLst/>
          </a:prstGeom>
        </p:spPr>
      </p:pic>
      <p:pic>
        <p:nvPicPr>
          <p:cNvPr id="4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55205" y="219668"/>
            <a:ext cx="1733389" cy="840824"/>
          </a:xfrm>
          <a:prstGeom prst="rect">
            <a:avLst/>
          </a:prstGeom>
        </p:spPr>
      </p:pic>
      <p:pic>
        <p:nvPicPr>
          <p:cNvPr id="5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 rot="2989198">
            <a:off x="-320039" y="3946326"/>
            <a:ext cx="2713316" cy="3254574"/>
          </a:xfrm>
          <a:prstGeom prst="rect">
            <a:avLst/>
          </a:prstGeom>
        </p:spPr>
      </p:pic>
      <p:pic>
        <p:nvPicPr>
          <p:cNvPr id="14" name="image1.png" descr="D:\NLAP\Logo\NLAP-Logo.png"/>
          <p:cNvPicPr/>
          <p:nvPr/>
        </p:nvPicPr>
        <p:blipFill rotWithShape="1">
          <a:blip r:embed="rId5" cstate="print"/>
          <a:srcRect l="-289" t="-536" r="289" b="11836"/>
          <a:stretch/>
        </p:blipFill>
        <p:spPr bwMode="auto">
          <a:xfrm>
            <a:off x="176542" y="1576471"/>
            <a:ext cx="860077" cy="8408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5"/>
          <p:cNvSpPr/>
          <p:nvPr/>
        </p:nvSpPr>
        <p:spPr>
          <a:xfrm>
            <a:off x="1831048" y="1856877"/>
            <a:ext cx="2648314" cy="860617"/>
          </a:xfrm>
          <a:prstGeom prst="rect">
            <a:avLst/>
          </a:prstGeom>
          <a:solidFill>
            <a:srgbClr val="1D6C9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79901" y="1620807"/>
            <a:ext cx="2240280" cy="1154430"/>
          </a:xfrm>
          <a:prstGeom prst="rect">
            <a:avLst/>
          </a:prstGeom>
        </p:spPr>
      </p:pic>
      <p:sp>
        <p:nvSpPr>
          <p:cNvPr id="25" name="object 8"/>
          <p:cNvSpPr/>
          <p:nvPr/>
        </p:nvSpPr>
        <p:spPr>
          <a:xfrm>
            <a:off x="4628215" y="2220685"/>
            <a:ext cx="7095448" cy="4562915"/>
          </a:xfrm>
          <a:custGeom>
            <a:avLst/>
            <a:gdLst/>
            <a:ahLst/>
            <a:cxnLst/>
            <a:rect l="l" t="t" r="r" b="b"/>
            <a:pathLst>
              <a:path w="6559550" h="4970145">
                <a:moveTo>
                  <a:pt x="5731268" y="0"/>
                </a:moveTo>
                <a:lnTo>
                  <a:pt x="828281" y="0"/>
                </a:lnTo>
                <a:lnTo>
                  <a:pt x="779617" y="1406"/>
                </a:lnTo>
                <a:lnTo>
                  <a:pt x="731694" y="5572"/>
                </a:lnTo>
                <a:lnTo>
                  <a:pt x="684588" y="12421"/>
                </a:lnTo>
                <a:lnTo>
                  <a:pt x="638377" y="21875"/>
                </a:lnTo>
                <a:lnTo>
                  <a:pt x="593140" y="33856"/>
                </a:lnTo>
                <a:lnTo>
                  <a:pt x="548953" y="48286"/>
                </a:lnTo>
                <a:lnTo>
                  <a:pt x="505895" y="65089"/>
                </a:lnTo>
                <a:lnTo>
                  <a:pt x="464043" y="84186"/>
                </a:lnTo>
                <a:lnTo>
                  <a:pt x="423475" y="105499"/>
                </a:lnTo>
                <a:lnTo>
                  <a:pt x="384268" y="128951"/>
                </a:lnTo>
                <a:lnTo>
                  <a:pt x="346501" y="154465"/>
                </a:lnTo>
                <a:lnTo>
                  <a:pt x="310252" y="181961"/>
                </a:lnTo>
                <a:lnTo>
                  <a:pt x="275596" y="211364"/>
                </a:lnTo>
                <a:lnTo>
                  <a:pt x="242614" y="242595"/>
                </a:lnTo>
                <a:lnTo>
                  <a:pt x="211382" y="275576"/>
                </a:lnTo>
                <a:lnTo>
                  <a:pt x="181977" y="310230"/>
                </a:lnTo>
                <a:lnTo>
                  <a:pt x="154479" y="346479"/>
                </a:lnTo>
                <a:lnTo>
                  <a:pt x="128964" y="384246"/>
                </a:lnTo>
                <a:lnTo>
                  <a:pt x="105510" y="423452"/>
                </a:lnTo>
                <a:lnTo>
                  <a:pt x="84195" y="464021"/>
                </a:lnTo>
                <a:lnTo>
                  <a:pt x="65096" y="505873"/>
                </a:lnTo>
                <a:lnTo>
                  <a:pt x="48292" y="548933"/>
                </a:lnTo>
                <a:lnTo>
                  <a:pt x="33860" y="593121"/>
                </a:lnTo>
                <a:lnTo>
                  <a:pt x="21877" y="638361"/>
                </a:lnTo>
                <a:lnTo>
                  <a:pt x="12422" y="684575"/>
                </a:lnTo>
                <a:lnTo>
                  <a:pt x="5573" y="731684"/>
                </a:lnTo>
                <a:lnTo>
                  <a:pt x="1406" y="779612"/>
                </a:lnTo>
                <a:lnTo>
                  <a:pt x="0" y="828281"/>
                </a:lnTo>
                <a:lnTo>
                  <a:pt x="0" y="4141393"/>
                </a:lnTo>
                <a:lnTo>
                  <a:pt x="1406" y="4190061"/>
                </a:lnTo>
                <a:lnTo>
                  <a:pt x="5573" y="4237988"/>
                </a:lnTo>
                <a:lnTo>
                  <a:pt x="12422" y="4285098"/>
                </a:lnTo>
                <a:lnTo>
                  <a:pt x="21877" y="4331312"/>
                </a:lnTo>
                <a:lnTo>
                  <a:pt x="33860" y="4376552"/>
                </a:lnTo>
                <a:lnTo>
                  <a:pt x="48292" y="4420742"/>
                </a:lnTo>
                <a:lnTo>
                  <a:pt x="65096" y="4463803"/>
                </a:lnTo>
                <a:lnTo>
                  <a:pt x="84195" y="4505658"/>
                </a:lnTo>
                <a:lnTo>
                  <a:pt x="105510" y="4546229"/>
                </a:lnTo>
                <a:lnTo>
                  <a:pt x="128964" y="4585437"/>
                </a:lnTo>
                <a:lnTo>
                  <a:pt x="154479" y="4623207"/>
                </a:lnTo>
                <a:lnTo>
                  <a:pt x="181977" y="4659459"/>
                </a:lnTo>
                <a:lnTo>
                  <a:pt x="211382" y="4694116"/>
                </a:lnTo>
                <a:lnTo>
                  <a:pt x="242614" y="4727100"/>
                </a:lnTo>
                <a:lnTo>
                  <a:pt x="275596" y="4758334"/>
                </a:lnTo>
                <a:lnTo>
                  <a:pt x="310252" y="4787739"/>
                </a:lnTo>
                <a:lnTo>
                  <a:pt x="346501" y="4815239"/>
                </a:lnTo>
                <a:lnTo>
                  <a:pt x="384268" y="4840756"/>
                </a:lnTo>
                <a:lnTo>
                  <a:pt x="423475" y="4864211"/>
                </a:lnTo>
                <a:lnTo>
                  <a:pt x="464043" y="4885527"/>
                </a:lnTo>
                <a:lnTo>
                  <a:pt x="505895" y="4904626"/>
                </a:lnTo>
                <a:lnTo>
                  <a:pt x="548953" y="4921431"/>
                </a:lnTo>
                <a:lnTo>
                  <a:pt x="593140" y="4935864"/>
                </a:lnTo>
                <a:lnTo>
                  <a:pt x="638377" y="4947847"/>
                </a:lnTo>
                <a:lnTo>
                  <a:pt x="684588" y="4957302"/>
                </a:lnTo>
                <a:lnTo>
                  <a:pt x="731694" y="4964152"/>
                </a:lnTo>
                <a:lnTo>
                  <a:pt x="779617" y="4968319"/>
                </a:lnTo>
                <a:lnTo>
                  <a:pt x="828281" y="4969725"/>
                </a:lnTo>
                <a:lnTo>
                  <a:pt x="5731268" y="4969725"/>
                </a:lnTo>
                <a:lnTo>
                  <a:pt x="5779942" y="4968319"/>
                </a:lnTo>
                <a:lnTo>
                  <a:pt x="5827874" y="4964152"/>
                </a:lnTo>
                <a:lnTo>
                  <a:pt x="5874987" y="4957302"/>
                </a:lnTo>
                <a:lnTo>
                  <a:pt x="5921204" y="4947847"/>
                </a:lnTo>
                <a:lnTo>
                  <a:pt x="5966446" y="4935864"/>
                </a:lnTo>
                <a:lnTo>
                  <a:pt x="6010636" y="4921431"/>
                </a:lnTo>
                <a:lnTo>
                  <a:pt x="6053697" y="4904626"/>
                </a:lnTo>
                <a:lnTo>
                  <a:pt x="6095551" y="4885527"/>
                </a:lnTo>
                <a:lnTo>
                  <a:pt x="6136119" y="4864211"/>
                </a:lnTo>
                <a:lnTo>
                  <a:pt x="6175326" y="4840756"/>
                </a:lnTo>
                <a:lnTo>
                  <a:pt x="6213092" y="4815239"/>
                </a:lnTo>
                <a:lnTo>
                  <a:pt x="6249340" y="4787739"/>
                </a:lnTo>
                <a:lnTo>
                  <a:pt x="6283993" y="4758334"/>
                </a:lnTo>
                <a:lnTo>
                  <a:pt x="6316973" y="4727100"/>
                </a:lnTo>
                <a:lnTo>
                  <a:pt x="6348203" y="4694116"/>
                </a:lnTo>
                <a:lnTo>
                  <a:pt x="6377604" y="4659459"/>
                </a:lnTo>
                <a:lnTo>
                  <a:pt x="6405099" y="4623207"/>
                </a:lnTo>
                <a:lnTo>
                  <a:pt x="6430610" y="4585437"/>
                </a:lnTo>
                <a:lnTo>
                  <a:pt x="6454061" y="4546229"/>
                </a:lnTo>
                <a:lnTo>
                  <a:pt x="6475372" y="4505658"/>
                </a:lnTo>
                <a:lnTo>
                  <a:pt x="6494467" y="4463803"/>
                </a:lnTo>
                <a:lnTo>
                  <a:pt x="6511268" y="4420742"/>
                </a:lnTo>
                <a:lnTo>
                  <a:pt x="6525697" y="4376552"/>
                </a:lnTo>
                <a:lnTo>
                  <a:pt x="6537677" y="4331312"/>
                </a:lnTo>
                <a:lnTo>
                  <a:pt x="6547130" y="4285098"/>
                </a:lnTo>
                <a:lnTo>
                  <a:pt x="6553978" y="4237988"/>
                </a:lnTo>
                <a:lnTo>
                  <a:pt x="6558144" y="4190061"/>
                </a:lnTo>
                <a:lnTo>
                  <a:pt x="6559550" y="4141393"/>
                </a:lnTo>
                <a:lnTo>
                  <a:pt x="6559550" y="828281"/>
                </a:lnTo>
                <a:lnTo>
                  <a:pt x="6558144" y="779612"/>
                </a:lnTo>
                <a:lnTo>
                  <a:pt x="6553978" y="731684"/>
                </a:lnTo>
                <a:lnTo>
                  <a:pt x="6547130" y="684575"/>
                </a:lnTo>
                <a:lnTo>
                  <a:pt x="6537677" y="638361"/>
                </a:lnTo>
                <a:lnTo>
                  <a:pt x="6525697" y="593121"/>
                </a:lnTo>
                <a:lnTo>
                  <a:pt x="6511268" y="548933"/>
                </a:lnTo>
                <a:lnTo>
                  <a:pt x="6494467" y="505873"/>
                </a:lnTo>
                <a:lnTo>
                  <a:pt x="6475372" y="464021"/>
                </a:lnTo>
                <a:lnTo>
                  <a:pt x="6454061" y="423452"/>
                </a:lnTo>
                <a:lnTo>
                  <a:pt x="6430610" y="384246"/>
                </a:lnTo>
                <a:lnTo>
                  <a:pt x="6405099" y="346479"/>
                </a:lnTo>
                <a:lnTo>
                  <a:pt x="6377604" y="310230"/>
                </a:lnTo>
                <a:lnTo>
                  <a:pt x="6348203" y="275576"/>
                </a:lnTo>
                <a:lnTo>
                  <a:pt x="6316973" y="242595"/>
                </a:lnTo>
                <a:lnTo>
                  <a:pt x="6283993" y="211364"/>
                </a:lnTo>
                <a:lnTo>
                  <a:pt x="6249340" y="181961"/>
                </a:lnTo>
                <a:lnTo>
                  <a:pt x="6213092" y="154465"/>
                </a:lnTo>
                <a:lnTo>
                  <a:pt x="6175326" y="128951"/>
                </a:lnTo>
                <a:lnTo>
                  <a:pt x="6136119" y="105499"/>
                </a:lnTo>
                <a:lnTo>
                  <a:pt x="6095551" y="84186"/>
                </a:lnTo>
                <a:lnTo>
                  <a:pt x="6053697" y="65089"/>
                </a:lnTo>
                <a:lnTo>
                  <a:pt x="6010636" y="48286"/>
                </a:lnTo>
                <a:lnTo>
                  <a:pt x="5966446" y="33856"/>
                </a:lnTo>
                <a:lnTo>
                  <a:pt x="5921204" y="21875"/>
                </a:lnTo>
                <a:lnTo>
                  <a:pt x="5874987" y="12421"/>
                </a:lnTo>
                <a:lnTo>
                  <a:pt x="5827874" y="5572"/>
                </a:lnTo>
                <a:lnTo>
                  <a:pt x="5779942" y="1406"/>
                </a:lnTo>
                <a:lnTo>
                  <a:pt x="5731268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pPr marL="67310">
              <a:lnSpc>
                <a:spcPct val="100000"/>
              </a:lnSpc>
            </a:pPr>
            <a:r>
              <a:rPr lang="en-US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lang="en-US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bject 21"/>
          <p:cNvSpPr txBox="1"/>
          <p:nvPr/>
        </p:nvSpPr>
        <p:spPr>
          <a:xfrm>
            <a:off x="5228743" y="2518307"/>
            <a:ext cx="2764394" cy="51385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4925" marR="31115" indent="-2540" algn="ctr">
              <a:lnSpc>
                <a:spcPct val="102299"/>
              </a:lnSpc>
              <a:spcBef>
                <a:spcPts val="90"/>
              </a:spcBef>
            </a:pPr>
            <a:r>
              <a:rPr sz="1600" b="1" dirty="0">
                <a:solidFill>
                  <a:schemeClr val="bg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Particles</a:t>
            </a:r>
            <a:r>
              <a:rPr sz="1600" b="1" spc="35" dirty="0">
                <a:solidFill>
                  <a:schemeClr val="bg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sz="1600" b="1" dirty="0">
                <a:solidFill>
                  <a:schemeClr val="bg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between</a:t>
            </a:r>
            <a:r>
              <a:rPr sz="1600" b="1" spc="40" dirty="0">
                <a:solidFill>
                  <a:schemeClr val="bg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sz="1600" b="1" dirty="0">
                <a:solidFill>
                  <a:schemeClr val="bg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5</a:t>
            </a:r>
            <a:r>
              <a:rPr sz="1600" b="1" spc="30" dirty="0">
                <a:solidFill>
                  <a:schemeClr val="bg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sz="1600" b="1" dirty="0">
                <a:solidFill>
                  <a:schemeClr val="bg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&amp;</a:t>
            </a:r>
            <a:r>
              <a:rPr sz="1600" b="1" spc="40" dirty="0">
                <a:solidFill>
                  <a:schemeClr val="bg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sz="1600" b="1" spc="-35" dirty="0">
                <a:solidFill>
                  <a:schemeClr val="bg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50 </a:t>
            </a:r>
            <a:r>
              <a:rPr sz="1600" b="1" dirty="0">
                <a:solidFill>
                  <a:schemeClr val="bg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micron</a:t>
            </a:r>
            <a:r>
              <a:rPr sz="1600" b="1" spc="245" dirty="0">
                <a:solidFill>
                  <a:schemeClr val="bg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sz="1600" b="1" dirty="0">
                <a:solidFill>
                  <a:schemeClr val="bg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and</a:t>
            </a:r>
            <a:r>
              <a:rPr sz="1600" b="1" spc="20" dirty="0">
                <a:solidFill>
                  <a:schemeClr val="bg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sz="1600" b="1" dirty="0">
                <a:solidFill>
                  <a:schemeClr val="bg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volatized</a:t>
            </a:r>
            <a:r>
              <a:rPr sz="1600" b="1" spc="20" dirty="0">
                <a:solidFill>
                  <a:schemeClr val="bg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sz="1600" b="1" spc="-10" dirty="0">
                <a:solidFill>
                  <a:schemeClr val="bg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heavy metals</a:t>
            </a:r>
            <a:endParaRPr sz="1600" dirty="0">
              <a:solidFill>
                <a:schemeClr val="bg1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290957" y="2477661"/>
            <a:ext cx="17215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</a:t>
            </a:r>
            <a:r>
              <a:rPr lang="en-US" sz="1400" b="1" spc="14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</a:t>
            </a:r>
            <a:r>
              <a:rPr lang="en-US" sz="1400" b="1" spc="2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1400" b="1" spc="1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spc="-1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micron</a:t>
            </a:r>
            <a:endParaRPr lang="en-US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27" name="object 23"/>
          <p:cNvSpPr txBox="1"/>
          <p:nvPr/>
        </p:nvSpPr>
        <p:spPr>
          <a:xfrm>
            <a:off x="5094182" y="3182760"/>
            <a:ext cx="2827675" cy="791242"/>
          </a:xfrm>
          <a:prstGeom prst="rect">
            <a:avLst/>
          </a:prstGeom>
          <a:solidFill>
            <a:srgbClr val="FFFFFF"/>
          </a:solidFill>
          <a:ln w="12700">
            <a:solidFill>
              <a:srgbClr val="385D89"/>
            </a:solidFill>
          </a:ln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900" dirty="0">
              <a:solidFill>
                <a:schemeClr val="accent1">
                  <a:lumMod val="50000"/>
                </a:schemeClr>
              </a:solidFill>
              <a:latin typeface="Times New Roman"/>
              <a:cs typeface="+mj-cs"/>
            </a:endParaRPr>
          </a:p>
          <a:p>
            <a:pPr marL="219710" marR="182245" algn="ctr">
              <a:lnSpc>
                <a:spcPct val="100200"/>
              </a:lnSpc>
            </a:pPr>
            <a:r>
              <a:rPr sz="1400" b="1" dirty="0">
                <a:solidFill>
                  <a:schemeClr val="accent1">
                    <a:lumMod val="50000"/>
                  </a:schemeClr>
                </a:solidFill>
                <a:latin typeface="Calibri"/>
                <a:cs typeface="+mj-cs"/>
              </a:rPr>
              <a:t>Mechanical</a:t>
            </a:r>
            <a:r>
              <a:rPr sz="1400" b="1" spc="-30" dirty="0">
                <a:solidFill>
                  <a:schemeClr val="accent1">
                    <a:lumMod val="50000"/>
                  </a:schemeClr>
                </a:solidFill>
                <a:latin typeface="Calibri"/>
                <a:cs typeface="+mj-cs"/>
              </a:rPr>
              <a:t> </a:t>
            </a:r>
            <a:r>
              <a:rPr sz="1400" b="1" dirty="0">
                <a:solidFill>
                  <a:schemeClr val="accent1">
                    <a:lumMod val="50000"/>
                  </a:schemeClr>
                </a:solidFill>
                <a:latin typeface="Calibri"/>
                <a:cs typeface="+mj-cs"/>
              </a:rPr>
              <a:t>treatment</a:t>
            </a:r>
            <a:r>
              <a:rPr sz="1400" b="1" spc="-30" dirty="0">
                <a:solidFill>
                  <a:schemeClr val="accent1">
                    <a:lumMod val="50000"/>
                  </a:schemeClr>
                </a:solidFill>
                <a:latin typeface="Calibri"/>
                <a:cs typeface="+mj-cs"/>
              </a:rPr>
              <a:t> </a:t>
            </a:r>
            <a:r>
              <a:rPr sz="1400" b="1" spc="-50" dirty="0">
                <a:solidFill>
                  <a:schemeClr val="accent1">
                    <a:lumMod val="50000"/>
                  </a:schemeClr>
                </a:solidFill>
                <a:latin typeface="Calibri"/>
                <a:cs typeface="+mj-cs"/>
              </a:rPr>
              <a:t>:</a:t>
            </a:r>
            <a:r>
              <a:rPr sz="1400" b="1" dirty="0">
                <a:solidFill>
                  <a:schemeClr val="accent1">
                    <a:lumMod val="50000"/>
                  </a:schemeClr>
                </a:solidFill>
                <a:latin typeface="Calibri"/>
                <a:cs typeface="+mj-cs"/>
              </a:rPr>
              <a:t> </a:t>
            </a:r>
            <a:endParaRPr lang="en-US" sz="1400" b="1" spc="-180" dirty="0">
              <a:solidFill>
                <a:schemeClr val="accent1">
                  <a:lumMod val="50000"/>
                </a:schemeClr>
              </a:solidFill>
              <a:latin typeface="Arial"/>
              <a:cs typeface="+mj-cs"/>
            </a:endParaRPr>
          </a:p>
          <a:p>
            <a:pPr marL="219710" marR="182245" algn="ctr">
              <a:lnSpc>
                <a:spcPct val="100200"/>
              </a:lnSpc>
            </a:pPr>
            <a:r>
              <a:rPr lang="ar-LB" sz="1400" b="1" spc="-18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+mj-cs"/>
              </a:rPr>
              <a:t>العلاج الميكانيكي</a:t>
            </a:r>
            <a:endParaRPr lang="en-US" sz="1400" b="1" spc="-18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+mj-cs"/>
            </a:endParaRPr>
          </a:p>
          <a:p>
            <a:pPr marL="219710" marR="182245" algn="ctr">
              <a:lnSpc>
                <a:spcPct val="100200"/>
              </a:lnSpc>
            </a:pPr>
            <a:r>
              <a:rPr sz="1400" b="1" spc="-10" dirty="0" smtClean="0">
                <a:solidFill>
                  <a:schemeClr val="accent1">
                    <a:lumMod val="50000"/>
                  </a:schemeClr>
                </a:solidFill>
                <a:latin typeface="Calibri"/>
                <a:cs typeface="+mj-cs"/>
              </a:rPr>
              <a:t>Cyclone(efficiency:91</a:t>
            </a:r>
            <a:r>
              <a:rPr sz="1400" b="1" spc="-10" dirty="0">
                <a:solidFill>
                  <a:schemeClr val="accent1">
                    <a:lumMod val="50000"/>
                  </a:schemeClr>
                </a:solidFill>
                <a:latin typeface="Calibri"/>
                <a:cs typeface="+mj-cs"/>
              </a:rPr>
              <a:t>%)</a:t>
            </a:r>
            <a:endParaRPr sz="1400" dirty="0">
              <a:solidFill>
                <a:schemeClr val="accent1">
                  <a:lumMod val="50000"/>
                </a:schemeClr>
              </a:solidFill>
              <a:latin typeface="Calibri"/>
              <a:cs typeface="+mj-cs"/>
            </a:endParaRPr>
          </a:p>
        </p:txBody>
      </p:sp>
      <p:sp>
        <p:nvSpPr>
          <p:cNvPr id="28" name="object 23"/>
          <p:cNvSpPr txBox="1"/>
          <p:nvPr/>
        </p:nvSpPr>
        <p:spPr>
          <a:xfrm>
            <a:off x="8737900" y="3172384"/>
            <a:ext cx="2827675" cy="791242"/>
          </a:xfrm>
          <a:prstGeom prst="rect">
            <a:avLst/>
          </a:prstGeom>
          <a:solidFill>
            <a:srgbClr val="FFFFFF"/>
          </a:solidFill>
          <a:ln w="12700">
            <a:solidFill>
              <a:srgbClr val="385D89"/>
            </a:solidFill>
          </a:ln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900" b="1" dirty="0">
              <a:solidFill>
                <a:schemeClr val="accent1">
                  <a:lumMod val="50000"/>
                </a:schemeClr>
              </a:solidFill>
              <a:latin typeface="Times New Roman"/>
              <a:cs typeface="+mj-cs"/>
            </a:endParaRPr>
          </a:p>
          <a:p>
            <a:pPr marL="219710" marR="182245" algn="ctr">
              <a:lnSpc>
                <a:spcPct val="100200"/>
              </a:lnSpc>
            </a:pPr>
            <a:r>
              <a:rPr sz="1400" b="1" dirty="0">
                <a:solidFill>
                  <a:schemeClr val="accent1">
                    <a:lumMod val="50000"/>
                  </a:schemeClr>
                </a:solidFill>
                <a:latin typeface="Calibri"/>
                <a:cs typeface="+mj-cs"/>
              </a:rPr>
              <a:t>Mechanical</a:t>
            </a:r>
            <a:r>
              <a:rPr sz="1400" b="1" spc="-30" dirty="0">
                <a:solidFill>
                  <a:schemeClr val="accent1">
                    <a:lumMod val="50000"/>
                  </a:schemeClr>
                </a:solidFill>
                <a:latin typeface="Calibri"/>
                <a:cs typeface="+mj-cs"/>
              </a:rPr>
              <a:t> </a:t>
            </a:r>
            <a:r>
              <a:rPr sz="1400" b="1" dirty="0">
                <a:solidFill>
                  <a:schemeClr val="accent1">
                    <a:lumMod val="50000"/>
                  </a:schemeClr>
                </a:solidFill>
                <a:latin typeface="Calibri"/>
                <a:cs typeface="+mj-cs"/>
              </a:rPr>
              <a:t>treatment</a:t>
            </a:r>
            <a:r>
              <a:rPr sz="1400" b="1" spc="-30" dirty="0">
                <a:solidFill>
                  <a:schemeClr val="accent1">
                    <a:lumMod val="50000"/>
                  </a:schemeClr>
                </a:solidFill>
                <a:latin typeface="Calibri"/>
                <a:cs typeface="+mj-cs"/>
              </a:rPr>
              <a:t> </a:t>
            </a:r>
            <a:r>
              <a:rPr sz="1400" b="1" spc="-50" dirty="0">
                <a:solidFill>
                  <a:schemeClr val="accent1">
                    <a:lumMod val="50000"/>
                  </a:schemeClr>
                </a:solidFill>
                <a:latin typeface="Calibri"/>
                <a:cs typeface="+mj-cs"/>
              </a:rPr>
              <a:t>:</a:t>
            </a:r>
            <a:r>
              <a:rPr sz="1400" b="1" dirty="0">
                <a:solidFill>
                  <a:schemeClr val="accent1">
                    <a:lumMod val="50000"/>
                  </a:schemeClr>
                </a:solidFill>
                <a:latin typeface="Calibri"/>
                <a:cs typeface="+mj-cs"/>
              </a:rPr>
              <a:t> </a:t>
            </a:r>
            <a:endParaRPr lang="en-US" sz="1400" b="1" spc="-180" dirty="0">
              <a:solidFill>
                <a:schemeClr val="accent1">
                  <a:lumMod val="50000"/>
                </a:schemeClr>
              </a:solidFill>
              <a:latin typeface="Arial"/>
              <a:cs typeface="+mj-cs"/>
            </a:endParaRPr>
          </a:p>
          <a:p>
            <a:pPr marL="219710" marR="182245" algn="ctr">
              <a:lnSpc>
                <a:spcPct val="100200"/>
              </a:lnSpc>
            </a:pPr>
            <a:r>
              <a:rPr lang="ar-LB" sz="1400" b="1" spc="-18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+mj-cs"/>
              </a:rPr>
              <a:t>العلاج الميكانيكي</a:t>
            </a:r>
            <a:endParaRPr lang="en-US" sz="1400" b="1" spc="-18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+mj-cs"/>
            </a:endParaRPr>
          </a:p>
          <a:p>
            <a:pPr marL="219710" marR="182245" algn="ctr">
              <a:lnSpc>
                <a:spcPct val="100200"/>
              </a:lnSpc>
            </a:pPr>
            <a:r>
              <a:rPr sz="1400" b="1" spc="-10" dirty="0" smtClean="0">
                <a:solidFill>
                  <a:schemeClr val="accent1">
                    <a:lumMod val="50000"/>
                  </a:schemeClr>
                </a:solidFill>
                <a:latin typeface="Calibri"/>
                <a:cs typeface="+mj-cs"/>
              </a:rPr>
              <a:t>Cyclone(efficiency:91</a:t>
            </a:r>
            <a:r>
              <a:rPr sz="1400" b="1" spc="-10" dirty="0">
                <a:solidFill>
                  <a:schemeClr val="accent1">
                    <a:lumMod val="50000"/>
                  </a:schemeClr>
                </a:solidFill>
                <a:latin typeface="Calibri"/>
                <a:cs typeface="+mj-cs"/>
              </a:rPr>
              <a:t>%)</a:t>
            </a:r>
            <a:endParaRPr sz="1400" b="1" dirty="0">
              <a:solidFill>
                <a:schemeClr val="accent1">
                  <a:lumMod val="50000"/>
                </a:schemeClr>
              </a:solidFill>
              <a:latin typeface="Calibri"/>
              <a:cs typeface="+mj-cs"/>
            </a:endParaRPr>
          </a:p>
        </p:txBody>
      </p:sp>
      <p:pic>
        <p:nvPicPr>
          <p:cNvPr id="29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089707" y="4235992"/>
            <a:ext cx="2903430" cy="2247381"/>
          </a:xfrm>
          <a:prstGeom prst="rect">
            <a:avLst/>
          </a:prstGeom>
        </p:spPr>
      </p:pic>
      <p:grpSp>
        <p:nvGrpSpPr>
          <p:cNvPr id="30" name="object 32"/>
          <p:cNvGrpSpPr/>
          <p:nvPr/>
        </p:nvGrpSpPr>
        <p:grpSpPr>
          <a:xfrm>
            <a:off x="8809180" y="3578381"/>
            <a:ext cx="2441292" cy="2500643"/>
            <a:chOff x="4389729" y="3502187"/>
            <a:chExt cx="1615579" cy="2252225"/>
          </a:xfrm>
        </p:grpSpPr>
        <p:sp>
          <p:nvSpPr>
            <p:cNvPr id="32" name="object 34"/>
            <p:cNvSpPr/>
            <p:nvPr/>
          </p:nvSpPr>
          <p:spPr>
            <a:xfrm>
              <a:off x="5206050" y="3502187"/>
              <a:ext cx="172085" cy="310515"/>
            </a:xfrm>
            <a:custGeom>
              <a:avLst/>
              <a:gdLst/>
              <a:ahLst/>
              <a:cxnLst/>
              <a:rect l="l" t="t" r="r" b="b"/>
              <a:pathLst>
                <a:path w="172085" h="310514">
                  <a:moveTo>
                    <a:pt x="0" y="224523"/>
                  </a:moveTo>
                  <a:lnTo>
                    <a:pt x="42862" y="224523"/>
                  </a:lnTo>
                  <a:lnTo>
                    <a:pt x="42862" y="0"/>
                  </a:lnTo>
                  <a:lnTo>
                    <a:pt x="128689" y="0"/>
                  </a:lnTo>
                  <a:lnTo>
                    <a:pt x="128689" y="224523"/>
                  </a:lnTo>
                  <a:lnTo>
                    <a:pt x="171589" y="224523"/>
                  </a:lnTo>
                  <a:lnTo>
                    <a:pt x="85813" y="310349"/>
                  </a:lnTo>
                  <a:lnTo>
                    <a:pt x="0" y="224523"/>
                  </a:lnTo>
                  <a:close/>
                </a:path>
              </a:pathLst>
            </a:custGeom>
            <a:ln w="1113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389729" y="4235945"/>
              <a:ext cx="1615579" cy="1518467"/>
            </a:xfrm>
            <a:prstGeom prst="rect">
              <a:avLst/>
            </a:prstGeom>
          </p:spPr>
        </p:pic>
      </p:grpSp>
      <p:sp>
        <p:nvSpPr>
          <p:cNvPr id="34" name="Rectangle 33"/>
          <p:cNvSpPr/>
          <p:nvPr/>
        </p:nvSpPr>
        <p:spPr>
          <a:xfrm>
            <a:off x="4689140" y="1661091"/>
            <a:ext cx="28137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1275">
              <a:lnSpc>
                <a:spcPct val="100000"/>
              </a:lnSpc>
              <a:spcBef>
                <a:spcPts val="105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.Treatment</a:t>
            </a:r>
            <a:r>
              <a:rPr lang="en-US" sz="2400" b="1" spc="3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US" sz="2400" b="1" spc="3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dust</a:t>
            </a:r>
            <a:endParaRPr lang="ar-LB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8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259580" y="982980"/>
            <a:ext cx="6096000" cy="403187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ar-LB" sz="3200" b="1" dirty="0" smtClean="0">
                <a:solidFill>
                  <a:schemeClr val="bg1"/>
                </a:solidFill>
                <a:cs typeface="+mj-cs"/>
              </a:rPr>
              <a:t>1- من نحن</a:t>
            </a:r>
          </a:p>
          <a:p>
            <a:pPr algn="r"/>
            <a:r>
              <a:rPr lang="ar-LB" sz="3200" b="1" dirty="0">
                <a:solidFill>
                  <a:schemeClr val="bg1"/>
                </a:solidFill>
                <a:cs typeface="+mj-cs"/>
              </a:rPr>
              <a:t>2</a:t>
            </a:r>
            <a:r>
              <a:rPr lang="ar-LB" sz="3200" b="1" dirty="0" smtClean="0">
                <a:solidFill>
                  <a:schemeClr val="bg1"/>
                </a:solidFill>
                <a:cs typeface="+mj-cs"/>
              </a:rPr>
              <a:t>- لماذا نظام تفاعل حراري</a:t>
            </a:r>
          </a:p>
          <a:p>
            <a:pPr algn="r"/>
            <a:r>
              <a:rPr lang="ar-LB" sz="3200" b="1" dirty="0">
                <a:solidFill>
                  <a:schemeClr val="bg1"/>
                </a:solidFill>
                <a:cs typeface="+mj-cs"/>
              </a:rPr>
              <a:t>3</a:t>
            </a:r>
            <a:r>
              <a:rPr lang="ar-LB" sz="3200" b="1" dirty="0" smtClean="0">
                <a:solidFill>
                  <a:schemeClr val="bg1"/>
                </a:solidFill>
                <a:cs typeface="+mj-cs"/>
              </a:rPr>
              <a:t>- </a:t>
            </a:r>
            <a:r>
              <a:rPr lang="ar-LB" sz="3200" b="1" dirty="0">
                <a:solidFill>
                  <a:schemeClr val="bg1"/>
                </a:solidFill>
                <a:cs typeface="+mj-cs"/>
              </a:rPr>
              <a:t>لمحة عامة عن المشروع</a:t>
            </a:r>
          </a:p>
          <a:p>
            <a:pPr algn="r"/>
            <a:r>
              <a:rPr lang="ar-LB" sz="3200" b="1" dirty="0" smtClean="0">
                <a:solidFill>
                  <a:schemeClr val="bg1"/>
                </a:solidFill>
                <a:cs typeface="+mj-cs"/>
              </a:rPr>
              <a:t>4- </a:t>
            </a:r>
            <a:r>
              <a:rPr lang="ar-LB" sz="3200" b="1" dirty="0">
                <a:solidFill>
                  <a:schemeClr val="bg1"/>
                </a:solidFill>
                <a:cs typeface="+mj-cs"/>
              </a:rPr>
              <a:t>معايير سلامة </a:t>
            </a:r>
            <a:r>
              <a:rPr lang="ar-LB" sz="3200" b="1" dirty="0" smtClean="0">
                <a:solidFill>
                  <a:schemeClr val="bg1"/>
                </a:solidFill>
                <a:cs typeface="+mj-cs"/>
              </a:rPr>
              <a:t>البيئة</a:t>
            </a:r>
          </a:p>
          <a:p>
            <a:pPr algn="r"/>
            <a:r>
              <a:rPr lang="ar-LB" sz="3200" b="1" dirty="0" smtClean="0">
                <a:solidFill>
                  <a:schemeClr val="bg1"/>
                </a:solidFill>
                <a:cs typeface="+mj-cs"/>
              </a:rPr>
              <a:t>5- نظام التحكم في العمليات</a:t>
            </a:r>
            <a:endParaRPr lang="ar-LB" sz="3200" b="1" dirty="0">
              <a:solidFill>
                <a:schemeClr val="bg1"/>
              </a:solidFill>
              <a:cs typeface="+mj-cs"/>
            </a:endParaRPr>
          </a:p>
          <a:p>
            <a:pPr algn="r"/>
            <a:r>
              <a:rPr lang="ar-LB" sz="3200" b="1" dirty="0" smtClean="0">
                <a:solidFill>
                  <a:schemeClr val="bg1"/>
                </a:solidFill>
                <a:cs typeface="+mj-cs"/>
              </a:rPr>
              <a:t>6- </a:t>
            </a:r>
            <a:r>
              <a:rPr lang="ar-LB" sz="3200" b="1" dirty="0" smtClean="0">
                <a:solidFill>
                  <a:schemeClr val="bg1"/>
                </a:solidFill>
              </a:rPr>
              <a:t>استراتيجية </a:t>
            </a:r>
            <a:r>
              <a:rPr lang="ar-LB" sz="3200" b="1" dirty="0">
                <a:solidFill>
                  <a:schemeClr val="bg1"/>
                </a:solidFill>
              </a:rPr>
              <a:t>وزارة </a:t>
            </a:r>
            <a:r>
              <a:rPr lang="ar-LB" sz="3200" b="1" dirty="0" smtClean="0">
                <a:solidFill>
                  <a:schemeClr val="bg1"/>
                </a:solidFill>
              </a:rPr>
              <a:t>البيئة</a:t>
            </a:r>
            <a:endParaRPr lang="ar-LB" sz="3200" b="1" dirty="0" smtClean="0">
              <a:solidFill>
                <a:schemeClr val="bg1"/>
              </a:solidFill>
              <a:cs typeface="+mj-cs"/>
            </a:endParaRPr>
          </a:p>
          <a:p>
            <a:pPr algn="r"/>
            <a:r>
              <a:rPr lang="ar-LB" sz="3200" b="1" dirty="0" smtClean="0">
                <a:solidFill>
                  <a:schemeClr val="bg1"/>
                </a:solidFill>
                <a:cs typeface="+mj-cs"/>
              </a:rPr>
              <a:t>7- القيمة المضافة </a:t>
            </a:r>
            <a:endParaRPr lang="en-US" sz="3200" b="1" dirty="0" smtClean="0">
              <a:solidFill>
                <a:schemeClr val="bg1"/>
              </a:solidFill>
              <a:cs typeface="+mj-cs"/>
            </a:endParaRPr>
          </a:p>
          <a:p>
            <a:pPr algn="r"/>
            <a:r>
              <a:rPr lang="ar-LB" sz="3200" b="1" dirty="0" smtClean="0">
                <a:solidFill>
                  <a:schemeClr val="bg1"/>
                </a:solidFill>
                <a:cs typeface="+mj-cs"/>
              </a:rPr>
              <a:t>8- الخطة الحالية</a:t>
            </a:r>
            <a:endParaRPr lang="en-US" sz="3200" b="1" dirty="0">
              <a:solidFill>
                <a:schemeClr val="bg1"/>
              </a:solidFill>
              <a:cs typeface="+mj-cs"/>
            </a:endParaRPr>
          </a:p>
        </p:txBody>
      </p:sp>
      <p:pic>
        <p:nvPicPr>
          <p:cNvPr id="9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4894" y="170811"/>
            <a:ext cx="2068266" cy="812169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423160" y="170811"/>
            <a:ext cx="1733389" cy="840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75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13944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LB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4- معايير سلامة البيئة</a:t>
            </a:r>
            <a:endParaRPr lang="en-US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460" y="62865"/>
            <a:ext cx="2240280" cy="1154430"/>
          </a:xfrm>
          <a:prstGeom prst="rect">
            <a:avLst/>
          </a:prstGeom>
        </p:spPr>
      </p:pic>
      <p:pic>
        <p:nvPicPr>
          <p:cNvPr id="4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55205" y="219668"/>
            <a:ext cx="1733389" cy="840824"/>
          </a:xfrm>
          <a:prstGeom prst="rect">
            <a:avLst/>
          </a:prstGeom>
        </p:spPr>
      </p:pic>
      <p:pic>
        <p:nvPicPr>
          <p:cNvPr id="5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 rot="2989198">
            <a:off x="-320039" y="3946326"/>
            <a:ext cx="2713316" cy="3254574"/>
          </a:xfrm>
          <a:prstGeom prst="rect">
            <a:avLst/>
          </a:prstGeom>
        </p:spPr>
      </p:pic>
      <p:pic>
        <p:nvPicPr>
          <p:cNvPr id="14" name="image1.png" descr="D:\NLAP\Logo\NLAP-Logo.png"/>
          <p:cNvPicPr/>
          <p:nvPr/>
        </p:nvPicPr>
        <p:blipFill rotWithShape="1">
          <a:blip r:embed="rId5" cstate="print"/>
          <a:srcRect l="-289" t="-536" r="289" b="11836"/>
          <a:stretch/>
        </p:blipFill>
        <p:spPr bwMode="auto">
          <a:xfrm>
            <a:off x="176542" y="1576471"/>
            <a:ext cx="860077" cy="8408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5"/>
          <p:cNvSpPr/>
          <p:nvPr/>
        </p:nvSpPr>
        <p:spPr>
          <a:xfrm>
            <a:off x="1831048" y="1856877"/>
            <a:ext cx="2648314" cy="860617"/>
          </a:xfrm>
          <a:prstGeom prst="rect">
            <a:avLst/>
          </a:prstGeom>
          <a:solidFill>
            <a:srgbClr val="1D6C9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79901" y="1620807"/>
            <a:ext cx="2240280" cy="115443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628215" y="1856877"/>
            <a:ext cx="61727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Bottom</a:t>
            </a:r>
            <a:r>
              <a:rPr lang="en-US" sz="2400" b="1" spc="-45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&amp;</a:t>
            </a:r>
            <a:r>
              <a:rPr lang="en-US" sz="2400" b="1" spc="-3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flying</a:t>
            </a:r>
            <a:r>
              <a:rPr lang="en-US" sz="2400" b="1" spc="-3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ashes:</a:t>
            </a:r>
            <a:r>
              <a:rPr lang="en-US" sz="2400" b="1" spc="-3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heavy</a:t>
            </a:r>
            <a:r>
              <a:rPr lang="en-US" sz="2400" b="1" spc="-35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metals</a:t>
            </a:r>
            <a:r>
              <a:rPr lang="en-US" sz="2400" b="1" spc="-25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pc="-1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recovery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155205" y="2775237"/>
            <a:ext cx="8521984" cy="3984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71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13944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LB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4- معايير سلامة البيئة</a:t>
            </a:r>
            <a:endParaRPr lang="en-US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460" y="62865"/>
            <a:ext cx="2240280" cy="1154430"/>
          </a:xfrm>
          <a:prstGeom prst="rect">
            <a:avLst/>
          </a:prstGeom>
        </p:spPr>
      </p:pic>
      <p:pic>
        <p:nvPicPr>
          <p:cNvPr id="4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55205" y="219668"/>
            <a:ext cx="1733389" cy="840824"/>
          </a:xfrm>
          <a:prstGeom prst="rect">
            <a:avLst/>
          </a:prstGeom>
        </p:spPr>
      </p:pic>
      <p:pic>
        <p:nvPicPr>
          <p:cNvPr id="5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 rot="2989198">
            <a:off x="-320039" y="3946326"/>
            <a:ext cx="2713316" cy="3254574"/>
          </a:xfrm>
          <a:prstGeom prst="rect">
            <a:avLst/>
          </a:prstGeom>
        </p:spPr>
      </p:pic>
      <p:pic>
        <p:nvPicPr>
          <p:cNvPr id="14" name="image1.png" descr="D:\NLAP\Logo\NLAP-Logo.png"/>
          <p:cNvPicPr/>
          <p:nvPr/>
        </p:nvPicPr>
        <p:blipFill rotWithShape="1">
          <a:blip r:embed="rId5" cstate="print"/>
          <a:srcRect l="-289" t="-536" r="289" b="11836"/>
          <a:stretch/>
        </p:blipFill>
        <p:spPr bwMode="auto">
          <a:xfrm>
            <a:off x="176542" y="1576471"/>
            <a:ext cx="860077" cy="8408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5"/>
          <p:cNvSpPr/>
          <p:nvPr/>
        </p:nvSpPr>
        <p:spPr>
          <a:xfrm>
            <a:off x="1831048" y="1856877"/>
            <a:ext cx="2648314" cy="860617"/>
          </a:xfrm>
          <a:prstGeom prst="rect">
            <a:avLst/>
          </a:prstGeom>
          <a:solidFill>
            <a:srgbClr val="1D6C9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79901" y="1620807"/>
            <a:ext cx="2240280" cy="1154430"/>
          </a:xfrm>
          <a:prstGeom prst="rect">
            <a:avLst/>
          </a:prstGeom>
        </p:spPr>
      </p:pic>
      <p:pic>
        <p:nvPicPr>
          <p:cNvPr id="12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100041" y="2839423"/>
            <a:ext cx="7440899" cy="394159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628215" y="2115634"/>
            <a:ext cx="51653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Bottom</a:t>
            </a:r>
            <a:r>
              <a:rPr lang="en-US" sz="2000" b="1" spc="-45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&amp;</a:t>
            </a:r>
            <a:r>
              <a:rPr lang="en-US" sz="2000" b="1" spc="-3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flying</a:t>
            </a:r>
            <a:r>
              <a:rPr lang="en-US" sz="2000" b="1" spc="-3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ashes:</a:t>
            </a:r>
            <a:r>
              <a:rPr lang="en-US" sz="2000" b="1" spc="-3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heavy</a:t>
            </a:r>
            <a:r>
              <a:rPr lang="en-US" sz="2000" b="1" spc="-35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metals</a:t>
            </a:r>
            <a:r>
              <a:rPr lang="en-US" sz="2000" b="1" spc="-25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spc="-1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recovery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30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13944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LB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4- معايير سلامة البيئة</a:t>
            </a:r>
            <a:endParaRPr lang="en-US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460" y="62865"/>
            <a:ext cx="2240280" cy="1154430"/>
          </a:xfrm>
          <a:prstGeom prst="rect">
            <a:avLst/>
          </a:prstGeom>
        </p:spPr>
      </p:pic>
      <p:pic>
        <p:nvPicPr>
          <p:cNvPr id="4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55205" y="219668"/>
            <a:ext cx="1733389" cy="840824"/>
          </a:xfrm>
          <a:prstGeom prst="rect">
            <a:avLst/>
          </a:prstGeom>
        </p:spPr>
      </p:pic>
      <p:pic>
        <p:nvPicPr>
          <p:cNvPr id="5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 rot="2989198">
            <a:off x="-320039" y="3946326"/>
            <a:ext cx="2713316" cy="3254574"/>
          </a:xfrm>
          <a:prstGeom prst="rect">
            <a:avLst/>
          </a:prstGeom>
        </p:spPr>
      </p:pic>
      <p:pic>
        <p:nvPicPr>
          <p:cNvPr id="14" name="image1.png" descr="D:\NLAP\Logo\NLAP-Logo.png"/>
          <p:cNvPicPr/>
          <p:nvPr/>
        </p:nvPicPr>
        <p:blipFill rotWithShape="1">
          <a:blip r:embed="rId5" cstate="print"/>
          <a:srcRect l="-289" t="-536" r="289" b="11836"/>
          <a:stretch/>
        </p:blipFill>
        <p:spPr bwMode="auto">
          <a:xfrm>
            <a:off x="176542" y="1576471"/>
            <a:ext cx="860077" cy="8408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5"/>
          <p:cNvSpPr/>
          <p:nvPr/>
        </p:nvSpPr>
        <p:spPr>
          <a:xfrm>
            <a:off x="1934224" y="1488602"/>
            <a:ext cx="2648314" cy="860617"/>
          </a:xfrm>
          <a:prstGeom prst="rect">
            <a:avLst/>
          </a:prstGeom>
          <a:solidFill>
            <a:srgbClr val="1D6C9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35065" y="1318771"/>
            <a:ext cx="2240280" cy="1154430"/>
          </a:xfrm>
          <a:prstGeom prst="rect">
            <a:avLst/>
          </a:prstGeom>
        </p:spPr>
      </p:pic>
      <p:grpSp>
        <p:nvGrpSpPr>
          <p:cNvPr id="11" name="object 4"/>
          <p:cNvGrpSpPr/>
          <p:nvPr/>
        </p:nvGrpSpPr>
        <p:grpSpPr>
          <a:xfrm>
            <a:off x="1831048" y="2397512"/>
            <a:ext cx="8929754" cy="4405420"/>
            <a:chOff x="987969" y="852881"/>
            <a:chExt cx="8952865" cy="5173345"/>
          </a:xfrm>
        </p:grpSpPr>
        <p:pic>
          <p:nvPicPr>
            <p:cNvPr id="12" name="object 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14703" y="852881"/>
              <a:ext cx="4932999" cy="661654"/>
            </a:xfrm>
            <a:prstGeom prst="rect">
              <a:avLst/>
            </a:prstGeom>
          </p:spPr>
        </p:pic>
        <p:pic>
          <p:nvPicPr>
            <p:cNvPr id="13" name="object 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816597" y="3963156"/>
              <a:ext cx="5124199" cy="2063046"/>
            </a:xfrm>
            <a:prstGeom prst="rect">
              <a:avLst/>
            </a:prstGeom>
          </p:spPr>
        </p:pic>
        <p:pic>
          <p:nvPicPr>
            <p:cNvPr id="15" name="object 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87969" y="1514757"/>
              <a:ext cx="5009802" cy="2477360"/>
            </a:xfrm>
            <a:prstGeom prst="rect">
              <a:avLst/>
            </a:prstGeom>
          </p:spPr>
        </p:pic>
        <p:sp>
          <p:nvSpPr>
            <p:cNvPr id="17" name="object 8"/>
            <p:cNvSpPr/>
            <p:nvPr/>
          </p:nvSpPr>
          <p:spPr>
            <a:xfrm>
              <a:off x="1091412" y="4027741"/>
              <a:ext cx="4886325" cy="269240"/>
            </a:xfrm>
            <a:custGeom>
              <a:avLst/>
              <a:gdLst/>
              <a:ahLst/>
              <a:cxnLst/>
              <a:rect l="l" t="t" r="r" b="b"/>
              <a:pathLst>
                <a:path w="4886325" h="269239">
                  <a:moveTo>
                    <a:pt x="4886223" y="0"/>
                  </a:moveTo>
                  <a:lnTo>
                    <a:pt x="0" y="0"/>
                  </a:lnTo>
                  <a:lnTo>
                    <a:pt x="0" y="269036"/>
                  </a:lnTo>
                  <a:lnTo>
                    <a:pt x="4886223" y="269036"/>
                  </a:lnTo>
                  <a:lnTo>
                    <a:pt x="4886223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9"/>
            <p:cNvSpPr/>
            <p:nvPr/>
          </p:nvSpPr>
          <p:spPr>
            <a:xfrm>
              <a:off x="1091412" y="4027741"/>
              <a:ext cx="4886325" cy="269240"/>
            </a:xfrm>
            <a:custGeom>
              <a:avLst/>
              <a:gdLst/>
              <a:ahLst/>
              <a:cxnLst/>
              <a:rect l="l" t="t" r="r" b="b"/>
              <a:pathLst>
                <a:path w="4886325" h="269239">
                  <a:moveTo>
                    <a:pt x="0" y="0"/>
                  </a:moveTo>
                  <a:lnTo>
                    <a:pt x="4886223" y="0"/>
                  </a:lnTo>
                  <a:lnTo>
                    <a:pt x="4886223" y="269036"/>
                  </a:lnTo>
                  <a:lnTo>
                    <a:pt x="0" y="269036"/>
                  </a:lnTo>
                  <a:lnTo>
                    <a:pt x="0" y="0"/>
                  </a:lnTo>
                  <a:close/>
                </a:path>
              </a:pathLst>
            </a:custGeom>
            <a:ln w="1113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915217" y="4063182"/>
              <a:ext cx="112759" cy="683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5120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13944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LB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4- معايير سلامة البيئة</a:t>
            </a:r>
            <a:endParaRPr lang="en-US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460" y="62865"/>
            <a:ext cx="2240280" cy="1154430"/>
          </a:xfrm>
          <a:prstGeom prst="rect">
            <a:avLst/>
          </a:prstGeom>
        </p:spPr>
      </p:pic>
      <p:pic>
        <p:nvPicPr>
          <p:cNvPr id="4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55205" y="219668"/>
            <a:ext cx="1733389" cy="840824"/>
          </a:xfrm>
          <a:prstGeom prst="rect">
            <a:avLst/>
          </a:prstGeom>
        </p:spPr>
      </p:pic>
      <p:pic>
        <p:nvPicPr>
          <p:cNvPr id="5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 rot="2989198">
            <a:off x="-320039" y="3946326"/>
            <a:ext cx="2713316" cy="3254574"/>
          </a:xfrm>
          <a:prstGeom prst="rect">
            <a:avLst/>
          </a:prstGeom>
        </p:spPr>
      </p:pic>
      <p:pic>
        <p:nvPicPr>
          <p:cNvPr id="14" name="image1.png" descr="D:\NLAP\Logo\NLAP-Logo.png"/>
          <p:cNvPicPr/>
          <p:nvPr/>
        </p:nvPicPr>
        <p:blipFill rotWithShape="1">
          <a:blip r:embed="rId5" cstate="print"/>
          <a:srcRect l="-289" t="-536" r="289" b="11836"/>
          <a:stretch/>
        </p:blipFill>
        <p:spPr bwMode="auto">
          <a:xfrm>
            <a:off x="176542" y="1576471"/>
            <a:ext cx="860077" cy="8408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5"/>
          <p:cNvSpPr/>
          <p:nvPr/>
        </p:nvSpPr>
        <p:spPr>
          <a:xfrm>
            <a:off x="1934224" y="1488602"/>
            <a:ext cx="2648314" cy="860617"/>
          </a:xfrm>
          <a:prstGeom prst="rect">
            <a:avLst/>
          </a:prstGeom>
          <a:solidFill>
            <a:srgbClr val="1D6C9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35065" y="1318771"/>
            <a:ext cx="2240280" cy="1154430"/>
          </a:xfrm>
          <a:prstGeom prst="rect">
            <a:avLst/>
          </a:prstGeom>
        </p:spPr>
      </p:pic>
      <p:pic>
        <p:nvPicPr>
          <p:cNvPr id="20" name="object 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580155" y="1060492"/>
            <a:ext cx="4599069" cy="574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89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13944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LB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4- معايير سلامة البيئة</a:t>
            </a:r>
            <a:endParaRPr lang="en-US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460" y="62865"/>
            <a:ext cx="2240280" cy="1154430"/>
          </a:xfrm>
          <a:prstGeom prst="rect">
            <a:avLst/>
          </a:prstGeom>
        </p:spPr>
      </p:pic>
      <p:pic>
        <p:nvPicPr>
          <p:cNvPr id="4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55205" y="219668"/>
            <a:ext cx="1733389" cy="840824"/>
          </a:xfrm>
          <a:prstGeom prst="rect">
            <a:avLst/>
          </a:prstGeom>
        </p:spPr>
      </p:pic>
      <p:pic>
        <p:nvPicPr>
          <p:cNvPr id="5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 rot="2989198">
            <a:off x="-320039" y="3946326"/>
            <a:ext cx="2713316" cy="3254574"/>
          </a:xfrm>
          <a:prstGeom prst="rect">
            <a:avLst/>
          </a:prstGeom>
        </p:spPr>
      </p:pic>
      <p:pic>
        <p:nvPicPr>
          <p:cNvPr id="14" name="image1.png" descr="D:\NLAP\Logo\NLAP-Logo.png"/>
          <p:cNvPicPr/>
          <p:nvPr/>
        </p:nvPicPr>
        <p:blipFill rotWithShape="1">
          <a:blip r:embed="rId5" cstate="print"/>
          <a:srcRect l="-289" t="-536" r="289" b="11836"/>
          <a:stretch/>
        </p:blipFill>
        <p:spPr bwMode="auto">
          <a:xfrm>
            <a:off x="176542" y="1576471"/>
            <a:ext cx="860077" cy="8408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5"/>
          <p:cNvSpPr/>
          <p:nvPr/>
        </p:nvSpPr>
        <p:spPr>
          <a:xfrm>
            <a:off x="1934224" y="1488602"/>
            <a:ext cx="2648314" cy="860617"/>
          </a:xfrm>
          <a:prstGeom prst="rect">
            <a:avLst/>
          </a:prstGeom>
          <a:solidFill>
            <a:srgbClr val="1D6C9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35065" y="1318771"/>
            <a:ext cx="2240280" cy="1154430"/>
          </a:xfrm>
          <a:prstGeom prst="rect">
            <a:avLst/>
          </a:prstGeom>
        </p:spPr>
      </p:pic>
      <p:pic>
        <p:nvPicPr>
          <p:cNvPr id="20" name="object 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480143" y="1394460"/>
            <a:ext cx="3881710" cy="5305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32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13944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LB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5- </a:t>
            </a:r>
            <a:r>
              <a:rPr lang="en-US" sz="3600" b="1" dirty="0" smtClean="0">
                <a:solidFill>
                  <a:srgbClr val="FFFF00"/>
                </a:solidFill>
              </a:rPr>
              <a:t>نظام التحكم في العمليات</a:t>
            </a:r>
          </a:p>
          <a:p>
            <a:pPr algn="r"/>
            <a:endParaRPr lang="en-US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460" y="62865"/>
            <a:ext cx="2240280" cy="1154430"/>
          </a:xfrm>
          <a:prstGeom prst="rect">
            <a:avLst/>
          </a:prstGeom>
        </p:spPr>
      </p:pic>
      <p:pic>
        <p:nvPicPr>
          <p:cNvPr id="4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55205" y="219668"/>
            <a:ext cx="1733389" cy="840824"/>
          </a:xfrm>
          <a:prstGeom prst="rect">
            <a:avLst/>
          </a:prstGeom>
        </p:spPr>
      </p:pic>
      <p:pic>
        <p:nvPicPr>
          <p:cNvPr id="5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 rot="2989198">
            <a:off x="-320039" y="3946326"/>
            <a:ext cx="2713316" cy="3254574"/>
          </a:xfrm>
          <a:prstGeom prst="rect">
            <a:avLst/>
          </a:prstGeom>
        </p:spPr>
      </p:pic>
      <p:pic>
        <p:nvPicPr>
          <p:cNvPr id="14" name="image1.png" descr="D:\NLAP\Logo\NLAP-Logo.png"/>
          <p:cNvPicPr/>
          <p:nvPr/>
        </p:nvPicPr>
        <p:blipFill rotWithShape="1">
          <a:blip r:embed="rId5" cstate="print"/>
          <a:srcRect l="-289" t="-536" r="289" b="11836"/>
          <a:stretch/>
        </p:blipFill>
        <p:spPr bwMode="auto">
          <a:xfrm>
            <a:off x="176542" y="1576471"/>
            <a:ext cx="860077" cy="8408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5"/>
          <p:cNvSpPr/>
          <p:nvPr/>
        </p:nvSpPr>
        <p:spPr>
          <a:xfrm>
            <a:off x="1831048" y="1856877"/>
            <a:ext cx="2648314" cy="860617"/>
          </a:xfrm>
          <a:prstGeom prst="rect">
            <a:avLst/>
          </a:prstGeom>
          <a:solidFill>
            <a:srgbClr val="1D6C9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79901" y="1620807"/>
            <a:ext cx="2240280" cy="1154430"/>
          </a:xfrm>
          <a:prstGeom prst="rect">
            <a:avLst/>
          </a:prstGeom>
        </p:spPr>
      </p:pic>
      <p:pic>
        <p:nvPicPr>
          <p:cNvPr id="12" name="object 3"/>
          <p:cNvPicPr/>
          <p:nvPr/>
        </p:nvPicPr>
        <p:blipFill rotWithShape="1">
          <a:blip r:embed="rId6" cstate="print"/>
          <a:srcRect b="10337"/>
          <a:stretch/>
        </p:blipFill>
        <p:spPr>
          <a:xfrm>
            <a:off x="1716748" y="2953564"/>
            <a:ext cx="9890240" cy="3824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06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13944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LB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5- </a:t>
            </a:r>
            <a:r>
              <a:rPr lang="en-US" sz="3600" b="1" dirty="0" smtClean="0">
                <a:solidFill>
                  <a:srgbClr val="FFFF00"/>
                </a:solidFill>
              </a:rPr>
              <a:t>نظام التحكم في العمليات</a:t>
            </a:r>
          </a:p>
          <a:p>
            <a:pPr algn="r"/>
            <a:endParaRPr lang="en-US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460" y="62865"/>
            <a:ext cx="2240280" cy="1154430"/>
          </a:xfrm>
          <a:prstGeom prst="rect">
            <a:avLst/>
          </a:prstGeom>
        </p:spPr>
      </p:pic>
      <p:pic>
        <p:nvPicPr>
          <p:cNvPr id="4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55205" y="219668"/>
            <a:ext cx="1733389" cy="840824"/>
          </a:xfrm>
          <a:prstGeom prst="rect">
            <a:avLst/>
          </a:prstGeom>
        </p:spPr>
      </p:pic>
      <p:pic>
        <p:nvPicPr>
          <p:cNvPr id="5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 rot="2989198">
            <a:off x="-320039" y="3946326"/>
            <a:ext cx="2713316" cy="3254574"/>
          </a:xfrm>
          <a:prstGeom prst="rect">
            <a:avLst/>
          </a:prstGeom>
        </p:spPr>
      </p:pic>
      <p:pic>
        <p:nvPicPr>
          <p:cNvPr id="14" name="image1.png" descr="D:\NLAP\Logo\NLAP-Logo.png"/>
          <p:cNvPicPr/>
          <p:nvPr/>
        </p:nvPicPr>
        <p:blipFill rotWithShape="1">
          <a:blip r:embed="rId5" cstate="print"/>
          <a:srcRect l="-289" t="-536" r="289" b="11836"/>
          <a:stretch/>
        </p:blipFill>
        <p:spPr bwMode="auto">
          <a:xfrm>
            <a:off x="176542" y="1576471"/>
            <a:ext cx="860077" cy="8408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5"/>
          <p:cNvSpPr/>
          <p:nvPr/>
        </p:nvSpPr>
        <p:spPr>
          <a:xfrm>
            <a:off x="1831048" y="1856877"/>
            <a:ext cx="2648314" cy="860617"/>
          </a:xfrm>
          <a:prstGeom prst="rect">
            <a:avLst/>
          </a:prstGeom>
          <a:solidFill>
            <a:srgbClr val="1D6C9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79901" y="1620807"/>
            <a:ext cx="2240280" cy="1154430"/>
          </a:xfrm>
          <a:prstGeom prst="rect">
            <a:avLst/>
          </a:prstGeom>
        </p:spPr>
      </p:pic>
      <p:pic>
        <p:nvPicPr>
          <p:cNvPr id="10" name="Picture 9" descr="130319_13NLAP_CCIAT presentationMar_V0.3.pdf * - Foxit PhantomPDF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96" t="28116" r="18709" b="11961"/>
          <a:stretch/>
        </p:blipFill>
        <p:spPr>
          <a:xfrm>
            <a:off x="-7082" y="1394460"/>
            <a:ext cx="12199082" cy="5463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62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13944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LB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5- </a:t>
            </a:r>
            <a:r>
              <a:rPr lang="en-US" sz="3600" b="1" dirty="0" smtClean="0">
                <a:solidFill>
                  <a:srgbClr val="FFFF00"/>
                </a:solidFill>
              </a:rPr>
              <a:t>نظام التحكم في العمليات</a:t>
            </a:r>
          </a:p>
          <a:p>
            <a:pPr algn="r"/>
            <a:endParaRPr lang="en-US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460" y="62865"/>
            <a:ext cx="2240280" cy="1154430"/>
          </a:xfrm>
          <a:prstGeom prst="rect">
            <a:avLst/>
          </a:prstGeom>
        </p:spPr>
      </p:pic>
      <p:pic>
        <p:nvPicPr>
          <p:cNvPr id="4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55205" y="219668"/>
            <a:ext cx="1733389" cy="840824"/>
          </a:xfrm>
          <a:prstGeom prst="rect">
            <a:avLst/>
          </a:prstGeom>
        </p:spPr>
      </p:pic>
      <p:pic>
        <p:nvPicPr>
          <p:cNvPr id="5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 rot="2989198">
            <a:off x="-320039" y="3946326"/>
            <a:ext cx="2713316" cy="3254574"/>
          </a:xfrm>
          <a:prstGeom prst="rect">
            <a:avLst/>
          </a:prstGeom>
        </p:spPr>
      </p:pic>
      <p:pic>
        <p:nvPicPr>
          <p:cNvPr id="14" name="image1.png" descr="D:\NLAP\Logo\NLAP-Logo.png"/>
          <p:cNvPicPr/>
          <p:nvPr/>
        </p:nvPicPr>
        <p:blipFill rotWithShape="1">
          <a:blip r:embed="rId5" cstate="print"/>
          <a:srcRect l="-289" t="-536" r="289" b="11836"/>
          <a:stretch/>
        </p:blipFill>
        <p:spPr bwMode="auto">
          <a:xfrm>
            <a:off x="176542" y="1576471"/>
            <a:ext cx="860077" cy="8408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5"/>
          <p:cNvSpPr/>
          <p:nvPr/>
        </p:nvSpPr>
        <p:spPr>
          <a:xfrm>
            <a:off x="1831048" y="1856877"/>
            <a:ext cx="2648314" cy="860617"/>
          </a:xfrm>
          <a:prstGeom prst="rect">
            <a:avLst/>
          </a:prstGeom>
          <a:solidFill>
            <a:srgbClr val="1D6C9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79901" y="1620807"/>
            <a:ext cx="2240280" cy="1154430"/>
          </a:xfrm>
          <a:prstGeom prst="rect">
            <a:avLst/>
          </a:prstGeom>
        </p:spPr>
      </p:pic>
      <p:pic>
        <p:nvPicPr>
          <p:cNvPr id="11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979901" y="2878994"/>
            <a:ext cx="2903275" cy="181678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071339" y="2057840"/>
            <a:ext cx="3966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LB" sz="2400" b="1" dirty="0" smtClean="0">
                <a:solidFill>
                  <a:schemeClr val="accent1">
                    <a:lumMod val="50000"/>
                  </a:schemeClr>
                </a:solidFill>
                <a:cs typeface="+mj-cs"/>
              </a:rPr>
              <a:t>نظام مراقبة تلوث الهواء على الانتزنت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cs typeface="+mj-cs"/>
            </a:endParaRPr>
          </a:p>
        </p:txBody>
      </p:sp>
      <p:pic>
        <p:nvPicPr>
          <p:cNvPr id="12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048309" y="2878994"/>
            <a:ext cx="2302060" cy="1816781"/>
          </a:xfrm>
          <a:prstGeom prst="rect">
            <a:avLst/>
          </a:prstGeom>
        </p:spPr>
      </p:pic>
      <p:pic>
        <p:nvPicPr>
          <p:cNvPr id="13" name="object 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515502" y="3175377"/>
            <a:ext cx="2753913" cy="1520398"/>
          </a:xfrm>
          <a:prstGeom prst="rect">
            <a:avLst/>
          </a:prstGeom>
        </p:spPr>
      </p:pic>
      <p:pic>
        <p:nvPicPr>
          <p:cNvPr id="15" name="object 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883176" y="4794709"/>
            <a:ext cx="2467193" cy="1905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32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13944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LB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6- استراتيجية وزارة البيئة</a:t>
            </a:r>
            <a:endParaRPr lang="en-US" sz="3600" b="1" dirty="0" smtClean="0">
              <a:solidFill>
                <a:srgbClr val="FFFF00"/>
              </a:solidFill>
            </a:endParaRPr>
          </a:p>
          <a:p>
            <a:pPr algn="r"/>
            <a:endParaRPr lang="en-US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460" y="62865"/>
            <a:ext cx="2240280" cy="1154430"/>
          </a:xfrm>
          <a:prstGeom prst="rect">
            <a:avLst/>
          </a:prstGeom>
        </p:spPr>
      </p:pic>
      <p:pic>
        <p:nvPicPr>
          <p:cNvPr id="4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55205" y="219668"/>
            <a:ext cx="1733389" cy="840824"/>
          </a:xfrm>
          <a:prstGeom prst="rect">
            <a:avLst/>
          </a:prstGeom>
        </p:spPr>
      </p:pic>
      <p:pic>
        <p:nvPicPr>
          <p:cNvPr id="5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 rot="2989198">
            <a:off x="-320039" y="3946326"/>
            <a:ext cx="2713316" cy="3254574"/>
          </a:xfrm>
          <a:prstGeom prst="rect">
            <a:avLst/>
          </a:prstGeom>
        </p:spPr>
      </p:pic>
      <p:pic>
        <p:nvPicPr>
          <p:cNvPr id="14" name="image1.png" descr="D:\NLAP\Logo\NLAP-Logo.png"/>
          <p:cNvPicPr/>
          <p:nvPr/>
        </p:nvPicPr>
        <p:blipFill rotWithShape="1">
          <a:blip r:embed="rId5" cstate="print"/>
          <a:srcRect l="-289" t="-536" r="289" b="11836"/>
          <a:stretch/>
        </p:blipFill>
        <p:spPr bwMode="auto">
          <a:xfrm>
            <a:off x="176542" y="1576471"/>
            <a:ext cx="860077" cy="8408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5"/>
          <p:cNvSpPr/>
          <p:nvPr/>
        </p:nvSpPr>
        <p:spPr>
          <a:xfrm>
            <a:off x="1831048" y="1856877"/>
            <a:ext cx="2648314" cy="860617"/>
          </a:xfrm>
          <a:prstGeom prst="rect">
            <a:avLst/>
          </a:prstGeom>
          <a:solidFill>
            <a:srgbClr val="1D6C9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79901" y="1620807"/>
            <a:ext cx="2240280" cy="11544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899" y="2775237"/>
            <a:ext cx="7279664" cy="403538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21360" y="1909463"/>
            <a:ext cx="517160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LB" sz="2400" b="1" dirty="0" smtClean="0">
                <a:solidFill>
                  <a:srgbClr val="1D6C95"/>
                </a:solidFill>
                <a:cs typeface="+mj-cs"/>
              </a:rPr>
              <a:t>وزراة </a:t>
            </a:r>
            <a:r>
              <a:rPr lang="ar-LB" sz="2400" b="1" dirty="0">
                <a:solidFill>
                  <a:srgbClr val="1D6C95"/>
                </a:solidFill>
                <a:cs typeface="+mj-cs"/>
              </a:rPr>
              <a:t>البيئة تشجع معالجة النفايات لاسترداد الطاقة</a:t>
            </a:r>
          </a:p>
          <a:p>
            <a:r>
              <a:rPr lang="ar-LB" dirty="0" smtClean="0"/>
              <a:t/>
            </a:r>
            <a:br>
              <a:rPr lang="ar-LB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05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13944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LB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7- القيمة المضافة</a:t>
            </a:r>
            <a:endParaRPr lang="en-US" sz="3600" b="1" dirty="0" smtClean="0">
              <a:solidFill>
                <a:srgbClr val="FFFF00"/>
              </a:solidFill>
            </a:endParaRPr>
          </a:p>
          <a:p>
            <a:pPr algn="r"/>
            <a:endParaRPr lang="en-US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460" y="62865"/>
            <a:ext cx="2240280" cy="1154430"/>
          </a:xfrm>
          <a:prstGeom prst="rect">
            <a:avLst/>
          </a:prstGeom>
        </p:spPr>
      </p:pic>
      <p:pic>
        <p:nvPicPr>
          <p:cNvPr id="4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55205" y="219668"/>
            <a:ext cx="1733389" cy="840824"/>
          </a:xfrm>
          <a:prstGeom prst="rect">
            <a:avLst/>
          </a:prstGeom>
        </p:spPr>
      </p:pic>
      <p:pic>
        <p:nvPicPr>
          <p:cNvPr id="5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 rot="2989198">
            <a:off x="-320039" y="3946326"/>
            <a:ext cx="2713316" cy="3254574"/>
          </a:xfrm>
          <a:prstGeom prst="rect">
            <a:avLst/>
          </a:prstGeom>
        </p:spPr>
      </p:pic>
      <p:pic>
        <p:nvPicPr>
          <p:cNvPr id="14" name="image1.png" descr="D:\NLAP\Logo\NLAP-Logo.png"/>
          <p:cNvPicPr/>
          <p:nvPr/>
        </p:nvPicPr>
        <p:blipFill rotWithShape="1">
          <a:blip r:embed="rId5" cstate="print"/>
          <a:srcRect l="-289" t="-536" r="289" b="11836"/>
          <a:stretch/>
        </p:blipFill>
        <p:spPr bwMode="auto">
          <a:xfrm>
            <a:off x="176542" y="1576471"/>
            <a:ext cx="860077" cy="8408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5"/>
          <p:cNvSpPr/>
          <p:nvPr/>
        </p:nvSpPr>
        <p:spPr>
          <a:xfrm>
            <a:off x="1831048" y="1856877"/>
            <a:ext cx="2648314" cy="860617"/>
          </a:xfrm>
          <a:prstGeom prst="rect">
            <a:avLst/>
          </a:prstGeom>
          <a:solidFill>
            <a:srgbClr val="1D6C9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79901" y="1620807"/>
            <a:ext cx="2240280" cy="115443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752360" y="2775237"/>
            <a:ext cx="7972054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ar-LB" sz="2400" b="1" dirty="0" smtClean="0">
                <a:solidFill>
                  <a:srgbClr val="1D6C95"/>
                </a:solidFill>
              </a:rPr>
              <a:t>1</a:t>
            </a:r>
            <a:r>
              <a:rPr lang="ar-LB" sz="2400" b="1" dirty="0" smtClean="0">
                <a:solidFill>
                  <a:schemeClr val="tx2">
                    <a:lumMod val="50000"/>
                  </a:schemeClr>
                </a:solidFill>
              </a:rPr>
              <a:t>- تامين فرص عمل </a:t>
            </a:r>
          </a:p>
          <a:p>
            <a:pPr algn="r"/>
            <a:r>
              <a:rPr lang="ar-LB" sz="2400" b="1" dirty="0" smtClean="0">
                <a:solidFill>
                  <a:schemeClr val="tx2">
                    <a:lumMod val="50000"/>
                  </a:schemeClr>
                </a:solidFill>
              </a:rPr>
              <a:t>2- صناعة محلية لكامل المصنع تكون اوفر </a:t>
            </a:r>
            <a:endParaRPr lang="en-US" sz="2400" b="1" dirty="0">
              <a:solidFill>
                <a:schemeClr val="tx2">
                  <a:lumMod val="50000"/>
                </a:schemeClr>
              </a:solidFill>
            </a:endParaRPr>
          </a:p>
          <a:p>
            <a:pPr algn="r"/>
            <a:r>
              <a:rPr lang="ar-LB" sz="2400" b="1" dirty="0" smtClean="0">
                <a:solidFill>
                  <a:schemeClr val="tx2">
                    <a:lumMod val="50000"/>
                  </a:schemeClr>
                </a:solidFill>
              </a:rPr>
              <a:t>3- معالجة لمشكلة النفايات المزمنة في الحال (جبل النفايات – النفايات اليومية)</a:t>
            </a:r>
          </a:p>
          <a:p>
            <a:pPr algn="r"/>
            <a:r>
              <a:rPr lang="ar-LB" sz="2400" b="1" dirty="0" smtClean="0">
                <a:solidFill>
                  <a:schemeClr val="tx2">
                    <a:lumMod val="50000"/>
                  </a:schemeClr>
                </a:solidFill>
              </a:rPr>
              <a:t>4- تقليل العجز في الكهرباء</a:t>
            </a:r>
          </a:p>
          <a:p>
            <a:pPr algn="r"/>
            <a:r>
              <a:rPr lang="ar-LB" sz="2400" b="1" dirty="0" smtClean="0">
                <a:solidFill>
                  <a:schemeClr val="tx2">
                    <a:lumMod val="50000"/>
                  </a:schemeClr>
                </a:solidFill>
              </a:rPr>
              <a:t>5- الاستفادة من بقايا الحرق لصيانة وتعبيد الطرقات </a:t>
            </a:r>
          </a:p>
          <a:p>
            <a:pPr algn="r"/>
            <a:r>
              <a:rPr lang="ar-LB" sz="2400" b="1" dirty="0" smtClean="0">
                <a:solidFill>
                  <a:schemeClr val="tx2">
                    <a:lumMod val="50000"/>
                  </a:schemeClr>
                </a:solidFill>
              </a:rPr>
              <a:t>6-اعادة </a:t>
            </a:r>
            <a:r>
              <a:rPr lang="ar-LB" sz="2400" b="1" dirty="0" smtClean="0">
                <a:solidFill>
                  <a:schemeClr val="tx2">
                    <a:lumMod val="50000"/>
                  </a:schemeClr>
                </a:solidFill>
              </a:rPr>
              <a:t>تدوير المعادن</a:t>
            </a:r>
          </a:p>
          <a:p>
            <a:pPr algn="r"/>
            <a:endParaRPr lang="en-US" sz="24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03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13944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LB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1- من نحن </a:t>
            </a:r>
            <a:endParaRPr lang="en-US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460" y="62865"/>
            <a:ext cx="2240280" cy="1154430"/>
          </a:xfrm>
          <a:prstGeom prst="rect">
            <a:avLst/>
          </a:prstGeom>
        </p:spPr>
      </p:pic>
      <p:pic>
        <p:nvPicPr>
          <p:cNvPr id="4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55205" y="219668"/>
            <a:ext cx="1733389" cy="840824"/>
          </a:xfrm>
          <a:prstGeom prst="rect">
            <a:avLst/>
          </a:prstGeom>
        </p:spPr>
      </p:pic>
      <p:pic>
        <p:nvPicPr>
          <p:cNvPr id="5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 rot="2989198">
            <a:off x="-339850" y="3979419"/>
            <a:ext cx="2713316" cy="3254574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2706517" y="2410268"/>
            <a:ext cx="1733389" cy="14859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22113" y="2679455"/>
            <a:ext cx="1733389" cy="840824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7808311" y="2417295"/>
            <a:ext cx="1733389" cy="14859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image1.png" descr="D:\NLAP\Logo\NLAP-Logo.png"/>
          <p:cNvPicPr/>
          <p:nvPr/>
        </p:nvPicPr>
        <p:blipFill rotWithShape="1">
          <a:blip r:embed="rId5" cstate="print"/>
          <a:srcRect l="-289" t="-536" r="289" b="11836"/>
          <a:stretch/>
        </p:blipFill>
        <p:spPr bwMode="auto">
          <a:xfrm>
            <a:off x="4924670" y="4450817"/>
            <a:ext cx="1763540" cy="176898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08311" y="2610799"/>
            <a:ext cx="1747747" cy="973814"/>
          </a:xfrm>
          <a:prstGeom prst="rect">
            <a:avLst/>
          </a:prstGeom>
        </p:spPr>
      </p:pic>
      <p:pic>
        <p:nvPicPr>
          <p:cNvPr id="14" name="image1.png" descr="D:\NLAP\Logo\NLAP-Logo.png"/>
          <p:cNvPicPr/>
          <p:nvPr/>
        </p:nvPicPr>
        <p:blipFill rotWithShape="1">
          <a:blip r:embed="rId5" cstate="print"/>
          <a:srcRect l="-289" t="-536" r="289" b="11836"/>
          <a:stretch/>
        </p:blipFill>
        <p:spPr bwMode="auto">
          <a:xfrm>
            <a:off x="176542" y="1576471"/>
            <a:ext cx="860077" cy="8408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632492" y="2795271"/>
            <a:ext cx="7617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LB" sz="5400" b="1" dirty="0" smtClean="0">
                <a:solidFill>
                  <a:srgbClr val="1D6C95"/>
                </a:solidFill>
                <a:cs typeface="+mj-cs"/>
              </a:rPr>
              <a:t>&amp;</a:t>
            </a:r>
            <a:endParaRPr lang="en-US" sz="5400" b="1" dirty="0">
              <a:solidFill>
                <a:srgbClr val="1D6C95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9484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13944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LB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8- الخطة الحالية</a:t>
            </a:r>
            <a:endParaRPr lang="en-US" sz="3600" b="1" dirty="0" smtClean="0">
              <a:solidFill>
                <a:srgbClr val="FFFF00"/>
              </a:solidFill>
            </a:endParaRPr>
          </a:p>
          <a:p>
            <a:pPr algn="r"/>
            <a:endParaRPr lang="en-US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460" y="62865"/>
            <a:ext cx="2240280" cy="1154430"/>
          </a:xfrm>
          <a:prstGeom prst="rect">
            <a:avLst/>
          </a:prstGeom>
        </p:spPr>
      </p:pic>
      <p:pic>
        <p:nvPicPr>
          <p:cNvPr id="4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55205" y="219668"/>
            <a:ext cx="1733389" cy="840824"/>
          </a:xfrm>
          <a:prstGeom prst="rect">
            <a:avLst/>
          </a:prstGeom>
        </p:spPr>
      </p:pic>
      <p:pic>
        <p:nvPicPr>
          <p:cNvPr id="5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 rot="2989198">
            <a:off x="-320039" y="3946326"/>
            <a:ext cx="2713316" cy="3254574"/>
          </a:xfrm>
          <a:prstGeom prst="rect">
            <a:avLst/>
          </a:prstGeom>
        </p:spPr>
      </p:pic>
      <p:pic>
        <p:nvPicPr>
          <p:cNvPr id="14" name="image1.png" descr="D:\NLAP\Logo\NLAP-Logo.png"/>
          <p:cNvPicPr/>
          <p:nvPr/>
        </p:nvPicPr>
        <p:blipFill rotWithShape="1">
          <a:blip r:embed="rId5" cstate="print"/>
          <a:srcRect l="-289" t="-536" r="289" b="11836"/>
          <a:stretch/>
        </p:blipFill>
        <p:spPr bwMode="auto">
          <a:xfrm>
            <a:off x="176542" y="1576471"/>
            <a:ext cx="860077" cy="8408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5"/>
          <p:cNvSpPr/>
          <p:nvPr/>
        </p:nvSpPr>
        <p:spPr>
          <a:xfrm>
            <a:off x="1831048" y="1856877"/>
            <a:ext cx="2648314" cy="860617"/>
          </a:xfrm>
          <a:prstGeom prst="rect">
            <a:avLst/>
          </a:prstGeom>
          <a:solidFill>
            <a:srgbClr val="1D6C9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79901" y="1620807"/>
            <a:ext cx="2240280" cy="11544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048" y="1576471"/>
            <a:ext cx="9200239" cy="5217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65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13944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LB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8- الخطة الحالية</a:t>
            </a:r>
            <a:endParaRPr lang="en-US" sz="3600" b="1" dirty="0" smtClean="0">
              <a:solidFill>
                <a:srgbClr val="FFFF00"/>
              </a:solidFill>
            </a:endParaRPr>
          </a:p>
          <a:p>
            <a:pPr algn="r"/>
            <a:endParaRPr lang="en-US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460" y="62865"/>
            <a:ext cx="2240280" cy="1154430"/>
          </a:xfrm>
          <a:prstGeom prst="rect">
            <a:avLst/>
          </a:prstGeom>
        </p:spPr>
      </p:pic>
      <p:pic>
        <p:nvPicPr>
          <p:cNvPr id="4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55205" y="219668"/>
            <a:ext cx="1733389" cy="840824"/>
          </a:xfrm>
          <a:prstGeom prst="rect">
            <a:avLst/>
          </a:prstGeom>
        </p:spPr>
      </p:pic>
      <p:pic>
        <p:nvPicPr>
          <p:cNvPr id="5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 rot="2989198">
            <a:off x="-320039" y="3946326"/>
            <a:ext cx="2713316" cy="3254574"/>
          </a:xfrm>
          <a:prstGeom prst="rect">
            <a:avLst/>
          </a:prstGeom>
        </p:spPr>
      </p:pic>
      <p:pic>
        <p:nvPicPr>
          <p:cNvPr id="14" name="image1.png" descr="D:\NLAP\Logo\NLAP-Logo.png"/>
          <p:cNvPicPr/>
          <p:nvPr/>
        </p:nvPicPr>
        <p:blipFill rotWithShape="1">
          <a:blip r:embed="rId5" cstate="print"/>
          <a:srcRect l="-289" t="-536" r="289" b="11836"/>
          <a:stretch/>
        </p:blipFill>
        <p:spPr bwMode="auto">
          <a:xfrm>
            <a:off x="176542" y="1576471"/>
            <a:ext cx="860077" cy="8408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5"/>
          <p:cNvSpPr/>
          <p:nvPr/>
        </p:nvSpPr>
        <p:spPr>
          <a:xfrm>
            <a:off x="1831048" y="1856877"/>
            <a:ext cx="2648314" cy="860617"/>
          </a:xfrm>
          <a:prstGeom prst="rect">
            <a:avLst/>
          </a:prstGeom>
          <a:solidFill>
            <a:srgbClr val="1D6C9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79901" y="1620807"/>
            <a:ext cx="2240280" cy="11544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048" y="1457325"/>
            <a:ext cx="9511029" cy="5349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91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13944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LB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9- الخطة الحالية</a:t>
            </a:r>
            <a:endParaRPr lang="en-US" sz="3600" b="1" dirty="0" smtClean="0">
              <a:solidFill>
                <a:srgbClr val="FFFF00"/>
              </a:solidFill>
            </a:endParaRPr>
          </a:p>
          <a:p>
            <a:pPr algn="r"/>
            <a:endParaRPr lang="en-US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460" y="62865"/>
            <a:ext cx="2240280" cy="1154430"/>
          </a:xfrm>
          <a:prstGeom prst="rect">
            <a:avLst/>
          </a:prstGeom>
        </p:spPr>
      </p:pic>
      <p:pic>
        <p:nvPicPr>
          <p:cNvPr id="4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55205" y="219668"/>
            <a:ext cx="1733389" cy="840824"/>
          </a:xfrm>
          <a:prstGeom prst="rect">
            <a:avLst/>
          </a:prstGeom>
        </p:spPr>
      </p:pic>
      <p:pic>
        <p:nvPicPr>
          <p:cNvPr id="5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 rot="2989198">
            <a:off x="-320039" y="3946326"/>
            <a:ext cx="2713316" cy="3254574"/>
          </a:xfrm>
          <a:prstGeom prst="rect">
            <a:avLst/>
          </a:prstGeom>
        </p:spPr>
      </p:pic>
      <p:pic>
        <p:nvPicPr>
          <p:cNvPr id="14" name="image1.png" descr="D:\NLAP\Logo\NLAP-Logo.png"/>
          <p:cNvPicPr/>
          <p:nvPr/>
        </p:nvPicPr>
        <p:blipFill rotWithShape="1">
          <a:blip r:embed="rId5" cstate="print"/>
          <a:srcRect l="-289" t="-536" r="289" b="11836"/>
          <a:stretch/>
        </p:blipFill>
        <p:spPr bwMode="auto">
          <a:xfrm>
            <a:off x="176542" y="1576471"/>
            <a:ext cx="860077" cy="8408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5"/>
          <p:cNvSpPr/>
          <p:nvPr/>
        </p:nvSpPr>
        <p:spPr>
          <a:xfrm>
            <a:off x="1831048" y="1856877"/>
            <a:ext cx="2648314" cy="860617"/>
          </a:xfrm>
          <a:prstGeom prst="rect">
            <a:avLst/>
          </a:prstGeom>
          <a:solidFill>
            <a:srgbClr val="1D6C9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79901" y="1620807"/>
            <a:ext cx="2240280" cy="11544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213" y="1436963"/>
            <a:ext cx="9387307" cy="528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1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13944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LB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8- الخطة الحالية</a:t>
            </a:r>
            <a:endParaRPr lang="en-US" sz="3600" b="1" dirty="0" smtClean="0">
              <a:solidFill>
                <a:srgbClr val="FFFF00"/>
              </a:solidFill>
            </a:endParaRPr>
          </a:p>
          <a:p>
            <a:pPr algn="r"/>
            <a:endParaRPr lang="en-US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460" y="62865"/>
            <a:ext cx="2240280" cy="1154430"/>
          </a:xfrm>
          <a:prstGeom prst="rect">
            <a:avLst/>
          </a:prstGeom>
        </p:spPr>
      </p:pic>
      <p:pic>
        <p:nvPicPr>
          <p:cNvPr id="4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55205" y="219668"/>
            <a:ext cx="1733389" cy="840824"/>
          </a:xfrm>
          <a:prstGeom prst="rect">
            <a:avLst/>
          </a:prstGeom>
        </p:spPr>
      </p:pic>
      <p:pic>
        <p:nvPicPr>
          <p:cNvPr id="5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 rot="2989198">
            <a:off x="-320039" y="3946326"/>
            <a:ext cx="2713316" cy="3254574"/>
          </a:xfrm>
          <a:prstGeom prst="rect">
            <a:avLst/>
          </a:prstGeom>
        </p:spPr>
      </p:pic>
      <p:pic>
        <p:nvPicPr>
          <p:cNvPr id="14" name="image1.png" descr="D:\NLAP\Logo\NLAP-Logo.png"/>
          <p:cNvPicPr/>
          <p:nvPr/>
        </p:nvPicPr>
        <p:blipFill rotWithShape="1">
          <a:blip r:embed="rId5" cstate="print"/>
          <a:srcRect l="-289" t="-536" r="289" b="11836"/>
          <a:stretch/>
        </p:blipFill>
        <p:spPr bwMode="auto">
          <a:xfrm>
            <a:off x="176542" y="1576471"/>
            <a:ext cx="860077" cy="8408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5"/>
          <p:cNvSpPr/>
          <p:nvPr/>
        </p:nvSpPr>
        <p:spPr>
          <a:xfrm>
            <a:off x="1831048" y="1856877"/>
            <a:ext cx="2648314" cy="860617"/>
          </a:xfrm>
          <a:prstGeom prst="rect">
            <a:avLst/>
          </a:prstGeom>
          <a:solidFill>
            <a:srgbClr val="1D6C9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79901" y="1620807"/>
            <a:ext cx="2240280" cy="11544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394460"/>
            <a:ext cx="9777046" cy="549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3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13944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LB" sz="36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8- </a:t>
            </a:r>
            <a:r>
              <a:rPr lang="ar-LB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الخطة الحالية</a:t>
            </a:r>
            <a:endParaRPr lang="en-US" sz="3600" b="1" dirty="0" smtClean="0">
              <a:solidFill>
                <a:srgbClr val="FFFF00"/>
              </a:solidFill>
            </a:endParaRPr>
          </a:p>
          <a:p>
            <a:pPr algn="r"/>
            <a:endParaRPr lang="en-US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460" y="62865"/>
            <a:ext cx="2240280" cy="1154430"/>
          </a:xfrm>
          <a:prstGeom prst="rect">
            <a:avLst/>
          </a:prstGeom>
        </p:spPr>
      </p:pic>
      <p:pic>
        <p:nvPicPr>
          <p:cNvPr id="4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55205" y="219668"/>
            <a:ext cx="1733389" cy="840824"/>
          </a:xfrm>
          <a:prstGeom prst="rect">
            <a:avLst/>
          </a:prstGeom>
        </p:spPr>
      </p:pic>
      <p:pic>
        <p:nvPicPr>
          <p:cNvPr id="5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 rot="2989198">
            <a:off x="-320039" y="3946326"/>
            <a:ext cx="2713316" cy="3254574"/>
          </a:xfrm>
          <a:prstGeom prst="rect">
            <a:avLst/>
          </a:prstGeom>
        </p:spPr>
      </p:pic>
      <p:pic>
        <p:nvPicPr>
          <p:cNvPr id="14" name="image1.png" descr="D:\NLAP\Logo\NLAP-Logo.png"/>
          <p:cNvPicPr/>
          <p:nvPr/>
        </p:nvPicPr>
        <p:blipFill rotWithShape="1">
          <a:blip r:embed="rId5" cstate="print"/>
          <a:srcRect l="-289" t="-536" r="289" b="11836"/>
          <a:stretch/>
        </p:blipFill>
        <p:spPr bwMode="auto">
          <a:xfrm>
            <a:off x="176542" y="1576471"/>
            <a:ext cx="860077" cy="8408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5"/>
          <p:cNvSpPr/>
          <p:nvPr/>
        </p:nvSpPr>
        <p:spPr>
          <a:xfrm>
            <a:off x="1831048" y="1856877"/>
            <a:ext cx="2648314" cy="860617"/>
          </a:xfrm>
          <a:prstGeom prst="rect">
            <a:avLst/>
          </a:prstGeom>
          <a:solidFill>
            <a:srgbClr val="1D6C9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79901" y="1620807"/>
            <a:ext cx="2240280" cy="11544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031" y="1436963"/>
            <a:ext cx="9460523" cy="5321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02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13944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LB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9- الخطة الحالية</a:t>
            </a:r>
            <a:endParaRPr lang="en-US" sz="3600" b="1" dirty="0" smtClean="0">
              <a:solidFill>
                <a:srgbClr val="FFFF00"/>
              </a:solidFill>
            </a:endParaRPr>
          </a:p>
          <a:p>
            <a:pPr algn="r"/>
            <a:endParaRPr lang="en-US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460" y="62865"/>
            <a:ext cx="2240280" cy="1154430"/>
          </a:xfrm>
          <a:prstGeom prst="rect">
            <a:avLst/>
          </a:prstGeom>
        </p:spPr>
      </p:pic>
      <p:pic>
        <p:nvPicPr>
          <p:cNvPr id="4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55205" y="219668"/>
            <a:ext cx="1733389" cy="840824"/>
          </a:xfrm>
          <a:prstGeom prst="rect">
            <a:avLst/>
          </a:prstGeom>
        </p:spPr>
      </p:pic>
      <p:pic>
        <p:nvPicPr>
          <p:cNvPr id="5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 rot="2989198">
            <a:off x="-320039" y="3946326"/>
            <a:ext cx="2713316" cy="3254574"/>
          </a:xfrm>
          <a:prstGeom prst="rect">
            <a:avLst/>
          </a:prstGeom>
        </p:spPr>
      </p:pic>
      <p:pic>
        <p:nvPicPr>
          <p:cNvPr id="14" name="image1.png" descr="D:\NLAP\Logo\NLAP-Logo.png"/>
          <p:cNvPicPr/>
          <p:nvPr/>
        </p:nvPicPr>
        <p:blipFill rotWithShape="1">
          <a:blip r:embed="rId5" cstate="print"/>
          <a:srcRect l="-289" t="-536" r="289" b="11836"/>
          <a:stretch/>
        </p:blipFill>
        <p:spPr bwMode="auto">
          <a:xfrm>
            <a:off x="176542" y="1576471"/>
            <a:ext cx="860077" cy="8408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5"/>
          <p:cNvSpPr/>
          <p:nvPr/>
        </p:nvSpPr>
        <p:spPr>
          <a:xfrm>
            <a:off x="1831048" y="1856877"/>
            <a:ext cx="2648314" cy="860617"/>
          </a:xfrm>
          <a:prstGeom prst="rect">
            <a:avLst/>
          </a:prstGeom>
          <a:solidFill>
            <a:srgbClr val="1D6C9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79901" y="1620807"/>
            <a:ext cx="2240280" cy="11544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846" y="1614128"/>
            <a:ext cx="9044354" cy="508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98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13944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LB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1- من نحن </a:t>
            </a:r>
            <a:endParaRPr lang="en-US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460" y="62865"/>
            <a:ext cx="2240280" cy="1154430"/>
          </a:xfrm>
          <a:prstGeom prst="rect">
            <a:avLst/>
          </a:prstGeom>
        </p:spPr>
      </p:pic>
      <p:pic>
        <p:nvPicPr>
          <p:cNvPr id="4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55205" y="219668"/>
            <a:ext cx="1733389" cy="840824"/>
          </a:xfrm>
          <a:prstGeom prst="rect">
            <a:avLst/>
          </a:prstGeom>
        </p:spPr>
      </p:pic>
      <p:pic>
        <p:nvPicPr>
          <p:cNvPr id="5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 rot="2989198">
            <a:off x="-320039" y="3946326"/>
            <a:ext cx="2713316" cy="3254574"/>
          </a:xfrm>
          <a:prstGeom prst="rect">
            <a:avLst/>
          </a:prstGeom>
        </p:spPr>
      </p:pic>
      <p:pic>
        <p:nvPicPr>
          <p:cNvPr id="14" name="image1.png" descr="D:\NLAP\Logo\NLAP-Logo.png"/>
          <p:cNvPicPr/>
          <p:nvPr/>
        </p:nvPicPr>
        <p:blipFill rotWithShape="1">
          <a:blip r:embed="rId5" cstate="print"/>
          <a:srcRect l="-289" t="-536" r="289" b="11836"/>
          <a:stretch/>
        </p:blipFill>
        <p:spPr bwMode="auto">
          <a:xfrm>
            <a:off x="176542" y="1576471"/>
            <a:ext cx="860077" cy="8408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5"/>
          <p:cNvSpPr/>
          <p:nvPr/>
        </p:nvSpPr>
        <p:spPr>
          <a:xfrm>
            <a:off x="1831048" y="1856877"/>
            <a:ext cx="2648314" cy="860617"/>
          </a:xfrm>
          <a:prstGeom prst="rect">
            <a:avLst/>
          </a:prstGeom>
          <a:solidFill>
            <a:srgbClr val="1D6C9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79901" y="1620807"/>
            <a:ext cx="2240280" cy="115443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647629" y="2151034"/>
            <a:ext cx="58698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0" dirty="0" smtClean="0">
                <a:solidFill>
                  <a:srgbClr val="1D6C9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OBJECTIVE AND PURPOSE OF THE ASSOCIATION:</a:t>
            </a:r>
            <a:endParaRPr lang="en-US" b="1" dirty="0">
              <a:solidFill>
                <a:srgbClr val="1D6C9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84543" y="3787385"/>
            <a:ext cx="8104591" cy="1477328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1D6C9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committed to the promotion of international cooperation in the economic</a:t>
            </a:r>
          </a:p>
          <a:p>
            <a:pPr algn="ctr"/>
            <a:r>
              <a:rPr lang="en-US" b="1" dirty="0" smtClean="0">
                <a:solidFill>
                  <a:srgbClr val="1D6C9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scientific fields in order to achieve the idea of international understanding</a:t>
            </a:r>
          </a:p>
          <a:p>
            <a:pPr algn="ctr"/>
            <a:r>
              <a:rPr lang="en-US" b="1" dirty="0" smtClean="0">
                <a:solidFill>
                  <a:srgbClr val="1D6C9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a closer relationship between institutions of the Middle East,</a:t>
            </a:r>
          </a:p>
          <a:p>
            <a:pPr algn="ctr"/>
            <a:r>
              <a:rPr lang="en-US" b="1" dirty="0" smtClean="0">
                <a:solidFill>
                  <a:srgbClr val="1D6C9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Europe and its neighbors. </a:t>
            </a:r>
          </a:p>
          <a:p>
            <a:endParaRPr lang="en-US" b="1" dirty="0">
              <a:solidFill>
                <a:srgbClr val="1D6C9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36619" y="6070067"/>
            <a:ext cx="103925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en-US" sz="2000" b="1" dirty="0">
                <a:solidFill>
                  <a:srgbClr val="FF0000"/>
                </a:solidFill>
              </a:rPr>
              <a:t>Banking account data</a:t>
            </a:r>
            <a:r>
              <a:rPr lang="en-US" dirty="0" smtClean="0"/>
              <a:t>:</a:t>
            </a:r>
            <a:endParaRPr lang="en-US" dirty="0"/>
          </a:p>
          <a:p>
            <a:pPr fontAlgn="base"/>
            <a:r>
              <a:rPr lang="en-US" sz="1600" b="1" u="sng" dirty="0">
                <a:solidFill>
                  <a:srgbClr val="00B0F0"/>
                </a:solidFill>
              </a:rPr>
              <a:t>AECENAR e.V.,IBAN: DE04 67250020 </a:t>
            </a:r>
            <a:r>
              <a:rPr lang="en-US" sz="1600" b="1" u="sng" dirty="0" smtClean="0">
                <a:solidFill>
                  <a:srgbClr val="00B0F0"/>
                </a:solidFill>
              </a:rPr>
              <a:t>0009192433,SWIFT-BIC:SOLADES1HDB,Bank </a:t>
            </a:r>
            <a:r>
              <a:rPr lang="en-US" sz="1600" b="1" u="sng" dirty="0">
                <a:solidFill>
                  <a:srgbClr val="00B0F0"/>
                </a:solidFill>
              </a:rPr>
              <a:t>Name: Sparkasse Heidelberg, Germany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19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13944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LB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1- من نحن </a:t>
            </a:r>
            <a:endParaRPr lang="en-US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460" y="62865"/>
            <a:ext cx="2240280" cy="1154430"/>
          </a:xfrm>
          <a:prstGeom prst="rect">
            <a:avLst/>
          </a:prstGeom>
        </p:spPr>
      </p:pic>
      <p:pic>
        <p:nvPicPr>
          <p:cNvPr id="4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55205" y="219668"/>
            <a:ext cx="1733389" cy="840824"/>
          </a:xfrm>
          <a:prstGeom prst="rect">
            <a:avLst/>
          </a:prstGeom>
        </p:spPr>
      </p:pic>
      <p:pic>
        <p:nvPicPr>
          <p:cNvPr id="5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 rot="2989198">
            <a:off x="-320039" y="3946326"/>
            <a:ext cx="2713316" cy="3254574"/>
          </a:xfrm>
          <a:prstGeom prst="rect">
            <a:avLst/>
          </a:prstGeom>
        </p:spPr>
      </p:pic>
      <p:pic>
        <p:nvPicPr>
          <p:cNvPr id="14" name="image1.png" descr="D:\NLAP\Logo\NLAP-Logo.png"/>
          <p:cNvPicPr/>
          <p:nvPr/>
        </p:nvPicPr>
        <p:blipFill rotWithShape="1">
          <a:blip r:embed="rId5" cstate="print"/>
          <a:srcRect l="-289" t="-536" r="289" b="11836"/>
          <a:stretch/>
        </p:blipFill>
        <p:spPr bwMode="auto">
          <a:xfrm>
            <a:off x="176542" y="1576471"/>
            <a:ext cx="860077" cy="8408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5"/>
          <p:cNvSpPr/>
          <p:nvPr/>
        </p:nvSpPr>
        <p:spPr>
          <a:xfrm>
            <a:off x="1831048" y="1856877"/>
            <a:ext cx="2648314" cy="860617"/>
          </a:xfrm>
          <a:prstGeom prst="rect">
            <a:avLst/>
          </a:prstGeom>
          <a:solidFill>
            <a:srgbClr val="1D6C9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79901" y="1620807"/>
            <a:ext cx="2240280" cy="115443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479362" y="2219852"/>
            <a:ext cx="58698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0" dirty="0" smtClean="0">
                <a:solidFill>
                  <a:srgbClr val="1D6C9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OBJECTIVE AND PURPOSE OF THE ASSOCIATION:</a:t>
            </a:r>
            <a:endParaRPr lang="en-US" b="1" dirty="0">
              <a:solidFill>
                <a:srgbClr val="1D6C9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object 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860739" y="2723469"/>
            <a:ext cx="7197661" cy="4032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41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13944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LB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1- من نحن </a:t>
            </a:r>
            <a:endParaRPr lang="en-US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460" y="62865"/>
            <a:ext cx="2240280" cy="1154430"/>
          </a:xfrm>
          <a:prstGeom prst="rect">
            <a:avLst/>
          </a:prstGeom>
        </p:spPr>
      </p:pic>
      <p:pic>
        <p:nvPicPr>
          <p:cNvPr id="4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55205" y="219668"/>
            <a:ext cx="1733389" cy="840824"/>
          </a:xfrm>
          <a:prstGeom prst="rect">
            <a:avLst/>
          </a:prstGeom>
        </p:spPr>
      </p:pic>
      <p:pic>
        <p:nvPicPr>
          <p:cNvPr id="5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 rot="2989198">
            <a:off x="-320039" y="3946326"/>
            <a:ext cx="2713316" cy="3254574"/>
          </a:xfrm>
          <a:prstGeom prst="rect">
            <a:avLst/>
          </a:prstGeom>
        </p:spPr>
      </p:pic>
      <p:pic>
        <p:nvPicPr>
          <p:cNvPr id="14" name="image1.png" descr="D:\NLAP\Logo\NLAP-Logo.png"/>
          <p:cNvPicPr/>
          <p:nvPr/>
        </p:nvPicPr>
        <p:blipFill rotWithShape="1">
          <a:blip r:embed="rId5" cstate="print"/>
          <a:srcRect l="-289" t="-536" r="289" b="11836"/>
          <a:stretch/>
        </p:blipFill>
        <p:spPr bwMode="auto">
          <a:xfrm>
            <a:off x="176542" y="1576471"/>
            <a:ext cx="860077" cy="8408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5"/>
          <p:cNvSpPr/>
          <p:nvPr/>
        </p:nvSpPr>
        <p:spPr>
          <a:xfrm>
            <a:off x="1831048" y="1856877"/>
            <a:ext cx="2648314" cy="860617"/>
          </a:xfrm>
          <a:prstGeom prst="rect">
            <a:avLst/>
          </a:prstGeom>
          <a:solidFill>
            <a:srgbClr val="1D6C9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79901" y="1620807"/>
            <a:ext cx="2240280" cy="115443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479362" y="2219852"/>
            <a:ext cx="58698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0" dirty="0" smtClean="0">
                <a:solidFill>
                  <a:srgbClr val="1D6C9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OBJECTIVE AND PURPOSE OF THE ASSOCIATION:</a:t>
            </a:r>
            <a:endParaRPr lang="en-US" b="1" dirty="0">
              <a:solidFill>
                <a:srgbClr val="1D6C9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2"/>
          <p:cNvGrpSpPr>
            <a:grpSpLocks/>
          </p:cNvGrpSpPr>
          <p:nvPr/>
        </p:nvGrpSpPr>
        <p:grpSpPr bwMode="auto">
          <a:xfrm>
            <a:off x="3703320" y="2775237"/>
            <a:ext cx="6377939" cy="4082763"/>
            <a:chOff x="112" y="1130"/>
            <a:chExt cx="4975" cy="4077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" y="1130"/>
              <a:ext cx="4967" cy="40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4"/>
            <p:cNvSpPr>
              <a:spLocks noChangeArrowheads="1"/>
            </p:cNvSpPr>
            <p:nvPr/>
          </p:nvSpPr>
          <p:spPr bwMode="auto">
            <a:xfrm>
              <a:off x="112" y="2551"/>
              <a:ext cx="2076" cy="2504"/>
            </a:xfrm>
            <a:prstGeom prst="rect">
              <a:avLst/>
            </a:prstGeom>
            <a:solidFill>
              <a:srgbClr val="BADFE2">
                <a:alpha val="6784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Rectangle 5"/>
            <p:cNvSpPr>
              <a:spLocks noChangeArrowheads="1"/>
            </p:cNvSpPr>
            <p:nvPr/>
          </p:nvSpPr>
          <p:spPr bwMode="auto">
            <a:xfrm>
              <a:off x="112" y="2551"/>
              <a:ext cx="2076" cy="250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2203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13944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LB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1- من نحن </a:t>
            </a:r>
            <a:endParaRPr lang="en-US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460" y="62865"/>
            <a:ext cx="2240280" cy="1154430"/>
          </a:xfrm>
          <a:prstGeom prst="rect">
            <a:avLst/>
          </a:prstGeom>
        </p:spPr>
      </p:pic>
      <p:pic>
        <p:nvPicPr>
          <p:cNvPr id="4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55205" y="219668"/>
            <a:ext cx="1733389" cy="840824"/>
          </a:xfrm>
          <a:prstGeom prst="rect">
            <a:avLst/>
          </a:prstGeom>
        </p:spPr>
      </p:pic>
      <p:pic>
        <p:nvPicPr>
          <p:cNvPr id="5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 rot="2989198">
            <a:off x="-320039" y="3946326"/>
            <a:ext cx="2713316" cy="3254574"/>
          </a:xfrm>
          <a:prstGeom prst="rect">
            <a:avLst/>
          </a:prstGeom>
        </p:spPr>
      </p:pic>
      <p:pic>
        <p:nvPicPr>
          <p:cNvPr id="14" name="image1.png" descr="D:\NLAP\Logo\NLAP-Logo.png"/>
          <p:cNvPicPr/>
          <p:nvPr/>
        </p:nvPicPr>
        <p:blipFill rotWithShape="1">
          <a:blip r:embed="rId5" cstate="print"/>
          <a:srcRect l="-289" t="-536" r="289" b="11836"/>
          <a:stretch/>
        </p:blipFill>
        <p:spPr bwMode="auto">
          <a:xfrm>
            <a:off x="176542" y="1576471"/>
            <a:ext cx="860077" cy="8408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5"/>
          <p:cNvSpPr/>
          <p:nvPr/>
        </p:nvSpPr>
        <p:spPr>
          <a:xfrm>
            <a:off x="1831048" y="1856877"/>
            <a:ext cx="2648314" cy="860617"/>
          </a:xfrm>
          <a:prstGeom prst="rect">
            <a:avLst/>
          </a:prstGeom>
          <a:solidFill>
            <a:srgbClr val="1D6C9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79901" y="1620807"/>
            <a:ext cx="2240280" cy="115443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479362" y="2219852"/>
            <a:ext cx="67464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0" dirty="0" smtClean="0">
                <a:solidFill>
                  <a:srgbClr val="1D6C9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OBJECTIVE AND PURPOSE OF THE ASSOCIATION: </a:t>
            </a:r>
            <a:r>
              <a:rPr lang="en-US" b="1" i="0" dirty="0" err="1" smtClean="0">
                <a:solidFill>
                  <a:srgbClr val="1D6C9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Exemple</a:t>
            </a:r>
            <a:endParaRPr lang="en-US" b="1" dirty="0">
              <a:solidFill>
                <a:srgbClr val="1D6C9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image32.jpe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831048" y="3001584"/>
            <a:ext cx="4614946" cy="2907447"/>
          </a:xfrm>
          <a:prstGeom prst="rect">
            <a:avLst/>
          </a:prstGeom>
        </p:spPr>
      </p:pic>
      <p:pic>
        <p:nvPicPr>
          <p:cNvPr id="18" name="image23.png"/>
          <p:cNvPicPr/>
          <p:nvPr/>
        </p:nvPicPr>
        <p:blipFill rotWithShape="1">
          <a:blip r:embed="rId7" cstate="print"/>
          <a:srcRect b="53568"/>
          <a:stretch/>
        </p:blipFill>
        <p:spPr>
          <a:xfrm>
            <a:off x="6878699" y="3059967"/>
            <a:ext cx="4960620" cy="2849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49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13944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LB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1- من نحن </a:t>
            </a:r>
            <a:endParaRPr lang="en-US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460" y="62865"/>
            <a:ext cx="2240280" cy="1154430"/>
          </a:xfrm>
          <a:prstGeom prst="rect">
            <a:avLst/>
          </a:prstGeom>
        </p:spPr>
      </p:pic>
      <p:pic>
        <p:nvPicPr>
          <p:cNvPr id="4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55205" y="219668"/>
            <a:ext cx="1733389" cy="840824"/>
          </a:xfrm>
          <a:prstGeom prst="rect">
            <a:avLst/>
          </a:prstGeom>
        </p:spPr>
      </p:pic>
      <p:pic>
        <p:nvPicPr>
          <p:cNvPr id="5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 rot="2989198">
            <a:off x="-320039" y="3946326"/>
            <a:ext cx="2713316" cy="3254574"/>
          </a:xfrm>
          <a:prstGeom prst="rect">
            <a:avLst/>
          </a:prstGeom>
        </p:spPr>
      </p:pic>
      <p:pic>
        <p:nvPicPr>
          <p:cNvPr id="14" name="image1.png" descr="D:\NLAP\Logo\NLAP-Logo.png"/>
          <p:cNvPicPr/>
          <p:nvPr/>
        </p:nvPicPr>
        <p:blipFill rotWithShape="1">
          <a:blip r:embed="rId5" cstate="print"/>
          <a:srcRect l="-289" t="-536" r="289" b="11836"/>
          <a:stretch/>
        </p:blipFill>
        <p:spPr bwMode="auto">
          <a:xfrm>
            <a:off x="176542" y="1576471"/>
            <a:ext cx="860077" cy="8408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5"/>
          <p:cNvSpPr/>
          <p:nvPr/>
        </p:nvSpPr>
        <p:spPr>
          <a:xfrm>
            <a:off x="1831048" y="1856877"/>
            <a:ext cx="2648314" cy="860617"/>
          </a:xfrm>
          <a:prstGeom prst="rect">
            <a:avLst/>
          </a:prstGeom>
          <a:solidFill>
            <a:srgbClr val="1D6C9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79901" y="1620807"/>
            <a:ext cx="2240280" cy="115443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479362" y="2219852"/>
            <a:ext cx="58698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0" dirty="0" smtClean="0">
                <a:solidFill>
                  <a:srgbClr val="1D6C9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OBJECTIVE AND PURPOSE OF THE ASSOCIATION:</a:t>
            </a:r>
            <a:endParaRPr lang="en-US" b="1" dirty="0">
              <a:solidFill>
                <a:srgbClr val="1D6C9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2"/>
          <p:cNvGrpSpPr>
            <a:grpSpLocks/>
          </p:cNvGrpSpPr>
          <p:nvPr/>
        </p:nvGrpSpPr>
        <p:grpSpPr bwMode="auto">
          <a:xfrm>
            <a:off x="2625659" y="2918021"/>
            <a:ext cx="3189044" cy="3899883"/>
            <a:chOff x="0" y="0"/>
            <a:chExt cx="4923" cy="6975"/>
          </a:xfrm>
        </p:grpSpPr>
        <p:sp>
          <p:nvSpPr>
            <p:cNvPr id="12" name="Rectangle 3"/>
            <p:cNvSpPr>
              <a:spLocks noChangeArrowheads="1"/>
            </p:cNvSpPr>
            <p:nvPr/>
          </p:nvSpPr>
          <p:spPr bwMode="auto">
            <a:xfrm>
              <a:off x="7" y="7"/>
              <a:ext cx="4908" cy="69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052" name="Picture 4" descr="250817Waste_To_Electricity_Democycle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" y="949"/>
              <a:ext cx="4701" cy="5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 Box 5"/>
            <p:cNvSpPr txBox="1">
              <a:spLocks noChangeArrowheads="1"/>
            </p:cNvSpPr>
            <p:nvPr/>
          </p:nvSpPr>
          <p:spPr bwMode="auto">
            <a:xfrm>
              <a:off x="7" y="7"/>
              <a:ext cx="4908" cy="696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975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Palladio Uralic" charset="0"/>
                  <a:ea typeface="Arial" panose="020B0604020202020204" pitchFamily="34" charset="0"/>
                </a:rPr>
                <a:t>Electrical Power Plant Technology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487186"/>
            <a:ext cx="5509260" cy="3097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58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13944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LB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2- لمحة عامة عن المشروع</a:t>
            </a:r>
            <a:endParaRPr lang="en-US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460" y="62865"/>
            <a:ext cx="2240280" cy="1154430"/>
          </a:xfrm>
          <a:prstGeom prst="rect">
            <a:avLst/>
          </a:prstGeom>
        </p:spPr>
      </p:pic>
      <p:pic>
        <p:nvPicPr>
          <p:cNvPr id="4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55205" y="219668"/>
            <a:ext cx="1733389" cy="840824"/>
          </a:xfrm>
          <a:prstGeom prst="rect">
            <a:avLst/>
          </a:prstGeom>
        </p:spPr>
      </p:pic>
      <p:pic>
        <p:nvPicPr>
          <p:cNvPr id="5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 rot="2989198">
            <a:off x="-320039" y="3946326"/>
            <a:ext cx="2713316" cy="3254574"/>
          </a:xfrm>
          <a:prstGeom prst="rect">
            <a:avLst/>
          </a:prstGeom>
        </p:spPr>
      </p:pic>
      <p:pic>
        <p:nvPicPr>
          <p:cNvPr id="14" name="image1.png" descr="D:\NLAP\Logo\NLAP-Logo.png"/>
          <p:cNvPicPr/>
          <p:nvPr/>
        </p:nvPicPr>
        <p:blipFill rotWithShape="1">
          <a:blip r:embed="rId5" cstate="print"/>
          <a:srcRect l="-289" t="-536" r="289" b="11836"/>
          <a:stretch/>
        </p:blipFill>
        <p:spPr bwMode="auto">
          <a:xfrm>
            <a:off x="176542" y="1576471"/>
            <a:ext cx="860077" cy="8408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5"/>
          <p:cNvSpPr/>
          <p:nvPr/>
        </p:nvSpPr>
        <p:spPr>
          <a:xfrm>
            <a:off x="1831048" y="1856877"/>
            <a:ext cx="2648314" cy="860617"/>
          </a:xfrm>
          <a:prstGeom prst="rect">
            <a:avLst/>
          </a:prstGeom>
          <a:solidFill>
            <a:srgbClr val="1D6C9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79901" y="1620807"/>
            <a:ext cx="2240280" cy="1154430"/>
          </a:xfrm>
          <a:prstGeom prst="rect">
            <a:avLst/>
          </a:prstGeom>
        </p:spPr>
      </p:pic>
      <p:pic>
        <p:nvPicPr>
          <p:cNvPr id="17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714624" y="2775238"/>
            <a:ext cx="2764738" cy="1599814"/>
          </a:xfrm>
          <a:prstGeom prst="rect">
            <a:avLst/>
          </a:prstGeom>
        </p:spPr>
      </p:pic>
      <p:grpSp>
        <p:nvGrpSpPr>
          <p:cNvPr id="30" name="object 15"/>
          <p:cNvGrpSpPr/>
          <p:nvPr/>
        </p:nvGrpSpPr>
        <p:grpSpPr>
          <a:xfrm>
            <a:off x="7784060" y="2717494"/>
            <a:ext cx="2219355" cy="1973361"/>
            <a:chOff x="3383681" y="2663073"/>
            <a:chExt cx="4124325" cy="4039870"/>
          </a:xfrm>
        </p:grpSpPr>
        <p:pic>
          <p:nvPicPr>
            <p:cNvPr id="31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405680" y="2663073"/>
              <a:ext cx="4101810" cy="1244778"/>
            </a:xfrm>
            <a:prstGeom prst="rect">
              <a:avLst/>
            </a:prstGeom>
          </p:spPr>
        </p:pic>
        <p:pic>
          <p:nvPicPr>
            <p:cNvPr id="32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383681" y="3907851"/>
              <a:ext cx="4123809" cy="2794825"/>
            </a:xfrm>
            <a:prstGeom prst="rect">
              <a:avLst/>
            </a:prstGeom>
          </p:spPr>
        </p:pic>
        <p:pic>
          <p:nvPicPr>
            <p:cNvPr id="33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786020" y="5882053"/>
              <a:ext cx="1636480" cy="208755"/>
            </a:xfrm>
            <a:prstGeom prst="rect">
              <a:avLst/>
            </a:prstGeom>
          </p:spPr>
        </p:pic>
        <p:pic>
          <p:nvPicPr>
            <p:cNvPr id="34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484266" y="5519592"/>
              <a:ext cx="4004678" cy="993706"/>
            </a:xfrm>
            <a:prstGeom prst="rect">
              <a:avLst/>
            </a:prstGeom>
          </p:spPr>
        </p:pic>
        <p:pic>
          <p:nvPicPr>
            <p:cNvPr id="35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837148" y="6136762"/>
              <a:ext cx="2569813" cy="565914"/>
            </a:xfrm>
            <a:prstGeom prst="rect">
              <a:avLst/>
            </a:prstGeom>
          </p:spPr>
        </p:pic>
      </p:grpSp>
      <p:cxnSp>
        <p:nvCxnSpPr>
          <p:cNvPr id="36" name="Straight Arrow Connector 35"/>
          <p:cNvCxnSpPr/>
          <p:nvPr/>
        </p:nvCxnSpPr>
        <p:spPr>
          <a:xfrm>
            <a:off x="5039567" y="3812344"/>
            <a:ext cx="2236386" cy="7648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7210740" y="3650985"/>
            <a:ext cx="652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n/>
                <a:solidFill>
                  <a:schemeClr val="accent4"/>
                </a:solidFill>
              </a:rPr>
              <a:t>2016</a:t>
            </a:r>
            <a:endParaRPr lang="en-US" b="1" dirty="0">
              <a:ln/>
              <a:solidFill>
                <a:schemeClr val="accent4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433093" y="3658387"/>
            <a:ext cx="652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n/>
                <a:solidFill>
                  <a:schemeClr val="accent4"/>
                </a:solidFill>
              </a:rPr>
              <a:t>2005</a:t>
            </a:r>
            <a:endParaRPr lang="en-US" b="1" dirty="0">
              <a:ln/>
              <a:solidFill>
                <a:schemeClr val="accent4"/>
              </a:solidFill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 flipH="1">
            <a:off x="7210740" y="4825239"/>
            <a:ext cx="975041" cy="947045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4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360" y="4581895"/>
            <a:ext cx="4048378" cy="2276105"/>
          </a:xfrm>
          <a:prstGeom prst="rect">
            <a:avLst/>
          </a:prstGeom>
        </p:spPr>
      </p:pic>
      <p:sp>
        <p:nvSpPr>
          <p:cNvPr id="41" name="Rectangle 40"/>
          <p:cNvSpPr/>
          <p:nvPr/>
        </p:nvSpPr>
        <p:spPr>
          <a:xfrm>
            <a:off x="6898080" y="5772284"/>
            <a:ext cx="8346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n/>
                <a:solidFill>
                  <a:schemeClr val="accent4"/>
                </a:solidFill>
              </a:rPr>
              <a:t>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2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1667</TotalTime>
  <Words>1159</Words>
  <Application>Microsoft Office PowerPoint</Application>
  <PresentationFormat>Widescreen</PresentationFormat>
  <Paragraphs>121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Arial</vt:lpstr>
      <vt:lpstr>Calibri</vt:lpstr>
      <vt:lpstr>Calibri Light</vt:lpstr>
      <vt:lpstr>Palladio Uralic</vt:lpstr>
      <vt:lpstr>Shonar Bangla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26</cp:revision>
  <dcterms:created xsi:type="dcterms:W3CDTF">2022-06-25T13:54:47Z</dcterms:created>
  <dcterms:modified xsi:type="dcterms:W3CDTF">2022-06-26T17:42:02Z</dcterms:modified>
</cp:coreProperties>
</file>