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20" d="100"/>
          <a:sy n="20" d="100"/>
        </p:scale>
        <p:origin x="-2052" y="30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2479"/>
            <a:ext cx="18186876" cy="64878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2336" y="1212099"/>
            <a:ext cx="4814173" cy="2582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16" y="1212099"/>
            <a:ext cx="14085914" cy="2582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3" y="19449528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3" y="12828566"/>
            <a:ext cx="18186876" cy="6620963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16" y="7062369"/>
            <a:ext cx="9450044" cy="1997500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6465" y="7062369"/>
            <a:ext cx="9450044" cy="1997500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8" y="6775107"/>
            <a:ext cx="9453759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8" y="9598649"/>
            <a:ext cx="9453759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8" y="6775107"/>
            <a:ext cx="9457472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8" y="9598649"/>
            <a:ext cx="9457472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8" y="1205087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089"/>
            <a:ext cx="11961142" cy="25832282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8" y="6333710"/>
            <a:ext cx="7039244" cy="2070366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87094"/>
            <a:ext cx="12837795" cy="250125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4436"/>
            <a:ext cx="12837795" cy="18160365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88351"/>
            <a:ext cx="12837795" cy="3552198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7062369"/>
            <a:ext cx="19256693" cy="1997500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816" y="28053284"/>
            <a:ext cx="4992476" cy="1611451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11" y="28053284"/>
            <a:ext cx="6775503" cy="1611451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4033" y="28053284"/>
            <a:ext cx="4992476" cy="1611451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emf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jpeg"/><Relationship Id="rId2" Type="http://schemas.openxmlformats.org/officeDocument/2006/relationships/image" Target="../media/image1.gif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https://pumpbiz.com/media/catalog/product/cache/1/image/450x450/9df78eab33525d08d6e5fb8d27136e95/B/a/Barnes_PGPPgrindmisc_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18" y="28619311"/>
            <a:ext cx="1281444" cy="160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https://pumpbiz.com/media/catalog/product/cache/1/image/450x450/9df78eab33525d08d6e5fb8d27136e95/b/a/barmesa_8bsev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362" y="28392437"/>
            <a:ext cx="1371600" cy="179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 descr="amt 394g-95 pu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962" y="26674748"/>
            <a:ext cx="1752600" cy="156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 descr="monarch MIT-40 trash pump frame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962" y="26868437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MP 43931 2CT Trash Pump PE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62" y="22829837"/>
            <a:ext cx="281939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Picture 77" descr="Little Giant 514625 16S-CI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362" y="23591837"/>
            <a:ext cx="1608139" cy="164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Barmesa 2BSE411 Submersible Sewage  Non-Clog Pu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162" y="21633396"/>
            <a:ext cx="2286000" cy="195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2HP 230v submersible grinder pump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962" y="21686837"/>
            <a:ext cx="1905000" cy="174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10"/>
          <a:stretch>
            <a:fillRect/>
          </a:stretch>
        </p:blipFill>
        <p:spPr>
          <a:xfrm>
            <a:off x="11460162" y="14676437"/>
            <a:ext cx="4876800" cy="2752725"/>
          </a:xfrm>
          <a:prstGeom prst="rect">
            <a:avLst/>
          </a:prstGeom>
        </p:spPr>
      </p:pic>
      <p:pic>
        <p:nvPicPr>
          <p:cNvPr id="59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49" y="11857037"/>
            <a:ext cx="6400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76201" y="8229851"/>
            <a:ext cx="15243173" cy="6553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295214" tIns="147607" rIns="295214" bIns="147607" rtlCol="0" anchor="ctr">
            <a:noAutofit/>
          </a:bodyPr>
          <a:lstStyle>
            <a:lvl1pPr algn="ctr" defTabSz="2952140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أسعار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منتجات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أنابيب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خرسانية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12"/>
          <a:stretch>
            <a:fillRect/>
          </a:stretch>
        </p:blipFill>
        <p:spPr>
          <a:xfrm>
            <a:off x="17556159" y="24277637"/>
            <a:ext cx="3758373" cy="3584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9" name="Picture 28"/>
          <p:cNvPicPr/>
          <p:nvPr/>
        </p:nvPicPr>
        <p:blipFill>
          <a:blip r:embed="rId13"/>
          <a:stretch>
            <a:fillRect/>
          </a:stretch>
        </p:blipFill>
        <p:spPr>
          <a:xfrm>
            <a:off x="17556162" y="27859037"/>
            <a:ext cx="3766452" cy="1828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6" name="Picture 25"/>
          <p:cNvPicPr/>
          <p:nvPr/>
        </p:nvPicPr>
        <p:blipFill>
          <a:blip r:embed="rId14"/>
          <a:stretch>
            <a:fillRect/>
          </a:stretch>
        </p:blipFill>
        <p:spPr>
          <a:xfrm>
            <a:off x="17556160" y="18395768"/>
            <a:ext cx="3758373" cy="40530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0" y="0"/>
            <a:ext cx="6970712" cy="12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814" y="96992"/>
            <a:ext cx="4072202" cy="248666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1" y="96992"/>
            <a:ext cx="8878891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361" y="2179637"/>
            <a:ext cx="15163799" cy="10009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Network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Wastewater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727362" y="3532777"/>
            <a:ext cx="5181601" cy="2470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15727362" y="5303837"/>
            <a:ext cx="5181601" cy="304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5346362" y="3221216"/>
            <a:ext cx="5943599" cy="459722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ar-SA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الأنابيب البلاستيكية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r" rtl="1">
              <a:buFont typeface="Courier New" pitchFamily="49" charset="0"/>
              <a:buChar char="o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بولي فينيل كلوريد (مختصر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 PVC </a:t>
            </a:r>
          </a:p>
          <a:p>
            <a:pPr marL="742950" lvl="1" indent="-28575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البولي بروبلين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مختصر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PP</a:t>
            </a: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r" rtl="1">
              <a:buFont typeface="Courier New" pitchFamily="49" charset="0"/>
              <a:buChar char="o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البولي إثيلين (اختصار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PE</a:t>
            </a: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ar-L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L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منتجات ال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أنابيب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L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خرسانية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أنابيب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خرسانية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concrete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pipes</a:t>
            </a:r>
          </a:p>
          <a:p>
            <a:pPr marL="742950" lvl="1" indent="-28575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أنابيب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خرسانية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مسلحة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Reinforced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Concrete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Pipes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المواسير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الخرسانية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Concrete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Culvert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Pipes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غرف التفتيش </a:t>
            </a: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الخرسانية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Concrete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Manholes</a:t>
            </a:r>
            <a:endParaRPr lang="ar-L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2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تفتق غرف التفتيش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Concrete Manholes Taper</a:t>
            </a:r>
          </a:p>
          <a:p>
            <a:pPr marL="1200150" lvl="2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حلقة الغرفة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Chamber Ring  </a:t>
            </a:r>
            <a:endParaRPr lang="ar-L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2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تغطية غرف التفتيش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Manholes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Cover</a:t>
            </a:r>
          </a:p>
          <a:p>
            <a:pPr marL="742950" lvl="1" indent="-28575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الانحناءات </a:t>
            </a: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وتركيبات الخرسانة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Bends &amp; Concrete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Fittings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5346362" y="2560637"/>
            <a:ext cx="5968172" cy="6199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295214" tIns="147607" rIns="295214" bIns="147607" rtlCol="0" anchor="ctr">
            <a:noAutofit/>
          </a:bodyPr>
          <a:lstStyle>
            <a:lvl1pPr algn="ctr" defTabSz="2952140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المواسير المناسبة لنقل مياه الصرف الصحي</a:t>
            </a:r>
            <a:endParaRPr lang="fr-FR" sz="20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162" y="14418488"/>
            <a:ext cx="3764203" cy="2010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413162" y="11282832"/>
            <a:ext cx="4876800" cy="57420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295214" tIns="147607" rIns="295214" bIns="147607" rtlCol="0" anchor="ctr">
            <a:noAutofit/>
          </a:bodyPr>
          <a:lstStyle>
            <a:lvl1pPr algn="ctr" defTabSz="2952140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أسعار الأنابيب البلاستيكية 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rtl="1"/>
            <a:r>
              <a:rPr lang="ar-SA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 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PVC &amp; UPVC</a:t>
            </a:r>
            <a:r>
              <a:rPr lang="ar-SA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0162" y="3119056"/>
            <a:ext cx="15316200" cy="5083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295214" tIns="147607" rIns="295214" bIns="147607" rtlCol="0" anchor="ctr">
            <a:noAutofit/>
          </a:bodyPr>
          <a:lstStyle>
            <a:lvl1pPr algn="ctr" defTabSz="2952140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L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منتجات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أنابيب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خرسانية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Concrete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Pipes </a:t>
            </a:r>
            <a:r>
              <a:rPr lang="fr-F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Products</a:t>
            </a:r>
            <a:endParaRPr lang="fr-F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3608977"/>
            <a:ext cx="10515599" cy="4542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76201" y="3627437"/>
            <a:ext cx="4678361" cy="4524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L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من فوائد  المنتجات الخرسانية </a:t>
            </a:r>
            <a:r>
              <a:rPr lang="ar-LB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، فيجب ذكر ما يلي:</a:t>
            </a:r>
            <a:endParaRPr lang="ar-L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لديهم قابلية ضئيلة للتآكل.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مقاومة النمو الزائد ، لأنها دائمة وخاملة ، والجدران الداخلية الخشنة لا تؤثر على السوائل التي يتم ضخها من خلال الأنابيب ؛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مقاومة جيدة للأثر المادي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غير منفذة للسوائل.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مقاومة للمواد البيولوجية والكيميائية.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لديها قوة عالية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يتم إنتاجها بطرق تسلسلية ذات خصائص أداء مختلفة ؛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لديها تكلفة منخفضة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r" rtl="1"/>
            <a:endParaRPr lang="ar-L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LB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بالإضافة إلى المزايا ، هناك أيضًا عيوب: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كتلة كبيرة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لا يتم استبعاد التآكل ، والذي يسبب ترسب الخرسانة والنمو وتخفيف الجدران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ar-L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162" y="12114032"/>
            <a:ext cx="3766452" cy="2257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162" y="11897457"/>
            <a:ext cx="3766451" cy="18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162" y="16429037"/>
            <a:ext cx="3765372" cy="17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161" y="16581437"/>
            <a:ext cx="3764203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/>
          <p:nvPr/>
        </p:nvPicPr>
        <p:blipFill>
          <a:blip r:embed="rId24"/>
          <a:stretch>
            <a:fillRect/>
          </a:stretch>
        </p:blipFill>
        <p:spPr>
          <a:xfrm>
            <a:off x="17556162" y="22372637"/>
            <a:ext cx="3766452" cy="2209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76201" y="8885237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Concrete</a:t>
            </a:r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or PVC </a:t>
            </a:r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Connections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5"/>
          <a:stretch>
            <a:fillRect/>
          </a:stretch>
        </p:blipFill>
        <p:spPr>
          <a:xfrm rot="5400000">
            <a:off x="15528225" y="14265974"/>
            <a:ext cx="2912873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9" name="Picture 18"/>
          <p:cNvPicPr/>
          <p:nvPr/>
        </p:nvPicPr>
        <p:blipFill>
          <a:blip r:embed="rId26"/>
          <a:stretch>
            <a:fillRect/>
          </a:stretch>
        </p:blipFill>
        <p:spPr>
          <a:xfrm>
            <a:off x="16413162" y="11857037"/>
            <a:ext cx="1143000" cy="149052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7" name="Picture 36"/>
          <p:cNvPicPr/>
          <p:nvPr/>
        </p:nvPicPr>
        <p:blipFill>
          <a:blip r:embed="rId27"/>
          <a:stretch>
            <a:fillRect/>
          </a:stretch>
        </p:blipFill>
        <p:spPr>
          <a:xfrm>
            <a:off x="30162" y="9113837"/>
            <a:ext cx="5562600" cy="3123878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28"/>
          <a:stretch>
            <a:fillRect/>
          </a:stretch>
        </p:blipFill>
        <p:spPr>
          <a:xfrm>
            <a:off x="30162" y="12238037"/>
            <a:ext cx="5715000" cy="3981375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29"/>
          <a:stretch>
            <a:fillRect/>
          </a:stretch>
        </p:blipFill>
        <p:spPr>
          <a:xfrm>
            <a:off x="68015" y="16276637"/>
            <a:ext cx="5524747" cy="3886200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30"/>
          <a:stretch>
            <a:fillRect/>
          </a:stretch>
        </p:blipFill>
        <p:spPr>
          <a:xfrm>
            <a:off x="5745162" y="17343437"/>
            <a:ext cx="5334000" cy="2328446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31"/>
          <a:stretch>
            <a:fillRect/>
          </a:stretch>
        </p:blipFill>
        <p:spPr>
          <a:xfrm>
            <a:off x="5745162" y="15133637"/>
            <a:ext cx="5638800" cy="2209800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32"/>
          <a:stretch>
            <a:fillRect/>
          </a:stretch>
        </p:blipFill>
        <p:spPr>
          <a:xfrm>
            <a:off x="76200" y="20239036"/>
            <a:ext cx="5516562" cy="3581401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33"/>
          <a:stretch>
            <a:fillRect/>
          </a:stretch>
        </p:blipFill>
        <p:spPr>
          <a:xfrm>
            <a:off x="76200" y="23820437"/>
            <a:ext cx="5516562" cy="2819400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34"/>
          <a:stretch>
            <a:fillRect/>
          </a:stretch>
        </p:blipFill>
        <p:spPr>
          <a:xfrm>
            <a:off x="59010" y="26676349"/>
            <a:ext cx="5533752" cy="3468688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35"/>
          <a:stretch>
            <a:fillRect/>
          </a:stretch>
        </p:blipFill>
        <p:spPr>
          <a:xfrm>
            <a:off x="5745162" y="8968422"/>
            <a:ext cx="4114799" cy="2812415"/>
          </a:xfrm>
          <a:prstGeom prst="rect">
            <a:avLst/>
          </a:prstGeom>
        </p:spPr>
      </p:pic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6507162" y="14324012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6507162" y="15352712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6202362" y="1641951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6202362" y="1721008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6202362" y="2140108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45162" y="19629437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Maintenance Hole Estimate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Sheet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5" name="Picture 64"/>
          <p:cNvPicPr/>
          <p:nvPr/>
        </p:nvPicPr>
        <p:blipFill>
          <a:blip r:embed="rId36"/>
          <a:stretch>
            <a:fillRect/>
          </a:stretch>
        </p:blipFill>
        <p:spPr>
          <a:xfrm>
            <a:off x="5745162" y="19967991"/>
            <a:ext cx="2743200" cy="6519446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37"/>
          <a:stretch>
            <a:fillRect/>
          </a:stretch>
        </p:blipFill>
        <p:spPr>
          <a:xfrm>
            <a:off x="8488362" y="19967991"/>
            <a:ext cx="2743200" cy="3581400"/>
          </a:xfrm>
          <a:prstGeom prst="rect">
            <a:avLst/>
          </a:prstGeom>
        </p:spPr>
      </p:pic>
      <p:pic>
        <p:nvPicPr>
          <p:cNvPr id="68" name="Picture 5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882" y="9037637"/>
            <a:ext cx="3139280" cy="13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4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2" y="10485437"/>
            <a:ext cx="586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346362" y="7831117"/>
            <a:ext cx="5976252" cy="34163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من </a:t>
            </a:r>
            <a:r>
              <a:rPr lang="ar-SA" sz="16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مزايا المنتجات </a:t>
            </a:r>
            <a:r>
              <a:rPr lang="ar-SA" sz="16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البلاستيكية</a:t>
            </a:r>
            <a:r>
              <a:rPr lang="ar-LB" sz="16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6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وزن 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خفيف</a:t>
            </a: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بساطة </a:t>
            </a: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التثبيت 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يتم قطع البلاستيك دون مشاكل ويصل بسهولة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المتانة 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حيث </a:t>
            </a: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مقاومة </a:t>
            </a:r>
            <a:r>
              <a:rPr lang="ar-L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ا</a:t>
            </a: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لبيئات </a:t>
            </a: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العدوانية، والتآكل، والرطوبة </a:t>
            </a: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العالية.</a:t>
            </a:r>
            <a:endParaRPr lang="ar-L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خدمة </a:t>
            </a: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الحياة من أنابيب البلاستيك المجاري هو أطول بكثير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مقاومة الانسداد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ar-L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الحصانة </a:t>
            </a: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للتغيرات في درجات </a:t>
            </a:r>
            <a:r>
              <a:rPr 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الحرارة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rtl="1">
              <a:lnSpc>
                <a:spcPct val="150000"/>
              </a:lnSpc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SA" sz="16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عيوب أنابيب الصرف الصحي المصنوعة من البلاستيك</a:t>
            </a:r>
            <a:r>
              <a:rPr lang="en-US" sz="16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6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نظام الصرف الصحي المصنوع من المنتجات البلاستيكية هو صاخبة أثناء العملية. </a:t>
            </a:r>
            <a:endParaRPr lang="ar-L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عدم التسامح لدرجات الحرارة العالية - تتراوح درجة حرارة التشغيل لهذه المنتجات من 40 إلى 90 درجة. 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" name="Picture 61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2" y="23549391"/>
            <a:ext cx="2743200" cy="31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2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26487437"/>
            <a:ext cx="26826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/>
          <p:cNvPicPr/>
          <p:nvPr/>
        </p:nvPicPr>
        <p:blipFill>
          <a:blip r:embed="rId42"/>
          <a:stretch>
            <a:fillRect/>
          </a:stretch>
        </p:blipFill>
        <p:spPr>
          <a:xfrm>
            <a:off x="8470898" y="26676349"/>
            <a:ext cx="2743200" cy="34686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62" y="17495837"/>
            <a:ext cx="6096000" cy="25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6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162" y="12448941"/>
            <a:ext cx="4171011" cy="21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7479962" y="29775705"/>
            <a:ext cx="3809999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Maryam EL-REZ          @AECENAR/2020</a:t>
            </a:r>
            <a:endParaRPr lang="en-US" sz="2400" dirty="0" smtClean="0"/>
          </a:p>
        </p:txBody>
      </p:sp>
      <p:pic>
        <p:nvPicPr>
          <p:cNvPr id="67" name="Picture 4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19" y="9277058"/>
            <a:ext cx="2707481" cy="12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5962" y="14752637"/>
            <a:ext cx="1828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Grade Rings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1307762" y="20086637"/>
            <a:ext cx="61722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295214" tIns="147607" rIns="295214" bIns="147607" rtlCol="0" anchor="ctr">
            <a:noAutofit/>
          </a:bodyPr>
          <a:lstStyle>
            <a:lvl1pPr algn="ctr" defTabSz="2952140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L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مضخات مياه الصرف الصحي</a:t>
            </a:r>
            <a:endParaRPr lang="fr-FR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07763" y="20543837"/>
            <a:ext cx="6172200" cy="10695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r" rtl="1">
              <a:buFont typeface="Wingdings" pitchFamily="2" charset="2"/>
              <a:buChar char="§"/>
            </a:pPr>
            <a:r>
              <a:rPr lang="ar-LB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أشكال </a:t>
            </a:r>
            <a:r>
              <a:rPr lang="ar-L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المضخات</a:t>
            </a:r>
            <a:endParaRPr lang="ar-L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L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ن</a:t>
            </a:r>
            <a:r>
              <a:rPr lang="ar-SA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وع </a:t>
            </a:r>
            <a:r>
              <a:rPr lang="ar-SA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الغوص 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ar-LB" sz="15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الأكثر شيوعاً </a:t>
            </a:r>
            <a:r>
              <a:rPr lang="fr-FR" sz="15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WQ </a:t>
            </a:r>
            <a:r>
              <a:rPr lang="fr-FR" sz="1550" dirty="0">
                <a:latin typeface="Tahoma" pitchFamily="34" charset="0"/>
                <a:ea typeface="Tahoma" pitchFamily="34" charset="0"/>
                <a:cs typeface="Tahoma" pitchFamily="34" charset="0"/>
              </a:rPr>
              <a:t>type </a:t>
            </a:r>
            <a:r>
              <a:rPr lang="fr-FR" sz="15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diving</a:t>
            </a:r>
            <a:r>
              <a:rPr lang="fr-FR" sz="15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5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sewage</a:t>
            </a:r>
            <a:r>
              <a:rPr lang="fr-FR" sz="15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5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pump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61670" algn="r" rtl="1"/>
            <a:r>
              <a:rPr lang="ar-L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ar-LB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ar-SA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نوع </a:t>
            </a:r>
            <a:r>
              <a:rPr lang="ar-SA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الجاف</a:t>
            </a:r>
            <a:r>
              <a:rPr lang="ar-L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ar-L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ar-LB" sz="15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الأكثر شيوعاً  </a:t>
            </a:r>
          </a:p>
          <a:p>
            <a:pPr marL="0" lvl="1" indent="-561670" algn="l"/>
            <a:r>
              <a:rPr lang="fr-FR" sz="1550" dirty="0">
                <a:latin typeface="Tahoma" pitchFamily="34" charset="0"/>
                <a:ea typeface="Tahoma" pitchFamily="34" charset="0"/>
                <a:cs typeface="Tahoma" pitchFamily="34" charset="0"/>
              </a:rPr>
              <a:t>WL type vertical </a:t>
            </a:r>
            <a:r>
              <a:rPr lang="fr-FR" sz="15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sewage</a:t>
            </a:r>
            <a:r>
              <a:rPr lang="fr-FR" sz="15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5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pumps</a:t>
            </a:r>
            <a:r>
              <a:rPr lang="ar-LB" sz="15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LB" sz="15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 </a:t>
            </a:r>
            <a:r>
              <a:rPr lang="fr-FR" sz="15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W-type </a:t>
            </a:r>
            <a:r>
              <a:rPr lang="fr-FR" sz="1550" dirty="0">
                <a:latin typeface="Tahoma" pitchFamily="34" charset="0"/>
                <a:ea typeface="Tahoma" pitchFamily="34" charset="0"/>
                <a:cs typeface="Tahoma" pitchFamily="34" charset="0"/>
              </a:rPr>
              <a:t>horizontal </a:t>
            </a:r>
            <a:r>
              <a:rPr lang="fr-FR" sz="15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sewage</a:t>
            </a:r>
            <a:r>
              <a:rPr lang="fr-FR" sz="15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5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pumps</a:t>
            </a:r>
            <a:r>
              <a:rPr lang="fr-FR" sz="15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15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15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69662" y="21641177"/>
            <a:ext cx="2019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/>
              <a:t>BGP Grinder Pump 3P </a:t>
            </a:r>
            <a:endParaRPr lang="en-US" sz="12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Gallons Per Hour: 2640 (44 GPM) [230v/3 2HP]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Price: ($1,688.00 )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Applications: Sewage Grinding, Sewage, Effluent and Wastewater Removal or Transfer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3929122" y="21651356"/>
            <a:ext cx="2331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/>
              <a:t>Submersible </a:t>
            </a:r>
            <a:r>
              <a:rPr lang="fr-FR" sz="1200" b="1" dirty="0" err="1"/>
              <a:t>Sewage</a:t>
            </a:r>
            <a:r>
              <a:rPr lang="fr-FR" sz="1200" b="1" dirty="0"/>
              <a:t> "Non-</a:t>
            </a:r>
            <a:r>
              <a:rPr lang="fr-FR" sz="1200" b="1" dirty="0" err="1"/>
              <a:t>Clog</a:t>
            </a:r>
            <a:r>
              <a:rPr lang="fr-FR" sz="1200" b="1" dirty="0"/>
              <a:t>" </a:t>
            </a:r>
            <a:r>
              <a:rPr lang="fr-FR" sz="1200" b="1" dirty="0" err="1"/>
              <a:t>Pump</a:t>
            </a:r>
            <a:endParaRPr lang="en-US" sz="12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200" dirty="0"/>
              <a:t>Gallons Per Hour: 7680 (128 GPM) [115v Manual, 2", switch optional]</a:t>
            </a:r>
            <a:endParaRPr lang="en-US" sz="12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200" dirty="0"/>
              <a:t>Price: ($409.50)</a:t>
            </a:r>
            <a:endParaRPr lang="en-US" sz="12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200" dirty="0"/>
              <a:t>Applications: Sewage, Slurry, Slush &amp; Sludge, Submersible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1307761" y="23439437"/>
            <a:ext cx="1718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16S Sewage Ejector Pump (16S-CIM)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Gallons Per Hour: 9600 (160 GPM) [1 HP 200/208V]</a:t>
            </a:r>
            <a:endParaRPr lang="en-US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Price: ($1,827.00)</a:t>
            </a:r>
            <a:endParaRPr lang="en-US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Applications: sewage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1231562" y="25210908"/>
            <a:ext cx="4704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Ebara DW Submersible Sewage Pump Stainless Steel (SS sewage 1.5hp)</a:t>
            </a:r>
            <a:endParaRPr lang="en-US" sz="12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Gallons Per Hour: 10800 (180 GPM) [1-1/2HP 230v/1]</a:t>
            </a:r>
            <a:endParaRPr lang="en-US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Price: ($1,184.22)</a:t>
            </a:r>
            <a:endParaRPr lang="en-US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Applications: Contractor, Dewatering, Fountain, Pond, Sewage, Slurry, Slush &amp; Sludge, Submersible, Sump</a:t>
            </a:r>
            <a:endParaRPr lang="en-US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3822362" y="23579722"/>
            <a:ext cx="2428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>
                <a:ea typeface="Tahoma" pitchFamily="34" charset="0"/>
                <a:cs typeface="Tahoma" pitchFamily="34" charset="0"/>
              </a:rPr>
              <a:t>2CT Trash </a:t>
            </a:r>
            <a:r>
              <a:rPr lang="fr-FR" sz="1200" b="1" dirty="0" err="1">
                <a:ea typeface="Tahoma" pitchFamily="34" charset="0"/>
                <a:cs typeface="Tahoma" pitchFamily="34" charset="0"/>
              </a:rPr>
              <a:t>Pump</a:t>
            </a:r>
            <a:r>
              <a:rPr lang="fr-FR" sz="1200" b="1" dirty="0">
                <a:ea typeface="Tahoma" pitchFamily="34" charset="0"/>
                <a:cs typeface="Tahoma" pitchFamily="34" charset="0"/>
              </a:rPr>
              <a:t> PEO</a:t>
            </a:r>
            <a:endParaRPr lang="en-US" sz="1200" b="1" dirty="0"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>
                <a:ea typeface="Tahoma" pitchFamily="34" charset="0"/>
                <a:cs typeface="Tahoma" pitchFamily="34" charset="0"/>
              </a:rPr>
              <a:t>Gallons Per Hour: 150 GPM </a:t>
            </a:r>
            <a:endParaRPr lang="en-US" sz="1200" b="1" dirty="0"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 smtClean="0">
                <a:ea typeface="Tahoma" pitchFamily="34" charset="0"/>
                <a:cs typeface="Tahoma" pitchFamily="34" charset="0"/>
              </a:rPr>
              <a:t>Price: ($1,641.00) </a:t>
            </a:r>
            <a:endParaRPr lang="en-US" sz="1200" dirty="0"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>
                <a:ea typeface="Tahoma" pitchFamily="34" charset="0"/>
                <a:cs typeface="Tahoma" pitchFamily="34" charset="0"/>
              </a:rPr>
              <a:t>Applications: Contractor, Dewatering, Fuel Oil, Irrigation, Marine, Pond, Self-Priming, Sewage, Slurry, Slush &amp; Sludge</a:t>
            </a:r>
            <a:endParaRPr lang="en-US" sz="12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203362" y="26639837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ea typeface="Tahoma" pitchFamily="34" charset="0"/>
                <a:cs typeface="Tahoma" pitchFamily="34" charset="0"/>
              </a:rPr>
              <a:t>MIT High Pressure Pedestal Pumps (FMIT-30 MIT)</a:t>
            </a:r>
            <a:endParaRPr lang="en-US" sz="1200" dirty="0"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>
                <a:ea typeface="Tahoma" pitchFamily="34" charset="0"/>
                <a:cs typeface="Tahoma" pitchFamily="34" charset="0"/>
              </a:rPr>
              <a:t>Gallons Per Hour: 21900 (365 GPM)</a:t>
            </a:r>
            <a:endParaRPr lang="en-US" sz="1200" b="1" dirty="0"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 smtClean="0">
                <a:ea typeface="Tahoma" pitchFamily="34" charset="0"/>
                <a:cs typeface="Tahoma" pitchFamily="34" charset="0"/>
              </a:rPr>
              <a:t>Price: ($4,004.00)</a:t>
            </a:r>
            <a:endParaRPr lang="en-US" sz="1200" b="1" dirty="0"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>
                <a:ea typeface="Tahoma" pitchFamily="34" charset="0"/>
                <a:cs typeface="Tahoma" pitchFamily="34" charset="0"/>
              </a:rPr>
              <a:t>Applications: Dewatering, Marine, Sanitary, Self-Priming, Sewage, Slurry, Slush &amp; Sludge</a:t>
            </a:r>
            <a:endParaRPr lang="en-US" sz="12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189494" y="26268779"/>
            <a:ext cx="1870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 err="1">
                <a:ea typeface="Tahoma" pitchFamily="34" charset="0"/>
                <a:cs typeface="Tahoma" pitchFamily="34" charset="0"/>
              </a:rPr>
              <a:t>Sewage</a:t>
            </a:r>
            <a:r>
              <a:rPr lang="fr-FR" sz="1200" b="1" dirty="0">
                <a:ea typeface="Tahoma" pitchFamily="34" charset="0"/>
                <a:cs typeface="Tahoma" pitchFamily="34" charset="0"/>
              </a:rPr>
              <a:t> Trash </a:t>
            </a:r>
            <a:r>
              <a:rPr lang="fr-FR" sz="1200" b="1" dirty="0" err="1">
                <a:ea typeface="Tahoma" pitchFamily="34" charset="0"/>
                <a:cs typeface="Tahoma" pitchFamily="34" charset="0"/>
              </a:rPr>
              <a:t>pump</a:t>
            </a:r>
            <a:r>
              <a:rPr lang="fr-FR" sz="1200" b="1" dirty="0">
                <a:ea typeface="Tahoma" pitchFamily="34" charset="0"/>
                <a:cs typeface="Tahoma" pitchFamily="34" charset="0"/>
              </a:rPr>
              <a:t> 7.5HP</a:t>
            </a:r>
            <a:endParaRPr lang="en-US" sz="1200" b="1" dirty="0"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200" dirty="0">
                <a:ea typeface="Tahoma" pitchFamily="34" charset="0"/>
                <a:cs typeface="Tahoma" pitchFamily="34" charset="0"/>
              </a:rPr>
              <a:t>230/460v 3P 20,400GPH, 3" 394A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200" dirty="0">
                <a:ea typeface="Tahoma" pitchFamily="34" charset="0"/>
                <a:cs typeface="Tahoma" pitchFamily="34" charset="0"/>
              </a:rPr>
              <a:t>Price : ($1,942.40)</a:t>
            </a:r>
            <a:endParaRPr lang="en-US" sz="1200" dirty="0"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200" dirty="0">
                <a:ea typeface="Tahoma" pitchFamily="34" charset="0"/>
                <a:cs typeface="Tahoma" pitchFamily="34" charset="0"/>
              </a:rPr>
              <a:t>Applications: Contractor, Dewatering, </a:t>
            </a:r>
            <a:r>
              <a:rPr lang="en-US" sz="1200" dirty="0" smtClean="0">
                <a:ea typeface="Tahoma" pitchFamily="34" charset="0"/>
                <a:cs typeface="Tahoma" pitchFamily="34" charset="0"/>
              </a:rPr>
              <a:t>  Flooded </a:t>
            </a:r>
            <a:r>
              <a:rPr lang="en-US" sz="1200" dirty="0">
                <a:ea typeface="Tahoma" pitchFamily="34" charset="0"/>
                <a:cs typeface="Tahoma" pitchFamily="34" charset="0"/>
              </a:rPr>
              <a:t>Suction, Fountain, Self-Priming, Sewage, Slurry, Slush &amp; Sludge</a:t>
            </a:r>
          </a:p>
        </p:txBody>
      </p:sp>
      <p:pic>
        <p:nvPicPr>
          <p:cNvPr id="80" name="Picture 79" descr="EBARA 50DWAU61.1S2 SS sewage 1.5hp"/>
          <p:cNvPicPr/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24" y="25420637"/>
            <a:ext cx="1724476" cy="13398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TextBox 86"/>
          <p:cNvSpPr txBox="1"/>
          <p:nvPr/>
        </p:nvSpPr>
        <p:spPr>
          <a:xfrm>
            <a:off x="11155362" y="28468637"/>
            <a:ext cx="2213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Submersible "Non-</a:t>
            </a:r>
            <a:r>
              <a:rPr lang="fr-FR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Clog</a:t>
            </a:r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" </a:t>
            </a:r>
            <a:r>
              <a:rPr lang="fr-FR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Pump</a:t>
            </a:r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8"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Gallons Per Hour: 210000 (3500 GPM) [460v/3P 48HP 8"]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Price: ($18,350.00)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Applications: Dewatering, Sewage, Submersible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898562" y="28536574"/>
            <a:ext cx="2352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Grinder</a:t>
            </a:r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Pump</a:t>
            </a:r>
            <a:r>
              <a:rPr lang="fr-FR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3HP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Gallons Per Hour: 6300 (105 GPM) [3HP 230v/3 double seal]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Price: ($3,011.00)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Applications: Grinder, Sanitary, Slurry, Slush &amp; Sludge, Submersible, Sump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629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n0ak95</cp:lastModifiedBy>
  <cp:revision>27</cp:revision>
  <dcterms:created xsi:type="dcterms:W3CDTF">2006-08-16T00:00:00Z</dcterms:created>
  <dcterms:modified xsi:type="dcterms:W3CDTF">2020-04-04T18:55:55Z</dcterms:modified>
</cp:coreProperties>
</file>