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9" r:id="rId3"/>
    <p:sldId id="260" r:id="rId4"/>
    <p:sldId id="258" r:id="rId5"/>
    <p:sldId id="265" r:id="rId6"/>
    <p:sldId id="266" r:id="rId7"/>
    <p:sldId id="264" r:id="rId8"/>
    <p:sldId id="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627" autoAdjust="0"/>
  </p:normalViewPr>
  <p:slideViewPr>
    <p:cSldViewPr snapToGrid="0">
      <p:cViewPr varScale="1">
        <p:scale>
          <a:sx n="75" d="100"/>
          <a:sy n="75" d="100"/>
        </p:scale>
        <p:origin x="97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B88ABF-2A95-44EE-BA1F-D8B92573229E}" type="datetimeFigureOut">
              <a:rPr lang="en-US" smtClean="0"/>
              <a:t>30/03/2020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5C7E5C-7A77-417B-95BB-AD3636E35294}" type="slidenum">
              <a:rPr lang="en-US" smtClean="0"/>
              <a:t>‹#›</a:t>
            </a:fld>
            <a:endParaRPr lang="en-US"/>
          </a:p>
        </p:txBody>
      </p:sp>
    </p:spTree>
    <p:extLst>
      <p:ext uri="{BB962C8B-B14F-4D97-AF65-F5344CB8AC3E}">
        <p14:creationId xmlns:p14="http://schemas.microsoft.com/office/powerpoint/2010/main" val="3492840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ar-LB"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LB" sz="1200" kern="1200" dirty="0" smtClean="0">
                <a:solidFill>
                  <a:schemeClr val="tx1"/>
                </a:solidFill>
                <a:effectLst/>
                <a:latin typeface="+mn-lt"/>
                <a:ea typeface="+mn-ea"/>
                <a:cs typeface="+mn-cs"/>
              </a:rPr>
              <a:t>يعتبر القمح زراعة إستراتيجية تشكل العمود الفقري للأمن الغذائي. وقد تعرّض انتاجه في لبنان خلال الأعوام الأخيرة إلى ضربات موجعة بلغت ذروتها العام الماضي، بحيث انخفضت الإنتاجية بسبب الجفاف من معدل 600 كلغ للدونم الواحد إلى ما بين 100 و150 كلغ.</a:t>
            </a:r>
            <a:endParaRPr lang="en-US"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ar-LB"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LB" sz="1200" kern="1200" dirty="0" smtClean="0">
                <a:solidFill>
                  <a:schemeClr val="tx1"/>
                </a:solidFill>
                <a:effectLst/>
                <a:latin typeface="+mn-lt"/>
                <a:ea typeface="+mn-ea"/>
                <a:cs typeface="+mn-cs"/>
              </a:rPr>
              <a:t>يراوح حجم الإنتاج اللبناني من القمح الصلب ما بين 100 و140 ألف طن، بينما تصل حاجته إلى ما بين 450 و550 ألف طن سنويًا. ويتم تصدير معظم الإنتاج اللبناني من القمح الصلب لأنه لا يصلح لإنتاج الطحين، وبالتالي فإن لبنان لا ينتج غرامًا واحدًا من القمح الطري الذي يمثّل العمود الفقري للأمن الغذائي</a:t>
            </a:r>
            <a:endParaRPr lang="en-US" dirty="0"/>
          </a:p>
        </p:txBody>
      </p:sp>
      <p:sp>
        <p:nvSpPr>
          <p:cNvPr id="4" name="Slide Number Placeholder 3"/>
          <p:cNvSpPr>
            <a:spLocks noGrp="1"/>
          </p:cNvSpPr>
          <p:nvPr>
            <p:ph type="sldNum" sz="quarter" idx="10"/>
          </p:nvPr>
        </p:nvSpPr>
        <p:spPr/>
        <p:txBody>
          <a:bodyPr/>
          <a:lstStyle/>
          <a:p>
            <a:fld id="{3E5C7E5C-7A77-417B-95BB-AD3636E35294}" type="slidenum">
              <a:rPr lang="en-US" smtClean="0"/>
              <a:t>2</a:t>
            </a:fld>
            <a:endParaRPr lang="en-US"/>
          </a:p>
        </p:txBody>
      </p:sp>
    </p:spTree>
    <p:extLst>
      <p:ext uri="{BB962C8B-B14F-4D97-AF65-F5344CB8AC3E}">
        <p14:creationId xmlns:p14="http://schemas.microsoft.com/office/powerpoint/2010/main" val="850206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5C7E5C-7A77-417B-95BB-AD3636E35294}" type="slidenum">
              <a:rPr lang="en-US" smtClean="0"/>
              <a:t>7</a:t>
            </a:fld>
            <a:endParaRPr lang="en-US"/>
          </a:p>
        </p:txBody>
      </p:sp>
    </p:spTree>
    <p:extLst>
      <p:ext uri="{BB962C8B-B14F-4D97-AF65-F5344CB8AC3E}">
        <p14:creationId xmlns:p14="http://schemas.microsoft.com/office/powerpoint/2010/main" val="1117648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AEA32DDA-DC73-4CD9-B06C-7C40C1DADCC5}" type="datetime1">
              <a:rPr lang="en-US" smtClean="0"/>
              <a:t>30/03/2020</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746EC5F-5281-48BD-9C16-E66193B8D020}"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863616055"/>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F02590-928D-4BB0-A814-3038548CCF5E}" type="datetime1">
              <a:rPr lang="en-US" smtClean="0"/>
              <a:t>30/03/2020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6EC5F-5281-48BD-9C16-E66193B8D020}" type="slidenum">
              <a:rPr lang="en-US" smtClean="0"/>
              <a:t>‹#›</a:t>
            </a:fld>
            <a:endParaRPr lang="en-US"/>
          </a:p>
        </p:txBody>
      </p:sp>
    </p:spTree>
    <p:extLst>
      <p:ext uri="{BB962C8B-B14F-4D97-AF65-F5344CB8AC3E}">
        <p14:creationId xmlns:p14="http://schemas.microsoft.com/office/powerpoint/2010/main" val="11942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31FF8AAD-3E6B-4F7E-8C71-F46B4A240190}" type="datetime1">
              <a:rPr lang="en-US" smtClean="0"/>
              <a:t>30/03/2020</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746EC5F-5281-48BD-9C16-E66193B8D020}"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994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39CB71-2329-4AFF-B8B9-F6E9D4FFEDEB}" type="datetime1">
              <a:rPr lang="en-US" smtClean="0"/>
              <a:t>30/03/2020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6EC5F-5281-48BD-9C16-E66193B8D020}" type="slidenum">
              <a:rPr lang="en-US" smtClean="0"/>
              <a:t>‹#›</a:t>
            </a:fld>
            <a:endParaRPr lang="en-US"/>
          </a:p>
        </p:txBody>
      </p:sp>
    </p:spTree>
    <p:extLst>
      <p:ext uri="{BB962C8B-B14F-4D97-AF65-F5344CB8AC3E}">
        <p14:creationId xmlns:p14="http://schemas.microsoft.com/office/powerpoint/2010/main" val="1882167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D33ECE82-1A81-4A08-B0AA-680CA21EC63C}" type="datetime1">
              <a:rPr lang="en-US" smtClean="0"/>
              <a:t>30/03/2020</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746EC5F-5281-48BD-9C16-E66193B8D020}"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889421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3FE350-BA12-4E41-A905-4CE60B507DA0}" type="datetime1">
              <a:rPr lang="en-US" smtClean="0"/>
              <a:t>30/03/2020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6EC5F-5281-48BD-9C16-E66193B8D020}" type="slidenum">
              <a:rPr lang="en-US" smtClean="0"/>
              <a:t>‹#›</a:t>
            </a:fld>
            <a:endParaRPr lang="en-US"/>
          </a:p>
        </p:txBody>
      </p:sp>
    </p:spTree>
    <p:extLst>
      <p:ext uri="{BB962C8B-B14F-4D97-AF65-F5344CB8AC3E}">
        <p14:creationId xmlns:p14="http://schemas.microsoft.com/office/powerpoint/2010/main" val="33691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7334D0-2BF6-4FB2-8A23-A5122DCB25EF}" type="datetime1">
              <a:rPr lang="en-US" smtClean="0"/>
              <a:t>30/03/2020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46EC5F-5281-48BD-9C16-E66193B8D020}" type="slidenum">
              <a:rPr lang="en-US" smtClean="0"/>
              <a:t>‹#›</a:t>
            </a:fld>
            <a:endParaRPr lang="en-US"/>
          </a:p>
        </p:txBody>
      </p:sp>
    </p:spTree>
    <p:extLst>
      <p:ext uri="{BB962C8B-B14F-4D97-AF65-F5344CB8AC3E}">
        <p14:creationId xmlns:p14="http://schemas.microsoft.com/office/powerpoint/2010/main" val="386444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B0DFE7-146C-4CC3-B122-1AA4F9C99BA6}" type="datetime1">
              <a:rPr lang="en-US" smtClean="0"/>
              <a:t>30/03/2020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46EC5F-5281-48BD-9C16-E66193B8D020}" type="slidenum">
              <a:rPr lang="en-US" smtClean="0"/>
              <a:t>‹#›</a:t>
            </a:fld>
            <a:endParaRPr lang="en-US"/>
          </a:p>
        </p:txBody>
      </p:sp>
    </p:spTree>
    <p:extLst>
      <p:ext uri="{BB962C8B-B14F-4D97-AF65-F5344CB8AC3E}">
        <p14:creationId xmlns:p14="http://schemas.microsoft.com/office/powerpoint/2010/main" val="354469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A68053A5-4034-4FD0-983C-32F458AE27AB}" type="datetime1">
              <a:rPr lang="en-US" smtClean="0"/>
              <a:t>30/03/2020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46EC5F-5281-48BD-9C16-E66193B8D020}" type="slidenum">
              <a:rPr lang="en-US" smtClean="0"/>
              <a:t>‹#›</a:t>
            </a:fld>
            <a:endParaRPr lang="en-US"/>
          </a:p>
        </p:txBody>
      </p:sp>
    </p:spTree>
    <p:extLst>
      <p:ext uri="{BB962C8B-B14F-4D97-AF65-F5344CB8AC3E}">
        <p14:creationId xmlns:p14="http://schemas.microsoft.com/office/powerpoint/2010/main" val="1241670551"/>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E52416EA-4F49-4B63-9CCF-9FE4F753A894}" type="datetime1">
              <a:rPr lang="en-US" smtClean="0"/>
              <a:t>30/03/2020</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746EC5F-5281-48BD-9C16-E66193B8D020}" type="slidenum">
              <a:rPr lang="en-US" smtClean="0"/>
              <a:t>‹#›</a:t>
            </a:fld>
            <a:endParaRPr lang="en-US"/>
          </a:p>
        </p:txBody>
      </p:sp>
    </p:spTree>
    <p:extLst>
      <p:ext uri="{BB962C8B-B14F-4D97-AF65-F5344CB8AC3E}">
        <p14:creationId xmlns:p14="http://schemas.microsoft.com/office/powerpoint/2010/main" val="4148773177"/>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CBD6282A-3A36-4581-AC26-A95CF2269767}" type="datetime1">
              <a:rPr lang="en-US" smtClean="0"/>
              <a:t>30/03/2020</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746EC5F-5281-48BD-9C16-E66193B8D020}" type="slidenum">
              <a:rPr lang="en-US" smtClean="0"/>
              <a:t>‹#›</a:t>
            </a:fld>
            <a:endParaRPr lang="en-US"/>
          </a:p>
        </p:txBody>
      </p:sp>
    </p:spTree>
    <p:extLst>
      <p:ext uri="{BB962C8B-B14F-4D97-AF65-F5344CB8AC3E}">
        <p14:creationId xmlns:p14="http://schemas.microsoft.com/office/powerpoint/2010/main" val="1998489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C78E774A-1643-4559-9C33-E9A8BE2783B3}" type="datetime1">
              <a:rPr lang="en-US" smtClean="0"/>
              <a:t>30/03/2020</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746EC5F-5281-48BD-9C16-E66193B8D020}"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973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hyperlink" Target="https://www.lebarmy.gov.lb/ar/content/%C2%AB%D8%BA%D8%A7%D9%84%D9%8A-%D8%A7%D9%84%D9%82%D9%85%D8%AD-%D8%BA%D8%A7%D9%84%D9%8A%C2%BB"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al-akhbar.com/Community/36417"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mazari3.net/%D8%B7%D8%B1%D9%82-%D8%B2%D8%B1%D8%A7%D8%B9%D8%A9-%D8%A7%D9%84%D9%82%D9%85%D8%AD-%D9%88%D8%A7%D9%84%D8%B4%D8%B9%D9%8A%D8%B1/" TargetMode="External"/><Relationship Id="rId2" Type="http://schemas.openxmlformats.org/officeDocument/2006/relationships/hyperlink" Target="https://mawdoo3.com/%D9%83%D9%8A%D9%81%D9%8A%D8%A9_%D8%B2%D8%B1%D8%A7%D8%B9%D8%A9_%D8%A7%D9%84%D9%82%D9%85%D8%AD" TargetMode="Externa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hyperlink" Target="https://mazari3.net/%D8%B7%D8%B1%D9%82-%D8%B2%D8%B1%D8%A7%D8%B9%D8%A9-%D8%A7%D9%84%D9%82%D9%85%D8%AD-%D9%88%D8%A7%D9%84%D8%B4%D8%B9%D9%8A%D8%B1/"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earecurious.net/questions/79829/km-kylo-khbz-ymknny-antagh-maa-kylo-oahd-mn-aldkyk"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0752" y="2633496"/>
            <a:ext cx="3793678" cy="3349641"/>
          </a:xfrm>
        </p:spPr>
        <p:txBody>
          <a:bodyPr/>
          <a:lstStyle/>
          <a:p>
            <a:r>
              <a:rPr lang="ar-LB" dirty="0" smtClean="0"/>
              <a:t>مشروع زراعة القمح</a:t>
            </a:r>
            <a:endParaRPr lang="en-US" dirty="0"/>
          </a:p>
        </p:txBody>
      </p:sp>
      <p:sp>
        <p:nvSpPr>
          <p:cNvPr id="3" name="Subtitle 2"/>
          <p:cNvSpPr>
            <a:spLocks noGrp="1"/>
          </p:cNvSpPr>
          <p:nvPr>
            <p:ph type="subTitle" idx="1"/>
          </p:nvPr>
        </p:nvSpPr>
        <p:spPr/>
        <p:txBody>
          <a:bodyPr/>
          <a:lstStyle/>
          <a:p>
            <a:r>
              <a:rPr lang="ar-LB" dirty="0" smtClean="0"/>
              <a:t>تقدمة: سهام عيشة</a:t>
            </a:r>
            <a:endParaRPr lang="en-US" dirty="0"/>
          </a:p>
        </p:txBody>
      </p:sp>
      <p:sp>
        <p:nvSpPr>
          <p:cNvPr id="4" name="Date Placeholder 3"/>
          <p:cNvSpPr>
            <a:spLocks noGrp="1"/>
          </p:cNvSpPr>
          <p:nvPr>
            <p:ph type="dt" sz="half" idx="10"/>
          </p:nvPr>
        </p:nvSpPr>
        <p:spPr/>
        <p:txBody>
          <a:bodyPr/>
          <a:lstStyle/>
          <a:p>
            <a:fld id="{DA07ECD1-D664-4B4D-83B8-F70A02E371FB}" type="datetime1">
              <a:rPr lang="en-US" smtClean="0"/>
              <a:t>30/03/2020</a:t>
            </a:fld>
            <a:endParaRPr lang="en-US"/>
          </a:p>
        </p:txBody>
      </p:sp>
      <p:sp>
        <p:nvSpPr>
          <p:cNvPr id="5" name="Slide Number Placeholder 4"/>
          <p:cNvSpPr>
            <a:spLocks noGrp="1"/>
          </p:cNvSpPr>
          <p:nvPr>
            <p:ph type="sldNum" sz="quarter" idx="12"/>
          </p:nvPr>
        </p:nvSpPr>
        <p:spPr/>
        <p:txBody>
          <a:bodyPr/>
          <a:lstStyle/>
          <a:p>
            <a:fld id="{F746EC5F-5281-48BD-9C16-E66193B8D020}" type="slidenum">
              <a:rPr lang="en-US" smtClean="0"/>
              <a:t>1</a:t>
            </a:fld>
            <a:endParaRPr lang="en-US"/>
          </a:p>
        </p:txBody>
      </p:sp>
      <p:pic>
        <p:nvPicPr>
          <p:cNvPr id="6" name="Picture 5"/>
          <p:cNvPicPr>
            <a:picLocks noChangeAspect="1"/>
          </p:cNvPicPr>
          <p:nvPr/>
        </p:nvPicPr>
        <p:blipFill>
          <a:blip r:embed="rId2"/>
          <a:stretch>
            <a:fillRect/>
          </a:stretch>
        </p:blipFill>
        <p:spPr>
          <a:xfrm>
            <a:off x="926782" y="1997157"/>
            <a:ext cx="5095875" cy="3467100"/>
          </a:xfrm>
          <a:prstGeom prst="rect">
            <a:avLst/>
          </a:prstGeom>
        </p:spPr>
      </p:pic>
      <p:pic>
        <p:nvPicPr>
          <p:cNvPr id="7" name="Grafik 2" descr="AECENAR_Kopf_withWebsiteAdress.jp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818094" cy="1018890"/>
          </a:xfrm>
          <a:prstGeom prst="rect">
            <a:avLst/>
          </a:prstGeom>
          <a:noFill/>
          <a:ln>
            <a:noFill/>
          </a:ln>
        </p:spPr>
      </p:pic>
      <p:pic>
        <p:nvPicPr>
          <p:cNvPr id="8" name="Grafik 10" descr="Basmalla.jpg"/>
          <p:cNvPicPr>
            <a:picLocks noChangeAspect="1"/>
          </p:cNvPicPr>
          <p:nvPr/>
        </p:nvPicPr>
        <p:blipFill>
          <a:blip r:embed="rId4" cstate="print"/>
          <a:stretch>
            <a:fillRect/>
          </a:stretch>
        </p:blipFill>
        <p:spPr>
          <a:xfrm>
            <a:off x="5818094" y="-15419"/>
            <a:ext cx="4078942" cy="704396"/>
          </a:xfrm>
          <a:prstGeom prst="rect">
            <a:avLst/>
          </a:prstGeom>
        </p:spPr>
      </p:pic>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9897036" y="0"/>
            <a:ext cx="2294964" cy="1804372"/>
          </a:xfrm>
          <a:prstGeom prst="rect">
            <a:avLst/>
          </a:prstGeom>
        </p:spPr>
      </p:pic>
    </p:spTree>
    <p:extLst>
      <p:ext uri="{BB962C8B-B14F-4D97-AF65-F5344CB8AC3E}">
        <p14:creationId xmlns:p14="http://schemas.microsoft.com/office/powerpoint/2010/main" val="3811165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8053A5-4034-4FD0-983C-32F458AE27AB}" type="datetime1">
              <a:rPr lang="en-US" smtClean="0"/>
              <a:t>30/03/2020</a:t>
            </a:fld>
            <a:endParaRPr lang="en-US"/>
          </a:p>
        </p:txBody>
      </p:sp>
      <p:sp>
        <p:nvSpPr>
          <p:cNvPr id="3" name="Slide Number Placeholder 2"/>
          <p:cNvSpPr>
            <a:spLocks noGrp="1"/>
          </p:cNvSpPr>
          <p:nvPr>
            <p:ph type="sldNum" sz="quarter" idx="12"/>
          </p:nvPr>
        </p:nvSpPr>
        <p:spPr/>
        <p:txBody>
          <a:bodyPr/>
          <a:lstStyle/>
          <a:p>
            <a:fld id="{F746EC5F-5281-48BD-9C16-E66193B8D020}" type="slidenum">
              <a:rPr lang="en-US" smtClean="0"/>
              <a:t>2</a:t>
            </a:fld>
            <a:endParaRPr lang="en-US"/>
          </a:p>
        </p:txBody>
      </p:sp>
      <p:sp>
        <p:nvSpPr>
          <p:cNvPr id="4" name="Title 1"/>
          <p:cNvSpPr txBox="1">
            <a:spLocks/>
          </p:cNvSpPr>
          <p:nvPr/>
        </p:nvSpPr>
        <p:spPr>
          <a:xfrm>
            <a:off x="2933700" y="568345"/>
            <a:ext cx="8770571" cy="868570"/>
          </a:xfrm>
          <a:prstGeom prst="rect">
            <a:avLst/>
          </a:prstGeom>
        </p:spPr>
        <p:txBody>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algn="r" rtl="1"/>
            <a:r>
              <a:rPr lang="ar-LB" dirty="0" smtClean="0"/>
              <a:t>واقع انتاج القمح في لبنان</a:t>
            </a:r>
            <a:endParaRPr lang="en-US" dirty="0"/>
          </a:p>
        </p:txBody>
      </p:sp>
      <p:sp>
        <p:nvSpPr>
          <p:cNvPr id="6" name="TextBox 5"/>
          <p:cNvSpPr txBox="1"/>
          <p:nvPr/>
        </p:nvSpPr>
        <p:spPr>
          <a:xfrm>
            <a:off x="1351281" y="1596114"/>
            <a:ext cx="10144034" cy="3046988"/>
          </a:xfrm>
          <a:prstGeom prst="rect">
            <a:avLst/>
          </a:prstGeom>
          <a:noFill/>
        </p:spPr>
        <p:txBody>
          <a:bodyPr wrap="square" rtlCol="0">
            <a:spAutoFit/>
          </a:bodyPr>
          <a:lstStyle/>
          <a:p>
            <a:pPr marL="285750" indent="-285750">
              <a:buFont typeface="Arial" panose="020B0604020202020204" pitchFamily="34" charset="0"/>
              <a:buChar char="•"/>
            </a:pPr>
            <a:endParaRPr lang="ar-LB" sz="2400" dirty="0" smtClean="0"/>
          </a:p>
          <a:p>
            <a:pPr marL="285750" indent="-285750" algn="r" rtl="1">
              <a:buFont typeface="Arial" panose="020B0604020202020204" pitchFamily="34" charset="0"/>
              <a:buChar char="•"/>
            </a:pPr>
            <a:r>
              <a:rPr lang="ar-LB" sz="2400" dirty="0"/>
              <a:t>يعتبر القمح زراعة إستراتيجية تشكل العمود الفقري للأمن الغذائي</a:t>
            </a:r>
            <a:endParaRPr lang="ar-LB" sz="2400" dirty="0" smtClean="0"/>
          </a:p>
          <a:p>
            <a:pPr marL="285750" indent="-285750" algn="r" rtl="1">
              <a:buFont typeface="Arial" panose="020B0604020202020204" pitchFamily="34" charset="0"/>
              <a:buChar char="•"/>
            </a:pPr>
            <a:r>
              <a:rPr lang="ar-LB" sz="2400" dirty="0"/>
              <a:t>خلال الأعوام </a:t>
            </a:r>
            <a:r>
              <a:rPr lang="ar-LB" sz="2400" dirty="0" smtClean="0"/>
              <a:t>الأخيرة انخفضت انتاجية القمح في لبنان </a:t>
            </a:r>
            <a:r>
              <a:rPr lang="ar-LB" sz="2400" dirty="0"/>
              <a:t>بسبب الجفاف من معدل 600 كلغ </a:t>
            </a:r>
            <a:r>
              <a:rPr lang="ar-LB" sz="2400" dirty="0" smtClean="0"/>
              <a:t>للدونم </a:t>
            </a:r>
            <a:r>
              <a:rPr lang="ar-LB" sz="2400" dirty="0"/>
              <a:t>الواحد</a:t>
            </a:r>
            <a:r>
              <a:rPr lang="ar-LB" sz="2400" dirty="0" smtClean="0"/>
              <a:t> (1 دونم = 1000 متر مربع) إلى </a:t>
            </a:r>
            <a:r>
              <a:rPr lang="ar-LB" sz="2400" dirty="0"/>
              <a:t>ما بين 100 و150 كلغ.</a:t>
            </a:r>
            <a:endParaRPr lang="en-US" sz="2400" dirty="0"/>
          </a:p>
          <a:p>
            <a:pPr marL="285750" indent="-285750" algn="r" rtl="1">
              <a:buFont typeface="Arial" panose="020B0604020202020204" pitchFamily="34" charset="0"/>
              <a:buChar char="•"/>
            </a:pPr>
            <a:r>
              <a:rPr lang="ar-LB" sz="2400" dirty="0" smtClean="0"/>
              <a:t> حجم </a:t>
            </a:r>
            <a:r>
              <a:rPr lang="ar-LB" sz="2400" dirty="0"/>
              <a:t>الإنتاج اللبناني من القمح الصلب ما بين 100 و140 ألف </a:t>
            </a:r>
            <a:r>
              <a:rPr lang="ar-LB" sz="2400" dirty="0" smtClean="0"/>
              <a:t>طن </a:t>
            </a:r>
            <a:r>
              <a:rPr lang="ar-LB" sz="2400" dirty="0"/>
              <a:t>بينما تصل حاجته إلى ما بين 450 و550 ألف طن </a:t>
            </a:r>
            <a:r>
              <a:rPr lang="ar-LB" sz="2400" dirty="0" smtClean="0"/>
              <a:t>سنويًا. (2012)</a:t>
            </a:r>
          </a:p>
          <a:p>
            <a:pPr marL="285750" indent="-285750" algn="r" rtl="1">
              <a:buFont typeface="Arial" panose="020B0604020202020204" pitchFamily="34" charset="0"/>
              <a:buChar char="•"/>
            </a:pPr>
            <a:r>
              <a:rPr lang="ar-LB" sz="2400" dirty="0" smtClean="0"/>
              <a:t>يتم </a:t>
            </a:r>
            <a:r>
              <a:rPr lang="ar-LB" sz="2400" dirty="0"/>
              <a:t>تصدير</a:t>
            </a:r>
            <a:r>
              <a:rPr lang="ar-LB" sz="2400" dirty="0" smtClean="0"/>
              <a:t> القمح </a:t>
            </a:r>
            <a:r>
              <a:rPr lang="ar-LB" sz="2400" dirty="0"/>
              <a:t>الصلب لأنه لا يصلح لإنتاج </a:t>
            </a:r>
            <a:r>
              <a:rPr lang="ar-LB" sz="2400" dirty="0" smtClean="0"/>
              <a:t>الطحين اذاً لبنان </a:t>
            </a:r>
            <a:r>
              <a:rPr lang="ar-LB" sz="2400" dirty="0"/>
              <a:t>لا ينتج غرامًا واحدًا من القمح </a:t>
            </a:r>
            <a:r>
              <a:rPr lang="ar-LB" sz="2400" dirty="0" smtClean="0"/>
              <a:t>الطري.</a:t>
            </a:r>
          </a:p>
          <a:p>
            <a:pPr marL="285750" indent="-285750" algn="r" rtl="1">
              <a:buFont typeface="Arial" panose="020B0604020202020204" pitchFamily="34" charset="0"/>
              <a:buChar char="•"/>
            </a:pPr>
            <a:endParaRPr lang="en-US" sz="2400" dirty="0"/>
          </a:p>
        </p:txBody>
      </p:sp>
      <p:sp>
        <p:nvSpPr>
          <p:cNvPr id="7" name="Rectangle 6"/>
          <p:cNvSpPr/>
          <p:nvPr/>
        </p:nvSpPr>
        <p:spPr>
          <a:xfrm>
            <a:off x="261257" y="6296615"/>
            <a:ext cx="6096000" cy="646331"/>
          </a:xfrm>
          <a:prstGeom prst="rect">
            <a:avLst/>
          </a:prstGeom>
        </p:spPr>
        <p:txBody>
          <a:bodyPr>
            <a:spAutoFit/>
          </a:bodyPr>
          <a:lstStyle/>
          <a:p>
            <a:pPr marL="137160" marR="0" indent="-137160">
              <a:spcBef>
                <a:spcPts val="0"/>
              </a:spcBef>
              <a:spcAft>
                <a:spcPts val="200"/>
              </a:spcAft>
              <a:tabLst>
                <a:tab pos="137160" algn="l"/>
              </a:tabLst>
            </a:pPr>
            <a:r>
              <a:rPr lang="de-DE" baseline="30000" dirty="0">
                <a:solidFill>
                  <a:srgbClr val="0000FF"/>
                </a:solidFill>
                <a:latin typeface="Palatino Linotype" panose="02040502050505030304" pitchFamily="18" charset="0"/>
                <a:ea typeface="Times New Roman" panose="02020603050405020304" pitchFamily="18" charset="0"/>
                <a:cs typeface="Traditional Arabic" panose="02020603050405020304" pitchFamily="18" charset="-78"/>
                <a:hlinkClick r:id="rId3"/>
              </a:rPr>
              <a:t>https://www.lebarmy.gov.lb/ar/content/%C2%AB%D8%BA%D8%A7%D9%84%D9%8A-%D8%A7%D9%84%D9%82%D9%85%D8%AD-%D8%BA%D8%A7%D9%84%D9%8A%C2%BB</a:t>
            </a:r>
            <a:endParaRPr lang="de-DE" sz="1400" baseline="30000" dirty="0">
              <a:effectLst/>
              <a:latin typeface="Palatino Linotype" panose="02040502050505030304" pitchFamily="18" charset="0"/>
              <a:ea typeface="Times New Roman" panose="02020603050405020304" pitchFamily="18" charset="0"/>
              <a:cs typeface="Traditional Arabic" panose="02020603050405020304" pitchFamily="18" charset="-78"/>
            </a:endParaRPr>
          </a:p>
        </p:txBody>
      </p:sp>
      <p:sp>
        <p:nvSpPr>
          <p:cNvPr id="5" name="Rectangle 4"/>
          <p:cNvSpPr/>
          <p:nvPr/>
        </p:nvSpPr>
        <p:spPr>
          <a:xfrm>
            <a:off x="261257" y="5988838"/>
            <a:ext cx="3215239" cy="307777"/>
          </a:xfrm>
          <a:prstGeom prst="rect">
            <a:avLst/>
          </a:prstGeom>
        </p:spPr>
        <p:txBody>
          <a:bodyPr wrap="none">
            <a:spAutoFit/>
          </a:bodyPr>
          <a:lstStyle/>
          <a:p>
            <a:r>
              <a:rPr lang="en-US" sz="1400" dirty="0">
                <a:hlinkClick r:id="rId4"/>
              </a:rPr>
              <a:t>https://al-akhbar.com/Community/36417</a:t>
            </a:r>
            <a:endParaRPr lang="en-US" sz="1400" dirty="0"/>
          </a:p>
        </p:txBody>
      </p:sp>
    </p:spTree>
    <p:extLst>
      <p:ext uri="{BB962C8B-B14F-4D97-AF65-F5344CB8AC3E}">
        <p14:creationId xmlns:p14="http://schemas.microsoft.com/office/powerpoint/2010/main" val="1957330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8053A5-4034-4FD0-983C-32F458AE27AB}" type="datetime1">
              <a:rPr lang="en-US" smtClean="0"/>
              <a:t>30/03/2020</a:t>
            </a:fld>
            <a:endParaRPr lang="en-US"/>
          </a:p>
        </p:txBody>
      </p:sp>
      <p:sp>
        <p:nvSpPr>
          <p:cNvPr id="3" name="Slide Number Placeholder 2"/>
          <p:cNvSpPr>
            <a:spLocks noGrp="1"/>
          </p:cNvSpPr>
          <p:nvPr>
            <p:ph type="sldNum" sz="quarter" idx="12"/>
          </p:nvPr>
        </p:nvSpPr>
        <p:spPr/>
        <p:txBody>
          <a:bodyPr/>
          <a:lstStyle/>
          <a:p>
            <a:fld id="{F746EC5F-5281-48BD-9C16-E66193B8D020}" type="slidenum">
              <a:rPr lang="en-US" smtClean="0"/>
              <a:t>3</a:t>
            </a:fld>
            <a:endParaRPr lang="en-US"/>
          </a:p>
        </p:txBody>
      </p:sp>
      <p:sp>
        <p:nvSpPr>
          <p:cNvPr id="4" name="Rectangle 3"/>
          <p:cNvSpPr/>
          <p:nvPr/>
        </p:nvSpPr>
        <p:spPr>
          <a:xfrm>
            <a:off x="7003829" y="619711"/>
            <a:ext cx="4538422" cy="707886"/>
          </a:xfrm>
          <a:prstGeom prst="rect">
            <a:avLst/>
          </a:prstGeom>
        </p:spPr>
        <p:txBody>
          <a:bodyPr wrap="none">
            <a:spAutoFit/>
          </a:bodyPr>
          <a:lstStyle/>
          <a:p>
            <a:r>
              <a:rPr lang="ar-LB" sz="4000" dirty="0"/>
              <a:t>نبتة القمح وطريقة زراعتها</a:t>
            </a:r>
            <a:endParaRPr lang="en-US" sz="4000" dirty="0"/>
          </a:p>
        </p:txBody>
      </p:sp>
      <p:sp>
        <p:nvSpPr>
          <p:cNvPr id="7" name="Rectangle 6"/>
          <p:cNvSpPr/>
          <p:nvPr/>
        </p:nvSpPr>
        <p:spPr>
          <a:xfrm>
            <a:off x="182880" y="6296615"/>
            <a:ext cx="6096000" cy="461665"/>
          </a:xfrm>
          <a:prstGeom prst="rect">
            <a:avLst/>
          </a:prstGeom>
        </p:spPr>
        <p:txBody>
          <a:bodyPr>
            <a:spAutoFit/>
          </a:bodyPr>
          <a:lstStyle/>
          <a:p>
            <a:pPr marL="137160" marR="0" indent="-137160">
              <a:spcBef>
                <a:spcPts val="0"/>
              </a:spcBef>
              <a:spcAft>
                <a:spcPts val="200"/>
              </a:spcAft>
              <a:tabLst>
                <a:tab pos="137160" algn="l"/>
              </a:tabLst>
            </a:pPr>
            <a:r>
              <a:rPr lang="de-DE" baseline="30000" dirty="0">
                <a:solidFill>
                  <a:srgbClr val="0000FF"/>
                </a:solidFill>
                <a:latin typeface="Palatino Linotype" panose="02040502050505030304" pitchFamily="18" charset="0"/>
                <a:ea typeface="Times New Roman" panose="02020603050405020304" pitchFamily="18" charset="0"/>
                <a:cs typeface="Traditional Arabic" panose="02020603050405020304" pitchFamily="18" charset="-78"/>
                <a:hlinkClick r:id="rId2"/>
              </a:rPr>
              <a:t>https://mawdoo3.com/%D9%83%D9%8A%D9%81%D9%8A%D8%A9_%D8%B2%D8%B1%D8%A7%D8%B9%D8%A9_%D8%A7%D9%84%D9%82%D9%85%D8%AD</a:t>
            </a:r>
            <a:endParaRPr lang="de-DE" sz="1400" baseline="30000" dirty="0">
              <a:effectLst/>
              <a:latin typeface="Palatino Linotype" panose="02040502050505030304" pitchFamily="18" charset="0"/>
              <a:ea typeface="Times New Roman" panose="02020603050405020304" pitchFamily="18" charset="0"/>
              <a:cs typeface="Traditional Arabic" panose="02020603050405020304" pitchFamily="18" charset="-78"/>
            </a:endParaRPr>
          </a:p>
        </p:txBody>
      </p:sp>
      <p:sp>
        <p:nvSpPr>
          <p:cNvPr id="8" name="Rectangle 7"/>
          <p:cNvSpPr/>
          <p:nvPr/>
        </p:nvSpPr>
        <p:spPr>
          <a:xfrm>
            <a:off x="4175760" y="1433959"/>
            <a:ext cx="7264400" cy="4893647"/>
          </a:xfrm>
          <a:prstGeom prst="rect">
            <a:avLst/>
          </a:prstGeom>
        </p:spPr>
        <p:txBody>
          <a:bodyPr wrap="square">
            <a:spAutoFit/>
          </a:bodyPr>
          <a:lstStyle/>
          <a:p>
            <a:pPr marL="285750" indent="-285750" algn="r" rtl="1">
              <a:buFont typeface="Arial" panose="020B0604020202020204" pitchFamily="34" charset="0"/>
              <a:buChar char="•"/>
            </a:pPr>
            <a:r>
              <a:rPr lang="ar-LB" sz="2400" dirty="0"/>
              <a:t>يصنف القمح إلى عدة أنواع تبعاً للفصل والوقت التي تتم زراعته به، فالقمح الشتوي يُزرع بالخريف ويتم حصاده في الربيع أو صيف السنة القادمة تبعاً لموقع الزرع، ويكون وفيراً، بينما القمح الربيعي فَيُزرع بالربيع ويحصد بالخريف ويمتاز بقدرته على تحمل ظروف الجفاف، ومن هذه الأنواع: القمح الطري أو الشائع</a:t>
            </a:r>
            <a:r>
              <a:rPr lang="fr-FR" sz="2400" dirty="0"/>
              <a:t> ( </a:t>
            </a:r>
            <a:r>
              <a:rPr lang="ar-LB" sz="2400" dirty="0"/>
              <a:t>بالإنجليزية</a:t>
            </a:r>
            <a:r>
              <a:rPr lang="fr-FR" sz="2400" dirty="0"/>
              <a:t>: Common </a:t>
            </a:r>
            <a:r>
              <a:rPr lang="fr-FR" sz="2400" dirty="0" err="1"/>
              <a:t>wheat</a:t>
            </a:r>
            <a:r>
              <a:rPr lang="fr-FR" sz="2400" dirty="0"/>
              <a:t>) </a:t>
            </a:r>
            <a:r>
              <a:rPr lang="ar-LB" sz="2400" dirty="0"/>
              <a:t>الذي يستخدم في صناعة الخبز</a:t>
            </a:r>
            <a:r>
              <a:rPr lang="ar-LB" sz="2400" dirty="0" smtClean="0"/>
              <a:t>.</a:t>
            </a:r>
            <a:endParaRPr lang="ar-LB" sz="2400" dirty="0" smtClean="0">
              <a:solidFill>
                <a:srgbClr val="222222"/>
              </a:solidFill>
              <a:latin typeface="Open Sans" panose="020B0606030504020204" pitchFamily="34" charset="0"/>
            </a:endParaRPr>
          </a:p>
          <a:p>
            <a:pPr marL="285750" indent="-285750" algn="r" rtl="1">
              <a:buFont typeface="Arial" panose="020B0604020202020204" pitchFamily="34" charset="0"/>
              <a:buChar char="•"/>
            </a:pPr>
            <a:r>
              <a:rPr lang="ar-LB" sz="2400" dirty="0" smtClean="0">
                <a:solidFill>
                  <a:srgbClr val="222222"/>
                </a:solidFill>
                <a:latin typeface="Open Sans" panose="020B0606030504020204" pitchFamily="34" charset="0"/>
              </a:rPr>
              <a:t>يمكن </a:t>
            </a:r>
            <a:r>
              <a:rPr lang="ar-LB" sz="2400" dirty="0">
                <a:solidFill>
                  <a:srgbClr val="222222"/>
                </a:solidFill>
                <a:latin typeface="Open Sans" panose="020B0606030504020204" pitchFamily="34" charset="0"/>
              </a:rPr>
              <a:t>زراعة حوالي 130 الى 150 كلغ في الهكتار الواحد بالنسبة للمناطق الجافة والحارة, 150 الى 170 كلغ بالنسبة المناطق الرطبة ويمكن زراعة كذلك 200 كلغ من القمح اوالشعير في الهكتار بالنسبة للمناطق السقوية</a:t>
            </a:r>
            <a:r>
              <a:rPr lang="ar-LB" sz="2400" dirty="0" smtClean="0">
                <a:solidFill>
                  <a:srgbClr val="222222"/>
                </a:solidFill>
                <a:latin typeface="Open Sans" panose="020B0606030504020204" pitchFamily="34" charset="0"/>
              </a:rPr>
              <a:t>.</a:t>
            </a:r>
            <a:endParaRPr lang="ar-LB" sz="2400" dirty="0">
              <a:solidFill>
                <a:srgbClr val="222222"/>
              </a:solidFill>
              <a:latin typeface="Open Sans" panose="020B0606030504020204" pitchFamily="34" charset="0"/>
            </a:endParaRPr>
          </a:p>
          <a:p>
            <a:pPr marL="285750" indent="-285750" algn="r" rtl="1">
              <a:buFont typeface="Arial" panose="020B0604020202020204" pitchFamily="34" charset="0"/>
              <a:buChar char="•"/>
            </a:pPr>
            <a:r>
              <a:rPr lang="ar-LB" sz="2400" dirty="0">
                <a:solidFill>
                  <a:srgbClr val="222222"/>
                </a:solidFill>
                <a:latin typeface="Open Sans" panose="020B0606030504020204" pitchFamily="34" charset="0"/>
              </a:rPr>
              <a:t>يمكن بذر بذور القمح </a:t>
            </a:r>
            <a:r>
              <a:rPr lang="ar-LB" sz="2400" dirty="0" smtClean="0">
                <a:solidFill>
                  <a:srgbClr val="222222"/>
                </a:solidFill>
                <a:latin typeface="Open Sans" panose="020B0606030504020204" pitchFamily="34" charset="0"/>
              </a:rPr>
              <a:t>على </a:t>
            </a:r>
            <a:r>
              <a:rPr lang="ar-LB" sz="2400" dirty="0">
                <a:solidFill>
                  <a:srgbClr val="222222"/>
                </a:solidFill>
                <a:latin typeface="Open Sans" panose="020B0606030504020204" pitchFamily="34" charset="0"/>
              </a:rPr>
              <a:t>عمق 3 الى 4 سم في بعض الأحيان أو زيادة العمق الى 4 _ 5 سم بالنسبة للمناطق التي تعرف بخطر الطيور أو المناطق الباردة التي سيتأخر فيها الانبات.</a:t>
            </a:r>
            <a:endParaRPr lang="ar-LB" sz="2400" b="0" i="0" dirty="0">
              <a:solidFill>
                <a:srgbClr val="222222"/>
              </a:solidFill>
              <a:effectLst/>
              <a:latin typeface="Open Sans" panose="020B0606030504020204" pitchFamily="34" charset="0"/>
            </a:endParaRPr>
          </a:p>
        </p:txBody>
      </p:sp>
      <p:sp>
        <p:nvSpPr>
          <p:cNvPr id="9" name="Rectangle 8"/>
          <p:cNvSpPr/>
          <p:nvPr/>
        </p:nvSpPr>
        <p:spPr>
          <a:xfrm>
            <a:off x="182880" y="5359256"/>
            <a:ext cx="5323840" cy="830997"/>
          </a:xfrm>
          <a:prstGeom prst="rect">
            <a:avLst/>
          </a:prstGeom>
        </p:spPr>
        <p:txBody>
          <a:bodyPr wrap="square">
            <a:spAutoFit/>
          </a:bodyPr>
          <a:lstStyle/>
          <a:p>
            <a:r>
              <a:rPr lang="en-US" sz="1200" dirty="0">
                <a:hlinkClick r:id="rId3"/>
              </a:rPr>
              <a:t>https://mazari3.net/%D8%B7%D8%B1%D9%82-%D8%B2%D8%B1%D8%A7%D8%B9%D8%A9-%D8%A7%D9%84%D9%82%D9%85%D8%AD-%D9%88%D8%A7%D9%84%D8%B4%D8%B9%D9%8A%D8%B1/</a:t>
            </a:r>
            <a:endParaRPr lang="en-US" sz="12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999" y="1649730"/>
            <a:ext cx="3458482" cy="19367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805" y="3773026"/>
            <a:ext cx="3331083" cy="1586230"/>
          </a:xfrm>
          <a:prstGeom prst="rect">
            <a:avLst/>
          </a:prstGeom>
        </p:spPr>
      </p:pic>
    </p:spTree>
    <p:extLst>
      <p:ext uri="{BB962C8B-B14F-4D97-AF65-F5344CB8AC3E}">
        <p14:creationId xmlns:p14="http://schemas.microsoft.com/office/powerpoint/2010/main" val="4019526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B0DFE7-146C-4CC3-B122-1AA4F9C99BA6}" type="datetime1">
              <a:rPr lang="en-US" smtClean="0"/>
              <a:t>30/03/2020</a:t>
            </a:fld>
            <a:endParaRPr lang="en-US"/>
          </a:p>
        </p:txBody>
      </p:sp>
      <p:sp>
        <p:nvSpPr>
          <p:cNvPr id="4" name="Slide Number Placeholder 3"/>
          <p:cNvSpPr>
            <a:spLocks noGrp="1"/>
          </p:cNvSpPr>
          <p:nvPr>
            <p:ph type="sldNum" sz="quarter" idx="12"/>
          </p:nvPr>
        </p:nvSpPr>
        <p:spPr/>
        <p:txBody>
          <a:bodyPr/>
          <a:lstStyle/>
          <a:p>
            <a:fld id="{F746EC5F-5281-48BD-9C16-E66193B8D020}" type="slidenum">
              <a:rPr lang="en-US" smtClean="0"/>
              <a:t>4</a:t>
            </a:fld>
            <a:endParaRPr lang="en-US"/>
          </a:p>
        </p:txBody>
      </p:sp>
      <p:pic>
        <p:nvPicPr>
          <p:cNvPr id="5" name="Picture 4"/>
          <p:cNvPicPr>
            <a:picLocks noChangeAspect="1"/>
          </p:cNvPicPr>
          <p:nvPr/>
        </p:nvPicPr>
        <p:blipFill>
          <a:blip r:embed="rId2"/>
          <a:stretch>
            <a:fillRect/>
          </a:stretch>
        </p:blipFill>
        <p:spPr>
          <a:xfrm>
            <a:off x="4963827" y="2305674"/>
            <a:ext cx="6740444" cy="4173503"/>
          </a:xfrm>
          <a:prstGeom prst="rect">
            <a:avLst/>
          </a:prstGeom>
        </p:spPr>
      </p:pic>
      <p:sp>
        <p:nvSpPr>
          <p:cNvPr id="6" name="Rectangle 5"/>
          <p:cNvSpPr/>
          <p:nvPr/>
        </p:nvSpPr>
        <p:spPr>
          <a:xfrm>
            <a:off x="375920" y="4353416"/>
            <a:ext cx="3566160" cy="2308324"/>
          </a:xfrm>
          <a:prstGeom prst="rect">
            <a:avLst/>
          </a:prstGeom>
        </p:spPr>
        <p:txBody>
          <a:bodyPr wrap="square">
            <a:spAutoFit/>
          </a:bodyPr>
          <a:lstStyle/>
          <a:p>
            <a:r>
              <a:rPr lang="en-US" dirty="0">
                <a:hlinkClick r:id="rId3"/>
              </a:rPr>
              <a:t>https://mazari3.net/%D8%B7%D8%B1%D9%82-%D8%B2%D8%B1%D8%A7%D8%B9%D8%A9-%D8%A7%D9%84%D9%82%D9%85%D8%AD-%D9%88%D8%A7%D9%84%D8%B4%D8%B9%D9%8A%D8%B1/</a:t>
            </a:r>
            <a:endParaRPr lang="en-US" dirty="0"/>
          </a:p>
        </p:txBody>
      </p:sp>
      <p:sp>
        <p:nvSpPr>
          <p:cNvPr id="8" name="Rectangle 7"/>
          <p:cNvSpPr/>
          <p:nvPr/>
        </p:nvSpPr>
        <p:spPr>
          <a:xfrm>
            <a:off x="5286049" y="727432"/>
            <a:ext cx="6096000" cy="1200329"/>
          </a:xfrm>
          <a:prstGeom prst="rect">
            <a:avLst/>
          </a:prstGeom>
        </p:spPr>
        <p:txBody>
          <a:bodyPr>
            <a:spAutoFit/>
          </a:bodyPr>
          <a:lstStyle/>
          <a:p>
            <a:pPr algn="r" rtl="1"/>
            <a:r>
              <a:rPr lang="ar-LB" b="1" dirty="0" smtClean="0">
                <a:solidFill>
                  <a:srgbClr val="222222"/>
                </a:solidFill>
                <a:latin typeface="Open Sans" panose="020B0606030504020204" pitchFamily="34" charset="0"/>
              </a:rPr>
              <a:t>تسميد القمح </a:t>
            </a:r>
            <a:endParaRPr lang="ar-LB" b="1" dirty="0" smtClean="0">
              <a:solidFill>
                <a:srgbClr val="222222"/>
              </a:solidFill>
              <a:latin typeface="Open Sans" panose="020B0606030504020204" pitchFamily="34" charset="0"/>
            </a:endParaRPr>
          </a:p>
          <a:p>
            <a:pPr algn="r" rtl="1"/>
            <a:r>
              <a:rPr lang="ar-LB" dirty="0" smtClean="0">
                <a:solidFill>
                  <a:srgbClr val="222222"/>
                </a:solidFill>
                <a:latin typeface="Open Sans" panose="020B0606030504020204" pitchFamily="34" charset="0"/>
              </a:rPr>
              <a:t>عملية </a:t>
            </a:r>
            <a:r>
              <a:rPr lang="ar-LB" dirty="0" smtClean="0">
                <a:solidFill>
                  <a:srgbClr val="222222"/>
                </a:solidFill>
                <a:latin typeface="Open Sans" panose="020B0606030504020204" pitchFamily="34" charset="0"/>
              </a:rPr>
              <a:t>التسميد عند زراعة القمح </a:t>
            </a:r>
            <a:r>
              <a:rPr lang="ar-LB" dirty="0" smtClean="0">
                <a:solidFill>
                  <a:srgbClr val="222222"/>
                </a:solidFill>
                <a:latin typeface="Open Sans" panose="020B0606030504020204" pitchFamily="34" charset="0"/>
              </a:rPr>
              <a:t>تعتمد </a:t>
            </a:r>
            <a:r>
              <a:rPr lang="ar-LB" dirty="0" smtClean="0">
                <a:solidFill>
                  <a:srgbClr val="222222"/>
                </a:solidFill>
                <a:latin typeface="Open Sans" panose="020B0606030504020204" pitchFamily="34" charset="0"/>
              </a:rPr>
              <a:t>على نوع التربة ومدى غناها بالعناصر الغذائية, لكن في حالة عدم التوفر على التحاليل الكميائية للتربة يمكن الاعتماد على الجدول التالي:</a:t>
            </a:r>
            <a:endParaRPr lang="ar-LB" b="0" i="0" dirty="0">
              <a:solidFill>
                <a:srgbClr val="222222"/>
              </a:solidFill>
              <a:effectLst/>
              <a:latin typeface="Open Sans" panose="020B0606030504020204" pitchFamily="34" charset="0"/>
            </a:endParaRPr>
          </a:p>
        </p:txBody>
      </p:sp>
    </p:spTree>
    <p:extLst>
      <p:ext uri="{BB962C8B-B14F-4D97-AF65-F5344CB8AC3E}">
        <p14:creationId xmlns:p14="http://schemas.microsoft.com/office/powerpoint/2010/main" val="843306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8053A5-4034-4FD0-983C-32F458AE27AB}" type="datetime1">
              <a:rPr lang="en-US" smtClean="0"/>
              <a:t>30/03/2020</a:t>
            </a:fld>
            <a:endParaRPr lang="en-US"/>
          </a:p>
        </p:txBody>
      </p:sp>
      <p:sp>
        <p:nvSpPr>
          <p:cNvPr id="3" name="Slide Number Placeholder 2"/>
          <p:cNvSpPr>
            <a:spLocks noGrp="1"/>
          </p:cNvSpPr>
          <p:nvPr>
            <p:ph type="sldNum" sz="quarter" idx="12"/>
          </p:nvPr>
        </p:nvSpPr>
        <p:spPr/>
        <p:txBody>
          <a:bodyPr/>
          <a:lstStyle/>
          <a:p>
            <a:fld id="{F746EC5F-5281-48BD-9C16-E66193B8D020}" type="slidenum">
              <a:rPr lang="en-US" smtClean="0"/>
              <a:t>5</a:t>
            </a:fld>
            <a:endParaRPr lang="en-US"/>
          </a:p>
        </p:txBody>
      </p:sp>
      <p:grpSp>
        <p:nvGrpSpPr>
          <p:cNvPr id="22" name="Group 21"/>
          <p:cNvGrpSpPr/>
          <p:nvPr/>
        </p:nvGrpSpPr>
        <p:grpSpPr>
          <a:xfrm>
            <a:off x="1055115" y="676491"/>
            <a:ext cx="11062529" cy="6115372"/>
            <a:chOff x="1055115" y="676491"/>
            <a:chExt cx="11062529" cy="6115372"/>
          </a:xfrm>
        </p:grpSpPr>
        <p:pic>
          <p:nvPicPr>
            <p:cNvPr id="5" name="Picture 4"/>
            <p:cNvPicPr>
              <a:picLocks noChangeAspect="1"/>
            </p:cNvPicPr>
            <p:nvPr/>
          </p:nvPicPr>
          <p:blipFill>
            <a:blip r:embed="rId2"/>
            <a:stretch>
              <a:fillRect/>
            </a:stretch>
          </p:blipFill>
          <p:spPr>
            <a:xfrm>
              <a:off x="1055115" y="2687416"/>
              <a:ext cx="6035317" cy="4104447"/>
            </a:xfrm>
            <a:prstGeom prst="rect">
              <a:avLst/>
            </a:prstGeom>
          </p:spPr>
        </p:pic>
        <p:sp>
          <p:nvSpPr>
            <p:cNvPr id="6" name="Rounded Rectangle 5"/>
            <p:cNvSpPr/>
            <p:nvPr/>
          </p:nvSpPr>
          <p:spPr>
            <a:xfrm>
              <a:off x="7910791" y="3716746"/>
              <a:ext cx="2296111" cy="14935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dirty="0" smtClean="0"/>
                <a:t>نحتاج أرض بمساحة: </a:t>
              </a:r>
            </a:p>
            <a:p>
              <a:pPr algn="ctr"/>
              <a:r>
                <a:rPr lang="en-US" dirty="0" smtClean="0"/>
                <a:t>10 m x 10 m =</a:t>
              </a:r>
            </a:p>
            <a:p>
              <a:pPr algn="ctr"/>
              <a:r>
                <a:rPr lang="en-US" dirty="0" smtClean="0"/>
                <a:t> 1000 m</a:t>
              </a:r>
              <a:r>
                <a:rPr lang="en-US" baseline="30000" dirty="0" smtClean="0"/>
                <a:t>2 </a:t>
              </a:r>
            </a:p>
            <a:p>
              <a:pPr algn="ctr"/>
              <a:r>
                <a:rPr lang="ar-LB" dirty="0" smtClean="0"/>
                <a:t>على ارتفاع </a:t>
              </a:r>
              <a:r>
                <a:rPr lang="en-US" dirty="0" smtClean="0"/>
                <a:t>1900 m</a:t>
              </a:r>
              <a:endParaRPr lang="en-US" baseline="30000" dirty="0" smtClean="0"/>
            </a:p>
            <a:p>
              <a:pPr algn="ctr"/>
              <a:endParaRPr lang="ar-LB" baseline="30000" dirty="0" smtClean="0"/>
            </a:p>
          </p:txBody>
        </p:sp>
        <p:sp>
          <p:nvSpPr>
            <p:cNvPr id="7" name="Rectangle 6"/>
            <p:cNvSpPr/>
            <p:nvPr/>
          </p:nvSpPr>
          <p:spPr>
            <a:xfrm>
              <a:off x="4624788" y="4529546"/>
              <a:ext cx="1087120" cy="68072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5483" y="676491"/>
              <a:ext cx="3098610" cy="1931098"/>
            </a:xfrm>
            <a:prstGeom prst="rect">
              <a:avLst/>
            </a:prstGeom>
          </p:spPr>
        </p:pic>
        <p:cxnSp>
          <p:nvCxnSpPr>
            <p:cNvPr id="10" name="Straight Connector 9"/>
            <p:cNvCxnSpPr>
              <a:endCxn id="7" idx="1"/>
            </p:cNvCxnSpPr>
            <p:nvPr/>
          </p:nvCxnSpPr>
          <p:spPr>
            <a:xfrm>
              <a:off x="3075483" y="2574605"/>
              <a:ext cx="1549305" cy="22953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7" idx="3"/>
            </p:cNvCxnSpPr>
            <p:nvPr/>
          </p:nvCxnSpPr>
          <p:spPr>
            <a:xfrm flipH="1">
              <a:off x="5711908" y="2574605"/>
              <a:ext cx="462185" cy="22953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6204524" y="723328"/>
              <a:ext cx="5913120" cy="1400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2400" dirty="0" smtClean="0"/>
                <a:t>مشروع انتاج 600 كيلو غرام من القمح لصناعة الخبز.</a:t>
              </a:r>
            </a:p>
            <a:p>
              <a:pPr algn="ctr"/>
              <a:r>
                <a:rPr lang="ar-LB" sz="2400" dirty="0"/>
                <a:t>ينتج 600 كيلو غرام من الدقيق حوالي 960 كيلو غرام خبز أي 200 ربطة خبز</a:t>
              </a:r>
              <a:endParaRPr lang="en-US" sz="2400" dirty="0"/>
            </a:p>
          </p:txBody>
        </p:sp>
      </p:grpSp>
    </p:spTree>
    <p:extLst>
      <p:ext uri="{BB962C8B-B14F-4D97-AF65-F5344CB8AC3E}">
        <p14:creationId xmlns:p14="http://schemas.microsoft.com/office/powerpoint/2010/main" val="3047010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8053A5-4034-4FD0-983C-32F458AE27AB}" type="datetime1">
              <a:rPr lang="en-US" smtClean="0"/>
              <a:t>30/03/2020</a:t>
            </a:fld>
            <a:endParaRPr lang="en-US"/>
          </a:p>
        </p:txBody>
      </p:sp>
      <p:sp>
        <p:nvSpPr>
          <p:cNvPr id="3" name="Slide Number Placeholder 2"/>
          <p:cNvSpPr>
            <a:spLocks noGrp="1"/>
          </p:cNvSpPr>
          <p:nvPr>
            <p:ph type="sldNum" sz="quarter" idx="12"/>
          </p:nvPr>
        </p:nvSpPr>
        <p:spPr/>
        <p:txBody>
          <a:bodyPr/>
          <a:lstStyle/>
          <a:p>
            <a:fld id="{F746EC5F-5281-48BD-9C16-E66193B8D020}" type="slidenum">
              <a:rPr lang="en-US" smtClean="0"/>
              <a:t>6</a:t>
            </a:fld>
            <a:endParaRPr lang="en-US"/>
          </a:p>
        </p:txBody>
      </p:sp>
      <p:sp>
        <p:nvSpPr>
          <p:cNvPr id="4" name="TextBox 3"/>
          <p:cNvSpPr txBox="1"/>
          <p:nvPr/>
        </p:nvSpPr>
        <p:spPr>
          <a:xfrm>
            <a:off x="5740400" y="502242"/>
            <a:ext cx="5882640" cy="523220"/>
          </a:xfrm>
          <a:prstGeom prst="rect">
            <a:avLst/>
          </a:prstGeom>
          <a:noFill/>
        </p:spPr>
        <p:txBody>
          <a:bodyPr wrap="square" rtlCol="0">
            <a:spAutoFit/>
          </a:bodyPr>
          <a:lstStyle/>
          <a:p>
            <a:pPr algn="r" rtl="1"/>
            <a:r>
              <a:rPr lang="ar-LB" sz="2800" b="1" dirty="0" smtClean="0"/>
              <a:t>الخطوات التي يجب القيام بها لزراعة القمح</a:t>
            </a:r>
            <a:endParaRPr lang="en-US" sz="2800" b="1" dirty="0"/>
          </a:p>
        </p:txBody>
      </p:sp>
      <p:grpSp>
        <p:nvGrpSpPr>
          <p:cNvPr id="26" name="Group 25"/>
          <p:cNvGrpSpPr/>
          <p:nvPr/>
        </p:nvGrpSpPr>
        <p:grpSpPr>
          <a:xfrm>
            <a:off x="17983" y="1004431"/>
            <a:ext cx="11842327" cy="5741458"/>
            <a:chOff x="17983" y="1004431"/>
            <a:chExt cx="11842327" cy="5741458"/>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0567"/>
            <a:stretch/>
          </p:blipFill>
          <p:spPr>
            <a:xfrm>
              <a:off x="9114771" y="1701428"/>
              <a:ext cx="1883428" cy="1448172"/>
            </a:xfrm>
            <a:prstGeom prst="rect">
              <a:avLst/>
            </a:prstGeom>
          </p:spPr>
        </p:pic>
        <p:sp>
          <p:nvSpPr>
            <p:cNvPr id="6" name="TextBox 5"/>
            <p:cNvSpPr txBox="1"/>
            <p:nvPr/>
          </p:nvSpPr>
          <p:spPr>
            <a:xfrm>
              <a:off x="9072880" y="1004431"/>
              <a:ext cx="1645920" cy="646331"/>
            </a:xfrm>
            <a:prstGeom prst="rect">
              <a:avLst/>
            </a:prstGeom>
            <a:noFill/>
          </p:spPr>
          <p:txBody>
            <a:bodyPr wrap="square" rtlCol="0">
              <a:spAutoFit/>
            </a:bodyPr>
            <a:lstStyle/>
            <a:p>
              <a:pPr algn="r" rtl="1"/>
              <a:r>
                <a:rPr lang="ar-LB" dirty="0" smtClean="0"/>
                <a:t>جرار زراعي لفلاحة الارض</a:t>
              </a:r>
              <a:endParaRPr lang="en-US" dirty="0"/>
            </a:p>
          </p:txBody>
        </p:sp>
        <p:sp>
          <p:nvSpPr>
            <p:cNvPr id="7" name="Left Arrow 6"/>
            <p:cNvSpPr/>
            <p:nvPr/>
          </p:nvSpPr>
          <p:spPr>
            <a:xfrm>
              <a:off x="8351520" y="2237093"/>
              <a:ext cx="660400" cy="2123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6817" y="1599130"/>
              <a:ext cx="1681852" cy="1681852"/>
            </a:xfrm>
            <a:prstGeom prst="rect">
              <a:avLst/>
            </a:prstGeom>
          </p:spPr>
        </p:pic>
        <p:sp>
          <p:nvSpPr>
            <p:cNvPr id="9" name="TextBox 8"/>
            <p:cNvSpPr txBox="1"/>
            <p:nvPr/>
          </p:nvSpPr>
          <p:spPr>
            <a:xfrm>
              <a:off x="6234950" y="1198214"/>
              <a:ext cx="2116570" cy="369332"/>
            </a:xfrm>
            <a:prstGeom prst="rect">
              <a:avLst/>
            </a:prstGeom>
            <a:noFill/>
          </p:spPr>
          <p:txBody>
            <a:bodyPr wrap="square" rtlCol="0">
              <a:spAutoFit/>
            </a:bodyPr>
            <a:lstStyle/>
            <a:p>
              <a:pPr algn="r" rtl="1"/>
              <a:r>
                <a:rPr lang="ar-LB" dirty="0" smtClean="0"/>
                <a:t>عملية بذر حبوب القمح</a:t>
              </a:r>
              <a:endParaRPr lang="en-US" dirty="0"/>
            </a:p>
          </p:txBody>
        </p:sp>
        <p:sp>
          <p:nvSpPr>
            <p:cNvPr id="10" name="TextBox 9"/>
            <p:cNvSpPr txBox="1"/>
            <p:nvPr/>
          </p:nvSpPr>
          <p:spPr>
            <a:xfrm>
              <a:off x="334477" y="1197781"/>
              <a:ext cx="1645920" cy="369332"/>
            </a:xfrm>
            <a:prstGeom prst="rect">
              <a:avLst/>
            </a:prstGeom>
            <a:noFill/>
          </p:spPr>
          <p:txBody>
            <a:bodyPr wrap="square" rtlCol="0">
              <a:spAutoFit/>
            </a:bodyPr>
            <a:lstStyle/>
            <a:p>
              <a:pPr algn="r" rtl="1"/>
              <a:r>
                <a:rPr lang="ar-LB" dirty="0" smtClean="0"/>
                <a:t>رش المبيدات</a:t>
              </a:r>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4037" y="1493958"/>
              <a:ext cx="2397937" cy="1787024"/>
            </a:xfrm>
            <a:prstGeom prst="rect">
              <a:avLst/>
            </a:prstGeom>
          </p:spPr>
        </p:pic>
        <p:sp>
          <p:nvSpPr>
            <p:cNvPr id="12" name="Left Arrow 11"/>
            <p:cNvSpPr/>
            <p:nvPr/>
          </p:nvSpPr>
          <p:spPr>
            <a:xfrm>
              <a:off x="5613400" y="2237093"/>
              <a:ext cx="660400" cy="2123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rot="16200000">
              <a:off x="1003006" y="3601470"/>
              <a:ext cx="660400" cy="2123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613" y="1528345"/>
              <a:ext cx="1853184" cy="1788286"/>
            </a:xfrm>
            <a:prstGeom prst="rect">
              <a:avLst/>
            </a:prstGeom>
          </p:spPr>
        </p:pic>
        <p:sp>
          <p:nvSpPr>
            <p:cNvPr id="15" name="TextBox 14"/>
            <p:cNvSpPr txBox="1"/>
            <p:nvPr/>
          </p:nvSpPr>
          <p:spPr>
            <a:xfrm>
              <a:off x="3268765" y="1142930"/>
              <a:ext cx="1645920" cy="369332"/>
            </a:xfrm>
            <a:prstGeom prst="rect">
              <a:avLst/>
            </a:prstGeom>
            <a:noFill/>
          </p:spPr>
          <p:txBody>
            <a:bodyPr wrap="square" rtlCol="0">
              <a:spAutoFit/>
            </a:bodyPr>
            <a:lstStyle/>
            <a:p>
              <a:pPr algn="r" rtl="1"/>
              <a:r>
                <a:rPr lang="ar-LB" dirty="0" smtClean="0"/>
                <a:t>عملية التسميد</a:t>
              </a:r>
              <a:endParaRPr lang="en-US" dirty="0"/>
            </a:p>
          </p:txBody>
        </p:sp>
        <p:sp>
          <p:nvSpPr>
            <p:cNvPr id="16" name="Left Arrow 15"/>
            <p:cNvSpPr/>
            <p:nvPr/>
          </p:nvSpPr>
          <p:spPr>
            <a:xfrm rot="10800000">
              <a:off x="3349407" y="5534854"/>
              <a:ext cx="660400" cy="2123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7983" y="3990592"/>
              <a:ext cx="3357123" cy="646331"/>
            </a:xfrm>
            <a:prstGeom prst="rect">
              <a:avLst/>
            </a:prstGeom>
            <a:noFill/>
          </p:spPr>
          <p:txBody>
            <a:bodyPr wrap="square" rtlCol="0">
              <a:spAutoFit/>
            </a:bodyPr>
            <a:lstStyle/>
            <a:p>
              <a:pPr algn="r" rtl="1"/>
              <a:r>
                <a:rPr lang="ar-LB" dirty="0" smtClean="0"/>
                <a:t>حصادة القمح التي بدورها تقوم برط القمح بحزم و وضعها جانبا</a:t>
              </a:r>
              <a:endParaRPr lang="en-US" dirty="0"/>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327" y="4636923"/>
              <a:ext cx="2906436" cy="2024817"/>
            </a:xfrm>
            <a:prstGeom prst="rect">
              <a:avLst/>
            </a:prstGeom>
          </p:spPr>
        </p:pic>
        <p:pic>
          <p:nvPicPr>
            <p:cNvPr id="21" name="Picture 20"/>
            <p:cNvPicPr>
              <a:picLocks noChangeAspect="1"/>
            </p:cNvPicPr>
            <p:nvPr/>
          </p:nvPicPr>
          <p:blipFill>
            <a:blip r:embed="rId7"/>
            <a:stretch>
              <a:fillRect/>
            </a:stretch>
          </p:blipFill>
          <p:spPr>
            <a:xfrm>
              <a:off x="4091725" y="4660374"/>
              <a:ext cx="3453892" cy="2085515"/>
            </a:xfrm>
            <a:prstGeom prst="rect">
              <a:avLst/>
            </a:prstGeom>
          </p:spPr>
        </p:pic>
        <p:pic>
          <p:nvPicPr>
            <p:cNvPr id="23" name="Picture 22"/>
            <p:cNvPicPr>
              <a:picLocks noChangeAspect="1"/>
            </p:cNvPicPr>
            <p:nvPr/>
          </p:nvPicPr>
          <p:blipFill rotWithShape="1">
            <a:blip r:embed="rId8"/>
            <a:srcRect b="2923"/>
            <a:stretch/>
          </p:blipFill>
          <p:spPr>
            <a:xfrm>
              <a:off x="7931370" y="4673127"/>
              <a:ext cx="3928940" cy="2060008"/>
            </a:xfrm>
            <a:prstGeom prst="rect">
              <a:avLst/>
            </a:prstGeom>
          </p:spPr>
        </p:pic>
        <p:sp>
          <p:nvSpPr>
            <p:cNvPr id="24" name="Left Arrow 23"/>
            <p:cNvSpPr/>
            <p:nvPr/>
          </p:nvSpPr>
          <p:spPr>
            <a:xfrm>
              <a:off x="2432096" y="2213161"/>
              <a:ext cx="660400" cy="2123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799373" y="3722740"/>
              <a:ext cx="6898591" cy="923330"/>
            </a:xfrm>
            <a:prstGeom prst="rect">
              <a:avLst/>
            </a:prstGeom>
          </p:spPr>
          <p:txBody>
            <a:bodyPr wrap="square">
              <a:spAutoFit/>
            </a:bodyPr>
            <a:lstStyle/>
            <a:p>
              <a:pPr algn="just" rtl="1"/>
              <a:r>
                <a:rPr lang="ar-LB" dirty="0" smtClean="0">
                  <a:latin typeface="Palatino Linotype" panose="02040502050505030304" pitchFamily="18" charset="0"/>
                  <a:ea typeface="Times New Roman" panose="02020603050405020304" pitchFamily="18" charset="0"/>
                </a:rPr>
                <a:t>الدرّاسة: نضع في الدرّاسة حزم القمح التي حصلنا عليها من الحصّادة </a:t>
              </a:r>
              <a:r>
                <a:rPr lang="ar-LB" dirty="0">
                  <a:latin typeface="Palatino Linotype" panose="02040502050505030304" pitchFamily="18" charset="0"/>
                  <a:ea typeface="Times New Roman" panose="02020603050405020304" pitchFamily="18" charset="0"/>
                </a:rPr>
                <a:t>و </a:t>
              </a:r>
              <a:r>
                <a:rPr lang="ar-LB" dirty="0" smtClean="0">
                  <a:latin typeface="Palatino Linotype" panose="02040502050505030304" pitchFamily="18" charset="0"/>
                  <a:ea typeface="Times New Roman" panose="02020603050405020304" pitchFamily="18" charset="0"/>
                </a:rPr>
                <a:t>تقوم الدرّاسة بفرز </a:t>
              </a:r>
              <a:r>
                <a:rPr lang="ar-LB" dirty="0">
                  <a:latin typeface="Palatino Linotype" panose="02040502050505030304" pitchFamily="18" charset="0"/>
                  <a:ea typeface="Times New Roman" panose="02020603050405020304" pitchFamily="18" charset="0"/>
                </a:rPr>
                <a:t>التبن و حبات القمح كل منها على حدا و نحتاج عامل لوضع حزم القمح في الدرّاسة و أيضا تقوم الدرّاسة بوضع القمح في شوال </a:t>
              </a:r>
              <a:endParaRPr lang="en-US" dirty="0"/>
            </a:p>
          </p:txBody>
        </p:sp>
      </p:grpSp>
    </p:spTree>
    <p:extLst>
      <p:ext uri="{BB962C8B-B14F-4D97-AF65-F5344CB8AC3E}">
        <p14:creationId xmlns:p14="http://schemas.microsoft.com/office/powerpoint/2010/main" val="3548470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8053A5-4034-4FD0-983C-32F458AE27AB}" type="datetime1">
              <a:rPr lang="en-US" smtClean="0"/>
              <a:t>30/03/2020</a:t>
            </a:fld>
            <a:endParaRPr lang="en-US"/>
          </a:p>
        </p:txBody>
      </p:sp>
      <p:sp>
        <p:nvSpPr>
          <p:cNvPr id="3" name="Slide Number Placeholder 2"/>
          <p:cNvSpPr>
            <a:spLocks noGrp="1"/>
          </p:cNvSpPr>
          <p:nvPr>
            <p:ph type="sldNum" sz="quarter" idx="12"/>
          </p:nvPr>
        </p:nvSpPr>
        <p:spPr/>
        <p:txBody>
          <a:bodyPr/>
          <a:lstStyle/>
          <a:p>
            <a:fld id="{F746EC5F-5281-48BD-9C16-E66193B8D020}" type="slidenum">
              <a:rPr lang="en-US" smtClean="0"/>
              <a:t>7</a:t>
            </a:fld>
            <a:endParaRPr lang="en-US"/>
          </a:p>
        </p:txBody>
      </p:sp>
      <p:sp>
        <p:nvSpPr>
          <p:cNvPr id="4" name="Rectangle 3"/>
          <p:cNvSpPr/>
          <p:nvPr/>
        </p:nvSpPr>
        <p:spPr>
          <a:xfrm>
            <a:off x="7061200" y="802819"/>
            <a:ext cx="4765040" cy="5355312"/>
          </a:xfrm>
          <a:prstGeom prst="rect">
            <a:avLst/>
          </a:prstGeom>
        </p:spPr>
        <p:txBody>
          <a:bodyPr wrap="square">
            <a:spAutoFit/>
          </a:bodyPr>
          <a:lstStyle/>
          <a:p>
            <a:pPr algn="just" rtl="1"/>
            <a:r>
              <a:rPr lang="ar-LB" dirty="0" smtClean="0">
                <a:latin typeface="GretaArabic"/>
              </a:rPr>
              <a:t>لزراعة </a:t>
            </a:r>
            <a:r>
              <a:rPr lang="ar-LB" dirty="0" smtClean="0"/>
              <a:t>القمح </a:t>
            </a:r>
            <a:r>
              <a:rPr lang="ar-LB" dirty="0"/>
              <a:t>نحتاج عدة تقنيات منها : جرار زراعي لفلاحة الأرض، بذور القمح، عامل مختص لرش البذور (اذا لم يكن هناك آلة خاصة للبذار)، سماد، عامل لرش السماد، مبيدات حشرية لتجنب الأمراض التي ممكن أن تصيب القمح، عامل لرش المبيدات، حصادة القمح التي بدورها تقوم برط القمح بحزم و وضعها جانبا و نحتاج لعاملين لتجميع هذه الحزم، الدرّاسة و التي بدورها تقوم بفرز التبن و حبات القمح كل منها على حدا و نحتاج عامل لوضع حزم القمح في الدرّاسة و أيضا تقوم الدرّاسة بوضع القمح في شوال و أخيرا عاملين لجمع شوالات القمح.</a:t>
            </a:r>
            <a:endParaRPr lang="en-US" dirty="0"/>
          </a:p>
          <a:p>
            <a:pPr algn="just" rtl="1"/>
            <a:r>
              <a:rPr lang="ar-LB" dirty="0"/>
              <a:t>يُزرع القمح على ارتفاع 1900 متر عن سطح البحر لذالك لا يحتاج لنظام ري فالثلوج كافية أن تُسقي الأرض. و نوع القمح المستخدم لانتاج الخبز يُسمى السلموني و هذا النوع لا يعيش الا في الطقس البارد.</a:t>
            </a:r>
            <a:endParaRPr lang="en-US" dirty="0"/>
          </a:p>
          <a:p>
            <a:pPr algn="just" rtl="1"/>
            <a:r>
              <a:rPr lang="ar-LB" dirty="0"/>
              <a:t>كل دونم ينتج حوالي 150 كيلو غرام من القمح ان لم يكن هناك هطول ثلوج/أمطار كافية أما في أحسن الحالات يمكن أن ينتج حوالي 600 كيلو غرام و بالتالي يمكن بيع 600 كيلو غرام من القمح ب 900,000 ألف ليرة لبنانية، اذا فرضنا أن سعر الكيلو ب 1500 ليرة لبنانية.</a:t>
            </a:r>
            <a:endParaRPr lang="en-US" dirty="0"/>
          </a:p>
          <a:p>
            <a:pPr algn="just" rtl="1"/>
            <a:r>
              <a:rPr lang="ar-LB" dirty="0"/>
              <a:t>التكاليف التفصلية هي في الجدول التالي</a:t>
            </a:r>
            <a:r>
              <a:rPr lang="ar-LB" dirty="0" smtClean="0"/>
              <a:t>:</a:t>
            </a:r>
            <a:endParaRPr lang="en-US" dirty="0"/>
          </a:p>
        </p:txBody>
      </p:sp>
      <p:sp>
        <p:nvSpPr>
          <p:cNvPr id="5" name="TextBox 4"/>
          <p:cNvSpPr txBox="1"/>
          <p:nvPr/>
        </p:nvSpPr>
        <p:spPr>
          <a:xfrm>
            <a:off x="8341360" y="141116"/>
            <a:ext cx="2438400" cy="523220"/>
          </a:xfrm>
          <a:prstGeom prst="rect">
            <a:avLst/>
          </a:prstGeom>
          <a:noFill/>
        </p:spPr>
        <p:txBody>
          <a:bodyPr wrap="square" rtlCol="0">
            <a:spAutoFit/>
          </a:bodyPr>
          <a:lstStyle/>
          <a:p>
            <a:r>
              <a:rPr lang="ar-LB" sz="2800" b="1" dirty="0" smtClean="0"/>
              <a:t>تكلفة انتاج القمح </a:t>
            </a:r>
            <a:endParaRPr lang="en-US" sz="2800" b="1" dirty="0"/>
          </a:p>
        </p:txBody>
      </p:sp>
      <p:graphicFrame>
        <p:nvGraphicFramePr>
          <p:cNvPr id="14" name="Table 13"/>
          <p:cNvGraphicFramePr>
            <a:graphicFrameLocks noGrp="1"/>
          </p:cNvGraphicFramePr>
          <p:nvPr>
            <p:extLst>
              <p:ext uri="{D42A27DB-BD31-4B8C-83A1-F6EECF244321}">
                <p14:modId xmlns:p14="http://schemas.microsoft.com/office/powerpoint/2010/main" val="1537092514"/>
              </p:ext>
            </p:extLst>
          </p:nvPr>
        </p:nvGraphicFramePr>
        <p:xfrm>
          <a:off x="180498" y="504603"/>
          <a:ext cx="6718142" cy="5653528"/>
        </p:xfrm>
        <a:graphic>
          <a:graphicData uri="http://schemas.openxmlformats.org/drawingml/2006/table">
            <a:tbl>
              <a:tblPr firstRow="1" firstCol="1" bandRow="1">
                <a:tableStyleId>{5C22544A-7EE6-4342-B048-85BDC9FD1C3A}</a:tableStyleId>
              </a:tblPr>
              <a:tblGrid>
                <a:gridCol w="1929431">
                  <a:extLst>
                    <a:ext uri="{9D8B030D-6E8A-4147-A177-3AD203B41FA5}">
                      <a16:colId xmlns:a16="http://schemas.microsoft.com/office/drawing/2014/main" val="2661108975"/>
                    </a:ext>
                  </a:extLst>
                </a:gridCol>
                <a:gridCol w="3440434">
                  <a:extLst>
                    <a:ext uri="{9D8B030D-6E8A-4147-A177-3AD203B41FA5}">
                      <a16:colId xmlns:a16="http://schemas.microsoft.com/office/drawing/2014/main" val="118887595"/>
                    </a:ext>
                  </a:extLst>
                </a:gridCol>
                <a:gridCol w="1348277">
                  <a:extLst>
                    <a:ext uri="{9D8B030D-6E8A-4147-A177-3AD203B41FA5}">
                      <a16:colId xmlns:a16="http://schemas.microsoft.com/office/drawing/2014/main" val="470882143"/>
                    </a:ext>
                  </a:extLst>
                </a:gridCol>
              </a:tblGrid>
              <a:tr h="649059">
                <a:tc>
                  <a:txBody>
                    <a:bodyPr/>
                    <a:lstStyle/>
                    <a:p>
                      <a:pPr marL="0" marR="0" algn="r" rtl="1">
                        <a:lnSpc>
                          <a:spcPct val="120000"/>
                        </a:lnSpc>
                        <a:spcBef>
                          <a:spcPts val="0"/>
                        </a:spcBef>
                        <a:spcAft>
                          <a:spcPts val="0"/>
                        </a:spcAft>
                        <a:tabLst>
                          <a:tab pos="1260475" algn="l"/>
                          <a:tab pos="457200" algn="l"/>
                        </a:tabLst>
                      </a:pPr>
                      <a:r>
                        <a:rPr lang="ar-SA" sz="1800" dirty="0" smtClean="0">
                          <a:effectLst/>
                        </a:rPr>
                        <a:t>مجم</a:t>
                      </a:r>
                      <a:r>
                        <a:rPr lang="ar-LB" sz="1800" dirty="0" smtClean="0">
                          <a:effectLst/>
                        </a:rPr>
                        <a:t>و</a:t>
                      </a:r>
                      <a:r>
                        <a:rPr lang="ar-SA" sz="1800" dirty="0" smtClean="0">
                          <a:effectLst/>
                        </a:rPr>
                        <a:t>ع </a:t>
                      </a:r>
                      <a:r>
                        <a:rPr lang="ar-SA" sz="1800" dirty="0">
                          <a:effectLst/>
                        </a:rPr>
                        <a:t>(ليرة لبنانية)</a:t>
                      </a:r>
                      <a:endParaRPr lang="en-US" sz="1600" dirty="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0" algn="r" rtl="1">
                        <a:lnSpc>
                          <a:spcPct val="120000"/>
                        </a:lnSpc>
                        <a:spcBef>
                          <a:spcPts val="0"/>
                        </a:spcBef>
                        <a:spcAft>
                          <a:spcPts val="0"/>
                        </a:spcAft>
                        <a:tabLst>
                          <a:tab pos="1260475" algn="l"/>
                          <a:tab pos="457200" algn="l"/>
                        </a:tabLst>
                      </a:pPr>
                      <a:r>
                        <a:rPr lang="ar-SA" sz="1800" dirty="0">
                          <a:effectLst/>
                        </a:rPr>
                        <a:t>الكمية/لكل دونم (1000 متر مربع)</a:t>
                      </a:r>
                      <a:endParaRPr lang="en-US" sz="1600" dirty="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0" algn="r" rtl="1">
                        <a:lnSpc>
                          <a:spcPct val="120000"/>
                        </a:lnSpc>
                        <a:spcBef>
                          <a:spcPts val="0"/>
                        </a:spcBef>
                        <a:spcAft>
                          <a:spcPts val="0"/>
                        </a:spcAft>
                        <a:tabLst>
                          <a:tab pos="1260475" algn="l"/>
                          <a:tab pos="457200" algn="l"/>
                        </a:tabLst>
                      </a:pPr>
                      <a:r>
                        <a:rPr lang="ar-SA" sz="1800" b="1" dirty="0">
                          <a:effectLst/>
                        </a:rPr>
                        <a:t>المعدات</a:t>
                      </a:r>
                      <a:endParaRPr lang="en-US" sz="1600" b="1" dirty="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extLst>
                  <a:ext uri="{0D108BD9-81ED-4DB2-BD59-A6C34878D82A}">
                    <a16:rowId xmlns:a16="http://schemas.microsoft.com/office/drawing/2014/main" val="3904036229"/>
                  </a:ext>
                </a:extLst>
              </a:tr>
              <a:tr h="649059">
                <a:tc>
                  <a:txBody>
                    <a:bodyPr/>
                    <a:lstStyle/>
                    <a:p>
                      <a:pPr marL="0" marR="0" algn="r">
                        <a:lnSpc>
                          <a:spcPct val="120000"/>
                        </a:lnSpc>
                        <a:spcBef>
                          <a:spcPts val="0"/>
                        </a:spcBef>
                        <a:spcAft>
                          <a:spcPts val="0"/>
                        </a:spcAft>
                        <a:tabLst>
                          <a:tab pos="1260475" algn="l"/>
                          <a:tab pos="457200" algn="l"/>
                        </a:tabLst>
                      </a:pPr>
                      <a:r>
                        <a:rPr lang="en-US" sz="1600">
                          <a:effectLst/>
                        </a:rPr>
                        <a:t>250,000</a:t>
                      </a:r>
                      <a:endParaRPr lang="en-US" sz="160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0" algn="r" rtl="1">
                        <a:lnSpc>
                          <a:spcPct val="120000"/>
                        </a:lnSpc>
                        <a:spcBef>
                          <a:spcPts val="0"/>
                        </a:spcBef>
                        <a:spcAft>
                          <a:spcPts val="0"/>
                        </a:spcAft>
                        <a:tabLst>
                          <a:tab pos="1260475" algn="l"/>
                          <a:tab pos="457200" algn="l"/>
                        </a:tabLst>
                      </a:pPr>
                      <a:r>
                        <a:rPr lang="ar-SA" sz="1600" dirty="0">
                          <a:effectLst/>
                        </a:rPr>
                        <a:t> 5ساعة لفلاحة الأرض</a:t>
                      </a:r>
                      <a:br>
                        <a:rPr lang="ar-SA" sz="1600" dirty="0">
                          <a:effectLst/>
                        </a:rPr>
                      </a:br>
                      <a:r>
                        <a:rPr lang="ar-SA" sz="1600" dirty="0">
                          <a:effectLst/>
                        </a:rPr>
                        <a:t>1ساعة --&gt; 50 ألف ليرة لبنانية</a:t>
                      </a:r>
                      <a:endParaRPr lang="en-US" sz="1600" dirty="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0" algn="r" rtl="1">
                        <a:lnSpc>
                          <a:spcPct val="120000"/>
                        </a:lnSpc>
                        <a:spcBef>
                          <a:spcPts val="0"/>
                        </a:spcBef>
                        <a:spcAft>
                          <a:spcPts val="0"/>
                        </a:spcAft>
                        <a:tabLst>
                          <a:tab pos="1260475" algn="l"/>
                          <a:tab pos="457200" algn="l"/>
                        </a:tabLst>
                      </a:pPr>
                      <a:r>
                        <a:rPr lang="ar-SA" sz="1800" b="1" dirty="0">
                          <a:effectLst/>
                        </a:rPr>
                        <a:t>جرار زراعي</a:t>
                      </a:r>
                      <a:endParaRPr lang="en-US" sz="1600" b="1" dirty="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extLst>
                  <a:ext uri="{0D108BD9-81ED-4DB2-BD59-A6C34878D82A}">
                    <a16:rowId xmlns:a16="http://schemas.microsoft.com/office/drawing/2014/main" val="1394771094"/>
                  </a:ext>
                </a:extLst>
              </a:tr>
              <a:tr h="875946">
                <a:tc>
                  <a:txBody>
                    <a:bodyPr/>
                    <a:lstStyle/>
                    <a:p>
                      <a:pPr marL="0" marR="0" algn="r">
                        <a:lnSpc>
                          <a:spcPct val="120000"/>
                        </a:lnSpc>
                        <a:spcBef>
                          <a:spcPts val="0"/>
                        </a:spcBef>
                        <a:spcAft>
                          <a:spcPts val="0"/>
                        </a:spcAft>
                        <a:tabLst>
                          <a:tab pos="1260475" algn="l"/>
                          <a:tab pos="457200" algn="l"/>
                        </a:tabLst>
                      </a:pPr>
                      <a:r>
                        <a:rPr lang="en-US" sz="1600">
                          <a:effectLst/>
                        </a:rPr>
                        <a:t>30,000</a:t>
                      </a:r>
                      <a:endParaRPr lang="en-US" sz="160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0" algn="r" rtl="1">
                        <a:lnSpc>
                          <a:spcPct val="120000"/>
                        </a:lnSpc>
                        <a:spcBef>
                          <a:spcPts val="0"/>
                        </a:spcBef>
                        <a:spcAft>
                          <a:spcPts val="0"/>
                        </a:spcAft>
                        <a:tabLst>
                          <a:tab pos="1260475" algn="l"/>
                          <a:tab pos="457200" algn="l"/>
                        </a:tabLst>
                      </a:pPr>
                      <a:r>
                        <a:rPr lang="ar-SA" sz="1600">
                          <a:effectLst/>
                        </a:rPr>
                        <a:t>  20كيلو غرام  من القمح السلموني</a:t>
                      </a:r>
                      <a:br>
                        <a:rPr lang="ar-SA" sz="1600">
                          <a:effectLst/>
                        </a:rPr>
                      </a:br>
                      <a:r>
                        <a:rPr lang="ar-SA" sz="1600">
                          <a:effectLst/>
                        </a:rPr>
                        <a:t>1كيلو --&gt; 1500 ليرة لبنانية</a:t>
                      </a:r>
                      <a:endParaRPr lang="en-US" sz="160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0" algn="r" rtl="1">
                        <a:lnSpc>
                          <a:spcPct val="120000"/>
                        </a:lnSpc>
                        <a:spcBef>
                          <a:spcPts val="0"/>
                        </a:spcBef>
                        <a:spcAft>
                          <a:spcPts val="0"/>
                        </a:spcAft>
                        <a:tabLst>
                          <a:tab pos="1260475" algn="l"/>
                          <a:tab pos="457200" algn="l"/>
                        </a:tabLst>
                      </a:pPr>
                      <a:r>
                        <a:rPr lang="ar-SA" sz="1800" b="1" dirty="0">
                          <a:effectLst/>
                        </a:rPr>
                        <a:t>بذور القمح</a:t>
                      </a:r>
                      <a:endParaRPr lang="en-US" sz="1600" b="1" dirty="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extLst>
                  <a:ext uri="{0D108BD9-81ED-4DB2-BD59-A6C34878D82A}">
                    <a16:rowId xmlns:a16="http://schemas.microsoft.com/office/drawing/2014/main" val="3790465429"/>
                  </a:ext>
                </a:extLst>
              </a:tr>
              <a:tr h="649059">
                <a:tc>
                  <a:txBody>
                    <a:bodyPr/>
                    <a:lstStyle/>
                    <a:p>
                      <a:pPr marL="0" marR="0" algn="r">
                        <a:lnSpc>
                          <a:spcPct val="120000"/>
                        </a:lnSpc>
                        <a:spcBef>
                          <a:spcPts val="0"/>
                        </a:spcBef>
                        <a:spcAft>
                          <a:spcPts val="0"/>
                        </a:spcAft>
                        <a:tabLst>
                          <a:tab pos="1260475" algn="l"/>
                          <a:tab pos="457200" algn="l"/>
                        </a:tabLst>
                      </a:pPr>
                      <a:r>
                        <a:rPr lang="en-US" sz="1600">
                          <a:effectLst/>
                        </a:rPr>
                        <a:t>50,000</a:t>
                      </a:r>
                      <a:endParaRPr lang="en-US" sz="160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0" algn="r" rtl="1">
                        <a:lnSpc>
                          <a:spcPct val="120000"/>
                        </a:lnSpc>
                        <a:spcBef>
                          <a:spcPts val="0"/>
                        </a:spcBef>
                        <a:spcAft>
                          <a:spcPts val="0"/>
                        </a:spcAft>
                        <a:tabLst>
                          <a:tab pos="1260475" algn="l"/>
                          <a:tab pos="457200" algn="l"/>
                        </a:tabLst>
                      </a:pPr>
                      <a:r>
                        <a:rPr lang="ar-SA" sz="1600">
                          <a:effectLst/>
                        </a:rPr>
                        <a:t> 20كيلو سماد.</a:t>
                      </a:r>
                      <a:br>
                        <a:rPr lang="ar-SA" sz="1600">
                          <a:effectLst/>
                        </a:rPr>
                      </a:br>
                      <a:r>
                        <a:rPr lang="ar-SA" sz="1600">
                          <a:effectLst/>
                        </a:rPr>
                        <a:t> 25كيلو --&gt; 50 ألف ليرة لبنانية</a:t>
                      </a:r>
                      <a:endParaRPr lang="en-US" sz="160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0" algn="r" rtl="1">
                        <a:lnSpc>
                          <a:spcPct val="120000"/>
                        </a:lnSpc>
                        <a:spcBef>
                          <a:spcPts val="0"/>
                        </a:spcBef>
                        <a:spcAft>
                          <a:spcPts val="0"/>
                        </a:spcAft>
                        <a:tabLst>
                          <a:tab pos="1260475" algn="l"/>
                          <a:tab pos="457200" algn="l"/>
                        </a:tabLst>
                      </a:pPr>
                      <a:r>
                        <a:rPr lang="ar-SA" sz="1800" b="1" dirty="0">
                          <a:effectLst/>
                        </a:rPr>
                        <a:t>سماد (كيماوي)</a:t>
                      </a:r>
                      <a:endParaRPr lang="en-US" sz="1600" b="1" dirty="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extLst>
                  <a:ext uri="{0D108BD9-81ED-4DB2-BD59-A6C34878D82A}">
                    <a16:rowId xmlns:a16="http://schemas.microsoft.com/office/drawing/2014/main" val="3846296379"/>
                  </a:ext>
                </a:extLst>
              </a:tr>
              <a:tr h="628979">
                <a:tc>
                  <a:txBody>
                    <a:bodyPr/>
                    <a:lstStyle/>
                    <a:p>
                      <a:pPr marL="0" marR="0" algn="r">
                        <a:lnSpc>
                          <a:spcPct val="120000"/>
                        </a:lnSpc>
                        <a:spcBef>
                          <a:spcPts val="0"/>
                        </a:spcBef>
                        <a:spcAft>
                          <a:spcPts val="0"/>
                        </a:spcAft>
                        <a:tabLst>
                          <a:tab pos="1260475" algn="l"/>
                          <a:tab pos="457200" algn="l"/>
                        </a:tabLst>
                      </a:pPr>
                      <a:r>
                        <a:rPr lang="en-US" sz="1600">
                          <a:effectLst/>
                        </a:rPr>
                        <a:t>50,000</a:t>
                      </a:r>
                      <a:endParaRPr lang="en-US" sz="160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0" algn="r" rtl="1">
                        <a:lnSpc>
                          <a:spcPct val="120000"/>
                        </a:lnSpc>
                        <a:spcBef>
                          <a:spcPts val="0"/>
                        </a:spcBef>
                        <a:spcAft>
                          <a:spcPts val="0"/>
                        </a:spcAft>
                        <a:tabLst>
                          <a:tab pos="1260475" algn="l"/>
                          <a:tab pos="457200" algn="l"/>
                        </a:tabLst>
                      </a:pPr>
                      <a:r>
                        <a:rPr lang="ar-SA" sz="1600">
                          <a:effectLst/>
                        </a:rPr>
                        <a:t>2برميل مبيدات </a:t>
                      </a:r>
                      <a:br>
                        <a:rPr lang="ar-SA" sz="1600">
                          <a:effectLst/>
                        </a:rPr>
                      </a:br>
                      <a:r>
                        <a:rPr lang="ar-SA" sz="1600">
                          <a:effectLst/>
                        </a:rPr>
                        <a:t> 1برميل --&gt; 25 ألف ليرة لبنانية</a:t>
                      </a:r>
                      <a:endParaRPr lang="en-US" sz="160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0" algn="r" rtl="1">
                        <a:lnSpc>
                          <a:spcPct val="120000"/>
                        </a:lnSpc>
                        <a:spcBef>
                          <a:spcPts val="0"/>
                        </a:spcBef>
                        <a:spcAft>
                          <a:spcPts val="0"/>
                        </a:spcAft>
                        <a:tabLst>
                          <a:tab pos="1260475" algn="l"/>
                          <a:tab pos="457200" algn="l"/>
                        </a:tabLst>
                      </a:pPr>
                      <a:r>
                        <a:rPr lang="ar-SA" sz="1800" b="1" dirty="0">
                          <a:effectLst/>
                        </a:rPr>
                        <a:t>مبيدات</a:t>
                      </a:r>
                      <a:endParaRPr lang="en-US" sz="1600" b="1" dirty="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extLst>
                  <a:ext uri="{0D108BD9-81ED-4DB2-BD59-A6C34878D82A}">
                    <a16:rowId xmlns:a16="http://schemas.microsoft.com/office/drawing/2014/main" val="2572250988"/>
                  </a:ext>
                </a:extLst>
              </a:tr>
              <a:tr h="628979">
                <a:tc>
                  <a:txBody>
                    <a:bodyPr/>
                    <a:lstStyle/>
                    <a:p>
                      <a:pPr marL="0" marR="0" algn="r">
                        <a:lnSpc>
                          <a:spcPct val="120000"/>
                        </a:lnSpc>
                        <a:spcBef>
                          <a:spcPts val="0"/>
                        </a:spcBef>
                        <a:spcAft>
                          <a:spcPts val="0"/>
                        </a:spcAft>
                        <a:tabLst>
                          <a:tab pos="1260475" algn="l"/>
                          <a:tab pos="457200" algn="l"/>
                        </a:tabLst>
                      </a:pPr>
                      <a:r>
                        <a:rPr lang="en-US" sz="1600">
                          <a:effectLst/>
                        </a:rPr>
                        <a:t>120,000</a:t>
                      </a:r>
                      <a:endParaRPr lang="en-US" sz="160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0" algn="r" rtl="1">
                        <a:lnSpc>
                          <a:spcPct val="120000"/>
                        </a:lnSpc>
                        <a:spcBef>
                          <a:spcPts val="0"/>
                        </a:spcBef>
                        <a:spcAft>
                          <a:spcPts val="0"/>
                        </a:spcAft>
                        <a:tabLst>
                          <a:tab pos="1260475" algn="l"/>
                          <a:tab pos="457200" algn="l"/>
                        </a:tabLst>
                      </a:pPr>
                      <a:r>
                        <a:rPr lang="ar-SA" sz="1600">
                          <a:effectLst/>
                        </a:rPr>
                        <a:t>3ساعات حصاد</a:t>
                      </a:r>
                      <a:br>
                        <a:rPr lang="ar-SA" sz="1600">
                          <a:effectLst/>
                        </a:rPr>
                      </a:br>
                      <a:r>
                        <a:rPr lang="ar-SA" sz="1600">
                          <a:effectLst/>
                        </a:rPr>
                        <a:t> 1ساعة --&gt; 40 ألف ليرة لبنانية</a:t>
                      </a:r>
                      <a:endParaRPr lang="en-US" sz="160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0" algn="r" rtl="1">
                        <a:lnSpc>
                          <a:spcPct val="120000"/>
                        </a:lnSpc>
                        <a:spcBef>
                          <a:spcPts val="0"/>
                        </a:spcBef>
                        <a:spcAft>
                          <a:spcPts val="0"/>
                        </a:spcAft>
                        <a:tabLst>
                          <a:tab pos="1260475" algn="l"/>
                          <a:tab pos="457200" algn="l"/>
                        </a:tabLst>
                      </a:pPr>
                      <a:r>
                        <a:rPr lang="ar-SA" sz="1800" b="1" dirty="0">
                          <a:effectLst/>
                        </a:rPr>
                        <a:t>حصادة</a:t>
                      </a:r>
                      <a:endParaRPr lang="en-US" sz="1600" b="1" dirty="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extLst>
                  <a:ext uri="{0D108BD9-81ED-4DB2-BD59-A6C34878D82A}">
                    <a16:rowId xmlns:a16="http://schemas.microsoft.com/office/drawing/2014/main" val="1205278860"/>
                  </a:ext>
                </a:extLst>
              </a:tr>
              <a:tr h="628979">
                <a:tc>
                  <a:txBody>
                    <a:bodyPr/>
                    <a:lstStyle/>
                    <a:p>
                      <a:pPr marL="0" marR="0" algn="r">
                        <a:lnSpc>
                          <a:spcPct val="120000"/>
                        </a:lnSpc>
                        <a:spcBef>
                          <a:spcPts val="0"/>
                        </a:spcBef>
                        <a:spcAft>
                          <a:spcPts val="0"/>
                        </a:spcAft>
                        <a:tabLst>
                          <a:tab pos="1260475" algn="l"/>
                          <a:tab pos="457200" algn="l"/>
                        </a:tabLst>
                      </a:pPr>
                      <a:r>
                        <a:rPr lang="en-US" sz="1600">
                          <a:effectLst/>
                        </a:rPr>
                        <a:t>120,000</a:t>
                      </a:r>
                      <a:endParaRPr lang="en-US" sz="160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0" algn="r" rtl="1">
                        <a:lnSpc>
                          <a:spcPct val="120000"/>
                        </a:lnSpc>
                        <a:spcBef>
                          <a:spcPts val="0"/>
                        </a:spcBef>
                        <a:spcAft>
                          <a:spcPts val="0"/>
                        </a:spcAft>
                        <a:tabLst>
                          <a:tab pos="1260475" algn="l"/>
                          <a:tab pos="457200" algn="l"/>
                        </a:tabLst>
                      </a:pPr>
                      <a:r>
                        <a:rPr lang="ar-SA" sz="1600">
                          <a:effectLst/>
                        </a:rPr>
                        <a:t>2ساعة للدرّاسة</a:t>
                      </a:r>
                      <a:br>
                        <a:rPr lang="ar-SA" sz="1600">
                          <a:effectLst/>
                        </a:rPr>
                      </a:br>
                      <a:r>
                        <a:rPr lang="ar-SA" sz="1600">
                          <a:effectLst/>
                        </a:rPr>
                        <a:t> 1ساعة --&gt; 60 ألف ليرة لبنانية</a:t>
                      </a:r>
                      <a:endParaRPr lang="en-US" sz="160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0" algn="r" rtl="1">
                        <a:lnSpc>
                          <a:spcPct val="120000"/>
                        </a:lnSpc>
                        <a:spcBef>
                          <a:spcPts val="0"/>
                        </a:spcBef>
                        <a:spcAft>
                          <a:spcPts val="0"/>
                        </a:spcAft>
                        <a:tabLst>
                          <a:tab pos="1260475" algn="l"/>
                          <a:tab pos="457200" algn="l"/>
                        </a:tabLst>
                      </a:pPr>
                      <a:r>
                        <a:rPr lang="ar-SA" sz="1800" b="1" dirty="0" smtClean="0">
                          <a:effectLst/>
                        </a:rPr>
                        <a:t>در</a:t>
                      </a:r>
                      <a:r>
                        <a:rPr lang="ar-LB" sz="1800" b="1" dirty="0" smtClean="0">
                          <a:effectLst/>
                        </a:rPr>
                        <a:t>ّ</a:t>
                      </a:r>
                      <a:r>
                        <a:rPr lang="ar-SA" sz="1800" b="1" dirty="0" smtClean="0">
                          <a:effectLst/>
                        </a:rPr>
                        <a:t>اسة </a:t>
                      </a:r>
                      <a:endParaRPr lang="en-US" sz="1600" b="1" dirty="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extLst>
                  <a:ext uri="{0D108BD9-81ED-4DB2-BD59-A6C34878D82A}">
                    <a16:rowId xmlns:a16="http://schemas.microsoft.com/office/drawing/2014/main" val="918195972"/>
                  </a:ext>
                </a:extLst>
              </a:tr>
              <a:tr h="628979">
                <a:tc>
                  <a:txBody>
                    <a:bodyPr/>
                    <a:lstStyle/>
                    <a:p>
                      <a:pPr marL="0" marR="0" algn="r">
                        <a:lnSpc>
                          <a:spcPct val="120000"/>
                        </a:lnSpc>
                        <a:spcBef>
                          <a:spcPts val="0"/>
                        </a:spcBef>
                        <a:spcAft>
                          <a:spcPts val="0"/>
                        </a:spcAft>
                        <a:tabLst>
                          <a:tab pos="1260475" algn="l"/>
                          <a:tab pos="457200" algn="l"/>
                        </a:tabLst>
                      </a:pPr>
                      <a:r>
                        <a:rPr lang="en-US" sz="1600">
                          <a:effectLst/>
                        </a:rPr>
                        <a:t>360,000</a:t>
                      </a:r>
                      <a:endParaRPr lang="en-US" sz="160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0" algn="r" rtl="1">
                        <a:lnSpc>
                          <a:spcPct val="120000"/>
                        </a:lnSpc>
                        <a:spcBef>
                          <a:spcPts val="0"/>
                        </a:spcBef>
                        <a:spcAft>
                          <a:spcPts val="0"/>
                        </a:spcAft>
                        <a:tabLst>
                          <a:tab pos="1260475" algn="l"/>
                          <a:tab pos="457200" algn="l"/>
                        </a:tabLst>
                      </a:pPr>
                      <a:r>
                        <a:rPr lang="ar-SA" sz="1600">
                          <a:effectLst/>
                        </a:rPr>
                        <a:t>8عمّال</a:t>
                      </a:r>
                      <a:br>
                        <a:rPr lang="ar-SA" sz="1600">
                          <a:effectLst/>
                        </a:rPr>
                      </a:br>
                      <a:r>
                        <a:rPr lang="ar-SA" sz="1600">
                          <a:effectLst/>
                        </a:rPr>
                        <a:t> 1عامل --&gt; 45 ألف ليرة لبنانية </a:t>
                      </a:r>
                      <a:endParaRPr lang="en-US" sz="160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0" algn="r" rtl="1">
                        <a:lnSpc>
                          <a:spcPct val="120000"/>
                        </a:lnSpc>
                        <a:spcBef>
                          <a:spcPts val="0"/>
                        </a:spcBef>
                        <a:spcAft>
                          <a:spcPts val="0"/>
                        </a:spcAft>
                        <a:tabLst>
                          <a:tab pos="1260475" algn="l"/>
                          <a:tab pos="457200" algn="l"/>
                        </a:tabLst>
                      </a:pPr>
                      <a:r>
                        <a:rPr lang="ar-SA" sz="1800" b="1" dirty="0">
                          <a:effectLst/>
                        </a:rPr>
                        <a:t>عمّال </a:t>
                      </a:r>
                      <a:endParaRPr lang="en-US" sz="1600" b="1" dirty="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extLst>
                  <a:ext uri="{0D108BD9-81ED-4DB2-BD59-A6C34878D82A}">
                    <a16:rowId xmlns:a16="http://schemas.microsoft.com/office/drawing/2014/main" val="1713934394"/>
                  </a:ext>
                </a:extLst>
              </a:tr>
              <a:tr h="314489">
                <a:tc>
                  <a:txBody>
                    <a:bodyPr/>
                    <a:lstStyle/>
                    <a:p>
                      <a:pPr marL="0" marR="0" algn="r">
                        <a:lnSpc>
                          <a:spcPct val="120000"/>
                        </a:lnSpc>
                        <a:spcBef>
                          <a:spcPts val="0"/>
                        </a:spcBef>
                        <a:spcAft>
                          <a:spcPts val="0"/>
                        </a:spcAft>
                        <a:tabLst>
                          <a:tab pos="1260475" algn="l"/>
                          <a:tab pos="457200" algn="l"/>
                        </a:tabLst>
                      </a:pPr>
                      <a:r>
                        <a:rPr lang="en-US" sz="1600">
                          <a:effectLst/>
                        </a:rPr>
                        <a:t>980,000</a:t>
                      </a:r>
                      <a:endParaRPr lang="en-US" sz="1600">
                        <a:effectLst/>
                        <a:latin typeface="Palatino Linotype" panose="0204050205050503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endParaRPr lang="en-US" sz="1200">
                        <a:effectLst/>
                        <a:latin typeface="Times New Roman" panose="02020603050405020304" pitchFamily="18" charset="0"/>
                      </a:endParaRPr>
                    </a:p>
                  </a:txBody>
                  <a:tcPr marL="68580" marR="68580" marT="0" marB="0"/>
                </a:tc>
                <a:tc>
                  <a:txBody>
                    <a:bodyPr/>
                    <a:lstStyle/>
                    <a:p>
                      <a:endParaRPr lang="en-US" sz="1200" dirty="0">
                        <a:effectLst/>
                        <a:latin typeface="Times New Roman" panose="02020603050405020304" pitchFamily="18" charset="0"/>
                      </a:endParaRPr>
                    </a:p>
                  </a:txBody>
                  <a:tcPr marL="68580" marR="68580" marT="0" marB="0"/>
                </a:tc>
                <a:extLst>
                  <a:ext uri="{0D108BD9-81ED-4DB2-BD59-A6C34878D82A}">
                    <a16:rowId xmlns:a16="http://schemas.microsoft.com/office/drawing/2014/main" val="3579587161"/>
                  </a:ext>
                </a:extLst>
              </a:tr>
            </a:tbl>
          </a:graphicData>
        </a:graphic>
      </p:graphicFrame>
    </p:spTree>
    <p:extLst>
      <p:ext uri="{BB962C8B-B14F-4D97-AF65-F5344CB8AC3E}">
        <p14:creationId xmlns:p14="http://schemas.microsoft.com/office/powerpoint/2010/main" val="3536848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8053A5-4034-4FD0-983C-32F458AE27AB}" type="datetime1">
              <a:rPr lang="en-US" smtClean="0"/>
              <a:t>30/03/2020</a:t>
            </a:fld>
            <a:endParaRPr lang="en-US"/>
          </a:p>
        </p:txBody>
      </p:sp>
      <p:sp>
        <p:nvSpPr>
          <p:cNvPr id="3" name="Slide Number Placeholder 2"/>
          <p:cNvSpPr>
            <a:spLocks noGrp="1"/>
          </p:cNvSpPr>
          <p:nvPr>
            <p:ph type="sldNum" sz="quarter" idx="12"/>
          </p:nvPr>
        </p:nvSpPr>
        <p:spPr/>
        <p:txBody>
          <a:bodyPr/>
          <a:lstStyle/>
          <a:p>
            <a:fld id="{F746EC5F-5281-48BD-9C16-E66193B8D020}" type="slidenum">
              <a:rPr lang="en-US" smtClean="0"/>
              <a:t>8</a:t>
            </a:fld>
            <a:endParaRPr lang="en-US"/>
          </a:p>
        </p:txBody>
      </p:sp>
      <p:sp>
        <p:nvSpPr>
          <p:cNvPr id="4" name="Rectangle 3"/>
          <p:cNvSpPr/>
          <p:nvPr/>
        </p:nvSpPr>
        <p:spPr>
          <a:xfrm>
            <a:off x="243840" y="5832846"/>
            <a:ext cx="6096000" cy="646331"/>
          </a:xfrm>
          <a:prstGeom prst="rect">
            <a:avLst/>
          </a:prstGeom>
        </p:spPr>
        <p:txBody>
          <a:bodyPr>
            <a:spAutoFit/>
          </a:bodyPr>
          <a:lstStyle/>
          <a:p>
            <a:r>
              <a:rPr lang="en-US" dirty="0" smtClean="0">
                <a:hlinkClick r:id="rId2"/>
              </a:rPr>
              <a:t>https://wearecurious.net/questions/79829/km-kylo-khbz-ymknny-antagh-maa-kylo-oahd-mn-aldkyk</a:t>
            </a:r>
            <a:endParaRPr lang="en-US" dirty="0"/>
          </a:p>
        </p:txBody>
      </p:sp>
      <p:sp>
        <p:nvSpPr>
          <p:cNvPr id="5" name="TextBox 4"/>
          <p:cNvSpPr txBox="1"/>
          <p:nvPr/>
        </p:nvSpPr>
        <p:spPr>
          <a:xfrm>
            <a:off x="3637280" y="1648662"/>
            <a:ext cx="7528560" cy="923330"/>
          </a:xfrm>
          <a:prstGeom prst="rect">
            <a:avLst/>
          </a:prstGeom>
          <a:noFill/>
        </p:spPr>
        <p:txBody>
          <a:bodyPr wrap="square" rtlCol="0">
            <a:spAutoFit/>
          </a:bodyPr>
          <a:lstStyle/>
          <a:p>
            <a:pPr algn="just" rtl="1"/>
            <a:r>
              <a:rPr lang="ar-LB" dirty="0" smtClean="0"/>
              <a:t>ينتج 600 كيلو غرام من الدقيق حوالي 960 كيلو غرام خبز أي 200 ربطة خبز و النتيجة حصلنا عليها في العملية الحسابية التالية:</a:t>
            </a:r>
          </a:p>
          <a:p>
            <a:endParaRPr lang="en-US" dirty="0"/>
          </a:p>
        </p:txBody>
      </p:sp>
      <p:sp>
        <p:nvSpPr>
          <p:cNvPr id="6" name="TextBox 5"/>
          <p:cNvSpPr txBox="1"/>
          <p:nvPr/>
        </p:nvSpPr>
        <p:spPr>
          <a:xfrm>
            <a:off x="7000191" y="2773995"/>
            <a:ext cx="3921760" cy="646331"/>
          </a:xfrm>
          <a:prstGeom prst="rect">
            <a:avLst/>
          </a:prstGeom>
          <a:noFill/>
        </p:spPr>
        <p:txBody>
          <a:bodyPr wrap="square" rtlCol="0">
            <a:spAutoFit/>
          </a:bodyPr>
          <a:lstStyle/>
          <a:p>
            <a:pPr algn="r" rtl="1"/>
            <a:r>
              <a:rPr lang="ar-LB" dirty="0" smtClean="0"/>
              <a:t>1 كيلو دقيق </a:t>
            </a:r>
            <a:r>
              <a:rPr lang="ar-LB" dirty="0" smtClean="0">
                <a:sym typeface="Wingdings" panose="05000000000000000000" pitchFamily="2" charset="2"/>
              </a:rPr>
              <a:t></a:t>
            </a:r>
            <a:r>
              <a:rPr lang="ar-LB" dirty="0" smtClean="0"/>
              <a:t> </a:t>
            </a:r>
            <a:r>
              <a:rPr lang="ar-LB" dirty="0" smtClean="0">
                <a:sym typeface="Wingdings" panose="05000000000000000000" pitchFamily="2" charset="2"/>
              </a:rPr>
              <a:t>1.6 كيلو خبز</a:t>
            </a:r>
          </a:p>
          <a:p>
            <a:pPr algn="r" rtl="1"/>
            <a:r>
              <a:rPr lang="ar-LB" dirty="0" smtClean="0">
                <a:sym typeface="Wingdings" panose="05000000000000000000" pitchFamily="2" charset="2"/>
              </a:rPr>
              <a:t>600 كيلو دقيق 960 كيلو خبز </a:t>
            </a:r>
            <a:endParaRPr lang="en-US" dirty="0"/>
          </a:p>
        </p:txBody>
      </p:sp>
      <p:sp>
        <p:nvSpPr>
          <p:cNvPr id="7" name="TextBox 6"/>
          <p:cNvSpPr txBox="1"/>
          <p:nvPr/>
        </p:nvSpPr>
        <p:spPr>
          <a:xfrm>
            <a:off x="7000191" y="4055056"/>
            <a:ext cx="3921760" cy="923330"/>
          </a:xfrm>
          <a:prstGeom prst="rect">
            <a:avLst/>
          </a:prstGeom>
          <a:noFill/>
        </p:spPr>
        <p:txBody>
          <a:bodyPr wrap="square" rtlCol="0">
            <a:spAutoFit/>
          </a:bodyPr>
          <a:lstStyle/>
          <a:p>
            <a:pPr algn="r" rtl="1"/>
            <a:r>
              <a:rPr lang="ar-LB" dirty="0" smtClean="0"/>
              <a:t>1.6 كيلو خبز</a:t>
            </a:r>
            <a:r>
              <a:rPr lang="ar-LB" dirty="0" smtClean="0">
                <a:sym typeface="Wingdings" panose="05000000000000000000" pitchFamily="2" charset="2"/>
              </a:rPr>
              <a:t></a:t>
            </a:r>
            <a:r>
              <a:rPr lang="ar-LB" dirty="0" smtClean="0"/>
              <a:t> </a:t>
            </a:r>
            <a:r>
              <a:rPr lang="ar-LB" dirty="0" smtClean="0">
                <a:sym typeface="Wingdings" panose="05000000000000000000" pitchFamily="2" charset="2"/>
              </a:rPr>
              <a:t>2 رغيف</a:t>
            </a:r>
          </a:p>
          <a:p>
            <a:pPr algn="r" rtl="1"/>
            <a:r>
              <a:rPr lang="ar-LB" dirty="0" smtClean="0">
                <a:sym typeface="Wingdings" panose="05000000000000000000" pitchFamily="2" charset="2"/>
              </a:rPr>
              <a:t>960 كيلو خبز  1,200 رغيف أي ما يعادل 200 ربطة خبز و في كل ربطة 6 أرغفة </a:t>
            </a:r>
            <a:endParaRPr lang="en-US" dirty="0"/>
          </a:p>
        </p:txBody>
      </p:sp>
      <p:sp>
        <p:nvSpPr>
          <p:cNvPr id="8" name="TextBox 7"/>
          <p:cNvSpPr txBox="1"/>
          <p:nvPr/>
        </p:nvSpPr>
        <p:spPr>
          <a:xfrm>
            <a:off x="7376160" y="668988"/>
            <a:ext cx="3789680" cy="584775"/>
          </a:xfrm>
          <a:prstGeom prst="rect">
            <a:avLst/>
          </a:prstGeom>
          <a:noFill/>
        </p:spPr>
        <p:txBody>
          <a:bodyPr wrap="square" rtlCol="0">
            <a:spAutoFit/>
          </a:bodyPr>
          <a:lstStyle/>
          <a:p>
            <a:pPr algn="r" rtl="1"/>
            <a:r>
              <a:rPr lang="ar-LB" sz="3200" b="1" dirty="0" smtClean="0"/>
              <a:t>كمية انتاج الخبز </a:t>
            </a:r>
            <a:endParaRPr lang="en-US" sz="3200" b="1" dirty="0"/>
          </a:p>
        </p:txBody>
      </p:sp>
    </p:spTree>
    <p:extLst>
      <p:ext uri="{BB962C8B-B14F-4D97-AF65-F5344CB8AC3E}">
        <p14:creationId xmlns:p14="http://schemas.microsoft.com/office/powerpoint/2010/main" val="3064267063"/>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TM10001104[[fn=Feathered]]</Template>
  <TotalTime>906</TotalTime>
  <Words>875</Words>
  <Application>Microsoft Office PowerPoint</Application>
  <PresentationFormat>Widescreen</PresentationFormat>
  <Paragraphs>91</Paragraphs>
  <Slides>8</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Arial</vt:lpstr>
      <vt:lpstr>Calibri</vt:lpstr>
      <vt:lpstr>Century Schoolbook</vt:lpstr>
      <vt:lpstr>Corbel</vt:lpstr>
      <vt:lpstr>GretaArabic</vt:lpstr>
      <vt:lpstr>Open Sans</vt:lpstr>
      <vt:lpstr>Palatino Linotype</vt:lpstr>
      <vt:lpstr>Times New Roman</vt:lpstr>
      <vt:lpstr>Traditional Arabic</vt:lpstr>
      <vt:lpstr>Wingdings</vt:lpstr>
      <vt:lpstr>Feathered</vt:lpstr>
      <vt:lpstr>مشروع زراعة القمح</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مشروع زراعة القمح</dc:title>
  <dc:creator>siham aisha</dc:creator>
  <cp:lastModifiedBy>siham aisha</cp:lastModifiedBy>
  <cp:revision>63</cp:revision>
  <dcterms:created xsi:type="dcterms:W3CDTF">2020-03-23T10:53:41Z</dcterms:created>
  <dcterms:modified xsi:type="dcterms:W3CDTF">2020-03-30T11:09:23Z</dcterms:modified>
</cp:coreProperties>
</file>