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s/slide218.xml" ContentType="application/vnd.openxmlformats-officedocument.presentationml.slide+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242.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11.xml" ContentType="application/vnd.openxmlformats-officedocument.presentationml.slideMaster+xml"/>
  <Override PartName="/ppt/slides/slide158.xml" ContentType="application/vnd.openxmlformats-officedocument.presentationml.slide+xml"/>
  <Override PartName="/ppt/slides/slide183.xml" ContentType="application/vnd.openxmlformats-officedocument.presentationml.slide+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charts/chart3.xml" ContentType="application/vnd.openxmlformats-officedocument.drawingml.chart+xml"/>
  <Default Extension="xlsx" ContentType="application/vnd.openxmlformats-officedocument.spreadsheetml.sheet"/>
  <Override PartName="/ppt/notesSlides/notesSlide157.xml" ContentType="application/vnd.openxmlformats-officedocument.presentationml.notesSlide+xml"/>
  <Override PartName="/ppt/slides/slide259.xml" ContentType="application/vnd.openxmlformats-officedocument.presentationml.slide+xml"/>
  <Override PartName="/ppt/slideLayouts/slideLayout187.xml" ContentType="application/vnd.openxmlformats-officedocument.presentationml.slideLayout+xml"/>
  <Override PartName="/ppt/notesSlides/notesSlide182.xml" ContentType="application/vnd.openxmlformats-officedocument.presentationml.notesSlide+xml"/>
  <Override PartName="/ppt/slides/slide66.xml" ContentType="application/vnd.openxmlformats-officedocument.presentationml.slide+xml"/>
  <Override PartName="/ppt/slides/slide114.xml" ContentType="application/vnd.openxmlformats-officedocument.presentationml.slide+xml"/>
  <Override PartName="/ppt/slides/slide300.xml" ContentType="application/vnd.openxmlformats-officedocument.presentationml.slide+xml"/>
  <Default Extension="png" ContentType="image/png"/>
  <Override PartName="/ppt/slideLayouts/slideLayout118.xml" ContentType="application/vnd.openxmlformats-officedocument.presentationml.slideLayout+xml"/>
  <Override PartName="/ppt/slides/slide284.xml" ContentType="application/vnd.openxmlformats-officedocument.presentationml.slid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91.xml" ContentType="application/vnd.openxmlformats-officedocument.presentationml.slide+xml"/>
  <Override PartName="/ppt/slides/slide215.xml" ContentType="application/vnd.openxmlformats-officedocument.presentationml.slide+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s/slide22.xml" ContentType="application/vnd.openxmlformats-officedocument.presentationml.slide+xml"/>
  <Override PartName="/ppt/slides/slide199.xml" ContentType="application/vnd.openxmlformats-officedocument.presentationml.slide+xml"/>
  <Override PartName="/ppt/slideLayouts/slideLayout219.xml" ContentType="application/vnd.openxmlformats-officedocument.presentationml.slideLayout+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198.xml" ContentType="application/vnd.openxmlformats-officedocument.presentationml.notesSlide+xml"/>
  <Override PartName="/ppt/slideLayouts/slideLayout244.xml" ContentType="application/vnd.openxmlformats-officedocument.presentationml.slideLayout+xml"/>
  <Override PartName="/ppt/notesSlides/notesSlide129.xml" ContentType="application/vnd.openxmlformats-officedocument.presentationml.notesSlide+xml"/>
  <Override PartName="/ppt/slides/slide155.xml" ContentType="application/vnd.openxmlformats-officedocument.presentationml.slid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180.xml" ContentType="application/vnd.openxmlformats-officedocument.presentationml.slide+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notesSlides/notesSlide98.xml" ContentType="application/vnd.openxmlformats-officedocument.presentationml.notesSlide+xml"/>
  <Override PartName="/ppt/slides/slide111.xml" ContentType="application/vnd.openxmlformats-officedocument.presentationml.slide+xml"/>
  <Override PartName="/ppt/slides/slide256.xml" ContentType="application/vnd.openxmlformats-officedocument.presentationml.slid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Default Extension="mp3" ContentType="audio/unknown"/>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22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22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charts/chart7.xml" ContentType="application/vnd.openxmlformats-officedocument.drawingml.chart+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Layouts/slideLayout232.xml" ContentType="application/vnd.openxmlformats-officedocument.presentationml.slideLayout+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Layouts/slideLayout69.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142.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243.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notesSlides/notesSlide42.xml" ContentType="application/vnd.openxmlformats-officedocument.presentationml.notesSlide+xml"/>
  <Override PartName="/ppt/notesSlides/notesSlide221.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158.xml" ContentType="application/vnd.openxmlformats-officedocument.presentationml.notesSlide+xml"/>
  <Default Extension="gif" ContentType="image/gif"/>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charts/chart4.xml" ContentType="application/vnd.openxmlformats-officedocument.drawingml.chart+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notesSlides/notesSlide136.xml" ContentType="application/vnd.openxmlformats-officedocument.presentationml.notesSlide+xml"/>
  <Override PartName="/ppt/notesSlides/notesSlide183.xml" ContentType="application/vnd.openxmlformats-officedocument.presentationml.notesSlide+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58.xml" ContentType="application/vnd.openxmlformats-officedocument.presentationml.notesSlide+xml"/>
  <Override PartName="/ppt/notesSlides/notesSlide237.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78.xml" ContentType="application/vnd.openxmlformats-officedocument.presentationml.slid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240.xml" ContentType="application/vnd.openxmlformats-officedocument.presentationml.notesSlide+xml"/>
  <Override PartName="/ppt/slideLayouts/slideLayout100.xml" ContentType="application/vnd.openxmlformats-officedocument.presentationml.slideLayout+xml"/>
  <Override PartName="/ppt/notesSlides/notesSlide177.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56.xml" ContentType="application/vnd.openxmlformats-officedocument.presentationml.slide+xml"/>
  <Override PartName="/ppt/slideLayouts/slideLayout223.xml" ContentType="application/vnd.openxmlformats-officedocument.presentationml.slideLayout+xml"/>
  <Override PartName="/ppt/notesSlides/notesSlide108.xml" ContentType="application/vnd.openxmlformats-officedocument.presentationml.notesSlide+xml"/>
  <Override PartName="/ppt/notesSlides/notesSlide155.xml" ContentType="application/vnd.openxmlformats-officedocument.presentationml.notes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Layouts/slideLayout201.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s/slide257.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notesSlides/notesSlide77.xml" ContentType="application/vnd.openxmlformats-officedocument.presentationml.notesSlide+xml"/>
  <Override PartName="/ppt/notesSlides/notesSlide209.xml" ContentType="application/vnd.openxmlformats-officedocument.presentationml.notes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11.xml" ContentType="application/vnd.openxmlformats-officedocument.presentationml.notesSlide+xml"/>
  <Override PartName="/ppt/slides/slide42.xml" ContentType="application/vnd.openxmlformats-officedocument.presentationml.slide+xml"/>
  <Override PartName="/ppt/slides/slide213.xml" ContentType="application/vnd.openxmlformats-officedocument.presentationml.slide+xml"/>
  <Override PartName="/ppt/slides/slide260.xml" ContentType="application/vnd.openxmlformats-officedocument.presentationml.slide+xml"/>
  <Override PartName="/ppt/slideLayouts/slideLayout41.xml" ContentType="application/vnd.openxmlformats-officedocument.presentationml.slideLayout+xml"/>
  <Override PartName="/ppt/slideLayouts/slideLayout141.xml" ContentType="application/vnd.openxmlformats-officedocument.presentationml.slideLayout+xml"/>
  <Override PartName="/ppt/slideLayouts/slideLayout239.xml" ContentType="application/vnd.openxmlformats-officedocument.presentationml.slideLayout+xml"/>
  <Override PartName="/ppt/notesSlides/notesSlide23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Layouts/slideLayout217.xml" ContentType="application/vnd.openxmlformats-officedocument.presentationml.slideLayout+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slides/slide128.xml" ContentType="application/vnd.openxmlformats-officedocument.presentationml.slide+xml"/>
  <Override PartName="/ppt/slides/slide175.xml" ContentType="application/vnd.openxmlformats-officedocument.presentationml.slide+xml"/>
  <Override PartName="/ppt/slideLayouts/slideLayout179.xml" ContentType="application/vnd.openxmlformats-officedocument.presentationml.slideLayout+xml"/>
  <Override PartName="/ppt/slideLayouts/slideLayout242.xml" ContentType="application/vnd.openxmlformats-officedocument.presentationml.slideLayout+xml"/>
  <Override PartName="/ppt/notesSlides/notesSlide127.xml" ContentType="application/vnd.openxmlformats-officedocument.presentationml.notesSlide+xml"/>
  <Override PartName="/ppt/notesSlides/notesSlide174.xml" ContentType="application/vnd.openxmlformats-officedocument.presentationml.notesSlide+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98.xml" ContentType="application/vnd.openxmlformats-officedocument.presentationml.slide+xml"/>
  <Override PartName="/ppt/slideLayouts/slideLayout79.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slideMasters/slideMaster19.xml" ContentType="application/vnd.openxmlformats-officedocument.presentationml.slideMaster+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20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slideLayouts/slideLayout236.xml" ContentType="application/vnd.openxmlformats-officedocument.presentationml.slideLayout+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diagrams/layout1.xml" ContentType="application/vnd.openxmlformats-officedocument.drawingml.diagramLayout+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charts/chart8.xml" ContentType="application/vnd.openxmlformats-officedocument.drawingml.chart+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s/slide122.xml" ContentType="application/vnd.openxmlformats-officedocument.presentationml.slide+xml"/>
  <Override PartName="/ppt/slides/slide267.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Default Extension="wmf" ContentType="image/x-wmf"/>
  <Override PartName="/ppt/notesSlides/notesSlide244.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notesSlides/notesSlide222.xml" ContentType="application/vnd.openxmlformats-officedocument.presentationml.notesSlide+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charts/chart5.xml" ContentType="application/vnd.openxmlformats-officedocument.drawingml.chart+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Layouts/slideLayout230.xml" ContentType="application/vnd.openxmlformats-officedocument.presentationml.slideLayout+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slideLayouts/slideLayout224.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diagrams/data1.xml" ContentType="application/vnd.openxmlformats-officedocument.drawingml.diagramData+xml"/>
  <Override PartName="/ppt/charts/chart2.xml" ContentType="application/vnd.openxmlformats-officedocument.drawingml.chart+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slides/slide299.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Layouts/slideLayout237.xml" ContentType="application/vnd.openxmlformats-officedocument.presentationml.slideLayout+xml"/>
  <Override PartName="/ppt/notesSlides/notesSlide169.xml" ContentType="application/vnd.openxmlformats-officedocument.presentationml.notesSlide+xml"/>
  <Override PartName="/ppt/notesSlides/notesSlide232.xml" ContentType="application/vnd.openxmlformats-officedocument.presentationml.notesSlide+xml"/>
  <Default Extension="wdp" ContentType="image/vnd.ms-photo"/>
  <Override PartName="/ppt/slides/slide148.xml" ContentType="application/vnd.openxmlformats-officedocument.presentationml.slide+xml"/>
  <Override PartName="/ppt/slides/slide195.xml" ContentType="application/vnd.openxmlformats-officedocument.presentationml.slide+xml"/>
  <Override PartName="/ppt/slideLayouts/slideLayout215.xml" ContentType="application/vnd.openxmlformats-officedocument.presentationml.slideLayout+xml"/>
  <Override PartName="/ppt/notesSlides/notesSlide31.xml" ContentType="application/vnd.openxmlformats-officedocument.presentationml.notesSlide+xml"/>
  <Default Extension="vml" ContentType="application/vnd.openxmlformats-officedocument.vmlDrawing"/>
  <Override PartName="/ppt/notesSlides/notesSlide210.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notesSlides/notesSlide125.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notesSlides/notesSlide69.xml" ContentType="application/vnd.openxmlformats-officedocument.presentationml.notesSlide+xml"/>
  <Override PartName="/ppt/notesSlides/notesSlide248.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notesSlides/notesSlide22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charts/chart9.xml" ContentType="application/vnd.openxmlformats-officedocument.drawingml.chart+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slideLayouts/slideLayout234.xml" ContentType="application/vnd.openxmlformats-officedocument.presentationml.slideLayout+xml"/>
  <Override PartName="/ppt/notesSlides/notesSlide50.xml" ContentType="application/vnd.openxmlformats-officedocument.presentationml.notesSlide+xml"/>
  <Override PartName="/ppt/slideMasters/slideMaster20.xml" ContentType="application/vnd.openxmlformats-officedocument.presentationml.slideMaster+xml"/>
  <Override PartName="/ppt/slides/slide145.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notesSlides/notesSlide119.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68.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100.xml" ContentType="application/vnd.openxmlformats-officedocument.presentationml.notesSlide+xml"/>
  <Override PartName="/ppt/notesSlides/notesSlide245.xml" ContentType="application/vnd.openxmlformats-officedocument.presentationml.notesSlide+xml"/>
  <Override PartName="/ppt/slides/slide31.xml" ContentType="application/vnd.openxmlformats-officedocument.presentationml.slide+xml"/>
  <Override PartName="/ppt/slides/slide224.xml" ContentType="application/vnd.openxmlformats-officedocument.presentationml.slide+xml"/>
  <Override PartName="/ppt/slides/slide271.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slideMasters/slideMaster14.xml" ContentType="application/vnd.openxmlformats-officedocument.presentationml.slideMaster+xml"/>
  <Override PartName="/ppt/slides/slide202.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Layouts/slideLayout206.xml" ContentType="application/vnd.openxmlformats-officedocument.presentationml.slideLayout+xml"/>
  <Override PartName="/ppt/charts/chart6.xml" ContentType="application/vnd.openxmlformats-officedocument.drawingml.chart+xml"/>
  <Override PartName="/ppt/notesSlides/notesSlide201.xml" ContentType="application/vnd.openxmlformats-officedocument.presentationml.notesSlide+xml"/>
  <Override PartName="/ppt/slides/slide117.xml" ContentType="application/vnd.openxmlformats-officedocument.presentationml.slide+xml"/>
  <Override PartName="/ppt/slides/slide164.xml" ContentType="application/vnd.openxmlformats-officedocument.presentationml.slide+xml"/>
  <Override PartName="/ppt/theme/theme13.xml" ContentType="application/vnd.openxmlformats-officedocument.theme+xml"/>
  <Override PartName="/ppt/slideLayouts/slideLayout231.xml" ContentType="application/vnd.openxmlformats-officedocument.presentationml.slideLayout+xml"/>
  <Override PartName="/ppt/notesSlides/notesSlide138.xml" ContentType="application/vnd.openxmlformats-officedocument.presentationml.notesSlide+xml"/>
  <Override PartName="/ppt/notesSlides/notesSlide185.xml" ContentType="application/vnd.openxmlformats-officedocument.presentationml.notesSlide+xml"/>
  <Override PartName="/ppt/slides/slide69.xml" ContentType="application/vnd.openxmlformats-officedocument.presentationml.slide+xml"/>
  <Override PartName="/ppt/slides/slide287.xml" ContentType="application/vnd.openxmlformats-officedocument.presentationml.slide+xml"/>
  <Override PartName="/ppt/slides/slide303.xml" ContentType="application/vnd.openxmlformats-officedocument.presentationml.slide+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47.xml" ContentType="application/vnd.openxmlformats-officedocument.presentationml.slide+xml"/>
  <Override PartName="/ppt/theme/theme5.xml" ContentType="application/vnd.openxmlformats-officedocument.theme+xml"/>
  <Override PartName="/ppt/notesSlides/notesSlide239.xml" ContentType="application/vnd.openxmlformats-officedocument.presentationml.notesSlide+xml"/>
  <Override PartName="/ppt/slides/slide120.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72.xml" ContentType="application/vnd.openxmlformats-officedocument.presentationml.slide+xml"/>
  <Override PartName="/ppt/slideLayouts/slideLayout124.xml" ContentType="application/vnd.openxmlformats-officedocument.presentationml.slideLayout+xml"/>
  <Override PartName="/ppt/slides/slide290.xml" ContentType="application/vnd.openxmlformats-officedocument.presentationml.slide+xml"/>
  <Override PartName="/ppt/slideLayouts/slideLayout71.xml" ContentType="application/vnd.openxmlformats-officedocument.presentationml.slideLayout+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179.xml" ContentType="application/vnd.openxmlformats-officedocument.presentationml.notesSlide+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notesSlides/notesSlide220.xml" ContentType="application/vnd.openxmlformats-officedocument.presentationml.notesSlide+xml"/>
  <Override PartName="/ppt/slides/slide136.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notesSlides/notesSlide135.xml" ContentType="application/vnd.openxmlformats-officedocument.presentationml.notesSlide+xml"/>
  <Override PartName="/ppt/slides/slide19.xml" ContentType="application/vnd.openxmlformats-officedocument.presentationml.slide+xml"/>
  <Override PartName="/ppt/slides/slide161.xml" ContentType="application/vnd.openxmlformats-officedocument.presentationml.slide+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160.xml" ContentType="application/vnd.openxmlformats-officedocument.presentationml.notesSlide+xml"/>
  <Override PartName="/ppt/slides/slide44.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notesSlides/notesSlide236.xml" ContentType="application/vnd.openxmlformats-officedocument.presentationml.notesSlide+xml"/>
  <Override PartName="/ppt/notesSlides/notesSlide35.xml" ContentType="application/vnd.openxmlformats-officedocument.presentationml.notesSlide+xml"/>
  <Override PartName="/ppt/slideLayouts/slideLayout121.xml" ContentType="application/vnd.openxmlformats-officedocument.presentationml.slideLayout+xml"/>
  <Override PartName="/ppt/notesSlides/notesSlide60.xml" ContentType="application/vnd.openxmlformats-officedocument.presentationml.notesSlide+xml"/>
  <Override PartName="/ppt/slides/slide177.xml" ContentType="application/vnd.openxmlformats-officedocument.presentationml.slide+xml"/>
  <Override PartName="/ppt/notesSlides/notesSlide176.xml" ContentType="application/vnd.openxmlformats-officedocument.presentationml.notesSlide+xml"/>
  <Override PartName="/ppt/slides/slide108.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278.xml" ContentType="application/vnd.openxmlformats-officedocument.presentationml.slide+xml"/>
  <Override PartName="/ppt/slideLayouts/slideLayout59.xml" ContentType="application/vnd.openxmlformats-officedocument.presentationml.slideLayout+xml"/>
  <Override PartName="/ppt/notesSlides/notesSlide107.xml" ContentType="application/vnd.openxmlformats-officedocument.presentationml.notesSlide+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diagrams/colors1.xml" ContentType="application/vnd.openxmlformats-officedocument.drawingml.diagramColors+xml"/>
  <Override PartName="/ppt/notesSlides/notesSlide132.xml" ContentType="application/vnd.openxmlformats-officedocument.presentationml.notesSlide+xml"/>
  <Override PartName="/ppt/slides/slide209.xml" ContentType="application/vnd.openxmlformats-officedocument.presentationml.slide+xml"/>
  <Override PartName="/ppt/slideLayouts/slideLayout84.xml" ContentType="application/vnd.openxmlformats-officedocument.presentationml.slideLayout+xml"/>
  <Override PartName="/ppt/notesSlides/notesSlide7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26" r:id="rId2"/>
    <p:sldMasterId id="2147483738" r:id="rId3"/>
    <p:sldMasterId id="2147483806" r:id="rId4"/>
    <p:sldMasterId id="2147483830" r:id="rId5"/>
    <p:sldMasterId id="2147483860" r:id="rId6"/>
    <p:sldMasterId id="2147483884" r:id="rId7"/>
    <p:sldMasterId id="2147483902" r:id="rId8"/>
    <p:sldMasterId id="2147483932" r:id="rId9"/>
    <p:sldMasterId id="2147483986" r:id="rId10"/>
    <p:sldMasterId id="2147483998" r:id="rId11"/>
    <p:sldMasterId id="2147484010" r:id="rId12"/>
    <p:sldMasterId id="2147484046" r:id="rId13"/>
    <p:sldMasterId id="2147484058" r:id="rId14"/>
    <p:sldMasterId id="2147484070" r:id="rId15"/>
    <p:sldMasterId id="2147484082" r:id="rId16"/>
    <p:sldMasterId id="2147484094" r:id="rId17"/>
    <p:sldMasterId id="2147484112" r:id="rId18"/>
    <p:sldMasterId id="2147484124" r:id="rId19"/>
    <p:sldMasterId id="2147484136" r:id="rId20"/>
  </p:sldMasterIdLst>
  <p:notesMasterIdLst>
    <p:notesMasterId r:id="rId324"/>
  </p:notesMasterIdLst>
  <p:handoutMasterIdLst>
    <p:handoutMasterId r:id="rId325"/>
  </p:handoutMasterIdLst>
  <p:sldIdLst>
    <p:sldId id="256" r:id="rId21"/>
    <p:sldId id="480" r:id="rId22"/>
    <p:sldId id="586" r:id="rId23"/>
    <p:sldId id="702" r:id="rId24"/>
    <p:sldId id="703" r:id="rId25"/>
    <p:sldId id="706" r:id="rId26"/>
    <p:sldId id="708" r:id="rId27"/>
    <p:sldId id="710" r:id="rId28"/>
    <p:sldId id="712" r:id="rId29"/>
    <p:sldId id="713" r:id="rId30"/>
    <p:sldId id="714" r:id="rId31"/>
    <p:sldId id="715" r:id="rId32"/>
    <p:sldId id="716" r:id="rId33"/>
    <p:sldId id="717" r:id="rId34"/>
    <p:sldId id="728" r:id="rId35"/>
    <p:sldId id="588" r:id="rId36"/>
    <p:sldId id="589" r:id="rId37"/>
    <p:sldId id="590" r:id="rId38"/>
    <p:sldId id="591" r:id="rId39"/>
    <p:sldId id="592" r:id="rId40"/>
    <p:sldId id="593" r:id="rId41"/>
    <p:sldId id="594" r:id="rId42"/>
    <p:sldId id="595" r:id="rId43"/>
    <p:sldId id="596" r:id="rId44"/>
    <p:sldId id="597" r:id="rId45"/>
    <p:sldId id="598" r:id="rId46"/>
    <p:sldId id="599" r:id="rId47"/>
    <p:sldId id="600" r:id="rId48"/>
    <p:sldId id="601" r:id="rId49"/>
    <p:sldId id="753" r:id="rId50"/>
    <p:sldId id="666" r:id="rId51"/>
    <p:sldId id="667" r:id="rId52"/>
    <p:sldId id="668" r:id="rId53"/>
    <p:sldId id="669" r:id="rId54"/>
    <p:sldId id="670" r:id="rId55"/>
    <p:sldId id="671" r:id="rId56"/>
    <p:sldId id="672" r:id="rId57"/>
    <p:sldId id="673" r:id="rId58"/>
    <p:sldId id="674" r:id="rId59"/>
    <p:sldId id="675" r:id="rId60"/>
    <p:sldId id="754" r:id="rId61"/>
    <p:sldId id="729" r:id="rId62"/>
    <p:sldId id="730" r:id="rId63"/>
    <p:sldId id="731" r:id="rId64"/>
    <p:sldId id="732" r:id="rId65"/>
    <p:sldId id="733" r:id="rId66"/>
    <p:sldId id="734" r:id="rId67"/>
    <p:sldId id="735" r:id="rId68"/>
    <p:sldId id="736" r:id="rId69"/>
    <p:sldId id="737" r:id="rId70"/>
    <p:sldId id="738" r:id="rId71"/>
    <p:sldId id="739" r:id="rId72"/>
    <p:sldId id="740" r:id="rId73"/>
    <p:sldId id="741" r:id="rId74"/>
    <p:sldId id="742" r:id="rId75"/>
    <p:sldId id="743" r:id="rId76"/>
    <p:sldId id="744" r:id="rId77"/>
    <p:sldId id="745" r:id="rId78"/>
    <p:sldId id="746" r:id="rId79"/>
    <p:sldId id="747" r:id="rId80"/>
    <p:sldId id="748" r:id="rId81"/>
    <p:sldId id="749" r:id="rId82"/>
    <p:sldId id="750" r:id="rId83"/>
    <p:sldId id="751" r:id="rId84"/>
    <p:sldId id="723" r:id="rId85"/>
    <p:sldId id="724" r:id="rId86"/>
    <p:sldId id="725" r:id="rId87"/>
    <p:sldId id="726" r:id="rId88"/>
    <p:sldId id="727" r:id="rId89"/>
    <p:sldId id="755" r:id="rId90"/>
    <p:sldId id="482" r:id="rId91"/>
    <p:sldId id="483" r:id="rId92"/>
    <p:sldId id="484" r:id="rId93"/>
    <p:sldId id="485" r:id="rId94"/>
    <p:sldId id="486" r:id="rId95"/>
    <p:sldId id="487" r:id="rId96"/>
    <p:sldId id="488" r:id="rId97"/>
    <p:sldId id="489" r:id="rId98"/>
    <p:sldId id="490" r:id="rId99"/>
    <p:sldId id="491" r:id="rId100"/>
    <p:sldId id="492" r:id="rId101"/>
    <p:sldId id="493" r:id="rId102"/>
    <p:sldId id="494" r:id="rId103"/>
    <p:sldId id="495" r:id="rId104"/>
    <p:sldId id="496" r:id="rId105"/>
    <p:sldId id="497" r:id="rId106"/>
    <p:sldId id="756" r:id="rId107"/>
    <p:sldId id="614" r:id="rId108"/>
    <p:sldId id="615" r:id="rId109"/>
    <p:sldId id="616" r:id="rId110"/>
    <p:sldId id="617" r:id="rId111"/>
    <p:sldId id="618" r:id="rId112"/>
    <p:sldId id="619" r:id="rId113"/>
    <p:sldId id="620" r:id="rId114"/>
    <p:sldId id="621" r:id="rId115"/>
    <p:sldId id="622" r:id="rId116"/>
    <p:sldId id="623" r:id="rId117"/>
    <p:sldId id="757" r:id="rId118"/>
    <p:sldId id="499" r:id="rId119"/>
    <p:sldId id="500" r:id="rId120"/>
    <p:sldId id="501" r:id="rId121"/>
    <p:sldId id="502" r:id="rId122"/>
    <p:sldId id="503" r:id="rId123"/>
    <p:sldId id="504" r:id="rId124"/>
    <p:sldId id="505" r:id="rId125"/>
    <p:sldId id="506" r:id="rId126"/>
    <p:sldId id="507" r:id="rId127"/>
    <p:sldId id="508" r:id="rId128"/>
    <p:sldId id="509" r:id="rId129"/>
    <p:sldId id="510" r:id="rId130"/>
    <p:sldId id="511" r:id="rId131"/>
    <p:sldId id="512" r:id="rId132"/>
    <p:sldId id="513" r:id="rId133"/>
    <p:sldId id="514" r:id="rId134"/>
    <p:sldId id="515" r:id="rId135"/>
    <p:sldId id="516" r:id="rId136"/>
    <p:sldId id="517" r:id="rId137"/>
    <p:sldId id="518" r:id="rId138"/>
    <p:sldId id="519" r:id="rId139"/>
    <p:sldId id="520" r:id="rId140"/>
    <p:sldId id="758" r:id="rId141"/>
    <p:sldId id="522" r:id="rId142"/>
    <p:sldId id="523" r:id="rId143"/>
    <p:sldId id="524" r:id="rId144"/>
    <p:sldId id="525" r:id="rId145"/>
    <p:sldId id="526" r:id="rId146"/>
    <p:sldId id="527" r:id="rId147"/>
    <p:sldId id="528" r:id="rId148"/>
    <p:sldId id="529" r:id="rId149"/>
    <p:sldId id="530" r:id="rId150"/>
    <p:sldId id="531" r:id="rId151"/>
    <p:sldId id="532" r:id="rId152"/>
    <p:sldId id="533" r:id="rId153"/>
    <p:sldId id="534" r:id="rId154"/>
    <p:sldId id="535" r:id="rId155"/>
    <p:sldId id="536" r:id="rId156"/>
    <p:sldId id="537" r:id="rId157"/>
    <p:sldId id="538" r:id="rId158"/>
    <p:sldId id="539" r:id="rId159"/>
    <p:sldId id="540" r:id="rId160"/>
    <p:sldId id="759" r:id="rId161"/>
    <p:sldId id="661" r:id="rId162"/>
    <p:sldId id="662" r:id="rId163"/>
    <p:sldId id="663" r:id="rId164"/>
    <p:sldId id="664" r:id="rId165"/>
    <p:sldId id="665" r:id="rId166"/>
    <p:sldId id="760" r:id="rId167"/>
    <p:sldId id="273" r:id="rId168"/>
    <p:sldId id="274" r:id="rId169"/>
    <p:sldId id="275" r:id="rId170"/>
    <p:sldId id="276" r:id="rId171"/>
    <p:sldId id="277" r:id="rId172"/>
    <p:sldId id="278" r:id="rId173"/>
    <p:sldId id="279" r:id="rId174"/>
    <p:sldId id="280" r:id="rId175"/>
    <p:sldId id="306" r:id="rId176"/>
    <p:sldId id="281" r:id="rId177"/>
    <p:sldId id="282" r:id="rId178"/>
    <p:sldId id="283" r:id="rId179"/>
    <p:sldId id="284" r:id="rId180"/>
    <p:sldId id="285" r:id="rId181"/>
    <p:sldId id="286" r:id="rId182"/>
    <p:sldId id="287" r:id="rId183"/>
    <p:sldId id="288" r:id="rId184"/>
    <p:sldId id="289" r:id="rId185"/>
    <p:sldId id="290" r:id="rId186"/>
    <p:sldId id="291" r:id="rId187"/>
    <p:sldId id="292" r:id="rId188"/>
    <p:sldId id="293" r:id="rId189"/>
    <p:sldId id="294" r:id="rId190"/>
    <p:sldId id="295" r:id="rId191"/>
    <p:sldId id="296" r:id="rId192"/>
    <p:sldId id="297" r:id="rId193"/>
    <p:sldId id="298" r:id="rId194"/>
    <p:sldId id="299" r:id="rId195"/>
    <p:sldId id="300" r:id="rId196"/>
    <p:sldId id="301" r:id="rId197"/>
    <p:sldId id="302" r:id="rId198"/>
    <p:sldId id="303" r:id="rId199"/>
    <p:sldId id="304" r:id="rId200"/>
    <p:sldId id="305" r:id="rId201"/>
    <p:sldId id="761" r:id="rId202"/>
    <p:sldId id="558" r:id="rId203"/>
    <p:sldId id="559" r:id="rId204"/>
    <p:sldId id="560" r:id="rId205"/>
    <p:sldId id="561" r:id="rId206"/>
    <p:sldId id="562" r:id="rId207"/>
    <p:sldId id="563" r:id="rId208"/>
    <p:sldId id="564" r:id="rId209"/>
    <p:sldId id="565" r:id="rId210"/>
    <p:sldId id="566" r:id="rId211"/>
    <p:sldId id="567" r:id="rId212"/>
    <p:sldId id="568" r:id="rId213"/>
    <p:sldId id="569" r:id="rId214"/>
    <p:sldId id="570" r:id="rId215"/>
    <p:sldId id="571" r:id="rId216"/>
    <p:sldId id="572" r:id="rId217"/>
    <p:sldId id="573" r:id="rId218"/>
    <p:sldId id="762" r:id="rId219"/>
    <p:sldId id="542" r:id="rId220"/>
    <p:sldId id="543" r:id="rId221"/>
    <p:sldId id="544" r:id="rId222"/>
    <p:sldId id="545" r:id="rId223"/>
    <p:sldId id="546" r:id="rId224"/>
    <p:sldId id="547" r:id="rId225"/>
    <p:sldId id="548" r:id="rId226"/>
    <p:sldId id="549" r:id="rId227"/>
    <p:sldId id="550" r:id="rId228"/>
    <p:sldId id="551" r:id="rId229"/>
    <p:sldId id="552" r:id="rId230"/>
    <p:sldId id="553" r:id="rId231"/>
    <p:sldId id="554" r:id="rId232"/>
    <p:sldId id="555" r:id="rId233"/>
    <p:sldId id="556" r:id="rId234"/>
    <p:sldId id="763" r:id="rId235"/>
    <p:sldId id="660" r:id="rId236"/>
    <p:sldId id="603" r:id="rId237"/>
    <p:sldId id="604" r:id="rId238"/>
    <p:sldId id="605" r:id="rId239"/>
    <p:sldId id="606" r:id="rId240"/>
    <p:sldId id="607" r:id="rId241"/>
    <p:sldId id="608" r:id="rId242"/>
    <p:sldId id="609" r:id="rId243"/>
    <p:sldId id="610" r:id="rId244"/>
    <p:sldId id="611" r:id="rId245"/>
    <p:sldId id="612" r:id="rId246"/>
    <p:sldId id="764" r:id="rId247"/>
    <p:sldId id="384" r:id="rId248"/>
    <p:sldId id="385" r:id="rId249"/>
    <p:sldId id="386" r:id="rId250"/>
    <p:sldId id="387" r:id="rId251"/>
    <p:sldId id="388" r:id="rId252"/>
    <p:sldId id="389" r:id="rId253"/>
    <p:sldId id="390" r:id="rId254"/>
    <p:sldId id="391" r:id="rId255"/>
    <p:sldId id="392" r:id="rId256"/>
    <p:sldId id="393" r:id="rId257"/>
    <p:sldId id="395" r:id="rId258"/>
    <p:sldId id="765" r:id="rId259"/>
    <p:sldId id="397" r:id="rId260"/>
    <p:sldId id="398" r:id="rId261"/>
    <p:sldId id="399" r:id="rId262"/>
    <p:sldId id="400" r:id="rId263"/>
    <p:sldId id="401" r:id="rId264"/>
    <p:sldId id="402" r:id="rId265"/>
    <p:sldId id="403" r:id="rId266"/>
    <p:sldId id="404" r:id="rId267"/>
    <p:sldId id="405" r:id="rId268"/>
    <p:sldId id="406" r:id="rId269"/>
    <p:sldId id="407" r:id="rId270"/>
    <p:sldId id="408" r:id="rId271"/>
    <p:sldId id="409" r:id="rId272"/>
    <p:sldId id="410" r:id="rId273"/>
    <p:sldId id="411" r:id="rId274"/>
    <p:sldId id="413" r:id="rId275"/>
    <p:sldId id="414" r:id="rId276"/>
    <p:sldId id="766" r:id="rId277"/>
    <p:sldId id="676" r:id="rId278"/>
    <p:sldId id="677" r:id="rId279"/>
    <p:sldId id="678" r:id="rId280"/>
    <p:sldId id="679" r:id="rId281"/>
    <p:sldId id="680" r:id="rId282"/>
    <p:sldId id="681" r:id="rId283"/>
    <p:sldId id="682" r:id="rId284"/>
    <p:sldId id="683" r:id="rId285"/>
    <p:sldId id="684" r:id="rId286"/>
    <p:sldId id="685" r:id="rId287"/>
    <p:sldId id="686" r:id="rId288"/>
    <p:sldId id="687" r:id="rId289"/>
    <p:sldId id="688" r:id="rId290"/>
    <p:sldId id="689" r:id="rId291"/>
    <p:sldId id="690" r:id="rId292"/>
    <p:sldId id="691" r:id="rId293"/>
    <p:sldId id="692" r:id="rId294"/>
    <p:sldId id="693" r:id="rId295"/>
    <p:sldId id="694" r:id="rId296"/>
    <p:sldId id="695" r:id="rId297"/>
    <p:sldId id="696" r:id="rId298"/>
    <p:sldId id="697" r:id="rId299"/>
    <p:sldId id="698" r:id="rId300"/>
    <p:sldId id="699" r:id="rId301"/>
    <p:sldId id="700" r:id="rId302"/>
    <p:sldId id="701" r:id="rId303"/>
    <p:sldId id="767" r:id="rId304"/>
    <p:sldId id="651" r:id="rId305"/>
    <p:sldId id="652" r:id="rId306"/>
    <p:sldId id="653" r:id="rId307"/>
    <p:sldId id="654" r:id="rId308"/>
    <p:sldId id="655" r:id="rId309"/>
    <p:sldId id="656" r:id="rId310"/>
    <p:sldId id="657" r:id="rId311"/>
    <p:sldId id="658" r:id="rId312"/>
    <p:sldId id="768" r:id="rId313"/>
    <p:sldId id="650" r:id="rId314"/>
    <p:sldId id="641" r:id="rId315"/>
    <p:sldId id="642" r:id="rId316"/>
    <p:sldId id="643" r:id="rId317"/>
    <p:sldId id="644" r:id="rId318"/>
    <p:sldId id="645" r:id="rId319"/>
    <p:sldId id="646" r:id="rId320"/>
    <p:sldId id="647" r:id="rId321"/>
    <p:sldId id="769" r:id="rId322"/>
    <p:sldId id="585" r:id="rId32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FE3545E2-C05D-4DCB-AFFB-E2F9546C5F8D}">
          <p14:sldIdLst>
            <p14:sldId id="256"/>
            <p14:sldId id="480"/>
          </p14:sldIdLst>
        </p14:section>
        <p14:section name="National Economy" id="{550D2B52-81F0-4D5E-A099-809BCEFEFE5E}">
          <p14:sldIdLst>
            <p14:sldId id="586"/>
            <p14:sldId id="702"/>
            <p14:sldId id="703"/>
            <p14:sldId id="706"/>
            <p14:sldId id="708"/>
            <p14:sldId id="710"/>
            <p14:sldId id="712"/>
            <p14:sldId id="713"/>
            <p14:sldId id="714"/>
            <p14:sldId id="715"/>
            <p14:sldId id="716"/>
            <p14:sldId id="717"/>
            <p14:sldId id="728"/>
            <p14:sldId id="588"/>
            <p14:sldId id="589"/>
            <p14:sldId id="590"/>
            <p14:sldId id="591"/>
            <p14:sldId id="592"/>
            <p14:sldId id="593"/>
            <p14:sldId id="594"/>
            <p14:sldId id="595"/>
            <p14:sldId id="596"/>
            <p14:sldId id="597"/>
            <p14:sldId id="598"/>
            <p14:sldId id="599"/>
            <p14:sldId id="600"/>
            <p14:sldId id="601"/>
            <p14:sldId id="753"/>
          </p14:sldIdLst>
        </p14:section>
        <p14:section name="National economy_ Taxes" id="{C6A1491E-3687-46B3-A8CE-78403F9EDDD1}">
          <p14:sldIdLst>
            <p14:sldId id="666"/>
            <p14:sldId id="667"/>
            <p14:sldId id="668"/>
            <p14:sldId id="669"/>
            <p14:sldId id="670"/>
            <p14:sldId id="671"/>
            <p14:sldId id="672"/>
            <p14:sldId id="673"/>
            <p14:sldId id="674"/>
            <p14:sldId id="675"/>
            <p14:sldId id="754"/>
          </p14:sldIdLst>
        </p14:section>
        <p14:section name="Vensim" id="{C129D1B7-FEE8-4E96-BBA3-60C77033B731}">
          <p14:sldIdLst>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Lst>
        </p14:section>
        <p14:section name="Social Obstacles" id="{E755DBA1-5CBD-4204-AADD-071503482FCD}">
          <p14:sldIdLst>
            <p14:sldId id="723"/>
            <p14:sldId id="724"/>
            <p14:sldId id="725"/>
            <p14:sldId id="726"/>
            <p14:sldId id="727"/>
            <p14:sldId id="755"/>
          </p14:sldIdLst>
        </p14:section>
        <p14:section name="Activities of foreign institutions" id="{A3857C22-C3D1-4943-815D-3905BDFF1B26}">
          <p14:sldIdLst>
            <p14:sldId id="482"/>
            <p14:sldId id="483"/>
            <p14:sldId id="484"/>
            <p14:sldId id="485"/>
            <p14:sldId id="486"/>
            <p14:sldId id="487"/>
            <p14:sldId id="488"/>
            <p14:sldId id="489"/>
            <p14:sldId id="490"/>
            <p14:sldId id="491"/>
            <p14:sldId id="492"/>
            <p14:sldId id="493"/>
            <p14:sldId id="494"/>
            <p14:sldId id="495"/>
            <p14:sldId id="496"/>
            <p14:sldId id="497"/>
            <p14:sldId id="756"/>
          </p14:sldIdLst>
        </p14:section>
        <p14:section name="Infrastructure_ civil organization" id="{BB57753B-C8C3-4010-BB02-00476390FBD7}">
          <p14:sldIdLst>
            <p14:sldId id="614"/>
            <p14:sldId id="615"/>
            <p14:sldId id="616"/>
            <p14:sldId id="617"/>
            <p14:sldId id="618"/>
            <p14:sldId id="619"/>
            <p14:sldId id="620"/>
            <p14:sldId id="621"/>
            <p14:sldId id="622"/>
            <p14:sldId id="623"/>
            <p14:sldId id="757"/>
          </p14:sldIdLst>
        </p14:section>
        <p14:section name="Infrastructure_ Water management" id="{A2CDA451-80E3-4F3A-8E17-5FD44F57685F}">
          <p14:sldIdLst>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758"/>
          </p14:sldIdLst>
        </p14:section>
        <p14:section name="Infrastructure_Wastewater management" id="{C73D46F0-4E42-49DA-8F6F-8306EC202F1E}">
          <p14:sldIdLst>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759"/>
          </p14:sldIdLst>
        </p14:section>
        <p14:section name="Infrastructure_ Waste management" id="{334E254E-A88D-4C28-A4E8-C99CD9B47F89}">
          <p14:sldIdLst>
            <p14:sldId id="661"/>
            <p14:sldId id="662"/>
            <p14:sldId id="663"/>
            <p14:sldId id="664"/>
            <p14:sldId id="665"/>
            <p14:sldId id="760"/>
          </p14:sldIdLst>
        </p14:section>
        <p14:section name="Infrastructure_Roads network&amp; Public transport" id="{6A3A78A0-C254-4556-9E1B-56E1E35A66B4}">
          <p14:sldIdLst>
            <p14:sldId id="273"/>
            <p14:sldId id="274"/>
            <p14:sldId id="275"/>
            <p14:sldId id="276"/>
            <p14:sldId id="277"/>
            <p14:sldId id="278"/>
            <p14:sldId id="279"/>
            <p14:sldId id="280"/>
            <p14:sldId id="306"/>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761"/>
          </p14:sldIdLst>
        </p14:section>
        <p14:section name="Infrastructure__Railroad in Lebanon" id="{7BB502EA-B517-4799-ADD5-995FB454B314}">
          <p14:sldIdLst>
            <p14:sldId id="558"/>
            <p14:sldId id="559"/>
            <p14:sldId id="560"/>
            <p14:sldId id="561"/>
            <p14:sldId id="562"/>
            <p14:sldId id="563"/>
            <p14:sldId id="564"/>
            <p14:sldId id="565"/>
            <p14:sldId id="566"/>
            <p14:sldId id="567"/>
            <p14:sldId id="568"/>
            <p14:sldId id="569"/>
            <p14:sldId id="570"/>
            <p14:sldId id="571"/>
            <p14:sldId id="572"/>
            <p14:sldId id="573"/>
            <p14:sldId id="762"/>
          </p14:sldIdLst>
        </p14:section>
        <p14:section name="Infrastructure__Telecommunication" id="{3FC3BAEC-5A9F-4DE6-BBF6-36958AB9D3E6}">
          <p14:sldIdLst>
            <p14:sldId id="542"/>
            <p14:sldId id="543"/>
            <p14:sldId id="544"/>
            <p14:sldId id="545"/>
            <p14:sldId id="546"/>
            <p14:sldId id="547"/>
            <p14:sldId id="548"/>
            <p14:sldId id="549"/>
            <p14:sldId id="550"/>
            <p14:sldId id="551"/>
            <p14:sldId id="552"/>
            <p14:sldId id="553"/>
            <p14:sldId id="554"/>
            <p14:sldId id="555"/>
            <p14:sldId id="556"/>
            <p14:sldId id="763"/>
          </p14:sldIdLst>
        </p14:section>
        <p14:section name="Types of power plants" id="{BF903F2A-2F32-4FCA-BBE4-35A3B859EDC0}">
          <p14:sldIdLst>
            <p14:sldId id="660"/>
            <p14:sldId id="603"/>
            <p14:sldId id="604"/>
            <p14:sldId id="605"/>
            <p14:sldId id="606"/>
            <p14:sldId id="607"/>
            <p14:sldId id="608"/>
            <p14:sldId id="609"/>
            <p14:sldId id="610"/>
            <p14:sldId id="611"/>
            <p14:sldId id="612"/>
            <p14:sldId id="764"/>
          </p14:sldIdLst>
        </p14:section>
        <p14:section name="Inactives power plants" id="{1B63D2F0-7F94-4CB7-82F5-8A064FC98ECC}">
          <p14:sldIdLst>
            <p14:sldId id="384"/>
            <p14:sldId id="385"/>
            <p14:sldId id="386"/>
            <p14:sldId id="387"/>
            <p14:sldId id="388"/>
            <p14:sldId id="389"/>
            <p14:sldId id="390"/>
            <p14:sldId id="391"/>
            <p14:sldId id="392"/>
            <p14:sldId id="393"/>
            <p14:sldId id="395"/>
            <p14:sldId id="765"/>
          </p14:sldIdLst>
        </p14:section>
        <p14:section name="Inactives power plants_Refinery in Lebanon" id="{767EB2D8-79DF-478C-A900-10D56160E8E0}">
          <p14:sldIdLst>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766"/>
          </p14:sldIdLst>
        </p14:section>
        <p14:section name="Projects proposed_Network of wastewater" id="{7934FA17-3F82-42E6-89D6-D43CA9BD9C32}">
          <p14:sldIdLst>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67"/>
          </p14:sldIdLst>
        </p14:section>
        <p14:section name="Projects proposed_ Bus station" id="{CAA1B5B7-76EC-492D-96E0-2CD23A9EEFE0}">
          <p14:sldIdLst>
            <p14:sldId id="651"/>
            <p14:sldId id="652"/>
            <p14:sldId id="653"/>
            <p14:sldId id="654"/>
            <p14:sldId id="655"/>
            <p14:sldId id="656"/>
            <p14:sldId id="657"/>
            <p14:sldId id="658"/>
            <p14:sldId id="768"/>
          </p14:sldIdLst>
        </p14:section>
        <p14:section name="Projects proposed_Wheat cultivation" id="{9FBF2D07-24CC-413A-9A24-1A2A71F58CB6}">
          <p14:sldIdLst>
            <p14:sldId id="650"/>
            <p14:sldId id="641"/>
            <p14:sldId id="642"/>
            <p14:sldId id="643"/>
            <p14:sldId id="644"/>
            <p14:sldId id="645"/>
            <p14:sldId id="646"/>
            <p14:sldId id="647"/>
            <p14:sldId id="769"/>
          </p14:sldIdLst>
        </p14:section>
        <p14:section name="Finally" id="{977B0101-6A8E-47D2-AB1E-3A4138A467E9}">
          <p14:sldIdLst>
            <p14:sldId id="58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77957" autoAdjust="0"/>
  </p:normalViewPr>
  <p:slideViewPr>
    <p:cSldViewPr>
      <p:cViewPr>
        <p:scale>
          <a:sx n="50" d="100"/>
          <a:sy n="50" d="100"/>
        </p:scale>
        <p:origin x="-1260" y="-138"/>
      </p:cViewPr>
      <p:guideLst>
        <p:guide orient="horz" pos="2160"/>
        <p:guide pos="3839"/>
      </p:guideLst>
    </p:cSldViewPr>
  </p:slideViewPr>
  <p:outlineViewPr>
    <p:cViewPr>
      <p:scale>
        <a:sx n="33" d="100"/>
        <a:sy n="33" d="100"/>
      </p:scale>
      <p:origin x="0" y="14478"/>
    </p:cViewPr>
  </p:outlineViewPr>
  <p:notesTextViewPr>
    <p:cViewPr>
      <p:scale>
        <a:sx n="100" d="100"/>
        <a:sy n="100" d="100"/>
      </p:scale>
      <p:origin x="0" y="0"/>
    </p:cViewPr>
  </p:notesTextViewPr>
  <p:sorterViewPr>
    <p:cViewPr>
      <p:scale>
        <a:sx n="40" d="100"/>
        <a:sy n="40" d="100"/>
      </p:scale>
      <p:origin x="0" y="2886"/>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99" Type="http://schemas.openxmlformats.org/officeDocument/2006/relationships/slide" Target="slides/slide279.xml"/><Relationship Id="rId303" Type="http://schemas.openxmlformats.org/officeDocument/2006/relationships/slide" Target="slides/slide283.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324" Type="http://schemas.openxmlformats.org/officeDocument/2006/relationships/notesMaster" Target="notesMasters/notesMaster1.xml"/><Relationship Id="rId170" Type="http://schemas.openxmlformats.org/officeDocument/2006/relationships/slide" Target="slides/slide150.xml"/><Relationship Id="rId191" Type="http://schemas.openxmlformats.org/officeDocument/2006/relationships/slide" Target="slides/slide171.xml"/><Relationship Id="rId205" Type="http://schemas.openxmlformats.org/officeDocument/2006/relationships/slide" Target="slides/slide185.xml"/><Relationship Id="rId226" Type="http://schemas.openxmlformats.org/officeDocument/2006/relationships/slide" Target="slides/slide206.xml"/><Relationship Id="rId247" Type="http://schemas.openxmlformats.org/officeDocument/2006/relationships/slide" Target="slides/slide227.xml"/><Relationship Id="rId107" Type="http://schemas.openxmlformats.org/officeDocument/2006/relationships/slide" Target="slides/slide87.xml"/><Relationship Id="rId268" Type="http://schemas.openxmlformats.org/officeDocument/2006/relationships/slide" Target="slides/slide248.xml"/><Relationship Id="rId289" Type="http://schemas.openxmlformats.org/officeDocument/2006/relationships/slide" Target="slides/slide269.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314" Type="http://schemas.openxmlformats.org/officeDocument/2006/relationships/slide" Target="slides/slide294.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slide" Target="slides/slide140.xml"/><Relationship Id="rId181" Type="http://schemas.openxmlformats.org/officeDocument/2006/relationships/slide" Target="slides/slide161.xml"/><Relationship Id="rId216" Type="http://schemas.openxmlformats.org/officeDocument/2006/relationships/slide" Target="slides/slide196.xml"/><Relationship Id="rId237" Type="http://schemas.openxmlformats.org/officeDocument/2006/relationships/slide" Target="slides/slide217.xml"/><Relationship Id="rId258" Type="http://schemas.openxmlformats.org/officeDocument/2006/relationships/slide" Target="slides/slide238.xml"/><Relationship Id="rId279" Type="http://schemas.openxmlformats.org/officeDocument/2006/relationships/slide" Target="slides/slide259.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290" Type="http://schemas.openxmlformats.org/officeDocument/2006/relationships/slide" Target="slides/slide270.xml"/><Relationship Id="rId304" Type="http://schemas.openxmlformats.org/officeDocument/2006/relationships/slide" Target="slides/slide284.xml"/><Relationship Id="rId325" Type="http://schemas.openxmlformats.org/officeDocument/2006/relationships/handoutMaster" Target="handoutMasters/handoutMaster1.xml"/><Relationship Id="rId85" Type="http://schemas.openxmlformats.org/officeDocument/2006/relationships/slide" Target="slides/slide65.xml"/><Relationship Id="rId150" Type="http://schemas.openxmlformats.org/officeDocument/2006/relationships/slide" Target="slides/slide130.xml"/><Relationship Id="rId171" Type="http://schemas.openxmlformats.org/officeDocument/2006/relationships/slide" Target="slides/slide151.xml"/><Relationship Id="rId192" Type="http://schemas.openxmlformats.org/officeDocument/2006/relationships/slide" Target="slides/slide172.xml"/><Relationship Id="rId206" Type="http://schemas.openxmlformats.org/officeDocument/2006/relationships/slide" Target="slides/slide186.xml"/><Relationship Id="rId227" Type="http://schemas.openxmlformats.org/officeDocument/2006/relationships/slide" Target="slides/slide207.xml"/><Relationship Id="rId248" Type="http://schemas.openxmlformats.org/officeDocument/2006/relationships/slide" Target="slides/slide228.xml"/><Relationship Id="rId269" Type="http://schemas.openxmlformats.org/officeDocument/2006/relationships/slide" Target="slides/slide249.xml"/><Relationship Id="rId12" Type="http://schemas.openxmlformats.org/officeDocument/2006/relationships/slideMaster" Target="slideMasters/slideMaster12.xml"/><Relationship Id="rId33" Type="http://schemas.openxmlformats.org/officeDocument/2006/relationships/slide" Target="slides/slide13.xml"/><Relationship Id="rId108" Type="http://schemas.openxmlformats.org/officeDocument/2006/relationships/slide" Target="slides/slide88.xml"/><Relationship Id="rId129" Type="http://schemas.openxmlformats.org/officeDocument/2006/relationships/slide" Target="slides/slide109.xml"/><Relationship Id="rId280" Type="http://schemas.openxmlformats.org/officeDocument/2006/relationships/slide" Target="slides/slide260.xml"/><Relationship Id="rId315" Type="http://schemas.openxmlformats.org/officeDocument/2006/relationships/slide" Target="slides/slide295.xml"/><Relationship Id="rId54" Type="http://schemas.openxmlformats.org/officeDocument/2006/relationships/slide" Target="slides/slide34.xml"/><Relationship Id="rId75" Type="http://schemas.openxmlformats.org/officeDocument/2006/relationships/slide" Target="slides/slide55.xml"/><Relationship Id="rId96" Type="http://schemas.openxmlformats.org/officeDocument/2006/relationships/slide" Target="slides/slide76.xml"/><Relationship Id="rId140" Type="http://schemas.openxmlformats.org/officeDocument/2006/relationships/slide" Target="slides/slide120.xml"/><Relationship Id="rId161" Type="http://schemas.openxmlformats.org/officeDocument/2006/relationships/slide" Target="slides/slide141.xml"/><Relationship Id="rId182" Type="http://schemas.openxmlformats.org/officeDocument/2006/relationships/slide" Target="slides/slide162.xml"/><Relationship Id="rId217" Type="http://schemas.openxmlformats.org/officeDocument/2006/relationships/slide" Target="slides/slide197.xml"/><Relationship Id="rId6" Type="http://schemas.openxmlformats.org/officeDocument/2006/relationships/slideMaster" Target="slideMasters/slideMaster6.xml"/><Relationship Id="rId238" Type="http://schemas.openxmlformats.org/officeDocument/2006/relationships/slide" Target="slides/slide218.xml"/><Relationship Id="rId259" Type="http://schemas.openxmlformats.org/officeDocument/2006/relationships/slide" Target="slides/slide239.xml"/><Relationship Id="rId23" Type="http://schemas.openxmlformats.org/officeDocument/2006/relationships/slide" Target="slides/slide3.xml"/><Relationship Id="rId119" Type="http://schemas.openxmlformats.org/officeDocument/2006/relationships/slide" Target="slides/slide99.xml"/><Relationship Id="rId270" Type="http://schemas.openxmlformats.org/officeDocument/2006/relationships/slide" Target="slides/slide250.xml"/><Relationship Id="rId291" Type="http://schemas.openxmlformats.org/officeDocument/2006/relationships/slide" Target="slides/slide271.xml"/><Relationship Id="rId305" Type="http://schemas.openxmlformats.org/officeDocument/2006/relationships/slide" Target="slides/slide285.xml"/><Relationship Id="rId326" Type="http://schemas.openxmlformats.org/officeDocument/2006/relationships/presProps" Target="presProps.xml"/><Relationship Id="rId44" Type="http://schemas.openxmlformats.org/officeDocument/2006/relationships/slide" Target="slides/slide24.xml"/><Relationship Id="rId65" Type="http://schemas.openxmlformats.org/officeDocument/2006/relationships/slide" Target="slides/slide45.xml"/><Relationship Id="rId86" Type="http://schemas.openxmlformats.org/officeDocument/2006/relationships/slide" Target="slides/slide66.xml"/><Relationship Id="rId130" Type="http://schemas.openxmlformats.org/officeDocument/2006/relationships/slide" Target="slides/slide110.xml"/><Relationship Id="rId151" Type="http://schemas.openxmlformats.org/officeDocument/2006/relationships/slide" Target="slides/slide131.xml"/><Relationship Id="rId172" Type="http://schemas.openxmlformats.org/officeDocument/2006/relationships/slide" Target="slides/slide152.xml"/><Relationship Id="rId193" Type="http://schemas.openxmlformats.org/officeDocument/2006/relationships/slide" Target="slides/slide173.xml"/><Relationship Id="rId207" Type="http://schemas.openxmlformats.org/officeDocument/2006/relationships/slide" Target="slides/slide187.xml"/><Relationship Id="rId228" Type="http://schemas.openxmlformats.org/officeDocument/2006/relationships/slide" Target="slides/slide208.xml"/><Relationship Id="rId249" Type="http://schemas.openxmlformats.org/officeDocument/2006/relationships/slide" Target="slides/slide229.xml"/><Relationship Id="rId13" Type="http://schemas.openxmlformats.org/officeDocument/2006/relationships/slideMaster" Target="slideMasters/slideMaster13.xml"/><Relationship Id="rId109" Type="http://schemas.openxmlformats.org/officeDocument/2006/relationships/slide" Target="slides/slide89.xml"/><Relationship Id="rId260" Type="http://schemas.openxmlformats.org/officeDocument/2006/relationships/slide" Target="slides/slide240.xml"/><Relationship Id="rId281" Type="http://schemas.openxmlformats.org/officeDocument/2006/relationships/slide" Target="slides/slide261.xml"/><Relationship Id="rId316" Type="http://schemas.openxmlformats.org/officeDocument/2006/relationships/slide" Target="slides/slide296.xml"/><Relationship Id="rId34" Type="http://schemas.openxmlformats.org/officeDocument/2006/relationships/slide" Target="slides/slide14.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20" Type="http://schemas.openxmlformats.org/officeDocument/2006/relationships/slide" Target="slides/slide100.xml"/><Relationship Id="rId141" Type="http://schemas.openxmlformats.org/officeDocument/2006/relationships/slide" Target="slides/slide121.xml"/><Relationship Id="rId7" Type="http://schemas.openxmlformats.org/officeDocument/2006/relationships/slideMaster" Target="slideMasters/slideMaster7.xml"/><Relationship Id="rId162" Type="http://schemas.openxmlformats.org/officeDocument/2006/relationships/slide" Target="slides/slide142.xml"/><Relationship Id="rId183" Type="http://schemas.openxmlformats.org/officeDocument/2006/relationships/slide" Target="slides/slide163.xml"/><Relationship Id="rId218" Type="http://schemas.openxmlformats.org/officeDocument/2006/relationships/slide" Target="slides/slide198.xml"/><Relationship Id="rId239" Type="http://schemas.openxmlformats.org/officeDocument/2006/relationships/slide" Target="slides/slide219.xml"/><Relationship Id="rId250" Type="http://schemas.openxmlformats.org/officeDocument/2006/relationships/slide" Target="slides/slide230.xml"/><Relationship Id="rId271" Type="http://schemas.openxmlformats.org/officeDocument/2006/relationships/slide" Target="slides/slide251.xml"/><Relationship Id="rId292" Type="http://schemas.openxmlformats.org/officeDocument/2006/relationships/slide" Target="slides/slide272.xml"/><Relationship Id="rId306" Type="http://schemas.openxmlformats.org/officeDocument/2006/relationships/slide" Target="slides/slide286.xml"/><Relationship Id="rId24" Type="http://schemas.openxmlformats.org/officeDocument/2006/relationships/slide" Target="slides/slide4.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31" Type="http://schemas.openxmlformats.org/officeDocument/2006/relationships/slide" Target="slides/slide111.xml"/><Relationship Id="rId327" Type="http://schemas.openxmlformats.org/officeDocument/2006/relationships/viewProps" Target="viewProps.xml"/><Relationship Id="rId152" Type="http://schemas.openxmlformats.org/officeDocument/2006/relationships/slide" Target="slides/slide132.xml"/><Relationship Id="rId173" Type="http://schemas.openxmlformats.org/officeDocument/2006/relationships/slide" Target="slides/slide153.xml"/><Relationship Id="rId194" Type="http://schemas.openxmlformats.org/officeDocument/2006/relationships/slide" Target="slides/slide174.xml"/><Relationship Id="rId208" Type="http://schemas.openxmlformats.org/officeDocument/2006/relationships/slide" Target="slides/slide188.xml"/><Relationship Id="rId229" Type="http://schemas.openxmlformats.org/officeDocument/2006/relationships/slide" Target="slides/slide209.xml"/><Relationship Id="rId240" Type="http://schemas.openxmlformats.org/officeDocument/2006/relationships/slide" Target="slides/slide220.xml"/><Relationship Id="rId261" Type="http://schemas.openxmlformats.org/officeDocument/2006/relationships/slide" Target="slides/slide241.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 Id="rId282" Type="http://schemas.openxmlformats.org/officeDocument/2006/relationships/slide" Target="slides/slide262.xml"/><Relationship Id="rId312" Type="http://schemas.openxmlformats.org/officeDocument/2006/relationships/slide" Target="slides/slide292.xml"/><Relationship Id="rId317" Type="http://schemas.openxmlformats.org/officeDocument/2006/relationships/slide" Target="slides/slide29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184" Type="http://schemas.openxmlformats.org/officeDocument/2006/relationships/slide" Target="slides/slide164.xml"/><Relationship Id="rId189" Type="http://schemas.openxmlformats.org/officeDocument/2006/relationships/slide" Target="slides/slide169.xml"/><Relationship Id="rId219" Type="http://schemas.openxmlformats.org/officeDocument/2006/relationships/slide" Target="slides/slide199.xml"/><Relationship Id="rId3" Type="http://schemas.openxmlformats.org/officeDocument/2006/relationships/slideMaster" Target="slideMasters/slideMaster3.xml"/><Relationship Id="rId214" Type="http://schemas.openxmlformats.org/officeDocument/2006/relationships/slide" Target="slides/slide194.xml"/><Relationship Id="rId230" Type="http://schemas.openxmlformats.org/officeDocument/2006/relationships/slide" Target="slides/slide210.xml"/><Relationship Id="rId235" Type="http://schemas.openxmlformats.org/officeDocument/2006/relationships/slide" Target="slides/slide215.xml"/><Relationship Id="rId251" Type="http://schemas.openxmlformats.org/officeDocument/2006/relationships/slide" Target="slides/slide231.xml"/><Relationship Id="rId256" Type="http://schemas.openxmlformats.org/officeDocument/2006/relationships/slide" Target="slides/slide236.xml"/><Relationship Id="rId277" Type="http://schemas.openxmlformats.org/officeDocument/2006/relationships/slide" Target="slides/slide257.xml"/><Relationship Id="rId298" Type="http://schemas.openxmlformats.org/officeDocument/2006/relationships/slide" Target="slides/slide278.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72" Type="http://schemas.openxmlformats.org/officeDocument/2006/relationships/slide" Target="slides/slide252.xml"/><Relationship Id="rId293" Type="http://schemas.openxmlformats.org/officeDocument/2006/relationships/slide" Target="slides/slide273.xml"/><Relationship Id="rId302" Type="http://schemas.openxmlformats.org/officeDocument/2006/relationships/slide" Target="slides/slide282.xml"/><Relationship Id="rId307" Type="http://schemas.openxmlformats.org/officeDocument/2006/relationships/slide" Target="slides/slide287.xml"/><Relationship Id="rId323" Type="http://schemas.openxmlformats.org/officeDocument/2006/relationships/slide" Target="slides/slide303.xml"/><Relationship Id="rId328"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74" Type="http://schemas.openxmlformats.org/officeDocument/2006/relationships/slide" Target="slides/slide154.xml"/><Relationship Id="rId179" Type="http://schemas.openxmlformats.org/officeDocument/2006/relationships/slide" Target="slides/slide159.xml"/><Relationship Id="rId195" Type="http://schemas.openxmlformats.org/officeDocument/2006/relationships/slide" Target="slides/slide175.xml"/><Relationship Id="rId209" Type="http://schemas.openxmlformats.org/officeDocument/2006/relationships/slide" Target="slides/slide189.xml"/><Relationship Id="rId190" Type="http://schemas.openxmlformats.org/officeDocument/2006/relationships/slide" Target="slides/slide170.xml"/><Relationship Id="rId204" Type="http://schemas.openxmlformats.org/officeDocument/2006/relationships/slide" Target="slides/slide184.xml"/><Relationship Id="rId220" Type="http://schemas.openxmlformats.org/officeDocument/2006/relationships/slide" Target="slides/slide200.xml"/><Relationship Id="rId225" Type="http://schemas.openxmlformats.org/officeDocument/2006/relationships/slide" Target="slides/slide205.xml"/><Relationship Id="rId241" Type="http://schemas.openxmlformats.org/officeDocument/2006/relationships/slide" Target="slides/slide221.xml"/><Relationship Id="rId246" Type="http://schemas.openxmlformats.org/officeDocument/2006/relationships/slide" Target="slides/slide226.xml"/><Relationship Id="rId267" Type="http://schemas.openxmlformats.org/officeDocument/2006/relationships/slide" Target="slides/slide247.xml"/><Relationship Id="rId288" Type="http://schemas.openxmlformats.org/officeDocument/2006/relationships/slide" Target="slides/slide268.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262" Type="http://schemas.openxmlformats.org/officeDocument/2006/relationships/slide" Target="slides/slide242.xml"/><Relationship Id="rId283" Type="http://schemas.openxmlformats.org/officeDocument/2006/relationships/slide" Target="slides/slide263.xml"/><Relationship Id="rId313" Type="http://schemas.openxmlformats.org/officeDocument/2006/relationships/slide" Target="slides/slide293.xml"/><Relationship Id="rId318" Type="http://schemas.openxmlformats.org/officeDocument/2006/relationships/slide" Target="slides/slide298.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slide" Target="slides/slide144.xml"/><Relationship Id="rId169" Type="http://schemas.openxmlformats.org/officeDocument/2006/relationships/slide" Target="slides/slide149.xml"/><Relationship Id="rId185"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0.xml"/><Relationship Id="rId210" Type="http://schemas.openxmlformats.org/officeDocument/2006/relationships/slide" Target="slides/slide190.xml"/><Relationship Id="rId215" Type="http://schemas.openxmlformats.org/officeDocument/2006/relationships/slide" Target="slides/slide195.xml"/><Relationship Id="rId236" Type="http://schemas.openxmlformats.org/officeDocument/2006/relationships/slide" Target="slides/slide216.xml"/><Relationship Id="rId257" Type="http://schemas.openxmlformats.org/officeDocument/2006/relationships/slide" Target="slides/slide237.xml"/><Relationship Id="rId278" Type="http://schemas.openxmlformats.org/officeDocument/2006/relationships/slide" Target="slides/slide258.xml"/><Relationship Id="rId26" Type="http://schemas.openxmlformats.org/officeDocument/2006/relationships/slide" Target="slides/slide6.xml"/><Relationship Id="rId231" Type="http://schemas.openxmlformats.org/officeDocument/2006/relationships/slide" Target="slides/slide211.xml"/><Relationship Id="rId252" Type="http://schemas.openxmlformats.org/officeDocument/2006/relationships/slide" Target="slides/slide232.xml"/><Relationship Id="rId273" Type="http://schemas.openxmlformats.org/officeDocument/2006/relationships/slide" Target="slides/slide253.xml"/><Relationship Id="rId294" Type="http://schemas.openxmlformats.org/officeDocument/2006/relationships/slide" Target="slides/slide274.xml"/><Relationship Id="rId308" Type="http://schemas.openxmlformats.org/officeDocument/2006/relationships/slide" Target="slides/slide288.xml"/><Relationship Id="rId329" Type="http://schemas.openxmlformats.org/officeDocument/2006/relationships/tableStyles" Target="tableStyles.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75" Type="http://schemas.openxmlformats.org/officeDocument/2006/relationships/slide" Target="slides/slide155.xml"/><Relationship Id="rId196" Type="http://schemas.openxmlformats.org/officeDocument/2006/relationships/slide" Target="slides/slide176.xml"/><Relationship Id="rId200" Type="http://schemas.openxmlformats.org/officeDocument/2006/relationships/slide" Target="slides/slide180.xml"/><Relationship Id="rId16" Type="http://schemas.openxmlformats.org/officeDocument/2006/relationships/slideMaster" Target="slideMasters/slideMaster16.xml"/><Relationship Id="rId221" Type="http://schemas.openxmlformats.org/officeDocument/2006/relationships/slide" Target="slides/slide201.xml"/><Relationship Id="rId242" Type="http://schemas.openxmlformats.org/officeDocument/2006/relationships/slide" Target="slides/slide222.xml"/><Relationship Id="rId263" Type="http://schemas.openxmlformats.org/officeDocument/2006/relationships/slide" Target="slides/slide243.xml"/><Relationship Id="rId284" Type="http://schemas.openxmlformats.org/officeDocument/2006/relationships/slide" Target="slides/slide264.xml"/><Relationship Id="rId319" Type="http://schemas.openxmlformats.org/officeDocument/2006/relationships/slide" Target="slides/slide299.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 Id="rId165" Type="http://schemas.openxmlformats.org/officeDocument/2006/relationships/slide" Target="slides/slide145.xml"/><Relationship Id="rId186" Type="http://schemas.openxmlformats.org/officeDocument/2006/relationships/slide" Target="slides/slide166.xml"/><Relationship Id="rId211" Type="http://schemas.openxmlformats.org/officeDocument/2006/relationships/slide" Target="slides/slide191.xml"/><Relationship Id="rId232" Type="http://schemas.openxmlformats.org/officeDocument/2006/relationships/slide" Target="slides/slide212.xml"/><Relationship Id="rId253" Type="http://schemas.openxmlformats.org/officeDocument/2006/relationships/slide" Target="slides/slide233.xml"/><Relationship Id="rId274" Type="http://schemas.openxmlformats.org/officeDocument/2006/relationships/slide" Target="slides/slide254.xml"/><Relationship Id="rId295" Type="http://schemas.openxmlformats.org/officeDocument/2006/relationships/slide" Target="slides/slide275.xml"/><Relationship Id="rId309" Type="http://schemas.openxmlformats.org/officeDocument/2006/relationships/slide" Target="slides/slide289.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320" Type="http://schemas.openxmlformats.org/officeDocument/2006/relationships/slide" Target="slides/slide300.xml"/><Relationship Id="rId80" Type="http://schemas.openxmlformats.org/officeDocument/2006/relationships/slide" Target="slides/slide60.xml"/><Relationship Id="rId155" Type="http://schemas.openxmlformats.org/officeDocument/2006/relationships/slide" Target="slides/slide135.xml"/><Relationship Id="rId176" Type="http://schemas.openxmlformats.org/officeDocument/2006/relationships/slide" Target="slides/slide156.xml"/><Relationship Id="rId197" Type="http://schemas.openxmlformats.org/officeDocument/2006/relationships/slide" Target="slides/slide177.xml"/><Relationship Id="rId201" Type="http://schemas.openxmlformats.org/officeDocument/2006/relationships/slide" Target="slides/slide181.xml"/><Relationship Id="rId222" Type="http://schemas.openxmlformats.org/officeDocument/2006/relationships/slide" Target="slides/slide202.xml"/><Relationship Id="rId243" Type="http://schemas.openxmlformats.org/officeDocument/2006/relationships/slide" Target="slides/slide223.xml"/><Relationship Id="rId264" Type="http://schemas.openxmlformats.org/officeDocument/2006/relationships/slide" Target="slides/slide244.xml"/><Relationship Id="rId285" Type="http://schemas.openxmlformats.org/officeDocument/2006/relationships/slide" Target="slides/slide265.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 Id="rId310" Type="http://schemas.openxmlformats.org/officeDocument/2006/relationships/slide" Target="slides/slide290.xml"/><Relationship Id="rId70" Type="http://schemas.openxmlformats.org/officeDocument/2006/relationships/slide" Target="slides/slide50.xml"/><Relationship Id="rId91" Type="http://schemas.openxmlformats.org/officeDocument/2006/relationships/slide" Target="slides/slide71.xml"/><Relationship Id="rId145" Type="http://schemas.openxmlformats.org/officeDocument/2006/relationships/slide" Target="slides/slide125.xml"/><Relationship Id="rId166" Type="http://schemas.openxmlformats.org/officeDocument/2006/relationships/slide" Target="slides/slide146.xml"/><Relationship Id="rId187" Type="http://schemas.openxmlformats.org/officeDocument/2006/relationships/slide" Target="slides/slide167.xml"/><Relationship Id="rId1" Type="http://schemas.openxmlformats.org/officeDocument/2006/relationships/slideMaster" Target="slideMasters/slideMaster1.xml"/><Relationship Id="rId212" Type="http://schemas.openxmlformats.org/officeDocument/2006/relationships/slide" Target="slides/slide192.xml"/><Relationship Id="rId233" Type="http://schemas.openxmlformats.org/officeDocument/2006/relationships/slide" Target="slides/slide213.xml"/><Relationship Id="rId254" Type="http://schemas.openxmlformats.org/officeDocument/2006/relationships/slide" Target="slides/slide234.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275" Type="http://schemas.openxmlformats.org/officeDocument/2006/relationships/slide" Target="slides/slide255.xml"/><Relationship Id="rId296" Type="http://schemas.openxmlformats.org/officeDocument/2006/relationships/slide" Target="slides/slide276.xml"/><Relationship Id="rId300" Type="http://schemas.openxmlformats.org/officeDocument/2006/relationships/slide" Target="slides/slide280.xml"/><Relationship Id="rId60" Type="http://schemas.openxmlformats.org/officeDocument/2006/relationships/slide" Target="slides/slide40.xml"/><Relationship Id="rId81" Type="http://schemas.openxmlformats.org/officeDocument/2006/relationships/slide" Target="slides/slide61.xml"/><Relationship Id="rId135" Type="http://schemas.openxmlformats.org/officeDocument/2006/relationships/slide" Target="slides/slide115.xml"/><Relationship Id="rId156" Type="http://schemas.openxmlformats.org/officeDocument/2006/relationships/slide" Target="slides/slide136.xml"/><Relationship Id="rId177" Type="http://schemas.openxmlformats.org/officeDocument/2006/relationships/slide" Target="slides/slide157.xml"/><Relationship Id="rId198" Type="http://schemas.openxmlformats.org/officeDocument/2006/relationships/slide" Target="slides/slide178.xml"/><Relationship Id="rId321" Type="http://schemas.openxmlformats.org/officeDocument/2006/relationships/slide" Target="slides/slide301.xml"/><Relationship Id="rId202" Type="http://schemas.openxmlformats.org/officeDocument/2006/relationships/slide" Target="slides/slide182.xml"/><Relationship Id="rId223" Type="http://schemas.openxmlformats.org/officeDocument/2006/relationships/slide" Target="slides/slide203.xml"/><Relationship Id="rId244" Type="http://schemas.openxmlformats.org/officeDocument/2006/relationships/slide" Target="slides/slide224.xml"/><Relationship Id="rId18" Type="http://schemas.openxmlformats.org/officeDocument/2006/relationships/slideMaster" Target="slideMasters/slideMaster18.xml"/><Relationship Id="rId39" Type="http://schemas.openxmlformats.org/officeDocument/2006/relationships/slide" Target="slides/slide19.xml"/><Relationship Id="rId265" Type="http://schemas.openxmlformats.org/officeDocument/2006/relationships/slide" Target="slides/slide245.xml"/><Relationship Id="rId286" Type="http://schemas.openxmlformats.org/officeDocument/2006/relationships/slide" Target="slides/slide266.xml"/><Relationship Id="rId50" Type="http://schemas.openxmlformats.org/officeDocument/2006/relationships/slide" Target="slides/slide30.xml"/><Relationship Id="rId104" Type="http://schemas.openxmlformats.org/officeDocument/2006/relationships/slide" Target="slides/slide84.xml"/><Relationship Id="rId125" Type="http://schemas.openxmlformats.org/officeDocument/2006/relationships/slide" Target="slides/slide105.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slide" Target="slides/slide168.xml"/><Relationship Id="rId311" Type="http://schemas.openxmlformats.org/officeDocument/2006/relationships/slide" Target="slides/slide291.xml"/><Relationship Id="rId71" Type="http://schemas.openxmlformats.org/officeDocument/2006/relationships/slide" Target="slides/slide51.xml"/><Relationship Id="rId92" Type="http://schemas.openxmlformats.org/officeDocument/2006/relationships/slide" Target="slides/slide72.xml"/><Relationship Id="rId213" Type="http://schemas.openxmlformats.org/officeDocument/2006/relationships/slide" Target="slides/slide193.xml"/><Relationship Id="rId234" Type="http://schemas.openxmlformats.org/officeDocument/2006/relationships/slide" Target="slides/slide214.xml"/><Relationship Id="rId2" Type="http://schemas.openxmlformats.org/officeDocument/2006/relationships/slideMaster" Target="slideMasters/slideMaster2.xml"/><Relationship Id="rId29" Type="http://schemas.openxmlformats.org/officeDocument/2006/relationships/slide" Target="slides/slide9.xml"/><Relationship Id="rId255" Type="http://schemas.openxmlformats.org/officeDocument/2006/relationships/slide" Target="slides/slide235.xml"/><Relationship Id="rId276" Type="http://schemas.openxmlformats.org/officeDocument/2006/relationships/slide" Target="slides/slide256.xml"/><Relationship Id="rId297" Type="http://schemas.openxmlformats.org/officeDocument/2006/relationships/slide" Target="slides/slide277.xml"/><Relationship Id="rId40" Type="http://schemas.openxmlformats.org/officeDocument/2006/relationships/slide" Target="slides/slide20.xml"/><Relationship Id="rId115" Type="http://schemas.openxmlformats.org/officeDocument/2006/relationships/slide" Target="slides/slide95.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 Id="rId301" Type="http://schemas.openxmlformats.org/officeDocument/2006/relationships/slide" Target="slides/slide281.xml"/><Relationship Id="rId322" Type="http://schemas.openxmlformats.org/officeDocument/2006/relationships/slide" Target="slides/slide302.xml"/><Relationship Id="rId61" Type="http://schemas.openxmlformats.org/officeDocument/2006/relationships/slide" Target="slides/slide41.xml"/><Relationship Id="rId82" Type="http://schemas.openxmlformats.org/officeDocument/2006/relationships/slide" Target="slides/slide62.xml"/><Relationship Id="rId199" Type="http://schemas.openxmlformats.org/officeDocument/2006/relationships/slide" Target="slides/slide179.xml"/><Relationship Id="rId203" Type="http://schemas.openxmlformats.org/officeDocument/2006/relationships/slide" Target="slides/slide183.xml"/><Relationship Id="rId19" Type="http://schemas.openxmlformats.org/officeDocument/2006/relationships/slideMaster" Target="slideMasters/slideMaster19.xml"/><Relationship Id="rId224" Type="http://schemas.openxmlformats.org/officeDocument/2006/relationships/slide" Target="slides/slide204.xml"/><Relationship Id="rId245" Type="http://schemas.openxmlformats.org/officeDocument/2006/relationships/slide" Target="slides/slide225.xml"/><Relationship Id="rId266" Type="http://schemas.openxmlformats.org/officeDocument/2006/relationships/slide" Target="slides/slide246.xml"/><Relationship Id="rId287" Type="http://schemas.openxmlformats.org/officeDocument/2006/relationships/slide" Target="slides/slide267.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Samir%20Mourad\Taxes\Book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Desktop\waste%20water\gragh.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USER\Desktop\waste%20water\gragh.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USER\Desktop\waste%20water\gragh.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SER\Desktop\waste%20water\gragh.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USER\Desktop\waste%20water\gragh.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e-DE"/>
  <c:chart>
    <c:autoTitleDeleted val="1"/>
    <c:plotArea>
      <c:layout/>
      <c:barChart>
        <c:barDir val="col"/>
        <c:grouping val="clustered"/>
        <c:ser>
          <c:idx val="0"/>
          <c:order val="0"/>
          <c:tx>
            <c:v>لبنان</c:v>
          </c:tx>
          <c:spPr>
            <a:solidFill>
              <a:schemeClr val="accent1">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de-DE"/>
              </a:p>
            </c:txPr>
            <c:dLblPos val="inEnd"/>
            <c:showVal val="1"/>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Sheet1!$K$7:$M$7</c:f>
              <c:strCache>
                <c:ptCount val="3"/>
                <c:pt idx="0">
                  <c:v>معدلات الضريبة على دخل الأفراد (رواتب وأجور وأرباح فردية)</c:v>
                </c:pt>
                <c:pt idx="1">
                  <c:v>معدل الضريبة المقطوع على أرباح الشركات</c:v>
                </c:pt>
                <c:pt idx="2">
                  <c:v>الضريبة على الناتج المحلي الاجمالي </c:v>
                </c:pt>
              </c:strCache>
            </c:strRef>
          </c:cat>
          <c:val>
            <c:numRef>
              <c:f>Sheet1!$K$8:$M$8</c:f>
              <c:numCache>
                <c:formatCode>0%</c:formatCode>
                <c:ptCount val="3"/>
                <c:pt idx="0">
                  <c:v>0.2</c:v>
                </c:pt>
                <c:pt idx="1">
                  <c:v>0.15000000000000019</c:v>
                </c:pt>
                <c:pt idx="2" formatCode="0.00%">
                  <c:v>0.17800000000000019</c:v>
                </c:pt>
              </c:numCache>
            </c:numRef>
          </c:val>
          <c:extLst xmlns:c16r2="http://schemas.microsoft.com/office/drawing/2015/06/chart">
            <c:ext xmlns:c16="http://schemas.microsoft.com/office/drawing/2014/chart" uri="{C3380CC4-5D6E-409C-BE32-E72D297353CC}">
              <c16:uniqueId val="{00000000-BE30-4828-B297-C5417451D9BE}"/>
            </c:ext>
          </c:extLst>
        </c:ser>
        <c:ser>
          <c:idx val="1"/>
          <c:order val="1"/>
          <c:tx>
            <c:v>تركيا</c:v>
          </c:tx>
          <c:spPr>
            <a:solidFill>
              <a:schemeClr val="accent2">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de-DE"/>
              </a:p>
            </c:txPr>
            <c:dLblPos val="inEnd"/>
            <c:showVal val="1"/>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Sheet1!$K$7:$M$7</c:f>
              <c:strCache>
                <c:ptCount val="3"/>
                <c:pt idx="0">
                  <c:v>معدلات الضريبة على دخل الأفراد (رواتب وأجور وأرباح فردية)</c:v>
                </c:pt>
                <c:pt idx="1">
                  <c:v>معدل الضريبة المقطوع على أرباح الشركات</c:v>
                </c:pt>
                <c:pt idx="2">
                  <c:v>الضريبة على الناتج المحلي الاجمالي </c:v>
                </c:pt>
              </c:strCache>
            </c:strRef>
          </c:cat>
          <c:val>
            <c:numRef>
              <c:f>Sheet1!$K$9:$M$9</c:f>
              <c:numCache>
                <c:formatCode>0%</c:formatCode>
                <c:ptCount val="3"/>
                <c:pt idx="0">
                  <c:v>0.35000000000000031</c:v>
                </c:pt>
                <c:pt idx="1">
                  <c:v>0.2</c:v>
                </c:pt>
                <c:pt idx="2" formatCode="0.00%">
                  <c:v>0.21100000000000019</c:v>
                </c:pt>
              </c:numCache>
            </c:numRef>
          </c:val>
          <c:extLst xmlns:c16r2="http://schemas.microsoft.com/office/drawing/2015/06/chart">
            <c:ext xmlns:c16="http://schemas.microsoft.com/office/drawing/2014/chart" uri="{C3380CC4-5D6E-409C-BE32-E72D297353CC}">
              <c16:uniqueId val="{00000001-BE30-4828-B297-C5417451D9BE}"/>
            </c:ext>
          </c:extLst>
        </c:ser>
        <c:dLbls>
          <c:showVal val="1"/>
        </c:dLbls>
        <c:gapWidth val="65"/>
        <c:axId val="83092992"/>
        <c:axId val="83094528"/>
      </c:barChart>
      <c:catAx>
        <c:axId val="8309299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de-DE"/>
          </a:p>
        </c:txPr>
        <c:crossAx val="83094528"/>
        <c:crosses val="autoZero"/>
        <c:auto val="1"/>
        <c:lblAlgn val="ctr"/>
        <c:lblOffset val="100"/>
      </c:catAx>
      <c:valAx>
        <c:axId val="8309452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tickLblPos val="none"/>
        <c:crossAx val="83092992"/>
        <c:crosses val="autoZero"/>
        <c:crossBetween val="between"/>
      </c:valAx>
      <c:spPr>
        <a:noFill/>
        <a:ln>
          <a:solidFill>
            <a:schemeClr val="accent1"/>
          </a:solidFill>
        </a:ln>
        <a:effectLst/>
      </c:spPr>
    </c:plotArea>
    <c:legend>
      <c:legendPos val="b"/>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de-DE"/>
        </a:p>
      </c:txPr>
    </c:legend>
    <c:plotVisOnly val="1"/>
    <c:dispBlanksAs val="gap"/>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de-DE"/>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ar-LB" dirty="0"/>
              <a:t>التعديلات على النظام </a:t>
            </a:r>
            <a:r>
              <a:rPr lang="ar-LB" dirty="0" smtClean="0"/>
              <a:t>الضريبي</a:t>
            </a:r>
            <a:endParaRPr lang="en-US" dirty="0"/>
          </a:p>
        </c:rich>
      </c:tx>
      <c:spPr>
        <a:noFill/>
        <a:ln>
          <a:noFill/>
        </a:ln>
        <a:effectLst/>
      </c:spPr>
    </c:title>
    <c:plotArea>
      <c:layout>
        <c:manualLayout>
          <c:layoutTarget val="inner"/>
          <c:xMode val="edge"/>
          <c:yMode val="edge"/>
          <c:x val="1.9879456507985963E-2"/>
          <c:y val="0.14755505785740983"/>
          <c:w val="0.96364715844388604"/>
          <c:h val="0.5364713011216895"/>
        </c:manualLayout>
      </c:layout>
      <c:barChart>
        <c:barDir val="col"/>
        <c:grouping val="clustered"/>
        <c:ser>
          <c:idx val="0"/>
          <c:order val="0"/>
          <c:tx>
            <c:v>1959</c:v>
          </c:tx>
          <c:spPr>
            <a:solidFill>
              <a:schemeClr val="accent1">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de-DE"/>
              </a:p>
            </c:txPr>
            <c:dLblPos val="inEnd"/>
            <c:showVal val="1"/>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Sheet1!$K$11:$R$11</c:f>
              <c:strCache>
                <c:ptCount val="8"/>
                <c:pt idx="0">
                  <c:v>إيرادات الأملاك
 المبنية</c:v>
                </c:pt>
                <c:pt idx="1">
                  <c:v>رسم انتقال 
الملكية </c:v>
                </c:pt>
                <c:pt idx="2">
                  <c:v>الضريبة على 
ربح التحسين </c:v>
                </c:pt>
                <c:pt idx="3">
                  <c:v>ايرادات الأموال 
المنقولة</c:v>
                </c:pt>
                <c:pt idx="4">
                  <c:v> ضريبة
 توزيع الأرباح </c:v>
                </c:pt>
                <c:pt idx="5">
                  <c:v>ضريبة 
الدخل على شركات الأموال</c:v>
                </c:pt>
                <c:pt idx="6">
                  <c:v>
 ضريبة الدخل للمؤسسات الفردية 
وشركات الأشخاص</c:v>
                </c:pt>
                <c:pt idx="7">
                  <c:v>
 ضريبة الدخل على 
الرواتب والأجور</c:v>
                </c:pt>
              </c:strCache>
            </c:strRef>
          </c:cat>
          <c:val>
            <c:numRef>
              <c:f>Sheet1!$K$12:$R$12</c:f>
              <c:numCache>
                <c:formatCode>General</c:formatCode>
                <c:ptCount val="8"/>
                <c:pt idx="0">
                  <c:v>15</c:v>
                </c:pt>
                <c:pt idx="1">
                  <c:v>15</c:v>
                </c:pt>
                <c:pt idx="2">
                  <c:v>15</c:v>
                </c:pt>
                <c:pt idx="3">
                  <c:v>15</c:v>
                </c:pt>
                <c:pt idx="4">
                  <c:v>12</c:v>
                </c:pt>
                <c:pt idx="5">
                  <c:v>22</c:v>
                </c:pt>
                <c:pt idx="6">
                  <c:v>50</c:v>
                </c:pt>
                <c:pt idx="7">
                  <c:v>32</c:v>
                </c:pt>
              </c:numCache>
            </c:numRef>
          </c:val>
          <c:extLst xmlns:c16r2="http://schemas.microsoft.com/office/drawing/2015/06/chart">
            <c:ext xmlns:c16="http://schemas.microsoft.com/office/drawing/2014/chart" uri="{C3380CC4-5D6E-409C-BE32-E72D297353CC}">
              <c16:uniqueId val="{00000000-1C47-4906-B49E-EFE3FB3E3A9B}"/>
            </c:ext>
          </c:extLst>
        </c:ser>
        <c:ser>
          <c:idx val="1"/>
          <c:order val="1"/>
          <c:tx>
            <c:v>1993</c:v>
          </c:tx>
          <c:spPr>
            <a:solidFill>
              <a:schemeClr val="accent2">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de-DE"/>
              </a:p>
            </c:txPr>
            <c:dLblPos val="inEnd"/>
            <c:showVal val="1"/>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Sheet1!$K$11:$R$11</c:f>
              <c:strCache>
                <c:ptCount val="8"/>
                <c:pt idx="0">
                  <c:v>إيرادات الأملاك
 المبنية</c:v>
                </c:pt>
                <c:pt idx="1">
                  <c:v>رسم انتقال 
الملكية </c:v>
                </c:pt>
                <c:pt idx="2">
                  <c:v>الضريبة على 
ربح التحسين </c:v>
                </c:pt>
                <c:pt idx="3">
                  <c:v>ايرادات الأموال 
المنقولة</c:v>
                </c:pt>
                <c:pt idx="4">
                  <c:v> ضريبة
 توزيع الأرباح </c:v>
                </c:pt>
                <c:pt idx="5">
                  <c:v>ضريبة 
الدخل على شركات الأموال</c:v>
                </c:pt>
                <c:pt idx="6">
                  <c:v>
 ضريبة الدخل للمؤسسات الفردية 
وشركات الأشخاص</c:v>
                </c:pt>
                <c:pt idx="7">
                  <c:v>
 ضريبة الدخل على 
الرواتب والأجور</c:v>
                </c:pt>
              </c:strCache>
            </c:strRef>
          </c:cat>
          <c:val>
            <c:numRef>
              <c:f>Sheet1!$K$13:$R$13</c:f>
              <c:numCache>
                <c:formatCode>General</c:formatCode>
                <c:ptCount val="8"/>
                <c:pt idx="0">
                  <c:v>10</c:v>
                </c:pt>
                <c:pt idx="1">
                  <c:v>10</c:v>
                </c:pt>
                <c:pt idx="2">
                  <c:v>6</c:v>
                </c:pt>
                <c:pt idx="3">
                  <c:v>5</c:v>
                </c:pt>
                <c:pt idx="4">
                  <c:v>5</c:v>
                </c:pt>
                <c:pt idx="5">
                  <c:v>10</c:v>
                </c:pt>
                <c:pt idx="6">
                  <c:v>10</c:v>
                </c:pt>
                <c:pt idx="7">
                  <c:v>10</c:v>
                </c:pt>
              </c:numCache>
            </c:numRef>
          </c:val>
          <c:extLst xmlns:c16r2="http://schemas.microsoft.com/office/drawing/2015/06/chart">
            <c:ext xmlns:c16="http://schemas.microsoft.com/office/drawing/2014/chart" uri="{C3380CC4-5D6E-409C-BE32-E72D297353CC}">
              <c16:uniqueId val="{00000001-1C47-4906-B49E-EFE3FB3E3A9B}"/>
            </c:ext>
          </c:extLst>
        </c:ser>
        <c:dLbls>
          <c:showVal val="1"/>
        </c:dLbls>
        <c:gapWidth val="65"/>
        <c:axId val="85295872"/>
        <c:axId val="85297408"/>
      </c:barChart>
      <c:catAx>
        <c:axId val="8529587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mn-lt"/>
                <a:ea typeface="+mn-ea"/>
                <a:cs typeface="+mn-cs"/>
              </a:defRPr>
            </a:pPr>
            <a:endParaRPr lang="de-DE"/>
          </a:p>
        </c:txPr>
        <c:crossAx val="85297408"/>
        <c:crosses val="autoZero"/>
        <c:auto val="1"/>
        <c:lblAlgn val="ctr"/>
        <c:lblOffset val="100"/>
      </c:catAx>
      <c:valAx>
        <c:axId val="8529740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tickLblPos val="none"/>
        <c:crossAx val="85295872"/>
        <c:crosses val="autoZero"/>
        <c:crossBetween val="between"/>
      </c:valAx>
      <c:spPr>
        <a:noFill/>
        <a:ln>
          <a:noFill/>
        </a:ln>
        <a:effectLst/>
      </c:spPr>
    </c:plotArea>
    <c:legend>
      <c:legendPos val="b"/>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de-DE"/>
        </a:p>
      </c:txPr>
    </c:legend>
    <c:plotVisOnly val="1"/>
    <c:dispBlanksAs val="gap"/>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de-DE"/>
  <c:chart>
    <c:title>
      <c:layout>
        <c:manualLayout>
          <c:xMode val="edge"/>
          <c:yMode val="edge"/>
          <c:x val="0.29200703266709477"/>
          <c:y val="4.5954883689885546E-2"/>
        </c:manualLayout>
      </c:layout>
      <c:txPr>
        <a:bodyPr/>
        <a:lstStyle/>
        <a:p>
          <a:pPr>
            <a:defRPr sz="1200" b="1"/>
          </a:pPr>
          <a:endParaRPr lang="de-DE"/>
        </a:p>
      </c:txPr>
    </c:title>
    <c:view3D>
      <c:rotX val="75"/>
      <c:perspective val="30"/>
    </c:view3D>
    <c:plotArea>
      <c:layout>
        <c:manualLayout>
          <c:layoutTarget val="inner"/>
          <c:xMode val="edge"/>
          <c:yMode val="edge"/>
          <c:x val="2.0162016975176431E-2"/>
          <c:y val="0.13560260902638968"/>
          <c:w val="0.96619463750523782"/>
          <c:h val="0.84622201001853281"/>
        </c:manualLayout>
      </c:layout>
      <c:pie3DChart>
        <c:varyColors val="1"/>
        <c:ser>
          <c:idx val="0"/>
          <c:order val="0"/>
          <c:tx>
            <c:strRef>
              <c:f>Sheet1!$K$7</c:f>
              <c:strCache>
                <c:ptCount val="1"/>
                <c:pt idx="0">
                  <c:v>النسبة المئوية عام 1997 </c:v>
                </c:pt>
              </c:strCache>
            </c:strRef>
          </c:tx>
          <c:dLbls>
            <c:dLbl>
              <c:idx val="0"/>
              <c:layout>
                <c:manualLayout>
                  <c:x val="-0.26726380191918458"/>
                  <c:y val="0.13404253134841171"/>
                </c:manualLayout>
              </c:layout>
              <c:tx>
                <c:rich>
                  <a:bodyPr/>
                  <a:lstStyle/>
                  <a:p>
                    <a:pPr>
                      <a:defRPr sz="1600">
                        <a:solidFill>
                          <a:schemeClr val="bg1"/>
                        </a:solidFill>
                      </a:defRPr>
                    </a:pPr>
                    <a:r>
                      <a:rPr lang="ar-LB" sz="1600">
                        <a:solidFill>
                          <a:schemeClr val="bg1"/>
                        </a:solidFill>
                      </a:rPr>
                      <a:t>مباني </a:t>
                    </a:r>
                    <a:r>
                      <a:rPr lang="ar-LB" sz="1600" b="1">
                        <a:solidFill>
                          <a:schemeClr val="bg1"/>
                        </a:solidFill>
                      </a:rPr>
                      <a:t>متصلة</a:t>
                    </a:r>
                    <a:r>
                      <a:rPr lang="ar-LB" sz="1600">
                        <a:solidFill>
                          <a:schemeClr val="bg1"/>
                        </a:solidFill>
                      </a:rPr>
                      <a:t> بشبكة </a:t>
                    </a:r>
                    <a:r>
                      <a:rPr lang="ar-LB" sz="1600">
                        <a:solidFill>
                          <a:schemeClr val="bg1"/>
                        </a:solidFill>
                        <a:cs typeface="+mn-cs"/>
                      </a:rPr>
                      <a:t>الصرف</a:t>
                    </a:r>
                    <a:r>
                      <a:rPr lang="ar-LB" sz="1600">
                        <a:solidFill>
                          <a:schemeClr val="bg1"/>
                        </a:solidFill>
                      </a:rPr>
                      <a:t> الصحي 
</a:t>
                    </a:r>
                    <a:r>
                      <a:rPr lang="ar-LB" sz="1600" b="1">
                        <a:solidFill>
                          <a:schemeClr val="bg1"/>
                        </a:solidFill>
                      </a:rPr>
                      <a:t>37%</a:t>
                    </a:r>
                    <a:endParaRPr lang="ar-LB" sz="1200" b="1">
                      <a:solidFill>
                        <a:schemeClr val="bg1"/>
                      </a:solidFill>
                    </a:endParaRPr>
                  </a:p>
                </c:rich>
              </c:tx>
              <c:spPr/>
              <c:showCatName val="1"/>
              <c:showPercent val="1"/>
            </c:dLbl>
            <c:dLbl>
              <c:idx val="1"/>
              <c:layout>
                <c:manualLayout>
                  <c:x val="0.24827764880332356"/>
                  <c:y val="-0.19553949799211437"/>
                </c:manualLayout>
              </c:layout>
              <c:tx>
                <c:rich>
                  <a:bodyPr/>
                  <a:lstStyle/>
                  <a:p>
                    <a:pPr>
                      <a:defRPr sz="1600">
                        <a:solidFill>
                          <a:schemeClr val="bg1"/>
                        </a:solidFill>
                      </a:defRPr>
                    </a:pPr>
                    <a:r>
                      <a:rPr lang="ar-LB" sz="1600">
                        <a:solidFill>
                          <a:schemeClr val="bg1"/>
                        </a:solidFill>
                      </a:rPr>
                      <a:t>مباني </a:t>
                    </a:r>
                    <a:r>
                      <a:rPr lang="ar-LB" sz="1600" b="1">
                        <a:solidFill>
                          <a:schemeClr val="bg1"/>
                        </a:solidFill>
                      </a:rPr>
                      <a:t>غير متصلة </a:t>
                    </a:r>
                    <a:r>
                      <a:rPr lang="ar-LB" sz="1600">
                        <a:solidFill>
                          <a:schemeClr val="bg1"/>
                        </a:solidFill>
                      </a:rPr>
                      <a:t>بشبكة الصرف الصحي
</a:t>
                    </a:r>
                    <a:r>
                      <a:rPr lang="ar-LB" sz="1600" b="1">
                        <a:solidFill>
                          <a:schemeClr val="bg1"/>
                        </a:solidFill>
                      </a:rPr>
                      <a:t>63%</a:t>
                    </a:r>
                    <a:endParaRPr lang="ar-LB" sz="1200" b="1">
                      <a:solidFill>
                        <a:schemeClr val="bg1"/>
                      </a:solidFill>
                    </a:endParaRPr>
                  </a:p>
                </c:rich>
              </c:tx>
              <c:spPr/>
              <c:showCatName val="1"/>
              <c:showPercent val="1"/>
            </c:dLbl>
            <c:txPr>
              <a:bodyPr/>
              <a:lstStyle/>
              <a:p>
                <a:pPr>
                  <a:defRPr sz="1600"/>
                </a:pPr>
                <a:endParaRPr lang="de-DE"/>
              </a:p>
            </c:txPr>
            <c:showCatName val="1"/>
            <c:showPercent val="1"/>
            <c:showLeaderLines val="1"/>
          </c:dLbls>
          <c:cat>
            <c:strRef>
              <c:f>Sheet1!$J$8:$J$9</c:f>
              <c:strCache>
                <c:ptCount val="2"/>
                <c:pt idx="0">
                  <c:v>مباني متصلة بشبكة الصرف الصحي </c:v>
                </c:pt>
                <c:pt idx="1">
                  <c:v>مباني غير متصلة بشبكة الصرف الصحي</c:v>
                </c:pt>
              </c:strCache>
            </c:strRef>
          </c:cat>
          <c:val>
            <c:numRef>
              <c:f>Sheet1!$K$8:$K$9</c:f>
              <c:numCache>
                <c:formatCode>0%</c:formatCode>
                <c:ptCount val="2"/>
                <c:pt idx="0">
                  <c:v>0.37000000000000038</c:v>
                </c:pt>
                <c:pt idx="1">
                  <c:v>0.62000000000000077</c:v>
                </c:pt>
              </c:numCache>
            </c:numRef>
          </c:val>
        </c:ser>
        <c:dLbls>
          <c:showCatName val="1"/>
          <c:showPercent val="1"/>
        </c:dLbls>
      </c:pie3DChart>
    </c:plotArea>
    <c:plotVisOnly val="1"/>
    <c:dispBlanksAs val="zero"/>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de-DE"/>
  <c:chart>
    <c:view3D>
      <c:rAngAx val="1"/>
    </c:view3D>
    <c:plotArea>
      <c:layout>
        <c:manualLayout>
          <c:layoutTarget val="inner"/>
          <c:xMode val="edge"/>
          <c:yMode val="edge"/>
          <c:x val="0.13052638093788024"/>
          <c:y val="7.5130145317201219E-2"/>
          <c:w val="0.60680941335319172"/>
          <c:h val="0.76439075603354634"/>
        </c:manualLayout>
      </c:layout>
      <c:bar3DChart>
        <c:barDir val="col"/>
        <c:grouping val="percentStacked"/>
        <c:ser>
          <c:idx val="0"/>
          <c:order val="0"/>
          <c:tx>
            <c:strRef>
              <c:f>Sheet1!$A$2</c:f>
              <c:strCache>
                <c:ptCount val="1"/>
                <c:pt idx="0">
                  <c:v>نسبة المباني لديها إمكانية الوصول إلى المرافق الصحية العامة (%)</c:v>
                </c:pt>
              </c:strCache>
            </c:strRef>
          </c:tx>
          <c:cat>
            <c:strRef>
              <c:f>Sheet1!$B$1:$G$1</c:f>
              <c:strCache>
                <c:ptCount val="6"/>
                <c:pt idx="0">
                  <c:v>بيروت</c:v>
                </c:pt>
                <c:pt idx="1">
                  <c:v>ضواحي بيروت</c:v>
                </c:pt>
                <c:pt idx="2">
                  <c:v>الشمال</c:v>
                </c:pt>
                <c:pt idx="3">
                  <c:v>الجنوب</c:v>
                </c:pt>
                <c:pt idx="4">
                  <c:v>البقاع</c:v>
                </c:pt>
                <c:pt idx="5">
                  <c:v>جبل لبنان</c:v>
                </c:pt>
              </c:strCache>
            </c:strRef>
          </c:cat>
          <c:val>
            <c:numRef>
              <c:f>Sheet1!$B$2:$G$2</c:f>
              <c:numCache>
                <c:formatCode>General</c:formatCode>
                <c:ptCount val="6"/>
                <c:pt idx="0">
                  <c:v>98.3</c:v>
                </c:pt>
                <c:pt idx="1">
                  <c:v>89.3</c:v>
                </c:pt>
                <c:pt idx="2">
                  <c:v>53.5</c:v>
                </c:pt>
                <c:pt idx="3">
                  <c:v>42.1</c:v>
                </c:pt>
                <c:pt idx="4">
                  <c:v>41.1</c:v>
                </c:pt>
                <c:pt idx="5">
                  <c:v>33.9</c:v>
                </c:pt>
              </c:numCache>
            </c:numRef>
          </c:val>
        </c:ser>
        <c:ser>
          <c:idx val="1"/>
          <c:order val="1"/>
          <c:tx>
            <c:strRef>
              <c:f>Sheet1!$A$3</c:f>
              <c:strCache>
                <c:ptCount val="1"/>
                <c:pt idx="0">
                  <c:v>نسبة المباني التي ليس لديها إمكانية الوصول إلى المرافق الصحية العامة (%)</c:v>
                </c:pt>
              </c:strCache>
            </c:strRef>
          </c:tx>
          <c:cat>
            <c:strRef>
              <c:f>Sheet1!$B$1:$G$1</c:f>
              <c:strCache>
                <c:ptCount val="6"/>
                <c:pt idx="0">
                  <c:v>بيروت</c:v>
                </c:pt>
                <c:pt idx="1">
                  <c:v>ضواحي بيروت</c:v>
                </c:pt>
                <c:pt idx="2">
                  <c:v>الشمال</c:v>
                </c:pt>
                <c:pt idx="3">
                  <c:v>الجنوب</c:v>
                </c:pt>
                <c:pt idx="4">
                  <c:v>البقاع</c:v>
                </c:pt>
                <c:pt idx="5">
                  <c:v>جبل لبنان</c:v>
                </c:pt>
              </c:strCache>
            </c:strRef>
          </c:cat>
          <c:val>
            <c:numRef>
              <c:f>Sheet1!$B$3:$G$3</c:f>
              <c:numCache>
                <c:formatCode>General</c:formatCode>
                <c:ptCount val="6"/>
                <c:pt idx="0">
                  <c:v>1.7</c:v>
                </c:pt>
                <c:pt idx="1">
                  <c:v>10.7</c:v>
                </c:pt>
                <c:pt idx="2">
                  <c:v>46.5</c:v>
                </c:pt>
                <c:pt idx="3">
                  <c:v>57.9</c:v>
                </c:pt>
                <c:pt idx="4">
                  <c:v>58.9</c:v>
                </c:pt>
                <c:pt idx="5">
                  <c:v>66.099999999999994</c:v>
                </c:pt>
              </c:numCache>
            </c:numRef>
          </c:val>
        </c:ser>
        <c:shape val="box"/>
        <c:axId val="85387904"/>
        <c:axId val="85397888"/>
        <c:axId val="0"/>
      </c:bar3DChart>
      <c:catAx>
        <c:axId val="85387904"/>
        <c:scaling>
          <c:orientation val="minMax"/>
        </c:scaling>
        <c:axPos val="b"/>
        <c:tickLblPos val="nextTo"/>
        <c:txPr>
          <a:bodyPr/>
          <a:lstStyle/>
          <a:p>
            <a:pPr>
              <a:defRPr sz="1400"/>
            </a:pPr>
            <a:endParaRPr lang="de-DE"/>
          </a:p>
        </c:txPr>
        <c:crossAx val="85397888"/>
        <c:crosses val="autoZero"/>
        <c:auto val="1"/>
        <c:lblAlgn val="ctr"/>
        <c:lblOffset val="100"/>
      </c:catAx>
      <c:valAx>
        <c:axId val="85397888"/>
        <c:scaling>
          <c:orientation val="minMax"/>
        </c:scaling>
        <c:axPos val="l"/>
        <c:majorGridlines/>
        <c:numFmt formatCode="0%" sourceLinked="1"/>
        <c:tickLblPos val="nextTo"/>
        <c:txPr>
          <a:bodyPr/>
          <a:lstStyle/>
          <a:p>
            <a:pPr>
              <a:defRPr sz="1400"/>
            </a:pPr>
            <a:endParaRPr lang="de-DE"/>
          </a:p>
        </c:txPr>
        <c:crossAx val="85387904"/>
        <c:crosses val="autoZero"/>
        <c:crossBetween val="between"/>
      </c:valAx>
    </c:plotArea>
    <c:legend>
      <c:legendPos val="r"/>
      <c:layout>
        <c:manualLayout>
          <c:xMode val="edge"/>
          <c:yMode val="edge"/>
          <c:x val="0.75315311791979545"/>
          <c:y val="0.19288931566481018"/>
          <c:w val="0.23198949546133085"/>
          <c:h val="0.54587716147877863"/>
        </c:manualLayout>
      </c:layout>
      <c:txPr>
        <a:bodyPr/>
        <a:lstStyle/>
        <a:p>
          <a:pPr>
            <a:defRPr sz="1800"/>
          </a:pPr>
          <a:endParaRPr lang="de-DE"/>
        </a:p>
      </c:txPr>
    </c:legend>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de-DE"/>
  <c:chart>
    <c:title>
      <c:tx>
        <c:rich>
          <a:bodyPr/>
          <a:lstStyle/>
          <a:p>
            <a:pPr>
              <a:defRPr sz="2200"/>
            </a:pPr>
            <a:r>
              <a:rPr lang="ar-LB" sz="2200" b="1" i="0" baseline="0">
                <a:effectLst/>
              </a:rPr>
              <a:t>الحد السنوي لإمدادات المياه ومياه الصرف الصحي </a:t>
            </a:r>
            <a:endParaRPr lang="en-US" sz="2200">
              <a:effectLst/>
            </a:endParaRPr>
          </a:p>
        </c:rich>
      </c:tx>
      <c:layout>
        <c:manualLayout>
          <c:xMode val="edge"/>
          <c:yMode val="edge"/>
          <c:x val="0.17614858175622819"/>
          <c:y val="3.6679159499681396E-2"/>
        </c:manualLayout>
      </c:layout>
    </c:title>
    <c:view3D>
      <c:rAngAx val="1"/>
    </c:view3D>
    <c:plotArea>
      <c:layout>
        <c:manualLayout>
          <c:layoutTarget val="inner"/>
          <c:xMode val="edge"/>
          <c:yMode val="edge"/>
          <c:x val="8.6071741032370933E-2"/>
          <c:y val="0.13375163259788544"/>
          <c:w val="0.88337270341207352"/>
          <c:h val="0.68820545413886136"/>
        </c:manualLayout>
      </c:layout>
      <c:bar3DChart>
        <c:barDir val="col"/>
        <c:grouping val="clustered"/>
        <c:ser>
          <c:idx val="0"/>
          <c:order val="0"/>
          <c:tx>
            <c:strRef>
              <c:f>Sheet1!$C$14</c:f>
              <c:strCache>
                <c:ptCount val="1"/>
                <c:pt idx="0">
                  <c:v>Water supply (L/c/d)</c:v>
                </c:pt>
              </c:strCache>
            </c:strRef>
          </c:tx>
          <c:cat>
            <c:numRef>
              <c:f>Sheet1!$D$13:$F$13</c:f>
              <c:numCache>
                <c:formatCode>General</c:formatCode>
                <c:ptCount val="3"/>
                <c:pt idx="0">
                  <c:v>2000</c:v>
                </c:pt>
                <c:pt idx="1">
                  <c:v>2001</c:v>
                </c:pt>
                <c:pt idx="2">
                  <c:v>2015</c:v>
                </c:pt>
              </c:numCache>
            </c:numRef>
          </c:cat>
          <c:val>
            <c:numRef>
              <c:f>Sheet1!$D$14:$F$14</c:f>
              <c:numCache>
                <c:formatCode>General</c:formatCode>
                <c:ptCount val="3"/>
                <c:pt idx="0">
                  <c:v>202.5</c:v>
                </c:pt>
                <c:pt idx="1">
                  <c:v>160</c:v>
                </c:pt>
                <c:pt idx="2">
                  <c:v>260</c:v>
                </c:pt>
              </c:numCache>
            </c:numRef>
          </c:val>
        </c:ser>
        <c:ser>
          <c:idx val="1"/>
          <c:order val="1"/>
          <c:tx>
            <c:strRef>
              <c:f>Sheet1!$C$15</c:f>
              <c:strCache>
                <c:ptCount val="1"/>
                <c:pt idx="0">
                  <c:v>Wastewater flow (Mm3)</c:v>
                </c:pt>
              </c:strCache>
            </c:strRef>
          </c:tx>
          <c:cat>
            <c:numRef>
              <c:f>Sheet1!$D$13:$F$13</c:f>
              <c:numCache>
                <c:formatCode>General</c:formatCode>
                <c:ptCount val="3"/>
                <c:pt idx="0">
                  <c:v>2000</c:v>
                </c:pt>
                <c:pt idx="1">
                  <c:v>2001</c:v>
                </c:pt>
                <c:pt idx="2">
                  <c:v>2015</c:v>
                </c:pt>
              </c:numCache>
            </c:numRef>
          </c:cat>
          <c:val>
            <c:numRef>
              <c:f>Sheet1!$D$15:$F$15</c:f>
              <c:numCache>
                <c:formatCode>General</c:formatCode>
                <c:ptCount val="3"/>
                <c:pt idx="0">
                  <c:v>262.5</c:v>
                </c:pt>
                <c:pt idx="1">
                  <c:v>249</c:v>
                </c:pt>
                <c:pt idx="2">
                  <c:v>459.5</c:v>
                </c:pt>
              </c:numCache>
            </c:numRef>
          </c:val>
        </c:ser>
        <c:gapWidth val="75"/>
        <c:shape val="box"/>
        <c:axId val="85453824"/>
        <c:axId val="85455616"/>
        <c:axId val="0"/>
      </c:bar3DChart>
      <c:catAx>
        <c:axId val="85453824"/>
        <c:scaling>
          <c:orientation val="minMax"/>
        </c:scaling>
        <c:axPos val="b"/>
        <c:numFmt formatCode="General" sourceLinked="1"/>
        <c:majorTickMark val="none"/>
        <c:tickLblPos val="nextTo"/>
        <c:txPr>
          <a:bodyPr/>
          <a:lstStyle/>
          <a:p>
            <a:pPr>
              <a:defRPr sz="1800" b="1"/>
            </a:pPr>
            <a:endParaRPr lang="de-DE"/>
          </a:p>
        </c:txPr>
        <c:crossAx val="85455616"/>
        <c:crosses val="autoZero"/>
        <c:auto val="1"/>
        <c:lblAlgn val="ctr"/>
        <c:lblOffset val="100"/>
      </c:catAx>
      <c:valAx>
        <c:axId val="85455616"/>
        <c:scaling>
          <c:orientation val="minMax"/>
        </c:scaling>
        <c:axPos val="l"/>
        <c:majorGridlines/>
        <c:numFmt formatCode="General" sourceLinked="1"/>
        <c:majorTickMark val="none"/>
        <c:tickLblPos val="nextTo"/>
        <c:spPr>
          <a:ln w="9525">
            <a:noFill/>
          </a:ln>
        </c:spPr>
        <c:crossAx val="85453824"/>
        <c:crosses val="autoZero"/>
        <c:crossBetween val="between"/>
      </c:valAx>
    </c:plotArea>
    <c:legend>
      <c:legendPos val="b"/>
      <c:layout/>
      <c:txPr>
        <a:bodyPr/>
        <a:lstStyle/>
        <a:p>
          <a:pPr>
            <a:defRPr sz="1600"/>
          </a:pPr>
          <a:endParaRPr lang="de-DE"/>
        </a:p>
      </c:txPr>
    </c:legend>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de-DE"/>
  <c:style val="1"/>
  <c:chart>
    <c:title>
      <c:tx>
        <c:rich>
          <a:bodyPr/>
          <a:lstStyle/>
          <a:p>
            <a:pPr>
              <a:defRPr sz="2200"/>
            </a:pPr>
            <a:r>
              <a:rPr lang="ar-LB" sz="2200" dirty="0"/>
              <a:t>التزايد السنوي للسكان في لبنان</a:t>
            </a:r>
            <a:endParaRPr lang="en-US" sz="2200" dirty="0"/>
          </a:p>
        </c:rich>
      </c:tx>
      <c:layout>
        <c:manualLayout>
          <c:xMode val="edge"/>
          <c:yMode val="edge"/>
          <c:x val="0.24526121289033695"/>
          <c:y val="2.3824639107611543E-2"/>
        </c:manualLayout>
      </c:layout>
    </c:title>
    <c:view3D>
      <c:rAngAx val="1"/>
    </c:view3D>
    <c:plotArea>
      <c:layout>
        <c:manualLayout>
          <c:layoutTarget val="inner"/>
          <c:xMode val="edge"/>
          <c:yMode val="edge"/>
          <c:x val="0.12691616555858021"/>
          <c:y val="9.0011655891256398E-2"/>
          <c:w val="0.86051137357830354"/>
          <c:h val="0.76842010619838386"/>
        </c:manualLayout>
      </c:layout>
      <c:bar3DChart>
        <c:barDir val="col"/>
        <c:grouping val="clustered"/>
        <c:ser>
          <c:idx val="0"/>
          <c:order val="0"/>
          <c:tx>
            <c:strRef>
              <c:f>Sheet1!$H$14</c:f>
              <c:strCache>
                <c:ptCount val="1"/>
                <c:pt idx="0">
                  <c:v>Population (Million)</c:v>
                </c:pt>
              </c:strCache>
            </c:strRef>
          </c:tx>
          <c:cat>
            <c:numRef>
              <c:f>Sheet1!$I$13:$K$13</c:f>
              <c:numCache>
                <c:formatCode>General</c:formatCode>
                <c:ptCount val="3"/>
                <c:pt idx="0">
                  <c:v>2000</c:v>
                </c:pt>
                <c:pt idx="1">
                  <c:v>2001</c:v>
                </c:pt>
                <c:pt idx="2">
                  <c:v>2015</c:v>
                </c:pt>
              </c:numCache>
            </c:numRef>
          </c:cat>
          <c:val>
            <c:numRef>
              <c:f>Sheet1!$I$14:$K$14</c:f>
              <c:numCache>
                <c:formatCode>General</c:formatCode>
                <c:ptCount val="3"/>
                <c:pt idx="0">
                  <c:v>3.55</c:v>
                </c:pt>
                <c:pt idx="1">
                  <c:v>4.3</c:v>
                </c:pt>
                <c:pt idx="2">
                  <c:v>4.8499999999999996</c:v>
                </c:pt>
              </c:numCache>
            </c:numRef>
          </c:val>
        </c:ser>
        <c:shape val="box"/>
        <c:axId val="85615360"/>
        <c:axId val="85616896"/>
        <c:axId val="0"/>
      </c:bar3DChart>
      <c:catAx>
        <c:axId val="85615360"/>
        <c:scaling>
          <c:orientation val="minMax"/>
        </c:scaling>
        <c:axPos val="b"/>
        <c:numFmt formatCode="General" sourceLinked="1"/>
        <c:tickLblPos val="nextTo"/>
        <c:txPr>
          <a:bodyPr/>
          <a:lstStyle/>
          <a:p>
            <a:pPr>
              <a:defRPr sz="1600" b="1"/>
            </a:pPr>
            <a:endParaRPr lang="de-DE"/>
          </a:p>
        </c:txPr>
        <c:crossAx val="85616896"/>
        <c:crosses val="autoZero"/>
        <c:auto val="1"/>
        <c:lblAlgn val="ctr"/>
        <c:lblOffset val="100"/>
      </c:catAx>
      <c:valAx>
        <c:axId val="85616896"/>
        <c:scaling>
          <c:orientation val="minMax"/>
        </c:scaling>
        <c:axPos val="l"/>
        <c:majorGridlines/>
        <c:numFmt formatCode="General" sourceLinked="1"/>
        <c:tickLblPos val="nextTo"/>
        <c:crossAx val="85615360"/>
        <c:crosses val="autoZero"/>
        <c:crossBetween val="between"/>
      </c:valAx>
    </c:plotArea>
    <c:legend>
      <c:legendPos val="r"/>
      <c:legendEntry>
        <c:idx val="0"/>
        <c:txPr>
          <a:bodyPr/>
          <a:lstStyle/>
          <a:p>
            <a:pPr>
              <a:defRPr sz="1600"/>
            </a:pPr>
            <a:endParaRPr lang="de-DE"/>
          </a:p>
        </c:txPr>
      </c:legendEntry>
      <c:layout>
        <c:manualLayout>
          <c:xMode val="edge"/>
          <c:yMode val="edge"/>
          <c:x val="0.16999245456321369"/>
          <c:y val="0.89593519659882859"/>
          <c:w val="0.68504527559611572"/>
          <c:h val="0.10406496203087302"/>
        </c:manualLayout>
      </c:layout>
      <c:txPr>
        <a:bodyPr/>
        <a:lstStyle/>
        <a:p>
          <a:pPr>
            <a:defRPr sz="1600"/>
          </a:pPr>
          <a:endParaRPr lang="de-DE"/>
        </a:p>
      </c:txPr>
    </c:legend>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de-DE"/>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n-US" sz="1800"/>
              <a:t>Sewage</a:t>
            </a:r>
            <a:r>
              <a:rPr lang="en-US" sz="1800" baseline="0"/>
              <a:t> sludge production by mass for 2001 and 2010 </a:t>
            </a:r>
            <a:r>
              <a:rPr lang="en-US" sz="1800" b="1" i="0" baseline="0">
                <a:effectLst/>
              </a:rPr>
              <a:t>(Wet-Weight Basics)</a:t>
            </a:r>
            <a:endParaRPr lang="en-US" sz="1400">
              <a:effectLst/>
            </a:endParaRPr>
          </a:p>
        </c:rich>
      </c:tx>
      <c:layout>
        <c:manualLayout>
          <c:xMode val="edge"/>
          <c:yMode val="edge"/>
          <c:x val="0.13341666666666671"/>
          <c:y val="2.7777777777777853E-2"/>
        </c:manualLayout>
      </c:layout>
    </c:title>
    <c:plotArea>
      <c:layout>
        <c:manualLayout>
          <c:layoutTarget val="inner"/>
          <c:xMode val="edge"/>
          <c:yMode val="edge"/>
          <c:x val="3.0555555555555582E-2"/>
          <c:y val="0.34844087197433726"/>
          <c:w val="0.96944444444444522"/>
          <c:h val="0.488541484397784"/>
        </c:manualLayout>
      </c:layout>
      <c:barChart>
        <c:barDir val="col"/>
        <c:grouping val="clustered"/>
        <c:ser>
          <c:idx val="0"/>
          <c:order val="0"/>
          <c:tx>
            <c:strRef>
              <c:f>Sheet1!$D$30</c:f>
              <c:strCache>
                <c:ptCount val="1"/>
                <c:pt idx="0">
                  <c:v>Mass in 2001 (Tonnes/day)</c:v>
                </c:pt>
              </c:strCache>
            </c:strRef>
          </c:tx>
          <c:dLbls>
            <c:dLbl>
              <c:idx val="2"/>
              <c:spPr/>
              <c:txPr>
                <a:bodyPr/>
                <a:lstStyle/>
                <a:p>
                  <a:pPr>
                    <a:defRPr sz="1200" b="1"/>
                  </a:pPr>
                  <a:endParaRPr lang="de-DE"/>
                </a:p>
              </c:txPr>
            </c:dLbl>
            <c:txPr>
              <a:bodyPr/>
              <a:lstStyle/>
              <a:p>
                <a:pPr>
                  <a:defRPr sz="1200"/>
                </a:pPr>
                <a:endParaRPr lang="de-DE"/>
              </a:p>
            </c:txPr>
            <c:showVal val="1"/>
          </c:dLbls>
          <c:cat>
            <c:strRef>
              <c:f>Sheet1!$C$31:$C$35</c:f>
              <c:strCache>
                <c:ptCount val="5"/>
                <c:pt idx="0">
                  <c:v>Beirut (Dora &amp; Ghadir)</c:v>
                </c:pt>
                <c:pt idx="1">
                  <c:v>Rest of Mount Lebanon</c:v>
                </c:pt>
                <c:pt idx="2">
                  <c:v>North Lebanon</c:v>
                </c:pt>
                <c:pt idx="3">
                  <c:v>South</c:v>
                </c:pt>
                <c:pt idx="4">
                  <c:v>Bekaa</c:v>
                </c:pt>
              </c:strCache>
            </c:strRef>
          </c:cat>
          <c:val>
            <c:numRef>
              <c:f>Sheet1!$D$31:$D$35</c:f>
              <c:numCache>
                <c:formatCode>General</c:formatCode>
                <c:ptCount val="5"/>
                <c:pt idx="0">
                  <c:v>113</c:v>
                </c:pt>
                <c:pt idx="1">
                  <c:v>21</c:v>
                </c:pt>
                <c:pt idx="2">
                  <c:v>50</c:v>
                </c:pt>
                <c:pt idx="3">
                  <c:v>14</c:v>
                </c:pt>
                <c:pt idx="4">
                  <c:v>53</c:v>
                </c:pt>
              </c:numCache>
            </c:numRef>
          </c:val>
        </c:ser>
        <c:ser>
          <c:idx val="1"/>
          <c:order val="1"/>
          <c:tx>
            <c:strRef>
              <c:f>Sheet1!$E$30</c:f>
              <c:strCache>
                <c:ptCount val="1"/>
                <c:pt idx="0">
                  <c:v>Mass in 2010 (Tonnes/day)</c:v>
                </c:pt>
              </c:strCache>
            </c:strRef>
          </c:tx>
          <c:dLbls>
            <c:dLbl>
              <c:idx val="2"/>
              <c:spPr/>
              <c:txPr>
                <a:bodyPr/>
                <a:lstStyle/>
                <a:p>
                  <a:pPr>
                    <a:defRPr sz="1200" b="1"/>
                  </a:pPr>
                  <a:endParaRPr lang="de-DE"/>
                </a:p>
              </c:txPr>
            </c:dLbl>
            <c:txPr>
              <a:bodyPr/>
              <a:lstStyle/>
              <a:p>
                <a:pPr>
                  <a:defRPr sz="1200"/>
                </a:pPr>
                <a:endParaRPr lang="de-DE"/>
              </a:p>
            </c:txPr>
            <c:showVal val="1"/>
          </c:dLbls>
          <c:cat>
            <c:strRef>
              <c:f>Sheet1!$C$31:$C$35</c:f>
              <c:strCache>
                <c:ptCount val="5"/>
                <c:pt idx="0">
                  <c:v>Beirut (Dora &amp; Ghadir)</c:v>
                </c:pt>
                <c:pt idx="1">
                  <c:v>Rest of Mount Lebanon</c:v>
                </c:pt>
                <c:pt idx="2">
                  <c:v>North Lebanon</c:v>
                </c:pt>
                <c:pt idx="3">
                  <c:v>South</c:v>
                </c:pt>
                <c:pt idx="4">
                  <c:v>Bekaa</c:v>
                </c:pt>
              </c:strCache>
            </c:strRef>
          </c:cat>
          <c:val>
            <c:numRef>
              <c:f>Sheet1!$E$31:$E$35</c:f>
              <c:numCache>
                <c:formatCode>General</c:formatCode>
                <c:ptCount val="5"/>
                <c:pt idx="0">
                  <c:v>136</c:v>
                </c:pt>
                <c:pt idx="1">
                  <c:v>26</c:v>
                </c:pt>
                <c:pt idx="2">
                  <c:v>61</c:v>
                </c:pt>
                <c:pt idx="3">
                  <c:v>18</c:v>
                </c:pt>
                <c:pt idx="4">
                  <c:v>69</c:v>
                </c:pt>
              </c:numCache>
            </c:numRef>
          </c:val>
        </c:ser>
        <c:dLbls>
          <c:showVal val="1"/>
        </c:dLbls>
        <c:overlap val="-25"/>
        <c:axId val="85677952"/>
        <c:axId val="85679488"/>
      </c:barChart>
      <c:catAx>
        <c:axId val="85677952"/>
        <c:scaling>
          <c:orientation val="minMax"/>
        </c:scaling>
        <c:axPos val="b"/>
        <c:majorTickMark val="none"/>
        <c:tickLblPos val="nextTo"/>
        <c:txPr>
          <a:bodyPr/>
          <a:lstStyle/>
          <a:p>
            <a:pPr>
              <a:defRPr sz="1400"/>
            </a:pPr>
            <a:endParaRPr lang="de-DE"/>
          </a:p>
        </c:txPr>
        <c:crossAx val="85679488"/>
        <c:crosses val="autoZero"/>
        <c:auto val="1"/>
        <c:lblAlgn val="ctr"/>
        <c:lblOffset val="100"/>
      </c:catAx>
      <c:valAx>
        <c:axId val="85679488"/>
        <c:scaling>
          <c:orientation val="minMax"/>
        </c:scaling>
        <c:delete val="1"/>
        <c:axPos val="l"/>
        <c:numFmt formatCode="General" sourceLinked="1"/>
        <c:tickLblPos val="none"/>
        <c:crossAx val="85677952"/>
        <c:crosses val="autoZero"/>
        <c:crossBetween val="between"/>
      </c:valAx>
    </c:plotArea>
    <c:legend>
      <c:legendPos val="t"/>
      <c:layout/>
      <c:txPr>
        <a:bodyPr/>
        <a:lstStyle/>
        <a:p>
          <a:pPr>
            <a:defRPr sz="1300"/>
          </a:pPr>
          <a:endParaRPr lang="de-DE"/>
        </a:p>
      </c:txPr>
    </c:legend>
    <c:plotVisOnly val="1"/>
    <c:dispBlanksAs val="gap"/>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de-DE"/>
  <c:chart>
    <c:title>
      <c:tx>
        <c:rich>
          <a:bodyPr/>
          <a:lstStyle/>
          <a:p>
            <a:pPr>
              <a:defRPr sz="1800"/>
            </a:pPr>
            <a:r>
              <a:rPr lang="en-US" sz="1800" b="1" i="0" baseline="0">
                <a:effectLst/>
              </a:rPr>
              <a:t>Sewage sludge production by volume for 2001 and 2010 (Wet-Weight Basics)</a:t>
            </a:r>
            <a:endParaRPr lang="en-US" sz="1800">
              <a:effectLst/>
            </a:endParaRPr>
          </a:p>
        </c:rich>
      </c:tx>
      <c:layout/>
    </c:title>
    <c:plotArea>
      <c:layout>
        <c:manualLayout>
          <c:layoutTarget val="inner"/>
          <c:xMode val="edge"/>
          <c:yMode val="edge"/>
          <c:x val="2.9976321383311452E-3"/>
          <c:y val="0.35770013123359584"/>
          <c:w val="0.97078082544481958"/>
          <c:h val="0.488541484397784"/>
        </c:manualLayout>
      </c:layout>
      <c:barChart>
        <c:barDir val="col"/>
        <c:grouping val="clustered"/>
        <c:ser>
          <c:idx val="0"/>
          <c:order val="0"/>
          <c:tx>
            <c:strRef>
              <c:f>Sheet1!$H$30</c:f>
              <c:strCache>
                <c:ptCount val="1"/>
                <c:pt idx="0">
                  <c:v>Volume in 2001 (m3/day)</c:v>
                </c:pt>
              </c:strCache>
            </c:strRef>
          </c:tx>
          <c:dLbls>
            <c:dLbl>
              <c:idx val="0"/>
              <c:layout>
                <c:manualLayout>
                  <c:x val="-2.5000000000000001E-2"/>
                  <c:y val="4.6296296296296372E-3"/>
                </c:manualLayout>
              </c:layout>
              <c:showVal val="1"/>
            </c:dLbl>
            <c:dLbl>
              <c:idx val="1"/>
              <c:layout>
                <c:manualLayout>
                  <c:x val="-2.2222222222222251E-2"/>
                  <c:y val="1.3888888888888914E-2"/>
                </c:manualLayout>
              </c:layout>
              <c:showVal val="1"/>
            </c:dLbl>
            <c:dLbl>
              <c:idx val="2"/>
              <c:layout>
                <c:manualLayout>
                  <c:x val="-1.9444444444444445E-2"/>
                  <c:y val="1.3888888888888914E-2"/>
                </c:manualLayout>
              </c:layout>
              <c:spPr/>
              <c:txPr>
                <a:bodyPr/>
                <a:lstStyle/>
                <a:p>
                  <a:pPr>
                    <a:defRPr sz="1200" b="1"/>
                  </a:pPr>
                  <a:endParaRPr lang="de-DE"/>
                </a:p>
              </c:txPr>
              <c:showVal val="1"/>
            </c:dLbl>
            <c:dLbl>
              <c:idx val="3"/>
              <c:layout>
                <c:manualLayout>
                  <c:x val="-1.6666666666666691E-2"/>
                  <c:y val="9.2592592592592865E-3"/>
                </c:manualLayout>
              </c:layout>
              <c:showVal val="1"/>
            </c:dLbl>
            <c:dLbl>
              <c:idx val="4"/>
              <c:layout>
                <c:manualLayout>
                  <c:x val="-1.1111111111111125E-2"/>
                  <c:y val="1.3888888888888914E-2"/>
                </c:manualLayout>
              </c:layout>
              <c:showVal val="1"/>
            </c:dLbl>
            <c:txPr>
              <a:bodyPr/>
              <a:lstStyle/>
              <a:p>
                <a:pPr>
                  <a:defRPr sz="1200"/>
                </a:pPr>
                <a:endParaRPr lang="de-DE"/>
              </a:p>
            </c:txPr>
            <c:showVal val="1"/>
          </c:dLbls>
          <c:cat>
            <c:strRef>
              <c:f>Sheet1!$G$31:$G$35</c:f>
              <c:strCache>
                <c:ptCount val="5"/>
                <c:pt idx="0">
                  <c:v>Beirut (Dora &amp; Ghadir)</c:v>
                </c:pt>
                <c:pt idx="1">
                  <c:v>Rest of Mount Lebanon</c:v>
                </c:pt>
                <c:pt idx="2">
                  <c:v>North Lebanon</c:v>
                </c:pt>
                <c:pt idx="3">
                  <c:v>South</c:v>
                </c:pt>
                <c:pt idx="4">
                  <c:v>Bekaa</c:v>
                </c:pt>
              </c:strCache>
            </c:strRef>
          </c:cat>
          <c:val>
            <c:numRef>
              <c:f>Sheet1!$H$31:$H$35</c:f>
              <c:numCache>
                <c:formatCode>General</c:formatCode>
                <c:ptCount val="5"/>
                <c:pt idx="0">
                  <c:v>283182</c:v>
                </c:pt>
                <c:pt idx="1">
                  <c:v>162981</c:v>
                </c:pt>
                <c:pt idx="2">
                  <c:v>141892</c:v>
                </c:pt>
                <c:pt idx="3">
                  <c:v>66811</c:v>
                </c:pt>
                <c:pt idx="4">
                  <c:v>297472</c:v>
                </c:pt>
              </c:numCache>
            </c:numRef>
          </c:val>
        </c:ser>
        <c:ser>
          <c:idx val="1"/>
          <c:order val="1"/>
          <c:tx>
            <c:strRef>
              <c:f>Sheet1!$I$30</c:f>
              <c:strCache>
                <c:ptCount val="1"/>
                <c:pt idx="0">
                  <c:v>Volume in 2010 (m3/day)</c:v>
                </c:pt>
              </c:strCache>
            </c:strRef>
          </c:tx>
          <c:dLbls>
            <c:dLbl>
              <c:idx val="2"/>
              <c:spPr/>
              <c:txPr>
                <a:bodyPr/>
                <a:lstStyle/>
                <a:p>
                  <a:pPr>
                    <a:defRPr sz="1200" b="1"/>
                  </a:pPr>
                  <a:endParaRPr lang="de-DE"/>
                </a:p>
              </c:txPr>
            </c:dLbl>
            <c:dLbl>
              <c:idx val="3"/>
              <c:layout>
                <c:manualLayout>
                  <c:x val="1.3888888888888914E-2"/>
                  <c:y val="0"/>
                </c:manualLayout>
              </c:layout>
              <c:showVal val="1"/>
            </c:dLbl>
            <c:txPr>
              <a:bodyPr/>
              <a:lstStyle/>
              <a:p>
                <a:pPr>
                  <a:defRPr sz="1200"/>
                </a:pPr>
                <a:endParaRPr lang="de-DE"/>
              </a:p>
            </c:txPr>
            <c:showVal val="1"/>
          </c:dLbls>
          <c:cat>
            <c:strRef>
              <c:f>Sheet1!$G$31:$G$35</c:f>
              <c:strCache>
                <c:ptCount val="5"/>
                <c:pt idx="0">
                  <c:v>Beirut (Dora &amp; Ghadir)</c:v>
                </c:pt>
                <c:pt idx="1">
                  <c:v>Rest of Mount Lebanon</c:v>
                </c:pt>
                <c:pt idx="2">
                  <c:v>North Lebanon</c:v>
                </c:pt>
                <c:pt idx="3">
                  <c:v>South</c:v>
                </c:pt>
                <c:pt idx="4">
                  <c:v>Bekaa</c:v>
                </c:pt>
              </c:strCache>
            </c:strRef>
          </c:cat>
          <c:val>
            <c:numRef>
              <c:f>Sheet1!$I$31:$I$35</c:f>
              <c:numCache>
                <c:formatCode>General</c:formatCode>
                <c:ptCount val="5"/>
                <c:pt idx="0">
                  <c:v>339607</c:v>
                </c:pt>
                <c:pt idx="1">
                  <c:v>198150</c:v>
                </c:pt>
                <c:pt idx="2">
                  <c:v>173389</c:v>
                </c:pt>
                <c:pt idx="3">
                  <c:v>83329</c:v>
                </c:pt>
                <c:pt idx="4">
                  <c:v>465552</c:v>
                </c:pt>
              </c:numCache>
            </c:numRef>
          </c:val>
        </c:ser>
        <c:dLbls>
          <c:showVal val="1"/>
        </c:dLbls>
        <c:overlap val="-25"/>
        <c:axId val="85714432"/>
        <c:axId val="85715968"/>
      </c:barChart>
      <c:catAx>
        <c:axId val="85714432"/>
        <c:scaling>
          <c:orientation val="minMax"/>
        </c:scaling>
        <c:axPos val="b"/>
        <c:majorTickMark val="none"/>
        <c:tickLblPos val="nextTo"/>
        <c:txPr>
          <a:bodyPr/>
          <a:lstStyle/>
          <a:p>
            <a:pPr>
              <a:defRPr sz="1400"/>
            </a:pPr>
            <a:endParaRPr lang="de-DE"/>
          </a:p>
        </c:txPr>
        <c:crossAx val="85715968"/>
        <c:crosses val="autoZero"/>
        <c:auto val="1"/>
        <c:lblAlgn val="ctr"/>
        <c:lblOffset val="100"/>
      </c:catAx>
      <c:valAx>
        <c:axId val="85715968"/>
        <c:scaling>
          <c:orientation val="minMax"/>
        </c:scaling>
        <c:delete val="1"/>
        <c:axPos val="l"/>
        <c:numFmt formatCode="General" sourceLinked="1"/>
        <c:tickLblPos val="none"/>
        <c:crossAx val="85714432"/>
        <c:crosses val="autoZero"/>
        <c:crossBetween val="between"/>
      </c:valAx>
    </c:plotArea>
    <c:legend>
      <c:legendPos val="t"/>
      <c:layout/>
      <c:txPr>
        <a:bodyPr/>
        <a:lstStyle/>
        <a:p>
          <a:pPr>
            <a:defRPr sz="1300"/>
          </a:pPr>
          <a:endParaRPr lang="de-DE"/>
        </a:p>
      </c:txPr>
    </c:legend>
    <c:plotVisOnly val="1"/>
    <c:dispBlanksAs val="gap"/>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de-DE"/>
  <c:chart>
    <c:autoTitleDeleted val="1"/>
    <c:plotArea>
      <c:layout>
        <c:manualLayout>
          <c:layoutTarget val="inner"/>
          <c:xMode val="edge"/>
          <c:yMode val="edge"/>
          <c:x val="0.37915905392612725"/>
          <c:y val="0.27444464455684581"/>
          <c:w val="0.59352143482064668"/>
          <c:h val="0.71978673586018993"/>
        </c:manualLayout>
      </c:layout>
      <c:pieChart>
        <c:varyColors val="1"/>
        <c:ser>
          <c:idx val="0"/>
          <c:order val="0"/>
          <c:dPt>
            <c:idx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2E64-4A3E-9DFC-5FDA5B0485C2}"/>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2E64-4A3E-9DFC-5FDA5B0485C2}"/>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2E64-4A3E-9DFC-5FDA5B0485C2}"/>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2E64-4A3E-9DFC-5FDA5B0485C2}"/>
              </c:ext>
            </c:extLst>
          </c:dPt>
          <c:dPt>
            <c:idx val="4"/>
            <c:spPr>
              <a:solidFill>
                <a:schemeClr val="tx2"/>
              </a:solidFill>
              <a:ln w="19050">
                <a:solidFill>
                  <a:schemeClr val="lt1"/>
                </a:solidFill>
              </a:ln>
              <a:effectLst/>
            </c:spPr>
            <c:extLst xmlns:c16r2="http://schemas.microsoft.com/office/drawing/2015/06/chart">
              <c:ext xmlns:c16="http://schemas.microsoft.com/office/drawing/2014/chart" uri="{C3380CC4-5D6E-409C-BE32-E72D297353CC}">
                <c16:uniqueId val="{00000009-2E64-4A3E-9DFC-5FDA5B0485C2}"/>
              </c:ext>
            </c:extLst>
          </c:dPt>
          <c:dLbls>
            <c:dLbl>
              <c:idx val="0"/>
              <c:layout>
                <c:manualLayout>
                  <c:x val="-0.11933508311461069"/>
                  <c:y val="-0.20518097441862818"/>
                </c:manualLayout>
              </c:layout>
              <c:tx>
                <c:rich>
                  <a:bodyPr/>
                  <a:lstStyle/>
                  <a:p>
                    <a:r>
                      <a:rPr lang="en-US" b="1" dirty="0" smtClean="0"/>
                      <a:t>80%</a:t>
                    </a:r>
                    <a:endParaRPr lang="en-US" dirty="0"/>
                  </a:p>
                </c:rich>
              </c:tx>
              <c:showVal val="1"/>
            </c:dLbl>
            <c:dLbl>
              <c:idx val="1"/>
              <c:layout>
                <c:manualLayout>
                  <c:x val="3.9917836357411841E-3"/>
                  <c:y val="4.6104945333031624E-2"/>
                </c:manualLayout>
              </c:layout>
              <c:tx>
                <c:rich>
                  <a:bodyPr/>
                  <a:lstStyle/>
                  <a:p>
                    <a:r>
                      <a:rPr lang="en-US" b="1" dirty="0" smtClean="0"/>
                      <a:t>7%</a:t>
                    </a:r>
                    <a:endParaRPr lang="en-US" dirty="0"/>
                  </a:p>
                </c:rich>
              </c:tx>
              <c:showVal val="1"/>
            </c:dLbl>
            <c:dLbl>
              <c:idx val="2"/>
              <c:layout>
                <c:manualLayout>
                  <c:x val="2.0753547110958982E-2"/>
                  <c:y val="4.0501466486477865E-2"/>
                </c:manualLayout>
              </c:layout>
              <c:tx>
                <c:rich>
                  <a:bodyPr/>
                  <a:lstStyle/>
                  <a:p>
                    <a:r>
                      <a:rPr lang="en-US" b="1" dirty="0" smtClean="0"/>
                      <a:t>8%</a:t>
                    </a:r>
                    <a:endParaRPr lang="en-US" dirty="0"/>
                  </a:p>
                </c:rich>
              </c:tx>
              <c:showVal val="1"/>
            </c:dLbl>
            <c:dLbl>
              <c:idx val="3"/>
              <c:layout>
                <c:manualLayout>
                  <c:x val="7.93849138422917E-3"/>
                  <c:y val="1.3118287248008701E-2"/>
                </c:manualLayout>
              </c:layout>
              <c:tx>
                <c:rich>
                  <a:bodyPr/>
                  <a:lstStyle/>
                  <a:p>
                    <a:r>
                      <a:rPr lang="en-US" b="1" dirty="0" smtClean="0"/>
                      <a:t>4%</a:t>
                    </a:r>
                    <a:endParaRPr lang="en-US" dirty="0"/>
                  </a:p>
                </c:rich>
              </c:tx>
              <c:showVal val="1"/>
            </c:dLbl>
            <c:dLbl>
              <c:idx val="4"/>
              <c:layout>
                <c:manualLayout>
                  <c:x val="3.450454562744875E-2"/>
                  <c:y val="1.6682097864511965E-2"/>
                </c:manualLayout>
              </c:layout>
              <c:tx>
                <c:rich>
                  <a:bodyPr/>
                  <a:lstStyle/>
                  <a:p>
                    <a:r>
                      <a:rPr lang="en-US" b="1" dirty="0" smtClean="0"/>
                      <a:t>1%</a:t>
                    </a:r>
                    <a:endParaRPr lang="en-US" dirty="0"/>
                  </a:p>
                </c:rich>
              </c:tx>
              <c:showVal val="1"/>
            </c:dLbl>
            <c:delete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de-DE"/>
              </a:p>
            </c:txPr>
            <c:extLst xmlns:c16r2="http://schemas.microsoft.com/office/drawing/2015/06/chart">
              <c:ext xmlns:c15="http://schemas.microsoft.com/office/drawing/2012/chart" uri="{CE6537A1-D6FC-4f65-9D91-7224C49458BB}"/>
            </c:extLst>
          </c:dLbls>
          <c:cat>
            <c:strRef>
              <c:f>Sheet1!$C$1:$G$1</c:f>
              <c:strCache>
                <c:ptCount val="5"/>
                <c:pt idx="0">
                  <c:v>بناء وتأهيل المزيد من الطرقات </c:v>
                </c:pt>
                <c:pt idx="1">
                  <c:v>شبكة الباصات</c:v>
                </c:pt>
                <c:pt idx="2">
                  <c:v>المطارات</c:v>
                </c:pt>
                <c:pt idx="3">
                  <c:v>المرافئ</c:v>
                </c:pt>
                <c:pt idx="4">
                  <c:v>سكك الحديد</c:v>
                </c:pt>
              </c:strCache>
            </c:strRef>
          </c:cat>
          <c:val>
            <c:numRef>
              <c:f>Sheet1!$C$2:$G$2</c:f>
              <c:numCache>
                <c:formatCode>General</c:formatCode>
                <c:ptCount val="5"/>
                <c:pt idx="0">
                  <c:v>80</c:v>
                </c:pt>
                <c:pt idx="1">
                  <c:v>7</c:v>
                </c:pt>
                <c:pt idx="2">
                  <c:v>8</c:v>
                </c:pt>
                <c:pt idx="3">
                  <c:v>4</c:v>
                </c:pt>
                <c:pt idx="4">
                  <c:v>1</c:v>
                </c:pt>
              </c:numCache>
            </c:numRef>
          </c:val>
          <c:extLst xmlns:c16r2="http://schemas.microsoft.com/office/drawing/2015/06/chart">
            <c:ext xmlns:c16="http://schemas.microsoft.com/office/drawing/2014/chart" uri="{C3380CC4-5D6E-409C-BE32-E72D297353CC}">
              <c16:uniqueId val="{0000000A-2E64-4A3E-9DFC-5FDA5B0485C2}"/>
            </c:ext>
          </c:extLst>
        </c:ser>
        <c:firstSliceAng val="0"/>
      </c:pieChart>
      <c:spPr>
        <a:noFill/>
        <a:ln>
          <a:noFill/>
        </a:ln>
        <a:effectLst/>
      </c:spPr>
    </c:plotArea>
    <c:legend>
      <c:legendPos val="b"/>
      <c:legendEntry>
        <c:idx val="0"/>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de-DE"/>
          </a:p>
        </c:txPr>
      </c:legendEntry>
      <c:legendEntry>
        <c:idx val="1"/>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de-DE"/>
          </a:p>
        </c:txPr>
      </c:legendEntry>
      <c:legendEntry>
        <c:idx val="2"/>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de-DE"/>
          </a:p>
        </c:txPr>
      </c:legendEntry>
      <c:legendEntry>
        <c:idx val="3"/>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de-DE"/>
          </a:p>
        </c:txPr>
      </c:legendEntry>
      <c:legendEntry>
        <c:idx val="4"/>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de-DE"/>
          </a:p>
        </c:txPr>
      </c:legendEntry>
      <c:layout>
        <c:manualLayout>
          <c:xMode val="edge"/>
          <c:yMode val="edge"/>
          <c:x val="3.4039053315605056E-2"/>
          <c:y val="3.3382987957750493E-2"/>
          <c:w val="0.57916352847198449"/>
          <c:h val="0.86551409530159862"/>
        </c:manualLayout>
      </c:layout>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legend>
    <c:plotVisOnly val="1"/>
    <c:dispBlanksAs val="zero"/>
  </c:chart>
  <c:spPr>
    <a:noFill/>
    <a:ln>
      <a:noFill/>
    </a:ln>
    <a:effectLst/>
  </c:spPr>
  <c:txPr>
    <a:bodyPr/>
    <a:lstStyle/>
    <a:p>
      <a:pPr>
        <a:defRPr/>
      </a:pPr>
      <a:endParaRPr lang="de-DE"/>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AFF89A-3916-4C23-8EFB-694C92C50CF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fr-FR"/>
        </a:p>
      </dgm:t>
    </dgm:pt>
    <dgm:pt modelId="{DFA11D75-8DA5-4052-8F8C-C2EDADFDA5E5}">
      <dgm:prSet phldrT="[Text]"/>
      <dgm:spPr/>
      <dgm:t>
        <a:bodyPr/>
        <a:lstStyle/>
        <a:p>
          <a:r>
            <a:rPr lang="ar-LB" dirty="0" smtClean="0">
              <a:solidFill>
                <a:schemeClr val="tx1"/>
              </a:solidFill>
            </a:rPr>
            <a:t>إلخ...</a:t>
          </a:r>
          <a:endParaRPr lang="fr-FR" dirty="0">
            <a:solidFill>
              <a:schemeClr val="tx1"/>
            </a:solidFill>
          </a:endParaRPr>
        </a:p>
      </dgm:t>
    </dgm:pt>
    <dgm:pt modelId="{90B8A763-C6B5-4D19-8B07-0B7706EF01CB}" type="parTrans" cxnId="{52EF8C98-018C-40A5-9113-FC155A31DCDA}">
      <dgm:prSet/>
      <dgm:spPr/>
      <dgm:t>
        <a:bodyPr/>
        <a:lstStyle/>
        <a:p>
          <a:endParaRPr lang="fr-FR"/>
        </a:p>
      </dgm:t>
    </dgm:pt>
    <dgm:pt modelId="{45FDEF9F-3925-44B1-9668-C382CC3133AA}" type="sibTrans" cxnId="{52EF8C98-018C-40A5-9113-FC155A31DCDA}">
      <dgm:prSet/>
      <dgm:spPr/>
      <dgm:t>
        <a:bodyPr/>
        <a:lstStyle/>
        <a:p>
          <a:endParaRPr lang="fr-FR"/>
        </a:p>
      </dgm:t>
    </dgm:pt>
    <dgm:pt modelId="{542AA3DC-9759-4708-9467-28C1C1D96845}">
      <dgm:prSet phldrT="[Text]"/>
      <dgm:spPr/>
      <dgm:t>
        <a:bodyPr/>
        <a:lstStyle/>
        <a:p>
          <a:r>
            <a:rPr lang="ar-LB" dirty="0" smtClean="0">
              <a:solidFill>
                <a:schemeClr val="tx1"/>
              </a:solidFill>
            </a:rPr>
            <a:t>الطلب النهائي</a:t>
          </a:r>
          <a:endParaRPr lang="fr-FR" dirty="0">
            <a:solidFill>
              <a:schemeClr val="tx1"/>
            </a:solidFill>
          </a:endParaRPr>
        </a:p>
      </dgm:t>
    </dgm:pt>
    <dgm:pt modelId="{8D53094A-5957-45A1-BD81-9C725AA4334E}" type="parTrans" cxnId="{FC287BAE-001E-4914-925B-FED093F53627}">
      <dgm:prSet/>
      <dgm:spPr/>
      <dgm:t>
        <a:bodyPr/>
        <a:lstStyle/>
        <a:p>
          <a:endParaRPr lang="fr-FR"/>
        </a:p>
      </dgm:t>
    </dgm:pt>
    <dgm:pt modelId="{EAAD5159-A29B-40BB-92FE-62180901DBEF}" type="sibTrans" cxnId="{FC287BAE-001E-4914-925B-FED093F53627}">
      <dgm:prSet/>
      <dgm:spPr/>
      <dgm:t>
        <a:bodyPr/>
        <a:lstStyle/>
        <a:p>
          <a:endParaRPr lang="fr-FR"/>
        </a:p>
      </dgm:t>
    </dgm:pt>
    <dgm:pt modelId="{527AFFFC-E27B-4031-A5F6-95DAF2896D15}">
      <dgm:prSet phldrT="[Text]" custT="1"/>
      <dgm:spPr>
        <a:ln>
          <a:solidFill>
            <a:schemeClr val="accent1"/>
          </a:solidFill>
        </a:ln>
      </dgm:spPr>
      <dgm:t>
        <a:bodyPr/>
        <a:lstStyle/>
        <a:p>
          <a:pPr rtl="1"/>
          <a:r>
            <a:rPr lang="ar-LB" sz="2600" dirty="0" smtClean="0">
              <a:solidFill>
                <a:schemeClr val="tx1"/>
              </a:solidFill>
            </a:rPr>
            <a:t>الناتج المحلي الإجمالي </a:t>
          </a:r>
          <a:r>
            <a:rPr lang="ar-LB" sz="1800" dirty="0" smtClean="0">
              <a:solidFill>
                <a:schemeClr val="tx1"/>
              </a:solidFill>
            </a:rPr>
            <a:t>(</a:t>
          </a:r>
          <a:r>
            <a:rPr lang="en-US" sz="1800" dirty="0" smtClean="0">
              <a:solidFill>
                <a:schemeClr val="tx1"/>
              </a:solidFill>
            </a:rPr>
            <a:t>GDP</a:t>
          </a:r>
          <a:r>
            <a:rPr lang="ar-LB" sz="1800" dirty="0" smtClean="0">
              <a:solidFill>
                <a:schemeClr val="tx1"/>
              </a:solidFill>
            </a:rPr>
            <a:t>)</a:t>
          </a:r>
          <a:endParaRPr lang="fr-FR" sz="1800" dirty="0">
            <a:solidFill>
              <a:schemeClr val="tx1"/>
            </a:solidFill>
          </a:endParaRPr>
        </a:p>
      </dgm:t>
    </dgm:pt>
    <dgm:pt modelId="{D7F010E6-E2E1-4D2C-B305-9C3FBAF6C53F}" type="sibTrans" cxnId="{0C6C43AE-A383-487F-9697-38BC87CDBF55}">
      <dgm:prSet/>
      <dgm:spPr/>
      <dgm:t>
        <a:bodyPr/>
        <a:lstStyle/>
        <a:p>
          <a:endParaRPr lang="fr-FR"/>
        </a:p>
      </dgm:t>
    </dgm:pt>
    <dgm:pt modelId="{23BC4417-62A8-44E4-8E1A-0248FBFF4E13}" type="parTrans" cxnId="{0C6C43AE-A383-487F-9697-38BC87CDBF55}">
      <dgm:prSet/>
      <dgm:spPr/>
      <dgm:t>
        <a:bodyPr/>
        <a:lstStyle/>
        <a:p>
          <a:endParaRPr lang="fr-FR"/>
        </a:p>
      </dgm:t>
    </dgm:pt>
    <dgm:pt modelId="{9C14FB64-F25C-49C3-8FF7-553CF774DB81}">
      <dgm:prSet phldrT="[Text]"/>
      <dgm:spPr/>
      <dgm:t>
        <a:bodyPr/>
        <a:lstStyle/>
        <a:p>
          <a:r>
            <a:rPr lang="ar-LB" dirty="0" smtClean="0">
              <a:solidFill>
                <a:schemeClr val="tx1"/>
              </a:solidFill>
            </a:rPr>
            <a:t>الإنتاج</a:t>
          </a:r>
          <a:endParaRPr lang="fr-FR" dirty="0">
            <a:solidFill>
              <a:schemeClr val="tx1"/>
            </a:solidFill>
          </a:endParaRPr>
        </a:p>
      </dgm:t>
    </dgm:pt>
    <dgm:pt modelId="{2EE77C0D-50B8-4653-93ED-6AE048F9C9AA}" type="parTrans" cxnId="{8E1D2B6D-1FEF-4CFE-8376-487BF284F792}">
      <dgm:prSet/>
      <dgm:spPr/>
      <dgm:t>
        <a:bodyPr/>
        <a:lstStyle/>
        <a:p>
          <a:endParaRPr lang="fr-FR"/>
        </a:p>
      </dgm:t>
    </dgm:pt>
    <dgm:pt modelId="{B6544A98-2546-4589-983C-956DBB9D84B8}" type="sibTrans" cxnId="{8E1D2B6D-1FEF-4CFE-8376-487BF284F792}">
      <dgm:prSet/>
      <dgm:spPr/>
      <dgm:t>
        <a:bodyPr/>
        <a:lstStyle/>
        <a:p>
          <a:endParaRPr lang="fr-FR"/>
        </a:p>
      </dgm:t>
    </dgm:pt>
    <dgm:pt modelId="{CCF88B6E-656B-4D76-882C-DCB85190EF5F}">
      <dgm:prSet phldrT="[Text]" custT="1"/>
      <dgm:spPr/>
      <dgm:t>
        <a:bodyPr/>
        <a:lstStyle/>
        <a:p>
          <a:r>
            <a:rPr lang="ar-LB" sz="2800" dirty="0" smtClean="0">
              <a:solidFill>
                <a:schemeClr val="tx1"/>
              </a:solidFill>
            </a:rPr>
            <a:t>التجارة الخارجية</a:t>
          </a:r>
          <a:endParaRPr lang="fr-FR" sz="2800" dirty="0">
            <a:solidFill>
              <a:schemeClr val="tx1"/>
            </a:solidFill>
          </a:endParaRPr>
        </a:p>
      </dgm:t>
    </dgm:pt>
    <dgm:pt modelId="{E16158E7-407A-4704-A3D7-C92FC5F4C257}" type="parTrans" cxnId="{E8E86406-9753-461D-BD77-44C6A5D1D2FA}">
      <dgm:prSet/>
      <dgm:spPr/>
      <dgm:t>
        <a:bodyPr/>
        <a:lstStyle/>
        <a:p>
          <a:endParaRPr lang="fr-FR"/>
        </a:p>
      </dgm:t>
    </dgm:pt>
    <dgm:pt modelId="{5CB23BDE-7B7C-4D7B-9BBE-0537DF820A9E}" type="sibTrans" cxnId="{E8E86406-9753-461D-BD77-44C6A5D1D2FA}">
      <dgm:prSet/>
      <dgm:spPr/>
      <dgm:t>
        <a:bodyPr/>
        <a:lstStyle/>
        <a:p>
          <a:endParaRPr lang="fr-FR"/>
        </a:p>
      </dgm:t>
    </dgm:pt>
    <dgm:pt modelId="{0BFD63D5-C000-4504-A869-0A01E5D3A907}">
      <dgm:prSet phldrT="[Text]"/>
      <dgm:spPr/>
      <dgm:t>
        <a:bodyPr/>
        <a:lstStyle/>
        <a:p>
          <a:r>
            <a:rPr lang="ar-LB" dirty="0" smtClean="0">
              <a:solidFill>
                <a:schemeClr val="tx1"/>
              </a:solidFill>
            </a:rPr>
            <a:t>الدخل القومي </a:t>
          </a:r>
          <a:endParaRPr lang="fr-FR" dirty="0">
            <a:solidFill>
              <a:schemeClr val="tx1"/>
            </a:solidFill>
          </a:endParaRPr>
        </a:p>
      </dgm:t>
    </dgm:pt>
    <dgm:pt modelId="{8187BDE0-A653-4B42-81DE-550F3656C6EF}" type="parTrans" cxnId="{000E1241-7D65-41F7-AA27-A98C7720C341}">
      <dgm:prSet/>
      <dgm:spPr/>
      <dgm:t>
        <a:bodyPr/>
        <a:lstStyle/>
        <a:p>
          <a:endParaRPr lang="fr-FR"/>
        </a:p>
      </dgm:t>
    </dgm:pt>
    <dgm:pt modelId="{E86820CF-A270-4628-8447-D8A63D8BF1C9}" type="sibTrans" cxnId="{000E1241-7D65-41F7-AA27-A98C7720C341}">
      <dgm:prSet/>
      <dgm:spPr/>
      <dgm:t>
        <a:bodyPr/>
        <a:lstStyle/>
        <a:p>
          <a:endParaRPr lang="fr-FR"/>
        </a:p>
      </dgm:t>
    </dgm:pt>
    <dgm:pt modelId="{E00B2D76-B02B-48FC-B5CF-38B261D45500}" type="pres">
      <dgm:prSet presAssocID="{FCAFF89A-3916-4C23-8EFB-694C92C50CF0}" presName="hierChild1" presStyleCnt="0">
        <dgm:presLayoutVars>
          <dgm:chPref val="1"/>
          <dgm:dir/>
          <dgm:animOne val="branch"/>
          <dgm:animLvl val="lvl"/>
          <dgm:resizeHandles/>
        </dgm:presLayoutVars>
      </dgm:prSet>
      <dgm:spPr/>
      <dgm:t>
        <a:bodyPr/>
        <a:lstStyle/>
        <a:p>
          <a:endParaRPr lang="fr-FR"/>
        </a:p>
      </dgm:t>
    </dgm:pt>
    <dgm:pt modelId="{2215ABF6-72BC-4CD8-A610-79E5295A2B70}" type="pres">
      <dgm:prSet presAssocID="{527AFFFC-E27B-4031-A5F6-95DAF2896D15}" presName="hierRoot1" presStyleCnt="0"/>
      <dgm:spPr/>
    </dgm:pt>
    <dgm:pt modelId="{71948C4A-E3C5-4971-963A-339A0273D54F}" type="pres">
      <dgm:prSet presAssocID="{527AFFFC-E27B-4031-A5F6-95DAF2896D15}" presName="composite" presStyleCnt="0"/>
      <dgm:spPr/>
    </dgm:pt>
    <dgm:pt modelId="{A8ADE405-20C7-47DD-A758-16204577AA06}" type="pres">
      <dgm:prSet presAssocID="{527AFFFC-E27B-4031-A5F6-95DAF2896D15}" presName="background" presStyleLbl="node0" presStyleIdx="0" presStyleCnt="1"/>
      <dgm:spPr/>
    </dgm:pt>
    <dgm:pt modelId="{FF0D70EA-E578-47EB-82E5-FF1B63426F5B}" type="pres">
      <dgm:prSet presAssocID="{527AFFFC-E27B-4031-A5F6-95DAF2896D15}" presName="text" presStyleLbl="fgAcc0" presStyleIdx="0" presStyleCnt="1" custScaleX="126203" custLinFactNeighborX="0">
        <dgm:presLayoutVars>
          <dgm:chPref val="3"/>
        </dgm:presLayoutVars>
      </dgm:prSet>
      <dgm:spPr/>
      <dgm:t>
        <a:bodyPr/>
        <a:lstStyle/>
        <a:p>
          <a:endParaRPr lang="fr-FR"/>
        </a:p>
      </dgm:t>
    </dgm:pt>
    <dgm:pt modelId="{BDE5DC3A-18E5-4142-94CB-3E5DED91ABA0}" type="pres">
      <dgm:prSet presAssocID="{527AFFFC-E27B-4031-A5F6-95DAF2896D15}" presName="hierChild2" presStyleCnt="0"/>
      <dgm:spPr/>
    </dgm:pt>
    <dgm:pt modelId="{D5662770-96EB-43A7-B532-C51F22CBFCB9}" type="pres">
      <dgm:prSet presAssocID="{90B8A763-C6B5-4D19-8B07-0B7706EF01CB}" presName="Name10" presStyleLbl="parChTrans1D2" presStyleIdx="0" presStyleCnt="5"/>
      <dgm:spPr/>
      <dgm:t>
        <a:bodyPr/>
        <a:lstStyle/>
        <a:p>
          <a:endParaRPr lang="fr-FR"/>
        </a:p>
      </dgm:t>
    </dgm:pt>
    <dgm:pt modelId="{D8C386A3-2F84-4CD4-9D58-70CF71FE6A5E}" type="pres">
      <dgm:prSet presAssocID="{DFA11D75-8DA5-4052-8F8C-C2EDADFDA5E5}" presName="hierRoot2" presStyleCnt="0"/>
      <dgm:spPr/>
    </dgm:pt>
    <dgm:pt modelId="{3BEDAE9F-7072-4181-A235-FADAE280B049}" type="pres">
      <dgm:prSet presAssocID="{DFA11D75-8DA5-4052-8F8C-C2EDADFDA5E5}" presName="composite2" presStyleCnt="0"/>
      <dgm:spPr/>
    </dgm:pt>
    <dgm:pt modelId="{A1131A7F-C720-49B6-877A-19DEAD106901}" type="pres">
      <dgm:prSet presAssocID="{DFA11D75-8DA5-4052-8F8C-C2EDADFDA5E5}" presName="background2" presStyleLbl="node2" presStyleIdx="0" presStyleCnt="5"/>
      <dgm:spPr/>
    </dgm:pt>
    <dgm:pt modelId="{AD99C022-01DE-46F6-B764-E753C8F93C02}" type="pres">
      <dgm:prSet presAssocID="{DFA11D75-8DA5-4052-8F8C-C2EDADFDA5E5}" presName="text2" presStyleLbl="fgAcc2" presStyleIdx="0" presStyleCnt="5">
        <dgm:presLayoutVars>
          <dgm:chPref val="3"/>
        </dgm:presLayoutVars>
      </dgm:prSet>
      <dgm:spPr/>
      <dgm:t>
        <a:bodyPr/>
        <a:lstStyle/>
        <a:p>
          <a:endParaRPr lang="fr-FR"/>
        </a:p>
      </dgm:t>
    </dgm:pt>
    <dgm:pt modelId="{36036C5B-6A4F-46B3-A180-CAE44C109D12}" type="pres">
      <dgm:prSet presAssocID="{DFA11D75-8DA5-4052-8F8C-C2EDADFDA5E5}" presName="hierChild3" presStyleCnt="0"/>
      <dgm:spPr/>
    </dgm:pt>
    <dgm:pt modelId="{EF748107-5E6B-4BF8-B89A-3F4C628EA01C}" type="pres">
      <dgm:prSet presAssocID="{8D53094A-5957-45A1-BD81-9C725AA4334E}" presName="Name10" presStyleLbl="parChTrans1D2" presStyleIdx="1" presStyleCnt="5"/>
      <dgm:spPr/>
      <dgm:t>
        <a:bodyPr/>
        <a:lstStyle/>
        <a:p>
          <a:endParaRPr lang="fr-FR"/>
        </a:p>
      </dgm:t>
    </dgm:pt>
    <dgm:pt modelId="{E688506F-2413-44C9-8D41-9ACB948ADA24}" type="pres">
      <dgm:prSet presAssocID="{542AA3DC-9759-4708-9467-28C1C1D96845}" presName="hierRoot2" presStyleCnt="0"/>
      <dgm:spPr/>
    </dgm:pt>
    <dgm:pt modelId="{B6926AE4-1FC2-4DDF-988F-74DC5F656269}" type="pres">
      <dgm:prSet presAssocID="{542AA3DC-9759-4708-9467-28C1C1D96845}" presName="composite2" presStyleCnt="0"/>
      <dgm:spPr/>
    </dgm:pt>
    <dgm:pt modelId="{62EAD0B3-6D84-4D14-84D4-3CA273CE6B60}" type="pres">
      <dgm:prSet presAssocID="{542AA3DC-9759-4708-9467-28C1C1D96845}" presName="background2" presStyleLbl="node2" presStyleIdx="1" presStyleCnt="5"/>
      <dgm:spPr/>
    </dgm:pt>
    <dgm:pt modelId="{EDEAEC5F-7F0A-46D5-9751-9DB98E968E54}" type="pres">
      <dgm:prSet presAssocID="{542AA3DC-9759-4708-9467-28C1C1D96845}" presName="text2" presStyleLbl="fgAcc2" presStyleIdx="1" presStyleCnt="5">
        <dgm:presLayoutVars>
          <dgm:chPref val="3"/>
        </dgm:presLayoutVars>
      </dgm:prSet>
      <dgm:spPr/>
      <dgm:t>
        <a:bodyPr/>
        <a:lstStyle/>
        <a:p>
          <a:endParaRPr lang="fr-FR"/>
        </a:p>
      </dgm:t>
    </dgm:pt>
    <dgm:pt modelId="{5C04160D-8FA5-4F90-B953-91878391D711}" type="pres">
      <dgm:prSet presAssocID="{542AA3DC-9759-4708-9467-28C1C1D96845}" presName="hierChild3" presStyleCnt="0"/>
      <dgm:spPr/>
    </dgm:pt>
    <dgm:pt modelId="{DE4092D8-0E7E-47FF-8DC3-5E27393FFFD3}" type="pres">
      <dgm:prSet presAssocID="{2EE77C0D-50B8-4653-93ED-6AE048F9C9AA}" presName="Name10" presStyleLbl="parChTrans1D2" presStyleIdx="2" presStyleCnt="5"/>
      <dgm:spPr/>
      <dgm:t>
        <a:bodyPr/>
        <a:lstStyle/>
        <a:p>
          <a:endParaRPr lang="fr-FR"/>
        </a:p>
      </dgm:t>
    </dgm:pt>
    <dgm:pt modelId="{B1D3FC7D-6A6D-4087-BDDF-BAFC2359B771}" type="pres">
      <dgm:prSet presAssocID="{9C14FB64-F25C-49C3-8FF7-553CF774DB81}" presName="hierRoot2" presStyleCnt="0"/>
      <dgm:spPr/>
    </dgm:pt>
    <dgm:pt modelId="{87C5100E-2034-48B1-A8F7-517E6CDC51A2}" type="pres">
      <dgm:prSet presAssocID="{9C14FB64-F25C-49C3-8FF7-553CF774DB81}" presName="composite2" presStyleCnt="0"/>
      <dgm:spPr/>
    </dgm:pt>
    <dgm:pt modelId="{EA65B24C-61BE-4BC3-B484-181C72916554}" type="pres">
      <dgm:prSet presAssocID="{9C14FB64-F25C-49C3-8FF7-553CF774DB81}" presName="background2" presStyleLbl="node2" presStyleIdx="2" presStyleCnt="5"/>
      <dgm:spPr/>
    </dgm:pt>
    <dgm:pt modelId="{19DF2530-7BF4-41A1-8235-D85638222229}" type="pres">
      <dgm:prSet presAssocID="{9C14FB64-F25C-49C3-8FF7-553CF774DB81}" presName="text2" presStyleLbl="fgAcc2" presStyleIdx="2" presStyleCnt="5">
        <dgm:presLayoutVars>
          <dgm:chPref val="3"/>
        </dgm:presLayoutVars>
      </dgm:prSet>
      <dgm:spPr/>
      <dgm:t>
        <a:bodyPr/>
        <a:lstStyle/>
        <a:p>
          <a:endParaRPr lang="fr-FR"/>
        </a:p>
      </dgm:t>
    </dgm:pt>
    <dgm:pt modelId="{19BA388B-7AFA-41AB-ADD6-17C465365D79}" type="pres">
      <dgm:prSet presAssocID="{9C14FB64-F25C-49C3-8FF7-553CF774DB81}" presName="hierChild3" presStyleCnt="0"/>
      <dgm:spPr/>
    </dgm:pt>
    <dgm:pt modelId="{8EA1C75C-8B06-4B04-90CE-3D859D8C0403}" type="pres">
      <dgm:prSet presAssocID="{E16158E7-407A-4704-A3D7-C92FC5F4C257}" presName="Name10" presStyleLbl="parChTrans1D2" presStyleIdx="3" presStyleCnt="5"/>
      <dgm:spPr/>
      <dgm:t>
        <a:bodyPr/>
        <a:lstStyle/>
        <a:p>
          <a:endParaRPr lang="fr-FR"/>
        </a:p>
      </dgm:t>
    </dgm:pt>
    <dgm:pt modelId="{0ED43C24-85C0-49CC-9A88-793E2248B86C}" type="pres">
      <dgm:prSet presAssocID="{CCF88B6E-656B-4D76-882C-DCB85190EF5F}" presName="hierRoot2" presStyleCnt="0"/>
      <dgm:spPr/>
    </dgm:pt>
    <dgm:pt modelId="{F3D8299C-3351-4183-97B3-67B389A2FF5E}" type="pres">
      <dgm:prSet presAssocID="{CCF88B6E-656B-4D76-882C-DCB85190EF5F}" presName="composite2" presStyleCnt="0"/>
      <dgm:spPr/>
    </dgm:pt>
    <dgm:pt modelId="{FE78ACF1-75FA-43FC-A778-F502F3A2850E}" type="pres">
      <dgm:prSet presAssocID="{CCF88B6E-656B-4D76-882C-DCB85190EF5F}" presName="background2" presStyleLbl="node2" presStyleIdx="3" presStyleCnt="5"/>
      <dgm:spPr/>
    </dgm:pt>
    <dgm:pt modelId="{3F571811-DB67-4C61-93AD-12C6221F87CB}" type="pres">
      <dgm:prSet presAssocID="{CCF88B6E-656B-4D76-882C-DCB85190EF5F}" presName="text2" presStyleLbl="fgAcc2" presStyleIdx="3" presStyleCnt="5">
        <dgm:presLayoutVars>
          <dgm:chPref val="3"/>
        </dgm:presLayoutVars>
      </dgm:prSet>
      <dgm:spPr/>
      <dgm:t>
        <a:bodyPr/>
        <a:lstStyle/>
        <a:p>
          <a:endParaRPr lang="fr-FR"/>
        </a:p>
      </dgm:t>
    </dgm:pt>
    <dgm:pt modelId="{05CCFBCB-BF86-4DF3-9473-E54A33969737}" type="pres">
      <dgm:prSet presAssocID="{CCF88B6E-656B-4D76-882C-DCB85190EF5F}" presName="hierChild3" presStyleCnt="0"/>
      <dgm:spPr/>
    </dgm:pt>
    <dgm:pt modelId="{FEDD298D-D771-4223-8B8B-7DF07AB49CC1}" type="pres">
      <dgm:prSet presAssocID="{8187BDE0-A653-4B42-81DE-550F3656C6EF}" presName="Name10" presStyleLbl="parChTrans1D2" presStyleIdx="4" presStyleCnt="5"/>
      <dgm:spPr/>
      <dgm:t>
        <a:bodyPr/>
        <a:lstStyle/>
        <a:p>
          <a:endParaRPr lang="fr-FR"/>
        </a:p>
      </dgm:t>
    </dgm:pt>
    <dgm:pt modelId="{7D438F4B-5C3C-49C2-8E27-8567DF822E2C}" type="pres">
      <dgm:prSet presAssocID="{0BFD63D5-C000-4504-A869-0A01E5D3A907}" presName="hierRoot2" presStyleCnt="0"/>
      <dgm:spPr/>
    </dgm:pt>
    <dgm:pt modelId="{C9B2E306-5704-49F7-A0C6-AD2AB3481E02}" type="pres">
      <dgm:prSet presAssocID="{0BFD63D5-C000-4504-A869-0A01E5D3A907}" presName="composite2" presStyleCnt="0"/>
      <dgm:spPr/>
    </dgm:pt>
    <dgm:pt modelId="{0DF229E9-AAD3-4F34-8B13-43387AD9D499}" type="pres">
      <dgm:prSet presAssocID="{0BFD63D5-C000-4504-A869-0A01E5D3A907}" presName="background2" presStyleLbl="node2" presStyleIdx="4" presStyleCnt="5"/>
      <dgm:spPr/>
    </dgm:pt>
    <dgm:pt modelId="{5132919C-E63E-477C-980A-F4DF7D90B5AB}" type="pres">
      <dgm:prSet presAssocID="{0BFD63D5-C000-4504-A869-0A01E5D3A907}" presName="text2" presStyleLbl="fgAcc2" presStyleIdx="4" presStyleCnt="5">
        <dgm:presLayoutVars>
          <dgm:chPref val="3"/>
        </dgm:presLayoutVars>
      </dgm:prSet>
      <dgm:spPr/>
      <dgm:t>
        <a:bodyPr/>
        <a:lstStyle/>
        <a:p>
          <a:endParaRPr lang="fr-FR"/>
        </a:p>
      </dgm:t>
    </dgm:pt>
    <dgm:pt modelId="{FD4C6D74-647E-4342-B663-91CEA38B7E6E}" type="pres">
      <dgm:prSet presAssocID="{0BFD63D5-C000-4504-A869-0A01E5D3A907}" presName="hierChild3" presStyleCnt="0"/>
      <dgm:spPr/>
    </dgm:pt>
  </dgm:ptLst>
  <dgm:cxnLst>
    <dgm:cxn modelId="{DA719A8C-FF71-44B6-BF3E-6DB7169649DF}" type="presOf" srcId="{527AFFFC-E27B-4031-A5F6-95DAF2896D15}" destId="{FF0D70EA-E578-47EB-82E5-FF1B63426F5B}" srcOrd="0" destOrd="0" presId="urn:microsoft.com/office/officeart/2005/8/layout/hierarchy1"/>
    <dgm:cxn modelId="{53345818-D3BE-4C62-ACCD-D9029F8F7A45}" type="presOf" srcId="{E16158E7-407A-4704-A3D7-C92FC5F4C257}" destId="{8EA1C75C-8B06-4B04-90CE-3D859D8C0403}" srcOrd="0" destOrd="0" presId="urn:microsoft.com/office/officeart/2005/8/layout/hierarchy1"/>
    <dgm:cxn modelId="{52EF8C98-018C-40A5-9113-FC155A31DCDA}" srcId="{527AFFFC-E27B-4031-A5F6-95DAF2896D15}" destId="{DFA11D75-8DA5-4052-8F8C-C2EDADFDA5E5}" srcOrd="0" destOrd="0" parTransId="{90B8A763-C6B5-4D19-8B07-0B7706EF01CB}" sibTransId="{45FDEF9F-3925-44B1-9668-C382CC3133AA}"/>
    <dgm:cxn modelId="{1243818E-E370-496A-A336-E38010FE1E1F}" type="presOf" srcId="{542AA3DC-9759-4708-9467-28C1C1D96845}" destId="{EDEAEC5F-7F0A-46D5-9751-9DB98E968E54}" srcOrd="0" destOrd="0" presId="urn:microsoft.com/office/officeart/2005/8/layout/hierarchy1"/>
    <dgm:cxn modelId="{6D1C121D-E605-4B43-82B1-018DE0403140}" type="presOf" srcId="{9C14FB64-F25C-49C3-8FF7-553CF774DB81}" destId="{19DF2530-7BF4-41A1-8235-D85638222229}" srcOrd="0" destOrd="0" presId="urn:microsoft.com/office/officeart/2005/8/layout/hierarchy1"/>
    <dgm:cxn modelId="{000E1241-7D65-41F7-AA27-A98C7720C341}" srcId="{527AFFFC-E27B-4031-A5F6-95DAF2896D15}" destId="{0BFD63D5-C000-4504-A869-0A01E5D3A907}" srcOrd="4" destOrd="0" parTransId="{8187BDE0-A653-4B42-81DE-550F3656C6EF}" sibTransId="{E86820CF-A270-4628-8447-D8A63D8BF1C9}"/>
    <dgm:cxn modelId="{FFC28223-452E-46B6-87D5-E215505F9108}" type="presOf" srcId="{0BFD63D5-C000-4504-A869-0A01E5D3A907}" destId="{5132919C-E63E-477C-980A-F4DF7D90B5AB}" srcOrd="0" destOrd="0" presId="urn:microsoft.com/office/officeart/2005/8/layout/hierarchy1"/>
    <dgm:cxn modelId="{0E8E44F5-36C5-4512-83DC-1663D5CBE58D}" type="presOf" srcId="{90B8A763-C6B5-4D19-8B07-0B7706EF01CB}" destId="{D5662770-96EB-43A7-B532-C51F22CBFCB9}" srcOrd="0" destOrd="0" presId="urn:microsoft.com/office/officeart/2005/8/layout/hierarchy1"/>
    <dgm:cxn modelId="{AD3FAB5C-0E45-4E79-9408-EBD22487AAA7}" type="presOf" srcId="{CCF88B6E-656B-4D76-882C-DCB85190EF5F}" destId="{3F571811-DB67-4C61-93AD-12C6221F87CB}" srcOrd="0" destOrd="0" presId="urn:microsoft.com/office/officeart/2005/8/layout/hierarchy1"/>
    <dgm:cxn modelId="{8E1D2B6D-1FEF-4CFE-8376-487BF284F792}" srcId="{527AFFFC-E27B-4031-A5F6-95DAF2896D15}" destId="{9C14FB64-F25C-49C3-8FF7-553CF774DB81}" srcOrd="2" destOrd="0" parTransId="{2EE77C0D-50B8-4653-93ED-6AE048F9C9AA}" sibTransId="{B6544A98-2546-4589-983C-956DBB9D84B8}"/>
    <dgm:cxn modelId="{FC287BAE-001E-4914-925B-FED093F53627}" srcId="{527AFFFC-E27B-4031-A5F6-95DAF2896D15}" destId="{542AA3DC-9759-4708-9467-28C1C1D96845}" srcOrd="1" destOrd="0" parTransId="{8D53094A-5957-45A1-BD81-9C725AA4334E}" sibTransId="{EAAD5159-A29B-40BB-92FE-62180901DBEF}"/>
    <dgm:cxn modelId="{80BB83C2-4DFE-42E0-86FA-04598BF7E39E}" type="presOf" srcId="{DFA11D75-8DA5-4052-8F8C-C2EDADFDA5E5}" destId="{AD99C022-01DE-46F6-B764-E753C8F93C02}" srcOrd="0" destOrd="0" presId="urn:microsoft.com/office/officeart/2005/8/layout/hierarchy1"/>
    <dgm:cxn modelId="{E8E86406-9753-461D-BD77-44C6A5D1D2FA}" srcId="{527AFFFC-E27B-4031-A5F6-95DAF2896D15}" destId="{CCF88B6E-656B-4D76-882C-DCB85190EF5F}" srcOrd="3" destOrd="0" parTransId="{E16158E7-407A-4704-A3D7-C92FC5F4C257}" sibTransId="{5CB23BDE-7B7C-4D7B-9BBE-0537DF820A9E}"/>
    <dgm:cxn modelId="{0F604E8A-CBF8-4045-841A-7706919199E3}" type="presOf" srcId="{8D53094A-5957-45A1-BD81-9C725AA4334E}" destId="{EF748107-5E6B-4BF8-B89A-3F4C628EA01C}" srcOrd="0" destOrd="0" presId="urn:microsoft.com/office/officeart/2005/8/layout/hierarchy1"/>
    <dgm:cxn modelId="{49807325-9E0D-447E-A60F-ED49A7CF616E}" type="presOf" srcId="{2EE77C0D-50B8-4653-93ED-6AE048F9C9AA}" destId="{DE4092D8-0E7E-47FF-8DC3-5E27393FFFD3}" srcOrd="0" destOrd="0" presId="urn:microsoft.com/office/officeart/2005/8/layout/hierarchy1"/>
    <dgm:cxn modelId="{E0DAA78D-55A1-49C4-9D08-69616411F16C}" type="presOf" srcId="{8187BDE0-A653-4B42-81DE-550F3656C6EF}" destId="{FEDD298D-D771-4223-8B8B-7DF07AB49CC1}" srcOrd="0" destOrd="0" presId="urn:microsoft.com/office/officeart/2005/8/layout/hierarchy1"/>
    <dgm:cxn modelId="{6C5521C4-8316-4EDB-8D3F-F86A359D1D25}" type="presOf" srcId="{FCAFF89A-3916-4C23-8EFB-694C92C50CF0}" destId="{E00B2D76-B02B-48FC-B5CF-38B261D45500}" srcOrd="0" destOrd="0" presId="urn:microsoft.com/office/officeart/2005/8/layout/hierarchy1"/>
    <dgm:cxn modelId="{0C6C43AE-A383-487F-9697-38BC87CDBF55}" srcId="{FCAFF89A-3916-4C23-8EFB-694C92C50CF0}" destId="{527AFFFC-E27B-4031-A5F6-95DAF2896D15}" srcOrd="0" destOrd="0" parTransId="{23BC4417-62A8-44E4-8E1A-0248FBFF4E13}" sibTransId="{D7F010E6-E2E1-4D2C-B305-9C3FBAF6C53F}"/>
    <dgm:cxn modelId="{0FC2CE0A-82F9-4511-87B0-5305ED3AA991}" type="presParOf" srcId="{E00B2D76-B02B-48FC-B5CF-38B261D45500}" destId="{2215ABF6-72BC-4CD8-A610-79E5295A2B70}" srcOrd="0" destOrd="0" presId="urn:microsoft.com/office/officeart/2005/8/layout/hierarchy1"/>
    <dgm:cxn modelId="{81481225-ADAC-4166-B0D0-47B73DCC8FAB}" type="presParOf" srcId="{2215ABF6-72BC-4CD8-A610-79E5295A2B70}" destId="{71948C4A-E3C5-4971-963A-339A0273D54F}" srcOrd="0" destOrd="0" presId="urn:microsoft.com/office/officeart/2005/8/layout/hierarchy1"/>
    <dgm:cxn modelId="{018FA520-2453-4770-B46F-632A1E05BC07}" type="presParOf" srcId="{71948C4A-E3C5-4971-963A-339A0273D54F}" destId="{A8ADE405-20C7-47DD-A758-16204577AA06}" srcOrd="0" destOrd="0" presId="urn:microsoft.com/office/officeart/2005/8/layout/hierarchy1"/>
    <dgm:cxn modelId="{798E5D43-1280-4FB1-A0EA-6DBFC43A0082}" type="presParOf" srcId="{71948C4A-E3C5-4971-963A-339A0273D54F}" destId="{FF0D70EA-E578-47EB-82E5-FF1B63426F5B}" srcOrd="1" destOrd="0" presId="urn:microsoft.com/office/officeart/2005/8/layout/hierarchy1"/>
    <dgm:cxn modelId="{2188FB0C-2529-40E8-BD57-983E86140841}" type="presParOf" srcId="{2215ABF6-72BC-4CD8-A610-79E5295A2B70}" destId="{BDE5DC3A-18E5-4142-94CB-3E5DED91ABA0}" srcOrd="1" destOrd="0" presId="urn:microsoft.com/office/officeart/2005/8/layout/hierarchy1"/>
    <dgm:cxn modelId="{5BA98FC2-2FF8-4EA1-86CD-9CF2DD41F3D2}" type="presParOf" srcId="{BDE5DC3A-18E5-4142-94CB-3E5DED91ABA0}" destId="{D5662770-96EB-43A7-B532-C51F22CBFCB9}" srcOrd="0" destOrd="0" presId="urn:microsoft.com/office/officeart/2005/8/layout/hierarchy1"/>
    <dgm:cxn modelId="{6019F5C7-156E-488F-89AC-99D9D405CE2D}" type="presParOf" srcId="{BDE5DC3A-18E5-4142-94CB-3E5DED91ABA0}" destId="{D8C386A3-2F84-4CD4-9D58-70CF71FE6A5E}" srcOrd="1" destOrd="0" presId="urn:microsoft.com/office/officeart/2005/8/layout/hierarchy1"/>
    <dgm:cxn modelId="{D545A0B6-210F-4F91-BF65-A0C08E044D88}" type="presParOf" srcId="{D8C386A3-2F84-4CD4-9D58-70CF71FE6A5E}" destId="{3BEDAE9F-7072-4181-A235-FADAE280B049}" srcOrd="0" destOrd="0" presId="urn:microsoft.com/office/officeart/2005/8/layout/hierarchy1"/>
    <dgm:cxn modelId="{C2ABB72D-13C1-4C01-AF7D-3F9E8CEA7EFF}" type="presParOf" srcId="{3BEDAE9F-7072-4181-A235-FADAE280B049}" destId="{A1131A7F-C720-49B6-877A-19DEAD106901}" srcOrd="0" destOrd="0" presId="urn:microsoft.com/office/officeart/2005/8/layout/hierarchy1"/>
    <dgm:cxn modelId="{8A04C7E7-DB82-4B21-98AB-445E3288CAAC}" type="presParOf" srcId="{3BEDAE9F-7072-4181-A235-FADAE280B049}" destId="{AD99C022-01DE-46F6-B764-E753C8F93C02}" srcOrd="1" destOrd="0" presId="urn:microsoft.com/office/officeart/2005/8/layout/hierarchy1"/>
    <dgm:cxn modelId="{96E2B432-99B0-4244-BF24-F3BCCC1D85C2}" type="presParOf" srcId="{D8C386A3-2F84-4CD4-9D58-70CF71FE6A5E}" destId="{36036C5B-6A4F-46B3-A180-CAE44C109D12}" srcOrd="1" destOrd="0" presId="urn:microsoft.com/office/officeart/2005/8/layout/hierarchy1"/>
    <dgm:cxn modelId="{E4EF52CC-C831-4121-8E10-56F83CA1D173}" type="presParOf" srcId="{BDE5DC3A-18E5-4142-94CB-3E5DED91ABA0}" destId="{EF748107-5E6B-4BF8-B89A-3F4C628EA01C}" srcOrd="2" destOrd="0" presId="urn:microsoft.com/office/officeart/2005/8/layout/hierarchy1"/>
    <dgm:cxn modelId="{B2803262-D2B0-412A-9519-10061991AEB4}" type="presParOf" srcId="{BDE5DC3A-18E5-4142-94CB-3E5DED91ABA0}" destId="{E688506F-2413-44C9-8D41-9ACB948ADA24}" srcOrd="3" destOrd="0" presId="urn:microsoft.com/office/officeart/2005/8/layout/hierarchy1"/>
    <dgm:cxn modelId="{038F83B0-77E1-4D49-BDA5-78D4CB2582F4}" type="presParOf" srcId="{E688506F-2413-44C9-8D41-9ACB948ADA24}" destId="{B6926AE4-1FC2-4DDF-988F-74DC5F656269}" srcOrd="0" destOrd="0" presId="urn:microsoft.com/office/officeart/2005/8/layout/hierarchy1"/>
    <dgm:cxn modelId="{9E5C273F-50A0-4093-A72D-54582FEC42E0}" type="presParOf" srcId="{B6926AE4-1FC2-4DDF-988F-74DC5F656269}" destId="{62EAD0B3-6D84-4D14-84D4-3CA273CE6B60}" srcOrd="0" destOrd="0" presId="urn:microsoft.com/office/officeart/2005/8/layout/hierarchy1"/>
    <dgm:cxn modelId="{656AF977-501D-472C-BA2D-15A6B2F94EBF}" type="presParOf" srcId="{B6926AE4-1FC2-4DDF-988F-74DC5F656269}" destId="{EDEAEC5F-7F0A-46D5-9751-9DB98E968E54}" srcOrd="1" destOrd="0" presId="urn:microsoft.com/office/officeart/2005/8/layout/hierarchy1"/>
    <dgm:cxn modelId="{C180E2B4-6865-41DE-B89A-F5214E90A43C}" type="presParOf" srcId="{E688506F-2413-44C9-8D41-9ACB948ADA24}" destId="{5C04160D-8FA5-4F90-B953-91878391D711}" srcOrd="1" destOrd="0" presId="urn:microsoft.com/office/officeart/2005/8/layout/hierarchy1"/>
    <dgm:cxn modelId="{D59C24ED-95EA-41EF-8ADF-E7EAF346A040}" type="presParOf" srcId="{BDE5DC3A-18E5-4142-94CB-3E5DED91ABA0}" destId="{DE4092D8-0E7E-47FF-8DC3-5E27393FFFD3}" srcOrd="4" destOrd="0" presId="urn:microsoft.com/office/officeart/2005/8/layout/hierarchy1"/>
    <dgm:cxn modelId="{CB24123B-B389-4A82-A1B6-71F222829E6C}" type="presParOf" srcId="{BDE5DC3A-18E5-4142-94CB-3E5DED91ABA0}" destId="{B1D3FC7D-6A6D-4087-BDDF-BAFC2359B771}" srcOrd="5" destOrd="0" presId="urn:microsoft.com/office/officeart/2005/8/layout/hierarchy1"/>
    <dgm:cxn modelId="{E4173CD9-0144-460A-B6D1-34C63756FB1B}" type="presParOf" srcId="{B1D3FC7D-6A6D-4087-BDDF-BAFC2359B771}" destId="{87C5100E-2034-48B1-A8F7-517E6CDC51A2}" srcOrd="0" destOrd="0" presId="urn:microsoft.com/office/officeart/2005/8/layout/hierarchy1"/>
    <dgm:cxn modelId="{4905DD75-1D2E-4774-BEAE-6A74AFDCABDB}" type="presParOf" srcId="{87C5100E-2034-48B1-A8F7-517E6CDC51A2}" destId="{EA65B24C-61BE-4BC3-B484-181C72916554}" srcOrd="0" destOrd="0" presId="urn:microsoft.com/office/officeart/2005/8/layout/hierarchy1"/>
    <dgm:cxn modelId="{09E93542-FBF6-45AF-AAB6-4F1ECFE7E106}" type="presParOf" srcId="{87C5100E-2034-48B1-A8F7-517E6CDC51A2}" destId="{19DF2530-7BF4-41A1-8235-D85638222229}" srcOrd="1" destOrd="0" presId="urn:microsoft.com/office/officeart/2005/8/layout/hierarchy1"/>
    <dgm:cxn modelId="{4371BE3A-76AC-43DD-85DE-AE658A80AFD5}" type="presParOf" srcId="{B1D3FC7D-6A6D-4087-BDDF-BAFC2359B771}" destId="{19BA388B-7AFA-41AB-ADD6-17C465365D79}" srcOrd="1" destOrd="0" presId="urn:microsoft.com/office/officeart/2005/8/layout/hierarchy1"/>
    <dgm:cxn modelId="{39ED6138-F9C1-4757-848B-FA861B1BF69E}" type="presParOf" srcId="{BDE5DC3A-18E5-4142-94CB-3E5DED91ABA0}" destId="{8EA1C75C-8B06-4B04-90CE-3D859D8C0403}" srcOrd="6" destOrd="0" presId="urn:microsoft.com/office/officeart/2005/8/layout/hierarchy1"/>
    <dgm:cxn modelId="{1659F815-338A-4613-950F-832088A65CE8}" type="presParOf" srcId="{BDE5DC3A-18E5-4142-94CB-3E5DED91ABA0}" destId="{0ED43C24-85C0-49CC-9A88-793E2248B86C}" srcOrd="7" destOrd="0" presId="urn:microsoft.com/office/officeart/2005/8/layout/hierarchy1"/>
    <dgm:cxn modelId="{3E1F6A03-1F40-4968-A5A8-A3F497F61AE0}" type="presParOf" srcId="{0ED43C24-85C0-49CC-9A88-793E2248B86C}" destId="{F3D8299C-3351-4183-97B3-67B389A2FF5E}" srcOrd="0" destOrd="0" presId="urn:microsoft.com/office/officeart/2005/8/layout/hierarchy1"/>
    <dgm:cxn modelId="{EA76E425-2FAB-4373-90CF-4C05B00A45BF}" type="presParOf" srcId="{F3D8299C-3351-4183-97B3-67B389A2FF5E}" destId="{FE78ACF1-75FA-43FC-A778-F502F3A2850E}" srcOrd="0" destOrd="0" presId="urn:microsoft.com/office/officeart/2005/8/layout/hierarchy1"/>
    <dgm:cxn modelId="{70D0270A-A9B8-40D7-9F2C-2960842D3B2D}" type="presParOf" srcId="{F3D8299C-3351-4183-97B3-67B389A2FF5E}" destId="{3F571811-DB67-4C61-93AD-12C6221F87CB}" srcOrd="1" destOrd="0" presId="urn:microsoft.com/office/officeart/2005/8/layout/hierarchy1"/>
    <dgm:cxn modelId="{FA365271-A583-4760-9A91-604D35DC3FF9}" type="presParOf" srcId="{0ED43C24-85C0-49CC-9A88-793E2248B86C}" destId="{05CCFBCB-BF86-4DF3-9473-E54A33969737}" srcOrd="1" destOrd="0" presId="urn:microsoft.com/office/officeart/2005/8/layout/hierarchy1"/>
    <dgm:cxn modelId="{8B5EE78B-F3D6-4D12-8704-F2BA3B91D9E4}" type="presParOf" srcId="{BDE5DC3A-18E5-4142-94CB-3E5DED91ABA0}" destId="{FEDD298D-D771-4223-8B8B-7DF07AB49CC1}" srcOrd="8" destOrd="0" presId="urn:microsoft.com/office/officeart/2005/8/layout/hierarchy1"/>
    <dgm:cxn modelId="{BAC7C3C7-39CE-47EB-910D-6555A81FEEF6}" type="presParOf" srcId="{BDE5DC3A-18E5-4142-94CB-3E5DED91ABA0}" destId="{7D438F4B-5C3C-49C2-8E27-8567DF822E2C}" srcOrd="9" destOrd="0" presId="urn:microsoft.com/office/officeart/2005/8/layout/hierarchy1"/>
    <dgm:cxn modelId="{8DA4A740-F27A-411E-8150-B0633929FC57}" type="presParOf" srcId="{7D438F4B-5C3C-49C2-8E27-8567DF822E2C}" destId="{C9B2E306-5704-49F7-A0C6-AD2AB3481E02}" srcOrd="0" destOrd="0" presId="urn:microsoft.com/office/officeart/2005/8/layout/hierarchy1"/>
    <dgm:cxn modelId="{9365C52B-601C-41A8-BEAF-7ED584B3EE2F}" type="presParOf" srcId="{C9B2E306-5704-49F7-A0C6-AD2AB3481E02}" destId="{0DF229E9-AAD3-4F34-8B13-43387AD9D499}" srcOrd="0" destOrd="0" presId="urn:microsoft.com/office/officeart/2005/8/layout/hierarchy1"/>
    <dgm:cxn modelId="{CC9E4485-00B4-4DFF-BAF0-4065B4DC09F0}" type="presParOf" srcId="{C9B2E306-5704-49F7-A0C6-AD2AB3481E02}" destId="{5132919C-E63E-477C-980A-F4DF7D90B5AB}" srcOrd="1" destOrd="0" presId="urn:microsoft.com/office/officeart/2005/8/layout/hierarchy1"/>
    <dgm:cxn modelId="{19601ECD-CDF0-4AF9-B515-A53C00A6F512}" type="presParOf" srcId="{7D438F4B-5C3C-49C2-8E27-8567DF822E2C}" destId="{FD4C6D74-647E-4342-B663-91CEA38B7E6E}"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426F41-08DE-40CE-9368-171A2B12D54F}" type="datetimeFigureOut">
              <a:rPr lang="fr-FR" smtClean="0"/>
              <a:pPr/>
              <a:t>09/05/2020</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513D55-BDA8-4ABE-AD9E-E9B3459902A2}" type="slidenum">
              <a:rPr lang="fr-FR" smtClean="0"/>
              <a:pPr/>
              <a:t>‹Nr.›</a:t>
            </a:fld>
            <a:endParaRPr lang="fr-FR"/>
          </a:p>
        </p:txBody>
      </p:sp>
    </p:spTree>
    <p:extLst>
      <p:ext uri="{BB962C8B-B14F-4D97-AF65-F5344CB8AC3E}">
        <p14:creationId xmlns:p14="http://schemas.microsoft.com/office/powerpoint/2010/main" xmlns="" val="24767289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890B85-06C3-4713-8646-AF6FE3588D77}" type="datetimeFigureOut">
              <a:rPr lang="fr-FR" smtClean="0"/>
              <a:pPr/>
              <a:t>09/05/2020</a:t>
            </a:fld>
            <a:endParaRPr lang="fr-F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2CA49-B546-4796-BAB3-CC9A1BA74FF3}" type="slidenum">
              <a:rPr lang="fr-FR" smtClean="0"/>
              <a:pPr/>
              <a:t>‹Nr.›</a:t>
            </a:fld>
            <a:endParaRPr lang="fr-FR"/>
          </a:p>
        </p:txBody>
      </p:sp>
    </p:spTree>
    <p:extLst>
      <p:ext uri="{BB962C8B-B14F-4D97-AF65-F5344CB8AC3E}">
        <p14:creationId xmlns:p14="http://schemas.microsoft.com/office/powerpoint/2010/main" xmlns="" val="24424085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يعتمد كل اقتصاد على حجمه  </a:t>
            </a:r>
            <a:r>
              <a:rPr lang="ar-LB" sz="1200" kern="1200" dirty="0" smtClean="0">
                <a:solidFill>
                  <a:schemeClr val="tx1"/>
                </a:solidFill>
                <a:effectLst/>
                <a:latin typeface="+mn-lt"/>
                <a:ea typeface="+mn-ea"/>
                <a:cs typeface="+mn-cs"/>
              </a:rPr>
              <a:t>في </a:t>
            </a:r>
            <a:r>
              <a:rPr lang="ar-SA" sz="1200" kern="1200" dirty="0" smtClean="0">
                <a:solidFill>
                  <a:schemeClr val="tx1"/>
                </a:solidFill>
                <a:effectLst/>
                <a:latin typeface="+mn-lt"/>
                <a:ea typeface="+mn-ea"/>
                <a:cs typeface="+mn-cs"/>
              </a:rPr>
              <a:t>(الناتج المحلي الإجمالي ، الدخل القومي ، التجارة الخارجية ، الإنتاج ، الطلب النهائي ، ...) من هذه المتغيرات ، يمكننا الاستفادة في تطوير الاقتصاد الوطني. ومع ذلك ، يكفينا النظر الى العوامل الرئيسية فقط. أما هذه المؤشرات الرئيسية فهي: الناتج المحلي الإجمالي</a:t>
            </a:r>
            <a:r>
              <a:rPr lang="de-DE" sz="1200" kern="1200" dirty="0" smtClean="0">
                <a:solidFill>
                  <a:schemeClr val="tx1"/>
                </a:solidFill>
                <a:effectLst/>
                <a:latin typeface="+mn-lt"/>
                <a:ea typeface="+mn-ea"/>
                <a:cs typeface="+mn-cs"/>
              </a:rPr>
              <a:t> (GDP) </a:t>
            </a:r>
            <a:r>
              <a:rPr lang="ar-SA" sz="1200" kern="1200" dirty="0" smtClean="0">
                <a:solidFill>
                  <a:schemeClr val="tx1"/>
                </a:solidFill>
                <a:effectLst/>
                <a:latin typeface="+mn-lt"/>
                <a:ea typeface="+mn-ea"/>
                <a:cs typeface="+mn-cs"/>
              </a:rPr>
              <a:t>، الدخل القومي، الاستهلاك الخاص والعام، الصادرات / الواردات، معدلات الفائدة والاستثمار</a:t>
            </a:r>
            <a:r>
              <a:rPr lang="de-D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16</a:t>
            </a:fld>
            <a:endParaRPr lang="fr-FR">
              <a:solidFill>
                <a:prstClr val="black"/>
              </a:solidFill>
            </a:endParaRPr>
          </a:p>
        </p:txBody>
      </p:sp>
    </p:spTree>
    <p:extLst>
      <p:ext uri="{BB962C8B-B14F-4D97-AF65-F5344CB8AC3E}">
        <p14:creationId xmlns:p14="http://schemas.microsoft.com/office/powerpoint/2010/main" xmlns="" val="246829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 نموذج للاستهلاك</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xmlns="" val="12756961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317500" algn="r" rtl="1"/>
            <a:r>
              <a:rPr lang="ar-SA" sz="1100" b="0" i="0" u="none" strike="noStrike" cap="none" dirty="0" smtClean="0">
                <a:solidFill>
                  <a:srgbClr val="000000"/>
                </a:solidFill>
                <a:effectLst/>
                <a:latin typeface="Arial"/>
                <a:ea typeface="Arial"/>
                <a:cs typeface="Arial"/>
                <a:sym typeface="Arial"/>
              </a:rPr>
              <a:t>إذا تم السماح بحمل جزء من الأمطار أو جريان المياه السطحية مع مياه الصرف الصحي ، يُعرف النظام بنظام مدمج جزئيًا.</a:t>
            </a:r>
            <a:endParaRPr lang="en-US" sz="1100" b="0" i="0" u="none" strike="noStrike" cap="none" dirty="0" smtClean="0">
              <a:solidFill>
                <a:srgbClr val="000000"/>
              </a:solidFill>
              <a:effectLst/>
              <a:latin typeface="Arial"/>
              <a:ea typeface="Arial"/>
              <a:cs typeface="Arial"/>
              <a:sym typeface="Arial"/>
            </a:endParaRPr>
          </a:p>
          <a:p>
            <a:pPr marL="457200" indent="-317500" algn="r" rtl="1"/>
            <a:r>
              <a:rPr lang="ar-SA" sz="1100" b="0" i="0" u="none" strike="noStrike" cap="none" dirty="0" smtClean="0">
                <a:solidFill>
                  <a:srgbClr val="000000"/>
                </a:solidFill>
                <a:effectLst/>
                <a:latin typeface="Arial"/>
                <a:ea typeface="Arial"/>
                <a:cs typeface="Arial"/>
                <a:sym typeface="Arial"/>
              </a:rPr>
              <a:t>(في المناطق الحضرية في البلدان النامية ، يتم استخدام النظام المدمج جزئيًا في الغالب لأنه اقتصادي)</a:t>
            </a:r>
            <a:endParaRPr lang="ar-LB" sz="1100" b="0" i="0" u="sng" strike="noStrike" cap="none" dirty="0" smtClean="0">
              <a:solidFill>
                <a:srgbClr val="000000"/>
              </a:solidFill>
              <a:effectLst/>
              <a:latin typeface="Arial"/>
              <a:ea typeface="Arial"/>
              <a:cs typeface="Arial"/>
              <a:sym typeface="Arial"/>
            </a:endParaRPr>
          </a:p>
          <a:p>
            <a:pPr marL="139700" lvl="0" indent="0" algn="r" rtl="1">
              <a:buNone/>
            </a:pPr>
            <a:endParaRPr lang="ar-LB" sz="1100" b="0" i="0" u="sng" strike="noStrike" cap="none" dirty="0" smtClean="0">
              <a:solidFill>
                <a:srgbClr val="000000"/>
              </a:solidFill>
              <a:effectLst/>
              <a:latin typeface="Arial"/>
              <a:ea typeface="Arial"/>
              <a:cs typeface="Arial"/>
              <a:sym typeface="Arial"/>
            </a:endParaRPr>
          </a:p>
          <a:p>
            <a:pPr marL="139700" lvl="0" indent="0" algn="r" rtl="1">
              <a:buNone/>
            </a:pPr>
            <a:r>
              <a:rPr lang="ar-LB" sz="1100" b="1" i="0" u="none" strike="noStrike" cap="none" dirty="0" smtClean="0">
                <a:solidFill>
                  <a:srgbClr val="000000"/>
                </a:solidFill>
                <a:effectLst/>
                <a:latin typeface="Arial"/>
                <a:ea typeface="Arial"/>
                <a:cs typeface="Arial"/>
                <a:sym typeface="Arial"/>
              </a:rPr>
              <a:t>- </a:t>
            </a:r>
            <a:r>
              <a:rPr lang="ar-SA" sz="1100" b="1" i="0" u="none" strike="noStrike" cap="none" dirty="0" smtClean="0">
                <a:solidFill>
                  <a:srgbClr val="000000"/>
                </a:solidFill>
                <a:effectLst/>
                <a:latin typeface="Arial"/>
                <a:ea typeface="Arial"/>
                <a:cs typeface="Arial"/>
                <a:sym typeface="Arial"/>
              </a:rPr>
              <a:t>المزايا</a:t>
            </a:r>
            <a:endParaRPr lang="en-US" sz="1100" b="1"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المجاري ذات حجم معقول. ولذلك فإن تنظيفها ليس بالأمر الصعب.</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فهو يجمع بين مزايا الأنظمة المنفصلة وكذلك المجمعة.</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يتم تقليل أعمال السباكة المنزلية ، لأن مياه الأمطار من السقف ، والغطاء من الحمامات والمطبخ ، وما إلى ذلك يمكن أن تؤخذ في الأنبوب الذي يحمل التفريغ من المياه الأقرب.</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endParaRPr lang="en-US" sz="1100" b="0" i="0" u="none" strike="noStrike" cap="none" dirty="0" smtClean="0">
              <a:solidFill>
                <a:srgbClr val="000000"/>
              </a:solidFill>
              <a:effectLst/>
              <a:latin typeface="Arial"/>
              <a:ea typeface="Arial"/>
              <a:cs typeface="Arial"/>
              <a:sym typeface="Arial"/>
            </a:endParaRPr>
          </a:p>
          <a:p>
            <a:pPr marL="139700" lvl="0" indent="0" algn="r" rtl="1">
              <a:buNone/>
            </a:pPr>
            <a:r>
              <a:rPr lang="ar-LB" sz="1100" b="1" i="0" u="none" strike="noStrike" cap="none" dirty="0" smtClean="0">
                <a:solidFill>
                  <a:srgbClr val="000000"/>
                </a:solidFill>
                <a:effectLst/>
                <a:latin typeface="Arial"/>
                <a:ea typeface="Arial"/>
                <a:cs typeface="Arial"/>
                <a:sym typeface="Arial"/>
              </a:rPr>
              <a:t>- </a:t>
            </a:r>
            <a:r>
              <a:rPr lang="ar-SA" sz="1100" b="1" i="0" u="none" strike="noStrike" cap="none" dirty="0" smtClean="0">
                <a:solidFill>
                  <a:srgbClr val="000000"/>
                </a:solidFill>
                <a:effectLst/>
                <a:latin typeface="Arial"/>
                <a:ea typeface="Arial"/>
                <a:cs typeface="Arial"/>
                <a:sym typeface="Arial"/>
              </a:rPr>
              <a:t>العيوب</a:t>
            </a:r>
            <a:endParaRPr lang="en-US" sz="1100" b="1"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أثناء ترسب الطوفان في الطقس الجاف يتم الصرف في المجاري.</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مع تضمين مياه العواصف الأولية ، تزداد تكلفة الضخ وحجم وحدات التخلص.</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تزيد مياه العواصف الحمل على وحدات المعالجة.</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هناك احتمالات للتدفق الزائد ، مما يتطلب بناء فيضان مياه العواصف.</a:t>
            </a:r>
            <a:endParaRPr lang="en-US" sz="1100" b="0" i="0" u="none" strike="noStrike" cap="none" dirty="0" smtClean="0">
              <a:solidFill>
                <a:srgbClr val="000000"/>
              </a:solidFill>
              <a:effectLst/>
              <a:latin typeface="Arial"/>
              <a:ea typeface="Arial"/>
              <a:cs typeface="Arial"/>
              <a:sym typeface="Arial"/>
            </a:endParaRPr>
          </a:p>
          <a:p>
            <a:pPr marL="139700" indent="0" rtl="1">
              <a:buNone/>
            </a:pPr>
            <a:r>
              <a:rPr lang="ar-SA" sz="1100" b="0" i="0" u="none" strike="noStrike" cap="none" dirty="0" smtClean="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SA" b="0" dirty="0" smtClean="0"/>
              <a:t>توزيع المياه العادمة في البحر الأبيض المتوسط</a:t>
            </a:r>
            <a:endParaRPr b="0"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LB" sz="1100" b="0" i="0" u="none" strike="noStrike" cap="none" dirty="0" smtClean="0">
                <a:solidFill>
                  <a:srgbClr val="000000"/>
                </a:solidFill>
                <a:effectLst/>
                <a:latin typeface="Arial"/>
                <a:ea typeface="Arial"/>
                <a:cs typeface="Arial"/>
                <a:sym typeface="Arial"/>
              </a:rPr>
              <a:t>- نسبة المباني المتصلة وغير</a:t>
            </a:r>
            <a:r>
              <a:rPr lang="ar-LB" sz="1100" b="0" i="0" u="none" strike="noStrike" cap="none" baseline="0" dirty="0" smtClean="0">
                <a:solidFill>
                  <a:srgbClr val="000000"/>
                </a:solidFill>
                <a:effectLst/>
                <a:latin typeface="Arial"/>
                <a:ea typeface="Arial"/>
                <a:cs typeface="Arial"/>
                <a:sym typeface="Arial"/>
              </a:rPr>
              <a:t> المتصلة بشبكة الصرف الصحي عام 1997</a:t>
            </a:r>
            <a:endParaRPr lang="ar-LB" sz="1100" b="0" i="0" u="none" strike="noStrike" cap="none" dirty="0" smtClean="0">
              <a:solidFill>
                <a:srgbClr val="000000"/>
              </a:solidFill>
              <a:effectLst/>
              <a:latin typeface="Arial"/>
              <a:ea typeface="Arial"/>
              <a:cs typeface="Arial"/>
              <a:sym typeface="Arial"/>
            </a:endParaRPr>
          </a:p>
          <a:p>
            <a:pPr marL="139700" indent="0" algn="r" rtl="1">
              <a:buNone/>
            </a:pPr>
            <a:r>
              <a:rPr lang="ar-LB" sz="1100" b="0" i="0" u="none" strike="noStrike" cap="none" dirty="0" smtClean="0">
                <a:solidFill>
                  <a:srgbClr val="000000"/>
                </a:solidFill>
                <a:effectLst/>
                <a:latin typeface="Arial"/>
                <a:ea typeface="Arial"/>
                <a:cs typeface="Arial"/>
                <a:sym typeface="Arial"/>
              </a:rPr>
              <a:t>- رسم بياني يبين نسبة المباني التي لديها والتي ليس لديها إمكانية</a:t>
            </a:r>
            <a:r>
              <a:rPr lang="ar-LB" sz="1100" b="0" i="0" u="none" strike="noStrike" cap="none" baseline="0" dirty="0" smtClean="0">
                <a:solidFill>
                  <a:srgbClr val="000000"/>
                </a:solidFill>
                <a:effectLst/>
                <a:latin typeface="Arial"/>
                <a:ea typeface="Arial"/>
                <a:cs typeface="Arial"/>
                <a:sym typeface="Arial"/>
              </a:rPr>
              <a:t> الوصول إلى المرافق الصحية العامة وذلك حسب المناطق اللبنانية</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SA" sz="1100" b="0" i="0" u="none" strike="noStrike" cap="none" dirty="0" smtClean="0">
                <a:solidFill>
                  <a:srgbClr val="000000"/>
                </a:solidFill>
                <a:effectLst/>
                <a:latin typeface="Arial"/>
                <a:ea typeface="Arial"/>
                <a:cs typeface="Arial"/>
                <a:sym typeface="Arial"/>
              </a:rPr>
              <a:t> </a:t>
            </a:r>
            <a:r>
              <a:rPr lang="ar-SA" sz="1100" b="0" dirty="0" smtClean="0"/>
              <a:t>معدل إمدادات المياه ومياه الصرف الصحي في لبنان بالمقارنة مع عدد السكان</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LB" b="0" dirty="0" smtClean="0"/>
              <a:t>من جهة اليمين رسم يبين نسبة</a:t>
            </a:r>
            <a:r>
              <a:rPr lang="en-US" b="0" dirty="0" smtClean="0"/>
              <a:t> </a:t>
            </a:r>
            <a:r>
              <a:rPr lang="ar-LB" b="0" dirty="0" smtClean="0"/>
              <a:t>تغطي</a:t>
            </a:r>
            <a:r>
              <a:rPr lang="en-US" b="0" dirty="0" smtClean="0"/>
              <a:t>ة</a:t>
            </a:r>
            <a:r>
              <a:rPr lang="ar-LB" b="0" baseline="0" dirty="0" smtClean="0"/>
              <a:t> شبكة</a:t>
            </a:r>
            <a:r>
              <a:rPr lang="en-US" b="0" dirty="0" smtClean="0"/>
              <a:t> </a:t>
            </a:r>
            <a:r>
              <a:rPr lang="en-US" b="0" dirty="0" err="1" smtClean="0"/>
              <a:t>الصرف</a:t>
            </a:r>
            <a:r>
              <a:rPr lang="en-US" b="0" dirty="0" smtClean="0"/>
              <a:t> </a:t>
            </a:r>
            <a:r>
              <a:rPr lang="en-US" b="0" dirty="0" err="1" smtClean="0"/>
              <a:t>الصحي</a:t>
            </a:r>
            <a:r>
              <a:rPr lang="ar-LB" b="0" dirty="0" smtClean="0"/>
              <a:t> في لبنان بالمقارنة مع</a:t>
            </a:r>
            <a:r>
              <a:rPr lang="en-US" b="0" dirty="0" smtClean="0"/>
              <a:t> </a:t>
            </a:r>
            <a:r>
              <a:rPr lang="en-US" b="0" dirty="0" err="1" smtClean="0"/>
              <a:t>المتوسط</a:t>
            </a:r>
            <a:r>
              <a:rPr lang="en-US" b="0" dirty="0" smtClean="0"/>
              <a:t> </a:t>
            </a:r>
            <a:r>
              <a:rPr lang="en-US" b="0" dirty="0" err="1" smtClean="0"/>
              <a:t>الإقليمي</a:t>
            </a:r>
            <a:endParaRPr lang="ar-LB" sz="1100" b="0" i="0" u="none" strike="noStrike" cap="none" dirty="0" smtClean="0">
              <a:solidFill>
                <a:srgbClr val="000000"/>
              </a:solidFill>
              <a:effectLst/>
              <a:latin typeface="Arial"/>
              <a:cs typeface="Arial"/>
              <a:sym typeface="Arial"/>
            </a:endParaRPr>
          </a:p>
          <a:p>
            <a:pPr marL="139700" indent="0" algn="r" rtl="1">
              <a:buNone/>
            </a:pPr>
            <a:r>
              <a:rPr lang="ar-LB" sz="1100" b="0" i="0" u="none" strike="noStrike" cap="none" dirty="0" smtClean="0">
                <a:solidFill>
                  <a:srgbClr val="000000"/>
                </a:solidFill>
                <a:effectLst/>
                <a:latin typeface="Arial"/>
                <a:ea typeface="Arial"/>
                <a:cs typeface="Arial"/>
                <a:sym typeface="Arial"/>
              </a:rPr>
              <a:t>من</a:t>
            </a:r>
            <a:r>
              <a:rPr lang="ar-LB" sz="1100" b="0" i="0" u="none" strike="noStrike" cap="none" baseline="0" dirty="0" smtClean="0">
                <a:solidFill>
                  <a:srgbClr val="000000"/>
                </a:solidFill>
                <a:effectLst/>
                <a:latin typeface="Arial"/>
                <a:ea typeface="Arial"/>
                <a:cs typeface="Arial"/>
                <a:sym typeface="Arial"/>
              </a:rPr>
              <a:t> جهة اليسار رسم يبين نسبة </a:t>
            </a:r>
            <a:r>
              <a:rPr lang="ar-LB" sz="1100" dirty="0" smtClean="0"/>
              <a:t>حصة المياه المعالجة من إجمالي المياه المستهلكة </a:t>
            </a:r>
            <a:r>
              <a:rPr lang="ar-LB" sz="1100" b="0" dirty="0" smtClean="0"/>
              <a:t>في لبنان بالمقارنة مع</a:t>
            </a:r>
            <a:r>
              <a:rPr lang="en-US" sz="1100" b="0" dirty="0" smtClean="0"/>
              <a:t> </a:t>
            </a:r>
            <a:r>
              <a:rPr lang="en-US" sz="1100" b="0" dirty="0" err="1" smtClean="0"/>
              <a:t>المتوسط</a:t>
            </a:r>
            <a:r>
              <a:rPr lang="en-US" sz="1100" b="0" dirty="0" smtClean="0"/>
              <a:t> </a:t>
            </a:r>
            <a:r>
              <a:rPr lang="en-US" sz="1100" b="0" dirty="0" err="1" smtClean="0"/>
              <a:t>الإقليمي</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en-US" sz="1100" dirty="0" err="1" smtClean="0"/>
              <a:t>في</a:t>
            </a:r>
            <a:r>
              <a:rPr lang="en-US" sz="1100" dirty="0" smtClean="0"/>
              <a:t> </a:t>
            </a:r>
            <a:r>
              <a:rPr lang="en-US" sz="1100" dirty="0" err="1" smtClean="0"/>
              <a:t>لبنان</a:t>
            </a:r>
            <a:r>
              <a:rPr lang="en-US" sz="1100" dirty="0" smtClean="0"/>
              <a:t> </a:t>
            </a:r>
            <a:r>
              <a:rPr lang="en-US" sz="1100" dirty="0" err="1" smtClean="0"/>
              <a:t>حتى</a:t>
            </a:r>
            <a:r>
              <a:rPr lang="en-US" sz="1100" dirty="0" smtClean="0"/>
              <a:t> </a:t>
            </a:r>
            <a:r>
              <a:rPr lang="en-US" sz="1100" dirty="0" err="1" smtClean="0"/>
              <a:t>الآن</a:t>
            </a:r>
            <a:r>
              <a:rPr lang="en-US" sz="1100" dirty="0" smtClean="0"/>
              <a:t> </a:t>
            </a:r>
            <a:r>
              <a:rPr lang="en-US" sz="1100" dirty="0" err="1" smtClean="0"/>
              <a:t>واحد</a:t>
            </a:r>
            <a:r>
              <a:rPr lang="en-US" sz="1100" dirty="0" smtClean="0"/>
              <a:t> </a:t>
            </a:r>
            <a:r>
              <a:rPr lang="en-US" sz="1100" dirty="0" err="1" smtClean="0"/>
              <a:t>وثلاثون</a:t>
            </a:r>
            <a:r>
              <a:rPr lang="en-US" sz="1100" dirty="0" smtClean="0"/>
              <a:t> </a:t>
            </a:r>
            <a:r>
              <a:rPr lang="en-US" sz="1100" dirty="0" err="1" smtClean="0"/>
              <a:t>محطة</a:t>
            </a:r>
            <a:r>
              <a:rPr lang="en-US" sz="1100" dirty="0" smtClean="0"/>
              <a:t> </a:t>
            </a:r>
            <a:r>
              <a:rPr lang="en-US" sz="1100" dirty="0" err="1" smtClean="0"/>
              <a:t>لمعالجة</a:t>
            </a:r>
            <a:r>
              <a:rPr lang="en-US" sz="1100" dirty="0" smtClean="0"/>
              <a:t> </a:t>
            </a:r>
            <a:r>
              <a:rPr lang="en-US" sz="1100" dirty="0" err="1" smtClean="0"/>
              <a:t>مياه</a:t>
            </a:r>
            <a:r>
              <a:rPr lang="en-US" sz="1100" dirty="0" smtClean="0"/>
              <a:t> </a:t>
            </a:r>
            <a:r>
              <a:rPr lang="en-US" sz="1100" dirty="0" err="1" smtClean="0"/>
              <a:t>الصرف</a:t>
            </a:r>
            <a:r>
              <a:rPr lang="en-US" sz="1100" dirty="0" smtClean="0"/>
              <a:t> </a:t>
            </a:r>
            <a:r>
              <a:rPr lang="en-US" sz="1100" dirty="0" err="1" smtClean="0"/>
              <a:t>الصحي</a:t>
            </a:r>
            <a:r>
              <a:rPr lang="en-US" sz="1100" dirty="0" smtClean="0"/>
              <a:t> </a:t>
            </a:r>
            <a:r>
              <a:rPr lang="en-US" sz="1100" b="1" dirty="0" err="1" smtClean="0"/>
              <a:t>تنتج</a:t>
            </a:r>
            <a:r>
              <a:rPr lang="en-US" sz="1100" b="1" dirty="0" smtClean="0"/>
              <a:t> </a:t>
            </a:r>
            <a:r>
              <a:rPr lang="en-US" sz="1100" b="1" dirty="0" err="1" smtClean="0"/>
              <a:t>حوالي</a:t>
            </a:r>
            <a:r>
              <a:rPr lang="en-US" sz="1100" b="1" dirty="0" smtClean="0"/>
              <a:t> 16000 </a:t>
            </a:r>
            <a:r>
              <a:rPr lang="en-US" sz="1100" b="1" dirty="0" err="1" smtClean="0"/>
              <a:t>متر</a:t>
            </a:r>
            <a:r>
              <a:rPr lang="en-US" sz="1100" b="1" dirty="0" smtClean="0"/>
              <a:t> </a:t>
            </a:r>
            <a:r>
              <a:rPr lang="en-US" sz="1100" b="1" dirty="0" err="1" smtClean="0"/>
              <a:t>مكعب</a:t>
            </a:r>
            <a:r>
              <a:rPr lang="en-US" sz="1100" b="1" dirty="0" smtClean="0"/>
              <a:t> </a:t>
            </a:r>
            <a:r>
              <a:rPr lang="en-US" sz="1100" b="1" dirty="0" err="1" smtClean="0"/>
              <a:t>في</a:t>
            </a:r>
            <a:r>
              <a:rPr lang="en-US" sz="1100" b="1" dirty="0" smtClean="0"/>
              <a:t> </a:t>
            </a:r>
            <a:r>
              <a:rPr lang="en-US" sz="1100" b="1" dirty="0" err="1" smtClean="0"/>
              <a:t>اليوم</a:t>
            </a:r>
            <a:r>
              <a:rPr lang="en-US" sz="1100" b="1" dirty="0" smtClean="0"/>
              <a:t> </a:t>
            </a:r>
            <a:r>
              <a:rPr lang="ar-LB" sz="1100" b="0" dirty="0" smtClean="0"/>
              <a:t>(انظر خريطة</a:t>
            </a:r>
            <a:r>
              <a:rPr lang="ar-LB" sz="1100" b="0" baseline="0" dirty="0" smtClean="0"/>
              <a:t> </a:t>
            </a:r>
            <a:r>
              <a:rPr lang="ar-LB" sz="1100" b="0" i="0" u="none" strike="noStrike" cap="none" baseline="0" dirty="0" smtClean="0">
                <a:solidFill>
                  <a:srgbClr val="000000"/>
                </a:solidFill>
                <a:effectLst/>
                <a:latin typeface="Arial"/>
                <a:cs typeface="Arial"/>
                <a:sym typeface="Arial"/>
              </a:rPr>
              <a:t>توزع </a:t>
            </a:r>
            <a:r>
              <a:rPr lang="ar-SA" sz="1100" b="0" i="0" u="none" strike="noStrike" cap="none" dirty="0" smtClean="0">
                <a:solidFill>
                  <a:srgbClr val="000000"/>
                </a:solidFill>
                <a:effectLst/>
                <a:latin typeface="Arial"/>
                <a:ea typeface="Arial"/>
                <a:cs typeface="Arial"/>
                <a:sym typeface="Arial"/>
              </a:rPr>
              <a:t>محطات معالجة مياه الصرف الصحي في لبنان </a:t>
            </a:r>
            <a:r>
              <a:rPr lang="ar-LB" sz="1100" b="0" i="0" u="none" strike="noStrike" cap="none" dirty="0" smtClean="0">
                <a:solidFill>
                  <a:srgbClr val="000000"/>
                </a:solidFill>
                <a:effectLst/>
                <a:latin typeface="Arial"/>
                <a:ea typeface="Arial"/>
                <a:cs typeface="Arial"/>
                <a:sym typeface="Arial"/>
              </a:rPr>
              <a:t>)</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LB" sz="900" b="1" dirty="0" smtClean="0"/>
              <a:t/>
            </a:r>
            <a:br>
              <a:rPr lang="ar-LB" sz="900" b="1" dirty="0" smtClean="0"/>
            </a:br>
            <a:r>
              <a:rPr lang="en-US" sz="1100" dirty="0" err="1" smtClean="0"/>
              <a:t>هناك</a:t>
            </a:r>
            <a:r>
              <a:rPr lang="en-US" sz="1100" dirty="0" smtClean="0"/>
              <a:t> </a:t>
            </a:r>
            <a:r>
              <a:rPr lang="en-US" sz="1100" dirty="0" err="1" smtClean="0"/>
              <a:t>محطتان</a:t>
            </a:r>
            <a:r>
              <a:rPr lang="en-US" sz="1100" dirty="0" smtClean="0"/>
              <a:t> </a:t>
            </a:r>
            <a:r>
              <a:rPr lang="en-US" sz="1100" dirty="0" err="1" smtClean="0"/>
              <a:t>كبيرتان</a:t>
            </a:r>
            <a:r>
              <a:rPr lang="en-US" sz="1100" dirty="0" smtClean="0"/>
              <a:t> </a:t>
            </a:r>
            <a:r>
              <a:rPr lang="en-US" sz="1100" dirty="0" err="1" smtClean="0"/>
              <a:t>لمعالجة</a:t>
            </a:r>
            <a:r>
              <a:rPr lang="en-US" sz="1100" dirty="0" smtClean="0"/>
              <a:t> </a:t>
            </a:r>
            <a:r>
              <a:rPr lang="en-US" sz="1100" dirty="0" err="1" smtClean="0"/>
              <a:t>المياه</a:t>
            </a:r>
            <a:r>
              <a:rPr lang="en-US" sz="1100" dirty="0" smtClean="0"/>
              <a:t> </a:t>
            </a:r>
            <a:r>
              <a:rPr lang="en-US" sz="1100" dirty="0" err="1" smtClean="0"/>
              <a:t>العادمة</a:t>
            </a:r>
            <a:r>
              <a:rPr lang="en-US" sz="1100" dirty="0" smtClean="0"/>
              <a:t> ، </a:t>
            </a:r>
            <a:r>
              <a:rPr lang="en-US" sz="1100" dirty="0" err="1" smtClean="0"/>
              <a:t>هما</a:t>
            </a:r>
            <a:r>
              <a:rPr lang="en-US" sz="1100" dirty="0" smtClean="0"/>
              <a:t> </a:t>
            </a:r>
            <a:r>
              <a:rPr lang="en-US" sz="1100" dirty="0" err="1" smtClean="0"/>
              <a:t>محطة</a:t>
            </a:r>
            <a:r>
              <a:rPr lang="en-US" sz="1100" dirty="0" smtClean="0"/>
              <a:t> </a:t>
            </a:r>
            <a:r>
              <a:rPr lang="en-US" sz="1100" dirty="0" err="1" smtClean="0"/>
              <a:t>غدير</a:t>
            </a:r>
            <a:r>
              <a:rPr lang="en-US" sz="1100" dirty="0" smtClean="0"/>
              <a:t> </a:t>
            </a:r>
            <a:r>
              <a:rPr lang="en-US" sz="1100" dirty="0" err="1" smtClean="0"/>
              <a:t>للمعالجة</a:t>
            </a:r>
            <a:r>
              <a:rPr lang="en-US" sz="1100" dirty="0" smtClean="0"/>
              <a:t> </a:t>
            </a:r>
            <a:r>
              <a:rPr lang="en-US" sz="1100" dirty="0" err="1" smtClean="0"/>
              <a:t>الأولية</a:t>
            </a:r>
            <a:r>
              <a:rPr lang="en-US" sz="1100" dirty="0" smtClean="0"/>
              <a:t> </a:t>
            </a:r>
            <a:r>
              <a:rPr lang="ar-LB" sz="1100" dirty="0" smtClean="0"/>
              <a:t/>
            </a:r>
            <a:br>
              <a:rPr lang="ar-LB" sz="1100" dirty="0" smtClean="0"/>
            </a:br>
            <a:r>
              <a:rPr lang="en-US" sz="1100" dirty="0" err="1" smtClean="0"/>
              <a:t>محطة</a:t>
            </a:r>
            <a:r>
              <a:rPr lang="en-US" sz="1100" dirty="0" smtClean="0"/>
              <a:t> </a:t>
            </a:r>
            <a:r>
              <a:rPr lang="en-US" sz="1100" dirty="0" err="1" smtClean="0"/>
              <a:t>المعالجة</a:t>
            </a:r>
            <a:r>
              <a:rPr lang="en-US" sz="1100" dirty="0" smtClean="0"/>
              <a:t> </a:t>
            </a:r>
            <a:r>
              <a:rPr lang="en-US" sz="1100" dirty="0" err="1" smtClean="0"/>
              <a:t>الثانوية</a:t>
            </a:r>
            <a:r>
              <a:rPr lang="en-US" sz="1100" dirty="0" smtClean="0"/>
              <a:t> </a:t>
            </a:r>
            <a:r>
              <a:rPr lang="en-US" sz="1100" dirty="0" err="1" smtClean="0"/>
              <a:t>بطرابلس</a:t>
            </a:r>
            <a:r>
              <a:rPr lang="en-US" sz="1100" dirty="0" smtClean="0"/>
              <a:t> ، </a:t>
            </a:r>
            <a:r>
              <a:rPr lang="en-US" sz="1100" dirty="0" err="1" smtClean="0"/>
              <a:t>تعملان</a:t>
            </a:r>
            <a:r>
              <a:rPr lang="en-US" sz="1100" dirty="0" smtClean="0"/>
              <a:t> </a:t>
            </a:r>
            <a:r>
              <a:rPr lang="en-US" sz="1100" dirty="0" err="1" smtClean="0"/>
              <a:t>حالياً</a:t>
            </a:r>
            <a:r>
              <a:rPr lang="fr-FR" sz="1100" dirty="0" smtClean="0"/>
              <a:t>.</a:t>
            </a:r>
            <a:r>
              <a:rPr lang="ar-LB" sz="1100" dirty="0" smtClean="0"/>
              <a:t/>
            </a:r>
            <a:br>
              <a:rPr lang="ar-LB" sz="1100" dirty="0" smtClean="0"/>
            </a:br>
            <a:r>
              <a:rPr lang="en-US" sz="1050" dirty="0" smtClean="0"/>
              <a:t/>
            </a:r>
            <a:br>
              <a:rPr lang="en-US" sz="1050" dirty="0" smtClean="0"/>
            </a:br>
            <a:r>
              <a:rPr lang="en-US" sz="1100" dirty="0" err="1" smtClean="0"/>
              <a:t>يجب</a:t>
            </a:r>
            <a:r>
              <a:rPr lang="en-US" sz="1100" dirty="0" smtClean="0"/>
              <a:t> </a:t>
            </a:r>
            <a:r>
              <a:rPr lang="en-US" sz="1100" dirty="0" err="1" smtClean="0"/>
              <a:t>أن</a:t>
            </a:r>
            <a:r>
              <a:rPr lang="en-US" sz="1100" dirty="0" smtClean="0"/>
              <a:t> </a:t>
            </a:r>
            <a:r>
              <a:rPr lang="en-US" sz="1100" dirty="0" err="1" smtClean="0"/>
              <a:t>يتيح</a:t>
            </a:r>
            <a:r>
              <a:rPr lang="en-US" sz="1100" dirty="0" smtClean="0"/>
              <a:t> </a:t>
            </a:r>
            <a:r>
              <a:rPr lang="en-US" sz="1100" dirty="0" err="1" smtClean="0"/>
              <a:t>إنجاز</a:t>
            </a:r>
            <a:r>
              <a:rPr lang="en-US" sz="1100" dirty="0" smtClean="0"/>
              <a:t> </a:t>
            </a:r>
            <a:r>
              <a:rPr lang="en-US" sz="1100" dirty="0" err="1" smtClean="0"/>
              <a:t>بناء</a:t>
            </a:r>
            <a:r>
              <a:rPr lang="en-US" sz="1100" dirty="0" smtClean="0"/>
              <a:t> </a:t>
            </a:r>
            <a:r>
              <a:rPr lang="en-US" sz="1100" dirty="0" err="1" smtClean="0"/>
              <a:t>محطات</a:t>
            </a:r>
            <a:r>
              <a:rPr lang="en-US" sz="1100" dirty="0" smtClean="0"/>
              <a:t> </a:t>
            </a:r>
            <a:r>
              <a:rPr lang="en-US" sz="1100" dirty="0" err="1" smtClean="0"/>
              <a:t>المعالجة</a:t>
            </a:r>
            <a:r>
              <a:rPr lang="en-US" sz="1100" dirty="0" smtClean="0"/>
              <a:t> </a:t>
            </a:r>
            <a:r>
              <a:rPr lang="en-US" sz="1100" dirty="0" err="1" smtClean="0"/>
              <a:t>الكبرى</a:t>
            </a:r>
            <a:r>
              <a:rPr lang="en-US" sz="1100" dirty="0" smtClean="0"/>
              <a:t> </a:t>
            </a:r>
            <a:r>
              <a:rPr lang="en-US" sz="1100" dirty="0" err="1" smtClean="0"/>
              <a:t>على</a:t>
            </a:r>
            <a:r>
              <a:rPr lang="en-US" sz="1100" dirty="0" smtClean="0"/>
              <a:t> </a:t>
            </a:r>
            <a:r>
              <a:rPr lang="en-US" sz="1100" dirty="0" err="1" smtClean="0"/>
              <a:t>نطاق</a:t>
            </a:r>
            <a:r>
              <a:rPr lang="en-US" sz="1100" dirty="0" smtClean="0"/>
              <a:t> </a:t>
            </a:r>
            <a:r>
              <a:rPr lang="en-US" sz="1100" dirty="0" err="1" smtClean="0"/>
              <a:t>واسع</a:t>
            </a:r>
            <a:r>
              <a:rPr lang="en-US" sz="1100" dirty="0" smtClean="0"/>
              <a:t> </a:t>
            </a:r>
            <a:r>
              <a:rPr lang="en-US" sz="1100" dirty="0" err="1" smtClean="0"/>
              <a:t>معالجة</a:t>
            </a:r>
            <a:r>
              <a:rPr lang="en-US" sz="1100" dirty="0" smtClean="0"/>
              <a:t> </a:t>
            </a:r>
            <a:r>
              <a:rPr lang="en-US" sz="1100" dirty="0" err="1" smtClean="0"/>
              <a:t>حوالي</a:t>
            </a:r>
            <a:r>
              <a:rPr lang="en-US" sz="1100" dirty="0" smtClean="0"/>
              <a:t> 80٪ </a:t>
            </a:r>
            <a:r>
              <a:rPr lang="en-US" sz="1100" dirty="0" err="1" smtClean="0"/>
              <a:t>من</a:t>
            </a:r>
            <a:r>
              <a:rPr lang="en-US" sz="1100" dirty="0" smtClean="0"/>
              <a:t> </a:t>
            </a:r>
            <a:r>
              <a:rPr lang="en-US" sz="1100" dirty="0" err="1" smtClean="0"/>
              <a:t>مياه</a:t>
            </a:r>
            <a:r>
              <a:rPr lang="en-US" sz="1100" dirty="0" smtClean="0"/>
              <a:t> </a:t>
            </a:r>
            <a:r>
              <a:rPr lang="en-US" sz="1100" dirty="0" err="1" smtClean="0"/>
              <a:t>الصرف</a:t>
            </a:r>
            <a:r>
              <a:rPr lang="en-US" sz="1100" dirty="0" smtClean="0"/>
              <a:t> </a:t>
            </a:r>
            <a:r>
              <a:rPr lang="en-US" sz="1100" dirty="0" err="1" smtClean="0"/>
              <a:t>الصحي</a:t>
            </a:r>
            <a:r>
              <a:rPr lang="en-US" sz="1100" dirty="0" smtClean="0"/>
              <a:t>، </a:t>
            </a:r>
            <a:r>
              <a:rPr lang="en-US" sz="1100" dirty="0" err="1" smtClean="0"/>
              <a:t>أي</a:t>
            </a:r>
            <a:r>
              <a:rPr lang="en-US" sz="1100" dirty="0" smtClean="0"/>
              <a:t> </a:t>
            </a:r>
            <a:r>
              <a:rPr lang="en-US" sz="1100" dirty="0" err="1" smtClean="0"/>
              <a:t>حوالي</a:t>
            </a:r>
            <a:r>
              <a:rPr lang="en-US" sz="1100" dirty="0" smtClean="0"/>
              <a:t> </a:t>
            </a:r>
            <a:r>
              <a:rPr lang="en-US" sz="1100" b="1" dirty="0" err="1" smtClean="0"/>
              <a:t>مليون</a:t>
            </a:r>
            <a:r>
              <a:rPr lang="en-US" sz="1100" b="1" dirty="0" smtClean="0"/>
              <a:t> </a:t>
            </a:r>
            <a:r>
              <a:rPr lang="en-US" sz="1100" b="1" dirty="0" err="1" smtClean="0"/>
              <a:t>متر</a:t>
            </a:r>
            <a:r>
              <a:rPr lang="en-US" sz="1100" b="1" dirty="0" smtClean="0"/>
              <a:t> </a:t>
            </a:r>
            <a:r>
              <a:rPr lang="en-US" sz="1100" b="1" dirty="0" err="1" smtClean="0"/>
              <a:t>مكعب</a:t>
            </a:r>
            <a:r>
              <a:rPr lang="en-US" sz="1100" b="1" dirty="0" smtClean="0"/>
              <a:t> </a:t>
            </a:r>
            <a:r>
              <a:rPr lang="en-US" sz="1100" b="1" dirty="0" err="1" smtClean="0"/>
              <a:t>في</a:t>
            </a:r>
            <a:r>
              <a:rPr lang="en-US" sz="1100" b="1" dirty="0" smtClean="0"/>
              <a:t> </a:t>
            </a:r>
            <a:r>
              <a:rPr lang="en-US" sz="1100" b="1" dirty="0" err="1" smtClean="0"/>
              <a:t>اليوم</a:t>
            </a:r>
            <a:r>
              <a:rPr lang="en-US" sz="1100" dirty="0" smtClean="0"/>
              <a:t> </a:t>
            </a:r>
            <a:r>
              <a:rPr lang="en-US" sz="1100" dirty="0" err="1" smtClean="0"/>
              <a:t>من</a:t>
            </a:r>
            <a:r>
              <a:rPr lang="en-US" sz="1100" dirty="0" smtClean="0"/>
              <a:t> </a:t>
            </a:r>
            <a:r>
              <a:rPr lang="en-US" sz="1100" dirty="0" err="1" smtClean="0"/>
              <a:t>المياه</a:t>
            </a:r>
            <a:r>
              <a:rPr lang="en-US" sz="1100" dirty="0" smtClean="0"/>
              <a:t> </a:t>
            </a:r>
            <a:r>
              <a:rPr lang="en-US" sz="1100" dirty="0" err="1" smtClean="0"/>
              <a:t>المستعملة</a:t>
            </a:r>
            <a:r>
              <a:rPr lang="en-US" sz="1100" dirty="0" smtClean="0"/>
              <a:t> </a:t>
            </a:r>
            <a:r>
              <a:rPr lang="en-US" sz="1100" dirty="0" err="1" smtClean="0"/>
              <a:t>المعالجة</a:t>
            </a:r>
            <a:r>
              <a:rPr lang="fr-FR" sz="1100" dirty="0" smtClean="0"/>
              <a:t>  </a:t>
            </a:r>
            <a:r>
              <a:rPr lang="en-US" sz="1050" dirty="0" smtClean="0"/>
              <a:t/>
            </a:r>
            <a:br>
              <a:rPr lang="en-US" sz="1050" dirty="0" smtClean="0"/>
            </a:br>
            <a:r>
              <a:rPr lang="ar-LB" sz="1050" dirty="0" smtClean="0"/>
              <a:t/>
            </a:r>
            <a:br>
              <a:rPr lang="ar-LB" sz="1050" dirty="0" smtClean="0"/>
            </a:br>
            <a:r>
              <a:rPr lang="en-US" sz="1100" dirty="0" err="1" smtClean="0"/>
              <a:t>تتطلب</a:t>
            </a:r>
            <a:r>
              <a:rPr lang="en-US" sz="1100" dirty="0" smtClean="0"/>
              <a:t> </a:t>
            </a:r>
            <a:r>
              <a:rPr lang="en-US" sz="1100" dirty="0" err="1" smtClean="0"/>
              <a:t>نسبة</a:t>
            </a:r>
            <a:r>
              <a:rPr lang="en-US" sz="1100" dirty="0" smtClean="0"/>
              <a:t> 20٪ </a:t>
            </a:r>
            <a:r>
              <a:rPr lang="en-US" sz="1100" dirty="0" err="1" smtClean="0"/>
              <a:t>المتبقية</a:t>
            </a:r>
            <a:r>
              <a:rPr lang="en-US" sz="1100" dirty="0" smtClean="0"/>
              <a:t> </a:t>
            </a:r>
            <a:r>
              <a:rPr lang="en-US" sz="1100" dirty="0" err="1" smtClean="0"/>
              <a:t>بناء</a:t>
            </a:r>
            <a:r>
              <a:rPr lang="en-US" sz="1100" dirty="0" smtClean="0"/>
              <a:t> </a:t>
            </a:r>
            <a:r>
              <a:rPr lang="en-US" sz="1100" dirty="0" err="1" smtClean="0"/>
              <a:t>حوالي</a:t>
            </a:r>
            <a:r>
              <a:rPr lang="en-US" sz="1100" dirty="0" smtClean="0"/>
              <a:t> 100 </a:t>
            </a:r>
            <a:r>
              <a:rPr lang="en-US" sz="1100" dirty="0" err="1" smtClean="0"/>
              <a:t>محطة</a:t>
            </a:r>
            <a:r>
              <a:rPr lang="en-US" sz="1100" dirty="0" smtClean="0"/>
              <a:t> </a:t>
            </a:r>
            <a:r>
              <a:rPr lang="en-US" sz="1100" dirty="0" err="1" smtClean="0"/>
              <a:t>صغيرة</a:t>
            </a:r>
            <a:r>
              <a:rPr lang="en-US" sz="1100" dirty="0" smtClean="0"/>
              <a:t> </a:t>
            </a:r>
            <a:r>
              <a:rPr lang="en-US" sz="1100" dirty="0" err="1" smtClean="0"/>
              <a:t>لمعالجة</a:t>
            </a:r>
            <a:r>
              <a:rPr lang="en-US" sz="1100" dirty="0" smtClean="0"/>
              <a:t> </a:t>
            </a:r>
            <a:r>
              <a:rPr lang="en-US" sz="1100" dirty="0" err="1" smtClean="0"/>
              <a:t>مياه</a:t>
            </a:r>
            <a:r>
              <a:rPr lang="en-US" sz="1100" dirty="0" smtClean="0"/>
              <a:t> </a:t>
            </a:r>
            <a:r>
              <a:rPr lang="en-US" sz="1100" dirty="0" err="1" smtClean="0"/>
              <a:t>الصرف</a:t>
            </a:r>
            <a:r>
              <a:rPr lang="ar-SA" sz="1100" b="0" i="0" u="none" strike="noStrike" cap="none" dirty="0" smtClean="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err="1" smtClean="0">
                <a:solidFill>
                  <a:srgbClr val="000000"/>
                </a:solidFill>
                <a:effectLst/>
                <a:latin typeface="Arial"/>
                <a:ea typeface="Arial"/>
                <a:cs typeface="Arial"/>
                <a:sym typeface="Arial"/>
              </a:rPr>
              <a:t>جدول</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يبين</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وضع</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محطات</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معالجة</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الصرف</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الصحي</a:t>
            </a:r>
            <a:r>
              <a:rPr lang="en-US" sz="1100" b="0" i="0" u="none" strike="noStrike" cap="none" dirty="0" smtClean="0">
                <a:solidFill>
                  <a:srgbClr val="000000"/>
                </a:solidFill>
                <a:effectLst/>
                <a:latin typeface="Arial"/>
                <a:ea typeface="Arial"/>
                <a:cs typeface="Arial"/>
                <a:sym typeface="Arial"/>
              </a:rPr>
              <a:t> </a:t>
            </a:r>
            <a:r>
              <a:rPr lang="ar-LB" sz="1100" b="0" i="0" u="none" strike="noStrike" cap="none" dirty="0" smtClean="0">
                <a:solidFill>
                  <a:srgbClr val="000000"/>
                </a:solidFill>
                <a:effectLst/>
                <a:latin typeface="Arial"/>
                <a:ea typeface="Arial"/>
                <a:cs typeface="Arial"/>
                <a:sym typeface="Arial"/>
              </a:rPr>
              <a:t>(</a:t>
            </a:r>
            <a:r>
              <a:rPr lang="en-US" sz="1100" b="0" i="0" u="none" strike="noStrike" cap="none" dirty="0" err="1" smtClean="0">
                <a:solidFill>
                  <a:srgbClr val="000000"/>
                </a:solidFill>
                <a:effectLst/>
                <a:latin typeface="Arial"/>
                <a:ea typeface="Arial"/>
                <a:cs typeface="Arial"/>
                <a:sym typeface="Arial"/>
              </a:rPr>
              <a:t>تحت</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التنفيذ</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تحت</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الإعداد</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لا</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يوجد</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تمويل</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مضمون</a:t>
            </a:r>
            <a:r>
              <a:rPr lang="ar-LB" sz="1100" b="0" i="0" u="none" strike="noStrike" cap="none" dirty="0" smtClean="0">
                <a:solidFill>
                  <a:srgbClr val="000000"/>
                </a:solidFill>
                <a:effectLst/>
                <a:latin typeface="Arial"/>
                <a:ea typeface="Arial"/>
                <a:cs typeface="Arial"/>
                <a:sym typeface="Arial"/>
              </a:rPr>
              <a:t>)</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r" rtl="1"/>
            <a:r>
              <a:rPr lang="ar-SA" sz="1100" b="1" i="0" u="none" strike="noStrike" cap="none" dirty="0" smtClean="0">
                <a:solidFill>
                  <a:srgbClr val="000000"/>
                </a:solidFill>
                <a:effectLst/>
                <a:latin typeface="Arial"/>
                <a:ea typeface="Arial"/>
                <a:cs typeface="Arial"/>
                <a:sym typeface="Arial"/>
              </a:rPr>
              <a:t>المعالجة الأولية</a:t>
            </a:r>
            <a:r>
              <a:rPr lang="ar-SA" sz="1100" b="0" i="0" u="none" strike="noStrike" cap="none" dirty="0" smtClean="0">
                <a:solidFill>
                  <a:srgbClr val="000000"/>
                </a:solidFill>
                <a:effectLst/>
                <a:latin typeface="Arial"/>
                <a:ea typeface="Arial"/>
                <a:cs typeface="Arial"/>
                <a:sym typeface="Arial"/>
              </a:rPr>
              <a:t> - إزالة المواد الصلبة الكبيرة (الخرق ، العصي ، العوامات ، الشحوم) عن طريق فحص وإزالة الحصباء (الرمل ، الحصى ، الرماد ، إلخ). العمليات المستخدمة ميكانيكية بحتة</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endParaRPr lang="en-US" sz="1100" b="0" i="0" u="none" strike="noStrike" cap="none" dirty="0" smtClean="0">
              <a:solidFill>
                <a:srgbClr val="000000"/>
              </a:solidFill>
              <a:effectLst/>
              <a:latin typeface="Arial"/>
              <a:ea typeface="Arial"/>
              <a:cs typeface="Arial"/>
              <a:sym typeface="Arial"/>
            </a:endParaRPr>
          </a:p>
          <a:p>
            <a:pPr lvl="0" algn="r" rtl="1"/>
            <a:r>
              <a:rPr lang="ar-SA" sz="1100" b="1" i="0" u="none" strike="noStrike" cap="none" dirty="0" smtClean="0">
                <a:solidFill>
                  <a:srgbClr val="000000"/>
                </a:solidFill>
                <a:effectLst/>
                <a:latin typeface="Arial"/>
                <a:ea typeface="Arial"/>
                <a:cs typeface="Arial"/>
                <a:sym typeface="Arial"/>
              </a:rPr>
              <a:t>المعالجة الأولية</a:t>
            </a:r>
            <a:r>
              <a:rPr lang="ar-SA" sz="1100" b="0" i="0" u="none" strike="noStrike" cap="none" dirty="0" smtClean="0">
                <a:solidFill>
                  <a:srgbClr val="000000"/>
                </a:solidFill>
                <a:effectLst/>
                <a:latin typeface="Arial"/>
                <a:ea typeface="Arial"/>
                <a:cs typeface="Arial"/>
                <a:sym typeface="Arial"/>
              </a:rPr>
              <a:t> – إزالة جزء من المواد الصلبة العالقة والمواد العضوية عن طريق الترسيب. في حين أن العلاج الأولي ميكانيكي بحت ، فقد يستخدم العلاج الأساسي طرق فيزيائية كيميائية مثل التخثر / التلبد  (</a:t>
            </a:r>
            <a:r>
              <a:rPr lang="fr-FR" sz="1100" b="0" i="0" u="none" strike="noStrike" cap="none" dirty="0" smtClean="0">
                <a:solidFill>
                  <a:srgbClr val="000000"/>
                </a:solidFill>
                <a:effectLst/>
                <a:latin typeface="Arial"/>
                <a:ea typeface="Arial"/>
                <a:cs typeface="Arial"/>
                <a:sym typeface="Arial"/>
              </a:rPr>
              <a:t>coagulation / </a:t>
            </a:r>
            <a:r>
              <a:rPr lang="fr-FR" sz="1100" b="0" i="0" u="none" strike="noStrike" cap="none" dirty="0" err="1" smtClean="0">
                <a:solidFill>
                  <a:srgbClr val="000000"/>
                </a:solidFill>
                <a:effectLst/>
                <a:latin typeface="Arial"/>
                <a:ea typeface="Arial"/>
                <a:cs typeface="Arial"/>
                <a:sym typeface="Arial"/>
              </a:rPr>
              <a:t>flocculation</a:t>
            </a:r>
            <a:r>
              <a:rPr lang="ar-SA" sz="1100" b="0" i="0" u="none" strike="noStrike" cap="none" dirty="0" smtClean="0">
                <a:solidFill>
                  <a:srgbClr val="000000"/>
                </a:solidFill>
                <a:effectLst/>
                <a:latin typeface="Arial"/>
                <a:ea typeface="Arial"/>
                <a:cs typeface="Arial"/>
                <a:sym typeface="Arial"/>
              </a:rPr>
              <a:t>) من أجل تعزيز الترسيب. التخثر هو عملية زعزعة استقرار شحنة الجسيمات الغروية في مياه الصرف الصحي بحيث تتراكم على جزيئات أكبر ، والتي يمكن تسويتها بسهولة. ينتج التندف جسيمات أكبر من جسيمات غروانية صغيرة ، والتي يمكن بعد ذلك إزالتها بسهولة عن طريق الترسيب أو الترشيح. التعويم هو وحدة معالجة ميكانيكية تزيل الجزيئات الصلبة أو السائلة من مياه الصرف بمساعدة الهواء. تلتصق فقاعات الهواء بالجسيمات التي يجب إزالتها وتحت تأثير القوى الطافية ترتفع إلى السطح. ثم تقوم الكاشطات بإزالة المخلفات في الجزء العلوي من خزان التعويم.</a:t>
            </a:r>
            <a:endParaRPr lang="en-US" sz="1100" b="0" i="0" u="none" strike="noStrike" cap="none" dirty="0" smtClean="0">
              <a:solidFill>
                <a:srgbClr val="000000"/>
              </a:solidFill>
              <a:effectLst/>
              <a:latin typeface="Arial"/>
              <a:ea typeface="Arial"/>
              <a:cs typeface="Arial"/>
              <a:sym typeface="Arial"/>
            </a:endParaRPr>
          </a:p>
          <a:p>
            <a:pPr marL="139700" indent="0" algn="r">
              <a:buNone/>
            </a:pPr>
            <a:endParaRPr lang="en-US" sz="1100" b="0" i="0" u="none" strike="noStrike" cap="none" dirty="0" smtClean="0">
              <a:solidFill>
                <a:srgbClr val="000000"/>
              </a:solidFill>
              <a:effectLst/>
              <a:latin typeface="Arial"/>
              <a:ea typeface="Arial"/>
              <a:cs typeface="Arial"/>
              <a:sym typeface="Arial"/>
            </a:endParaRPr>
          </a:p>
          <a:p>
            <a:pPr lvl="0" algn="r" rtl="1"/>
            <a:r>
              <a:rPr lang="ar-SA" sz="1100" b="1" i="0" u="none" strike="noStrike" cap="none" dirty="0" smtClean="0">
                <a:solidFill>
                  <a:srgbClr val="000000"/>
                </a:solidFill>
                <a:effectLst/>
                <a:latin typeface="Arial"/>
                <a:ea typeface="Arial"/>
                <a:cs typeface="Arial"/>
                <a:sym typeface="Arial"/>
              </a:rPr>
              <a:t>المعالجة الثانوية</a:t>
            </a:r>
            <a:r>
              <a:rPr lang="ar-SA" sz="1100" b="0" i="0" u="none" strike="noStrike" cap="none" dirty="0" smtClean="0">
                <a:solidFill>
                  <a:srgbClr val="000000"/>
                </a:solidFill>
                <a:effectLst/>
                <a:latin typeface="Arial"/>
                <a:ea typeface="Arial"/>
                <a:cs typeface="Arial"/>
                <a:sym typeface="Arial"/>
              </a:rPr>
              <a:t> – عادة ما تكون خطوة معالجة بيولوجية لإزالة المواد العضوية القابلة للتحلل الحيوي (في محلول أو معلق) والمواد الصلبة المعلقة ، بالإضافة إلى عمليات إزالة المغذيات (غالبًا ما يتم تضمينها في تعريف الخطوة الثالثة). يتم تقليل الملوثات ذات الأهمية الكبرى في مياه الصرف الصحي بشكل كبير خلال هذه المرحلة من حيث الطلب على الأكسجين الكيميائي الحيوي (</a:t>
            </a:r>
            <a:r>
              <a:rPr lang="en-US" sz="1100" b="0" i="0" u="none" strike="noStrike" cap="none" dirty="0" smtClean="0">
                <a:solidFill>
                  <a:srgbClr val="000000"/>
                </a:solidFill>
                <a:effectLst/>
                <a:latin typeface="Arial"/>
                <a:ea typeface="Arial"/>
                <a:cs typeface="Arial"/>
                <a:sym typeface="Arial"/>
              </a:rPr>
              <a:t>BOD</a:t>
            </a:r>
            <a:r>
              <a:rPr lang="ar-SA" sz="1100" b="0" i="0" u="none" strike="noStrike" cap="none" dirty="0" smtClean="0">
                <a:solidFill>
                  <a:srgbClr val="000000"/>
                </a:solidFill>
                <a:effectLst/>
                <a:latin typeface="Arial"/>
                <a:ea typeface="Arial"/>
                <a:cs typeface="Arial"/>
                <a:sym typeface="Arial"/>
              </a:rPr>
              <a:t>) والطلب على الأكسجين الكيميائي (</a:t>
            </a:r>
            <a:r>
              <a:rPr lang="en-US" sz="1100" b="0" i="0" u="none" strike="noStrike" cap="none" dirty="0" smtClean="0">
                <a:solidFill>
                  <a:srgbClr val="000000"/>
                </a:solidFill>
                <a:effectLst/>
                <a:latin typeface="Arial"/>
                <a:ea typeface="Arial"/>
                <a:cs typeface="Arial"/>
                <a:sym typeface="Arial"/>
              </a:rPr>
              <a:t>COD</a:t>
            </a:r>
            <a:r>
              <a:rPr lang="ar-SA" sz="1100" b="0" i="0" u="none" strike="noStrike" cap="none" dirty="0" smtClean="0">
                <a:solidFill>
                  <a:srgbClr val="000000"/>
                </a:solidFill>
                <a:effectLst/>
                <a:latin typeface="Arial"/>
                <a:ea typeface="Arial"/>
                <a:cs typeface="Arial"/>
                <a:sym typeface="Arial"/>
              </a:rPr>
              <a:t>). أهداف المعالجة البيولوجية هي ما يلي: أكسدة الجسيمات والمكونات القابلة للتحلل الحيوي ؛ التقاط وتحويل المواد الصلبة العالقة والغروية إلى كتلة بيولوجية ؛ إزالة المغذيات ، مثل النيتروجين والفوسفور.</a:t>
            </a:r>
            <a:endParaRPr lang="ar-LB" sz="1100" b="0" i="0" u="none" strike="noStrike" cap="none" dirty="0" smtClean="0">
              <a:solidFill>
                <a:srgbClr val="000000"/>
              </a:solidFill>
              <a:effectLst/>
              <a:latin typeface="Arial"/>
              <a:ea typeface="Arial"/>
              <a:cs typeface="Arial"/>
              <a:sym typeface="Arial"/>
            </a:endParaRPr>
          </a:p>
          <a:p>
            <a:pPr marL="139700" lvl="0" indent="0" algn="r" rtl="1">
              <a:buNone/>
            </a:pPr>
            <a:endParaRPr lang="ar-LB" sz="1100" b="0" i="0" u="none" strike="noStrike" cap="none" dirty="0" smtClean="0">
              <a:solidFill>
                <a:srgbClr val="000000"/>
              </a:solidFill>
              <a:effectLst/>
              <a:latin typeface="Arial"/>
              <a:ea typeface="Arial"/>
              <a:cs typeface="Arial"/>
              <a:sym typeface="Arial"/>
            </a:endParaRPr>
          </a:p>
          <a:p>
            <a:pPr lvl="0" algn="r" rtl="1"/>
            <a:r>
              <a:rPr lang="ar-SA" sz="1100" b="1" i="0" u="none" strike="noStrike" cap="none" dirty="0" smtClean="0">
                <a:solidFill>
                  <a:srgbClr val="000000"/>
                </a:solidFill>
                <a:effectLst/>
                <a:latin typeface="Arial"/>
                <a:ea typeface="Arial"/>
                <a:cs typeface="Arial"/>
                <a:sym typeface="Arial"/>
              </a:rPr>
              <a:t>المعالجة الثلاثية</a:t>
            </a:r>
            <a:r>
              <a:rPr lang="ar-SA" sz="1100" b="0" i="0" u="none" strike="noStrike" cap="none" dirty="0" smtClean="0">
                <a:solidFill>
                  <a:srgbClr val="000000"/>
                </a:solidFill>
                <a:effectLst/>
                <a:latin typeface="Arial"/>
                <a:ea typeface="Arial"/>
                <a:cs typeface="Arial"/>
                <a:sym typeface="Arial"/>
              </a:rPr>
              <a:t> – إزالة المواد الصلبة العالقة المتبقية باستخدام المرشحات. التطهير هو أيضًا نموذجي في هذه الخطوة. علاوة على ذلك ، يمكن تضمين خطوة معالجة متقدمة في هذا التعريف حيث يتم استخدام طرق إضافية لمزيد من تنقية مياه الصرف الصحي ، مثل الامتزاز (</a:t>
            </a:r>
            <a:r>
              <a:rPr lang="en-US" sz="1100" b="0" i="0" u="none" strike="noStrike" cap="none" dirty="0" smtClean="0">
                <a:solidFill>
                  <a:srgbClr val="000000"/>
                </a:solidFill>
                <a:effectLst/>
                <a:latin typeface="Arial"/>
                <a:ea typeface="Arial"/>
                <a:cs typeface="Arial"/>
                <a:sym typeface="Arial"/>
              </a:rPr>
              <a:t>adsorption</a:t>
            </a:r>
            <a:r>
              <a:rPr lang="ar-SA" sz="1100" b="0" i="0" u="none" strike="noStrike" cap="none" dirty="0" smtClean="0">
                <a:solidFill>
                  <a:srgbClr val="000000"/>
                </a:solidFill>
                <a:effectLst/>
                <a:latin typeface="Arial"/>
                <a:ea typeface="Arial"/>
                <a:cs typeface="Arial"/>
                <a:sym typeface="Arial"/>
              </a:rPr>
              <a:t>) ، والتبادل الأيوني (</a:t>
            </a:r>
            <a:r>
              <a:rPr lang="en-US" sz="1100" b="0" i="0" u="none" strike="noStrike" cap="none" dirty="0" smtClean="0">
                <a:solidFill>
                  <a:srgbClr val="000000"/>
                </a:solidFill>
                <a:effectLst/>
                <a:latin typeface="Arial"/>
                <a:ea typeface="Arial"/>
                <a:cs typeface="Arial"/>
                <a:sym typeface="Arial"/>
              </a:rPr>
              <a:t>ion exchange</a:t>
            </a:r>
            <a:r>
              <a:rPr lang="ar-SA" sz="1100" b="0" i="0" u="none" strike="noStrike" cap="none" dirty="0" smtClean="0">
                <a:solidFill>
                  <a:srgbClr val="000000"/>
                </a:solidFill>
                <a:effectLst/>
                <a:latin typeface="Arial"/>
                <a:ea typeface="Arial"/>
                <a:cs typeface="Arial"/>
                <a:sym typeface="Arial"/>
              </a:rPr>
              <a:t>) ، وفصل الغشاء (</a:t>
            </a:r>
            <a:r>
              <a:rPr lang="en-US" sz="1100" b="0" i="0" u="none" strike="noStrike" cap="none" dirty="0" smtClean="0">
                <a:solidFill>
                  <a:srgbClr val="000000"/>
                </a:solidFill>
                <a:effectLst/>
                <a:latin typeface="Arial"/>
                <a:ea typeface="Arial"/>
                <a:cs typeface="Arial"/>
                <a:sym typeface="Arial"/>
              </a:rPr>
              <a:t>membrane separation</a:t>
            </a:r>
            <a:r>
              <a:rPr lang="ar-SA" sz="1100" b="0" i="0" u="none" strike="noStrike" cap="none" dirty="0" smtClean="0">
                <a:solidFill>
                  <a:srgbClr val="000000"/>
                </a:solidFill>
                <a:effectLst/>
                <a:latin typeface="Arial"/>
                <a:ea typeface="Arial"/>
                <a:cs typeface="Arial"/>
                <a:sym typeface="Arial"/>
              </a:rPr>
              <a:t>) ، والأكسدة المتقدمة (</a:t>
            </a:r>
            <a:r>
              <a:rPr lang="en-US" sz="1100" b="0" i="0" u="none" strike="noStrike" cap="none" dirty="0" smtClean="0">
                <a:solidFill>
                  <a:srgbClr val="000000"/>
                </a:solidFill>
                <a:effectLst/>
                <a:latin typeface="Arial"/>
                <a:ea typeface="Arial"/>
                <a:cs typeface="Arial"/>
                <a:sym typeface="Arial"/>
              </a:rPr>
              <a:t>advanced oxidation</a:t>
            </a:r>
            <a:r>
              <a:rPr lang="ar-SA" sz="1100" b="0" i="0" u="none" strike="noStrike" cap="none" dirty="0" smtClean="0">
                <a:solidFill>
                  <a:srgbClr val="000000"/>
                </a:solidFill>
                <a:effectLst/>
                <a:latin typeface="Arial"/>
                <a:ea typeface="Arial"/>
                <a:cs typeface="Arial"/>
                <a:sym typeface="Arial"/>
              </a:rPr>
              <a:t>) ، وما إلى ذلك ، لإزالة المواد المذابة والمعلقة. هذه الخطوة حاسمة عندما يكون الغرض هو إعادة استخدام مياه الصرف الصحي المعالجة</a:t>
            </a:r>
            <a:endParaRPr lang="ar-LB" sz="1100" b="0" i="0" u="none" strike="noStrike" cap="none" dirty="0" smtClean="0">
              <a:solidFill>
                <a:srgbClr val="000000"/>
              </a:solidFill>
              <a:effectLst/>
              <a:latin typeface="Arial"/>
              <a:ea typeface="Arial"/>
              <a:cs typeface="Arial"/>
              <a:sym typeface="Arial"/>
            </a:endParaRPr>
          </a:p>
          <a:p>
            <a:pPr marL="139700" lvl="0" indent="0" algn="r" rtl="1">
              <a:buNone/>
            </a:pPr>
            <a:endParaRPr lang="ar-LB" sz="1100" b="0" i="0" u="none" strike="noStrike" cap="none" dirty="0" smtClean="0">
              <a:solidFill>
                <a:srgbClr val="000000"/>
              </a:solidFill>
              <a:effectLst/>
              <a:latin typeface="Arial"/>
              <a:ea typeface="Arial"/>
              <a:cs typeface="Arial"/>
              <a:sym typeface="Arial"/>
            </a:endParaRPr>
          </a:p>
          <a:p>
            <a:pPr lvl="0" algn="r" rtl="1"/>
            <a:r>
              <a:rPr lang="ar-SA" sz="1100" b="1" i="0" u="none" strike="noStrike" cap="none" dirty="0" smtClean="0">
                <a:solidFill>
                  <a:srgbClr val="000000"/>
                </a:solidFill>
                <a:effectLst/>
                <a:latin typeface="Arial"/>
                <a:ea typeface="Arial"/>
                <a:cs typeface="Arial"/>
                <a:sym typeface="Arial"/>
              </a:rPr>
              <a:t>معالجة المواد الصلبة (الحمأة </a:t>
            </a:r>
            <a:r>
              <a:rPr lang="fr-FR" sz="1100" b="1" i="1" u="none" strike="noStrike" cap="none" dirty="0" err="1" smtClean="0">
                <a:solidFill>
                  <a:srgbClr val="000000"/>
                </a:solidFill>
                <a:effectLst/>
                <a:latin typeface="Arial"/>
                <a:ea typeface="Arial"/>
                <a:cs typeface="Arial"/>
                <a:sym typeface="Arial"/>
              </a:rPr>
              <a:t>sludge</a:t>
            </a:r>
            <a:r>
              <a:rPr lang="ar-SA" sz="1100" b="1" i="0" u="none" strike="noStrike" cap="none" dirty="0" smtClean="0">
                <a:solidFill>
                  <a:srgbClr val="000000"/>
                </a:solidFill>
                <a:effectLst/>
                <a:latin typeface="Arial"/>
                <a:ea typeface="Arial"/>
                <a:cs typeface="Arial"/>
                <a:sym typeface="Arial"/>
              </a:rPr>
              <a:t> )</a:t>
            </a:r>
            <a:r>
              <a:rPr lang="ar-SA" sz="1100" b="0" i="0" u="none" strike="noStrike" cap="none" dirty="0" smtClean="0">
                <a:solidFill>
                  <a:srgbClr val="000000"/>
                </a:solidFill>
                <a:effectLst/>
                <a:latin typeface="Arial"/>
                <a:ea typeface="Arial"/>
                <a:cs typeface="Arial"/>
                <a:sym typeface="Arial"/>
              </a:rPr>
              <a:t> – التجميع ، التثبيت والتخلص اللاحق. تتضمن هذه الخطوة عمليات التثخين لزيادة المواد الصلبة للحمأة قبل العلاج ، والهضم اللاهوائي ، ونزح المياه من الهضم ، والمعالجة النهائية للحمأة التي يتم التخلص منها عن طريق التسميد أو التجفيف</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en-US" sz="1100" b="0" dirty="0" err="1" smtClean="0"/>
              <a:t>عمليات</a:t>
            </a:r>
            <a:r>
              <a:rPr lang="en-US" sz="1100" b="0" dirty="0" smtClean="0"/>
              <a:t> </a:t>
            </a:r>
            <a:r>
              <a:rPr lang="en-US" sz="1100" b="0" dirty="0" err="1" smtClean="0"/>
              <a:t>الوحدة</a:t>
            </a:r>
            <a:r>
              <a:rPr lang="en-US" sz="1100" b="0" dirty="0" smtClean="0"/>
              <a:t> </a:t>
            </a:r>
            <a:r>
              <a:rPr lang="en-US" sz="1100" b="0" dirty="0" err="1" smtClean="0"/>
              <a:t>في</a:t>
            </a:r>
            <a:r>
              <a:rPr lang="en-US" sz="1100" b="0" dirty="0" smtClean="0"/>
              <a:t> </a:t>
            </a:r>
            <a:r>
              <a:rPr lang="en-US" sz="1100" b="0" dirty="0" err="1" smtClean="0"/>
              <a:t>محطة</a:t>
            </a:r>
            <a:r>
              <a:rPr lang="en-US" sz="1100" b="0" dirty="0" smtClean="0"/>
              <a:t> </a:t>
            </a:r>
            <a:r>
              <a:rPr lang="en-US" sz="1100" b="0" dirty="0" err="1" smtClean="0"/>
              <a:t>معالجة</a:t>
            </a:r>
            <a:r>
              <a:rPr lang="en-US" sz="1100" b="0" dirty="0" smtClean="0"/>
              <a:t> </a:t>
            </a:r>
            <a:r>
              <a:rPr lang="en-US" sz="1100" b="0" dirty="0" err="1" smtClean="0"/>
              <a:t>مياه</a:t>
            </a:r>
            <a:r>
              <a:rPr lang="en-US" sz="1100" b="0" dirty="0" smtClean="0"/>
              <a:t> </a:t>
            </a:r>
            <a:r>
              <a:rPr lang="en-US" sz="1100" b="0" dirty="0" err="1" smtClean="0"/>
              <a:t>الصرف</a:t>
            </a:r>
            <a:r>
              <a:rPr lang="en-US" sz="1100" b="0" dirty="0" smtClean="0"/>
              <a:t> </a:t>
            </a:r>
            <a:r>
              <a:rPr lang="en-US" sz="1100" b="0" dirty="0" err="1" smtClean="0"/>
              <a:t>الصحي</a:t>
            </a:r>
            <a:r>
              <a:rPr lang="en-US" sz="1100" b="0" dirty="0" smtClean="0"/>
              <a:t> </a:t>
            </a:r>
            <a:r>
              <a:rPr lang="en-US" sz="1100" b="0" dirty="0" err="1" smtClean="0"/>
              <a:t>النموذجية</a:t>
            </a:r>
            <a:r>
              <a:rPr lang="ar-SA" sz="1100" b="0" i="0" u="none" strike="noStrike" cap="none" dirty="0" smtClean="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SA" sz="1100" b="0" i="0" u="none" strike="noStrike" cap="none" dirty="0" smtClean="0">
                <a:solidFill>
                  <a:srgbClr val="000000"/>
                </a:solidFill>
                <a:effectLst/>
                <a:latin typeface="Arial"/>
                <a:ea typeface="Arial"/>
                <a:cs typeface="Arial"/>
                <a:sym typeface="Arial"/>
              </a:rPr>
              <a:t> </a:t>
            </a:r>
            <a:r>
              <a:rPr lang="en-US" b="0" dirty="0" err="1" smtClean="0"/>
              <a:t>تقنيات</a:t>
            </a:r>
            <a:r>
              <a:rPr lang="en-US" b="0" dirty="0" smtClean="0"/>
              <a:t> </a:t>
            </a:r>
            <a:r>
              <a:rPr lang="en-US" b="0" dirty="0" err="1" smtClean="0"/>
              <a:t>المعالجة</a:t>
            </a:r>
            <a:r>
              <a:rPr lang="en-US" b="0" dirty="0" smtClean="0"/>
              <a:t> </a:t>
            </a:r>
            <a:r>
              <a:rPr lang="en-US" b="0" dirty="0" err="1" smtClean="0"/>
              <a:t>وجودة</a:t>
            </a:r>
            <a:r>
              <a:rPr lang="en-US" b="0" dirty="0" smtClean="0"/>
              <a:t> </a:t>
            </a:r>
            <a:r>
              <a:rPr lang="en-US" b="0" dirty="0" err="1" smtClean="0"/>
              <a:t>المياه</a:t>
            </a:r>
            <a:r>
              <a:rPr lang="fr-FR" sz="900" b="0" dirty="0" smtClean="0"/>
              <a:t> </a:t>
            </a:r>
            <a:r>
              <a:rPr lang="ar-LB" sz="900" b="0" dirty="0" smtClean="0"/>
              <a:t>(مياه الصرف ، مياه الصرف الصحي المعالجة الثانوية ، المياه الخام ، مياه الصرف الصحي المعالجة الثالثة ، مياه الشرب ، المعالجة المتقدمة)</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الفوائد</a:t>
            </a:r>
            <a:r>
              <a:rPr lang="ar-SY" sz="1200" kern="1200" dirty="0" smtClean="0">
                <a:solidFill>
                  <a:schemeClr val="tx1"/>
                </a:solidFill>
                <a:effectLst/>
                <a:latin typeface="+mn-lt"/>
                <a:ea typeface="+mn-ea"/>
                <a:cs typeface="+mn-cs"/>
              </a:rPr>
              <a:t> او الربا (</a:t>
            </a:r>
            <a:r>
              <a:rPr lang="ar-SY" sz="1200" b="1" dirty="0" smtClean="0">
                <a:solidFill>
                  <a:srgbClr val="FF0000"/>
                </a:solidFill>
                <a:effectLst/>
              </a:rPr>
              <a:t>وهي محرمة شرعا بنص كتاب الله و السنة</a:t>
            </a:r>
            <a:r>
              <a:rPr lang="ar-SY" sz="1200" kern="1200" dirty="0" smtClean="0">
                <a:solidFill>
                  <a:schemeClr val="tx1"/>
                </a:solidFill>
                <a:effectLst/>
                <a:latin typeface="+mn-lt"/>
                <a:ea typeface="+mn-ea"/>
                <a:cs typeface="+mn-cs"/>
              </a:rPr>
              <a:t>) وهي</a:t>
            </a:r>
            <a:r>
              <a:rPr lang="ar-SY" sz="1200" kern="1200" baseline="0" dirty="0" smtClean="0">
                <a:solidFill>
                  <a:schemeClr val="tx1"/>
                </a:solidFill>
                <a:effectLst/>
                <a:latin typeface="+mn-lt"/>
                <a:ea typeface="+mn-ea"/>
                <a:cs typeface="+mn-cs"/>
              </a:rPr>
              <a:t> تعرض هنا كون معظم الاقتصاد العالمي حاليا معتمد على الربا </a:t>
            </a:r>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1. العرض النقدي</a:t>
            </a:r>
          </a:p>
          <a:p>
            <a:pPr algn="r" rtl="1"/>
            <a:r>
              <a:rPr lang="ar-SA" sz="1200" kern="1200" dirty="0" smtClean="0">
                <a:solidFill>
                  <a:schemeClr val="tx1"/>
                </a:solidFill>
                <a:effectLst/>
                <a:latin typeface="+mn-lt"/>
                <a:ea typeface="+mn-ea"/>
                <a:cs typeface="+mn-cs"/>
              </a:rPr>
              <a:t>يتحكم البنك المركزي في المعروض النقدي من خلال عرض النقود (على سبيل المثال، سياسة السوق المفتوحة).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سيزيد البنك المركزي أسعار الفائدة إذا كان الاقتصاد يسخن. هذا يبرد الاقتصاد وبالتالي يقلل من مخاطر التضخم (تخفيض قيمة المال،&gt; خفض القوة الشرائية&gt; انخفاض الاستهلاك الخاص&gt; ....). </a:t>
            </a:r>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2.</a:t>
            </a:r>
            <a:r>
              <a:rPr lang="ar-LB"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مطالب المال</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ينتج طلب النقود من مجموع أموال المضاربة ونقد المعاملة.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صندوق المضاربة هو المال الذي ترغب في التكهن به (اعتمادًا على مقدار الفائدة).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منذ تصنيف البنك الدولي من قبل البنك الدولي كدولة نامية ويتكون من حوالي 88٪ من المسلمين،</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 يمكن الافتراض أن صندوق المضاربة سيكون صفراً. وبالتالي، فإن الطلب على النقود ليست سوى حجم واحد من النقد الصفقة. هذا هو العرض من الودائع النقدية والليلية. وبما أن صندوق المعاملات يجب أن يعتمد على الدخل القومي ، فإنه يفترض وجود معامل واحد فقط، يسمى</a:t>
            </a:r>
            <a:r>
              <a:rPr lang="ar-LB" sz="1200" kern="1200" dirty="0" smtClean="0">
                <a:solidFill>
                  <a:schemeClr val="tx1"/>
                </a:solidFill>
                <a:effectLst/>
                <a:latin typeface="+mn-lt"/>
                <a:ea typeface="+mn-ea"/>
                <a:cs typeface="+mn-cs"/>
              </a:rPr>
              <a:t> «</a:t>
            </a:r>
            <a:r>
              <a:rPr lang="ar-LB" sz="1200" kern="1200" baseline="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معامل إدارة النقد» </a:t>
            </a:r>
            <a:r>
              <a:rPr lang="de-DE"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هذه هي النسبة المئوية لحصة المعاملة في الدخل القومي، والتي تبقى ثابتة في النموذج.</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 تم تقدير معامل الحيازة النقدية من خلال المخزون المالي</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xmlns="" val="30195095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SA" b="0" dirty="0" smtClean="0"/>
              <a:t>صفات المياه الناشئة عن المياه المعاد تدويرها </a:t>
            </a:r>
            <a:r>
              <a:rPr lang="ar-SA" sz="1100" b="0" i="0" u="none" strike="noStrike" cap="none" dirty="0" smtClean="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100" dirty="0" smtClean="0"/>
              <a:t>كمية </a:t>
            </a:r>
            <a:r>
              <a:rPr lang="ar-SA" sz="1100" dirty="0" smtClean="0"/>
              <a:t>إنتاج</a:t>
            </a:r>
            <a:r>
              <a:rPr lang="ar-LB" sz="1100" dirty="0" smtClean="0"/>
              <a:t> المناطق اللبنانية</a:t>
            </a:r>
            <a:r>
              <a:rPr lang="ar-SA" sz="1100" dirty="0" smtClean="0"/>
              <a:t> </a:t>
            </a:r>
            <a:r>
              <a:rPr lang="ar-LB" sz="1100" dirty="0" smtClean="0"/>
              <a:t>ل</a:t>
            </a:r>
            <a:r>
              <a:rPr lang="ar-SA" sz="1100" dirty="0" smtClean="0"/>
              <a:t>حمأة مياه المجاري </a:t>
            </a:r>
            <a:r>
              <a:rPr lang="ar-SA" sz="800" dirty="0" smtClean="0"/>
              <a:t>(أساس الوزن الرطب) </a:t>
            </a:r>
            <a:r>
              <a:rPr lang="ar-LB" sz="800" dirty="0" smtClean="0"/>
              <a:t>من حيث الوزن والحجم</a:t>
            </a:r>
            <a:r>
              <a:rPr lang="ar-LB" sz="800" baseline="0" dirty="0" smtClean="0"/>
              <a:t> في عام 2001 و عام 2010</a:t>
            </a:r>
            <a:endParaRPr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ar-SA" sz="1100" b="0" dirty="0" smtClean="0"/>
              <a:t>نماذج عن بعض المعدات المستخدمة في معالجة مياه الصرف الصحي</a:t>
            </a:r>
          </a:p>
          <a:p>
            <a:pPr marL="0" lvl="0" indent="0" algn="r" rtl="1">
              <a:spcBef>
                <a:spcPts val="0"/>
              </a:spcBef>
              <a:spcAft>
                <a:spcPts val="0"/>
              </a:spcAft>
              <a:buNone/>
            </a:pPr>
            <a:endParaRPr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77C80084-1EA8-41B8-B2AF-A5382E3C7635}" type="slidenum">
              <a:rPr lang="fr-FR" smtClean="0">
                <a:solidFill>
                  <a:prstClr val="black"/>
                </a:solidFill>
              </a:rPr>
              <a:pPr/>
              <a:t>142</a:t>
            </a:fld>
            <a:endParaRPr lang="fr-FR">
              <a:solidFill>
                <a:prstClr val="black"/>
              </a:solidFill>
            </a:endParaRPr>
          </a:p>
        </p:txBody>
      </p:sp>
    </p:spTree>
    <p:extLst>
      <p:ext uri="{BB962C8B-B14F-4D97-AF65-F5344CB8AC3E}">
        <p14:creationId xmlns:p14="http://schemas.microsoft.com/office/powerpoint/2010/main" xmlns="" val="35354952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a:r>
              <a:rPr lang="ar-LB" sz="1800" b="1" dirty="0" smtClean="0"/>
              <a:t>عنصر هام من نظام إدارة النفايات وأبعادها</a:t>
            </a:r>
            <a:endParaRPr lang="en-US" sz="1700" dirty="0" smtClean="0"/>
          </a:p>
          <a:p>
            <a:pPr lvl="0" algn="r" rtl="1"/>
            <a:endParaRPr lang="en-US" sz="1700" dirty="0" smtClean="0"/>
          </a:p>
          <a:p>
            <a:pPr lvl="0" algn="r" rtl="1"/>
            <a:r>
              <a:rPr lang="en-US" sz="1700" dirty="0" smtClean="0"/>
              <a:t>1</a:t>
            </a:r>
            <a:r>
              <a:rPr lang="ar-LB" sz="1700" dirty="0" smtClean="0"/>
              <a:t>. توليد النفايات </a:t>
            </a:r>
            <a:r>
              <a:rPr lang="en-US" sz="1700" dirty="0" smtClean="0"/>
              <a:t>Waste generation</a:t>
            </a:r>
          </a:p>
          <a:p>
            <a:pPr lvl="1" algn="r" rtl="1"/>
            <a:r>
              <a:rPr lang="ar-LB" sz="1700" dirty="0" smtClean="0"/>
              <a:t>هذا هو إجمالي كمية النفايات المنتجة في منطقة لكل وحدة زمنية (</a:t>
            </a:r>
            <a:r>
              <a:rPr lang="en-US" sz="1700" dirty="0" smtClean="0"/>
              <a:t>Ton/year</a:t>
            </a:r>
            <a:r>
              <a:rPr lang="ar-LB" sz="1700" dirty="0" smtClean="0"/>
              <a:t>)</a:t>
            </a:r>
          </a:p>
          <a:p>
            <a:pPr lvl="0" algn="r" rtl="1"/>
            <a:r>
              <a:rPr lang="ar-LB" sz="1700" dirty="0" smtClean="0"/>
              <a:t>2. معدل التوليد</a:t>
            </a:r>
            <a:r>
              <a:rPr lang="en-US" sz="1700" dirty="0" smtClean="0"/>
              <a:t> Rate of generation </a:t>
            </a:r>
            <a:endParaRPr lang="ar-LB" sz="1700" dirty="0" smtClean="0"/>
          </a:p>
          <a:p>
            <a:pPr lvl="1" algn="r" rtl="1"/>
            <a:r>
              <a:rPr lang="ar-LB" sz="1700" dirty="0" smtClean="0"/>
              <a:t>هو مقدار النفايات التي ينتجها الفرد في منطقة في اليوم </a:t>
            </a:r>
            <a:r>
              <a:rPr lang="en-US" sz="1700" dirty="0" smtClean="0"/>
              <a:t>(Kg/year)</a:t>
            </a:r>
            <a:endParaRPr lang="ar-LB" sz="1700" dirty="0" smtClean="0"/>
          </a:p>
          <a:p>
            <a:pPr lvl="0" algn="r" rtl="1"/>
            <a:r>
              <a:rPr lang="ar-LB" sz="1700" dirty="0" smtClean="0"/>
              <a:t>3. تعداد السكان </a:t>
            </a:r>
            <a:r>
              <a:rPr lang="en-US" sz="1700" dirty="0" smtClean="0"/>
              <a:t>Population</a:t>
            </a:r>
          </a:p>
          <a:p>
            <a:pPr lvl="1" algn="r" rtl="1"/>
            <a:r>
              <a:rPr lang="ar-LB" sz="1700" dirty="0" smtClean="0"/>
              <a:t>يشير إلى السكان في منطقة في سنة معينة, ويرتبط هذا ارتباطًا وثيقًا بعامل توليد النفايات</a:t>
            </a:r>
          </a:p>
          <a:p>
            <a:pPr lvl="0" algn="r" rtl="1"/>
            <a:r>
              <a:rPr lang="ar-LB" sz="1700" dirty="0" smtClean="0"/>
              <a:t>4. المخلفات </a:t>
            </a:r>
            <a:r>
              <a:rPr lang="en-US" sz="1700" dirty="0" smtClean="0"/>
              <a:t>Waste</a:t>
            </a:r>
            <a:endParaRPr lang="ar-LB" sz="1700" dirty="0" smtClean="0"/>
          </a:p>
          <a:p>
            <a:pPr lvl="1" algn="r" rtl="1"/>
            <a:r>
              <a:rPr lang="ar-LB" sz="1700" dirty="0" smtClean="0"/>
              <a:t>تشير إلى إجمالي النفايات الموجودة في البيئة (</a:t>
            </a:r>
            <a:r>
              <a:rPr lang="en-US" sz="1700" dirty="0" smtClean="0"/>
              <a:t>Ton</a:t>
            </a:r>
            <a:r>
              <a:rPr lang="ar-LB" sz="1700" dirty="0" smtClean="0"/>
              <a:t>)</a:t>
            </a:r>
          </a:p>
          <a:p>
            <a:pPr lvl="0" algn="r" rtl="1"/>
            <a:r>
              <a:rPr lang="ar-LB" sz="1700" dirty="0" smtClean="0"/>
              <a:t>5. جمع النفايات </a:t>
            </a:r>
            <a:r>
              <a:rPr lang="en-US" sz="1700" dirty="0" smtClean="0"/>
              <a:t>Waste collection</a:t>
            </a:r>
            <a:endParaRPr lang="ar-LB" sz="1700" dirty="0" smtClean="0"/>
          </a:p>
          <a:p>
            <a:pPr lvl="1" algn="r" rtl="1"/>
            <a:r>
              <a:rPr lang="ar-LB" sz="1700" dirty="0" smtClean="0"/>
              <a:t>يشير إلى النفايات المتبقية التي يتم جمعها للتخلص النهائي منها</a:t>
            </a:r>
          </a:p>
          <a:p>
            <a:pPr lvl="0" algn="r" rtl="1"/>
            <a:r>
              <a:rPr lang="ar-LB" sz="1700" dirty="0" smtClean="0"/>
              <a:t>6. تكاليف إدارة النفايات </a:t>
            </a:r>
            <a:r>
              <a:rPr lang="en-US" sz="1700" dirty="0" smtClean="0"/>
              <a:t>Waste management costs</a:t>
            </a:r>
            <a:endParaRPr lang="ar-LB" sz="1700" dirty="0" smtClean="0"/>
          </a:p>
          <a:p>
            <a:pPr lvl="1" algn="r" rtl="1"/>
            <a:r>
              <a:rPr lang="ar-LB" sz="1700" dirty="0" smtClean="0"/>
              <a:t>هي التكلفة السنوية الإجمالية لإدارة النفايات, وهذا يشمل تكلفة ملء الأرض ، وصيانة مكب النفايات ، والرعاية اللاحقة ومعالجة مياه الصرف الصحي</a:t>
            </a:r>
          </a:p>
          <a:p>
            <a:pPr lvl="0" algn="r" rtl="1"/>
            <a:r>
              <a:rPr lang="ar-LB" sz="1700" dirty="0" smtClean="0"/>
              <a:t>7. ميزانية إدارة النفايات </a:t>
            </a:r>
            <a:r>
              <a:rPr lang="en-US" sz="1700" dirty="0" smtClean="0"/>
              <a:t>waste management budget</a:t>
            </a:r>
            <a:endParaRPr lang="ar-LB" sz="1700" dirty="0" smtClean="0"/>
          </a:p>
          <a:p>
            <a:pPr lvl="1" algn="r" rtl="1"/>
            <a:r>
              <a:rPr lang="ar-LB" sz="1700" dirty="0" smtClean="0"/>
              <a:t>هو إجمالي التوزيع السنوي لإدارة النفايات, وهذا يشمل ميزانية إدارة النفايات للمدينة بأكملها.</a:t>
            </a:r>
            <a:endParaRPr lang="en-US" sz="1700" dirty="0" smtClean="0"/>
          </a:p>
          <a:p>
            <a:endParaRPr lang="fr-FR" dirty="0"/>
          </a:p>
        </p:txBody>
      </p:sp>
      <p:sp>
        <p:nvSpPr>
          <p:cNvPr id="4" name="Slide Number Placeholder 3"/>
          <p:cNvSpPr>
            <a:spLocks noGrp="1"/>
          </p:cNvSpPr>
          <p:nvPr>
            <p:ph type="sldNum" sz="quarter" idx="10"/>
          </p:nvPr>
        </p:nvSpPr>
        <p:spPr/>
        <p:txBody>
          <a:bodyPr/>
          <a:lstStyle/>
          <a:p>
            <a:fld id="{77C80084-1EA8-41B8-B2AF-A5382E3C7635}" type="slidenum">
              <a:rPr lang="fr-FR" smtClean="0">
                <a:solidFill>
                  <a:prstClr val="black"/>
                </a:solidFill>
              </a:rPr>
              <a:pPr/>
              <a:t>143</a:t>
            </a:fld>
            <a:endParaRPr lang="fr-FR">
              <a:solidFill>
                <a:prstClr val="black"/>
              </a:solidFill>
            </a:endParaRPr>
          </a:p>
        </p:txBody>
      </p:sp>
    </p:spTree>
    <p:extLst>
      <p:ext uri="{BB962C8B-B14F-4D97-AF65-F5344CB8AC3E}">
        <p14:creationId xmlns:p14="http://schemas.microsoft.com/office/powerpoint/2010/main" xmlns="" val="20218996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dirty="0" smtClean="0"/>
              <a:t>تقنية إدارة النفايات</a:t>
            </a:r>
            <a:endParaRPr lang="en-US" sz="1200" b="1" dirty="0" smtClean="0"/>
          </a:p>
          <a:p>
            <a:pPr marL="285750" lvl="0" indent="-285750" algn="r" rtl="1">
              <a:lnSpc>
                <a:spcPct val="200000"/>
              </a:lnSpc>
              <a:buFont typeface="Courier New" pitchFamily="49" charset="0"/>
              <a:buChar char="o"/>
            </a:pPr>
            <a:r>
              <a:rPr lang="ar-LB" sz="1200" dirty="0" smtClean="0"/>
              <a:t>العمالة المباشرة  </a:t>
            </a:r>
            <a:r>
              <a:rPr lang="en-US" sz="1200" dirty="0" smtClean="0"/>
              <a:t>Direct </a:t>
            </a:r>
            <a:r>
              <a:rPr lang="en-US" sz="1200" dirty="0" err="1" smtClean="0"/>
              <a:t>labour</a:t>
            </a:r>
            <a:endParaRPr lang="en-US" sz="1200" dirty="0" smtClean="0"/>
          </a:p>
          <a:p>
            <a:pPr marL="285750" lvl="0" indent="-285750" algn="r" rtl="1">
              <a:lnSpc>
                <a:spcPct val="200000"/>
              </a:lnSpc>
              <a:buFont typeface="Courier New" pitchFamily="49" charset="0"/>
              <a:buChar char="o"/>
            </a:pPr>
            <a:r>
              <a:rPr lang="ar-LB" sz="1200" dirty="0" smtClean="0"/>
              <a:t>رفض شاحنة  </a:t>
            </a:r>
            <a:r>
              <a:rPr lang="en-US" sz="1200" dirty="0" smtClean="0"/>
              <a:t>Refuse truck</a:t>
            </a:r>
          </a:p>
          <a:p>
            <a:pPr marL="285750" lvl="0" indent="-285750" algn="r" rtl="1">
              <a:lnSpc>
                <a:spcPct val="200000"/>
              </a:lnSpc>
              <a:buFont typeface="Courier New" pitchFamily="49" charset="0"/>
              <a:buChar char="o"/>
            </a:pPr>
            <a:r>
              <a:rPr lang="ar-LB" sz="1200" dirty="0" smtClean="0"/>
              <a:t>محمل صنارة  </a:t>
            </a:r>
            <a:r>
              <a:rPr lang="en-US" sz="1200" dirty="0" smtClean="0"/>
              <a:t>Hook loader</a:t>
            </a:r>
          </a:p>
          <a:p>
            <a:pPr marL="285750" lvl="0" indent="-285750" algn="r" rtl="1">
              <a:lnSpc>
                <a:spcPct val="200000"/>
              </a:lnSpc>
              <a:buFont typeface="Courier New" pitchFamily="49" charset="0"/>
              <a:buChar char="o"/>
            </a:pPr>
            <a:r>
              <a:rPr lang="ar-LB" sz="1200" dirty="0" smtClean="0"/>
              <a:t>المطحنة  </a:t>
            </a:r>
            <a:r>
              <a:rPr lang="en-US" sz="1200" dirty="0" smtClean="0"/>
              <a:t>Compactor</a:t>
            </a:r>
          </a:p>
          <a:p>
            <a:pPr marL="285750" lvl="0" indent="-285750" algn="r" rtl="1">
              <a:lnSpc>
                <a:spcPct val="200000"/>
              </a:lnSpc>
              <a:buFont typeface="Courier New" pitchFamily="49" charset="0"/>
              <a:buChar char="o"/>
            </a:pPr>
            <a:r>
              <a:rPr lang="ar-LB" sz="1200" dirty="0" smtClean="0"/>
              <a:t>جرافة </a:t>
            </a:r>
            <a:r>
              <a:rPr lang="en-US" sz="1200" dirty="0" smtClean="0"/>
              <a:t>Bulldozer </a:t>
            </a:r>
            <a:r>
              <a:rPr lang="ar-LB" sz="1200" dirty="0" smtClean="0"/>
              <a:t>  </a:t>
            </a:r>
            <a:endParaRPr lang="en-US" sz="1200" dirty="0" smtClean="0"/>
          </a:p>
          <a:p>
            <a:pPr algn="r" rtl="1"/>
            <a:endParaRPr lang="en-US"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sz="1200" b="1" dirty="0" smtClean="0"/>
              <a:t>تقدير إعدادات النظام</a:t>
            </a:r>
            <a:endParaRPr lang="fr-FR" sz="1200" b="1" dirty="0" smtClean="0"/>
          </a:p>
          <a:p>
            <a:pPr marL="342900" indent="-342900" algn="r" rtl="1">
              <a:buAutoNum type="arabicPeriod"/>
            </a:pPr>
            <a:r>
              <a:rPr lang="ar-LB" sz="1200" dirty="0" smtClean="0"/>
              <a:t>الميزانية المخطط لها </a:t>
            </a:r>
            <a:r>
              <a:rPr lang="de-DE" sz="1200" dirty="0" smtClean="0"/>
              <a:t>Planned Budget</a:t>
            </a:r>
          </a:p>
          <a:p>
            <a:pPr marL="342900" indent="-342900" algn="r" rtl="1">
              <a:buAutoNum type="arabicPeriod"/>
            </a:pPr>
            <a:endParaRPr lang="ar-LB" sz="800" dirty="0" smtClean="0"/>
          </a:p>
          <a:p>
            <a:pPr algn="r" rtl="1"/>
            <a:r>
              <a:rPr lang="ar-LB" sz="1200" dirty="0" smtClean="0"/>
              <a:t>2. نسبة الميزانية المخططة </a:t>
            </a:r>
            <a:r>
              <a:rPr lang="de-DE" sz="1200" dirty="0" smtClean="0"/>
              <a:t>Proportion of Planned Budget</a:t>
            </a:r>
          </a:p>
          <a:p>
            <a:pPr algn="r" rtl="1"/>
            <a:endParaRPr lang="ar-LB" sz="800" dirty="0" smtClean="0"/>
          </a:p>
          <a:p>
            <a:pPr algn="r" rtl="1"/>
            <a:r>
              <a:rPr lang="ar-LB" sz="1200" dirty="0" smtClean="0"/>
              <a:t>3. نسبة الميزانية الفعلية المنفذة لأنشطة إدارة النفايات </a:t>
            </a:r>
            <a:r>
              <a:rPr lang="en-US" sz="1200" dirty="0" smtClean="0"/>
              <a:t>Proportion of actual Budget implemented on Waste Management activities (P)</a:t>
            </a:r>
            <a:r>
              <a:rPr lang="ar-LB" sz="1200" dirty="0" smtClean="0"/>
              <a:t> </a:t>
            </a:r>
            <a:endParaRPr lang="en-US" sz="1200" dirty="0" smtClean="0"/>
          </a:p>
          <a:p>
            <a:pPr algn="r" rtl="1"/>
            <a:endParaRPr lang="ar-LB" sz="800" dirty="0" smtClean="0"/>
          </a:p>
          <a:p>
            <a:pPr algn="r" rtl="1"/>
            <a:r>
              <a:rPr lang="ar-LB" sz="1200" dirty="0" smtClean="0"/>
              <a:t>4. عامل فعالية إدارة النفايات </a:t>
            </a:r>
            <a:r>
              <a:rPr lang="en-US" sz="1200" dirty="0" smtClean="0"/>
              <a:t>Waste Management Effectiveness Factor (E)</a:t>
            </a:r>
          </a:p>
          <a:p>
            <a:pPr algn="r" rtl="1"/>
            <a:endParaRPr lang="en-US" sz="800" dirty="0" smtClean="0"/>
          </a:p>
          <a:p>
            <a:pPr algn="r" rtl="1"/>
            <a:r>
              <a:rPr lang="ar-LB" sz="1200" dirty="0" smtClean="0"/>
              <a:t>5.عامل جمع النفايات </a:t>
            </a:r>
            <a:r>
              <a:rPr lang="de-DE" sz="1200" dirty="0" smtClean="0"/>
              <a:t>Waste Collection Factor (WCF)</a:t>
            </a:r>
          </a:p>
          <a:p>
            <a:pPr algn="r" rtl="1"/>
            <a:endParaRPr lang="en-US" sz="800" dirty="0" smtClean="0"/>
          </a:p>
          <a:p>
            <a:pPr algn="r" rtl="1"/>
            <a:r>
              <a:rPr lang="ar-LB" sz="1200" dirty="0" smtClean="0"/>
              <a:t>6.عامل توليد النفايات </a:t>
            </a:r>
            <a:r>
              <a:rPr lang="de-DE" sz="1200" dirty="0" smtClean="0"/>
              <a:t>Waste Generation Factor (WGF)</a:t>
            </a:r>
          </a:p>
          <a:p>
            <a:pPr algn="r" rtl="1"/>
            <a:endParaRPr lang="fr-FR" dirty="0"/>
          </a:p>
        </p:txBody>
      </p:sp>
      <p:sp>
        <p:nvSpPr>
          <p:cNvPr id="4" name="Slide Number Placeholder 3"/>
          <p:cNvSpPr>
            <a:spLocks noGrp="1"/>
          </p:cNvSpPr>
          <p:nvPr>
            <p:ph type="sldNum" sz="quarter" idx="10"/>
          </p:nvPr>
        </p:nvSpPr>
        <p:spPr/>
        <p:txBody>
          <a:bodyPr/>
          <a:lstStyle/>
          <a:p>
            <a:fld id="{77C80084-1EA8-41B8-B2AF-A5382E3C7635}" type="slidenum">
              <a:rPr lang="fr-FR" smtClean="0">
                <a:solidFill>
                  <a:prstClr val="black"/>
                </a:solidFill>
              </a:rPr>
              <a:pPr/>
              <a:t>144</a:t>
            </a:fld>
            <a:endParaRPr lang="fr-FR">
              <a:solidFill>
                <a:prstClr val="black"/>
              </a:solidFill>
            </a:endParaRPr>
          </a:p>
        </p:txBody>
      </p:sp>
    </p:spTree>
    <p:extLst>
      <p:ext uri="{BB962C8B-B14F-4D97-AF65-F5344CB8AC3E}">
        <p14:creationId xmlns:p14="http://schemas.microsoft.com/office/powerpoint/2010/main" xmlns="" val="35984522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dirty="0" smtClean="0">
                <a:latin typeface="Calibri" panose="020F0502020204030204" pitchFamily="34" charset="0"/>
                <a:ea typeface="Calibri" panose="020F0502020204030204" pitchFamily="34" charset="0"/>
                <a:cs typeface="Arial" panose="020B0604020202020204" pitchFamily="34" charset="0"/>
              </a:rPr>
              <a:t>المنطقة المعنية التي يجرى عليها النمذجة</a:t>
            </a:r>
            <a:endParaRPr lang="fr-FR" b="0" dirty="0"/>
          </a:p>
        </p:txBody>
      </p:sp>
      <p:sp>
        <p:nvSpPr>
          <p:cNvPr id="4" name="Slide Number Placeholder 3"/>
          <p:cNvSpPr>
            <a:spLocks noGrp="1"/>
          </p:cNvSpPr>
          <p:nvPr>
            <p:ph type="sldNum" sz="quarter" idx="10"/>
          </p:nvPr>
        </p:nvSpPr>
        <p:spPr/>
        <p:txBody>
          <a:bodyPr/>
          <a:lstStyle/>
          <a:p>
            <a:fld id="{77C80084-1EA8-41B8-B2AF-A5382E3C7635}" type="slidenum">
              <a:rPr lang="fr-FR" smtClean="0">
                <a:solidFill>
                  <a:prstClr val="black"/>
                </a:solidFill>
              </a:rPr>
              <a:pPr/>
              <a:t>145</a:t>
            </a:fld>
            <a:endParaRPr lang="fr-FR">
              <a:solidFill>
                <a:prstClr val="black"/>
              </a:solidFill>
            </a:endParaRPr>
          </a:p>
        </p:txBody>
      </p:sp>
    </p:spTree>
    <p:extLst>
      <p:ext uri="{BB962C8B-B14F-4D97-AF65-F5344CB8AC3E}">
        <p14:creationId xmlns:p14="http://schemas.microsoft.com/office/powerpoint/2010/main" xmlns="" val="13495652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dirty="0" smtClean="0">
                <a:latin typeface="Calibri" panose="020F0502020204030204" pitchFamily="34" charset="0"/>
                <a:ea typeface="Calibri" panose="020F0502020204030204" pitchFamily="34" charset="0"/>
                <a:cs typeface="Arial" panose="020B0604020202020204" pitchFamily="34" charset="0"/>
              </a:rPr>
              <a:t>مخطط المخزون والتدفق لنظام إدارة النفايات</a:t>
            </a:r>
            <a:r>
              <a:rPr lang="en-US" sz="1200" b="0" dirty="0" smtClean="0">
                <a:latin typeface="Calibri" panose="020F0502020204030204" pitchFamily="34" charset="0"/>
                <a:ea typeface="Calibri" panose="020F0502020204030204" pitchFamily="34" charset="0"/>
                <a:cs typeface="Arial" panose="020B0604020202020204" pitchFamily="34" charset="0"/>
              </a:rPr>
              <a:t> </a:t>
            </a:r>
          </a:p>
          <a:p>
            <a:pPr marL="0" marR="0" indent="0" algn="r" defTabSz="914400" rtl="1" eaLnBrk="1" fontAlgn="auto" latinLnBrk="0" hangingPunct="1">
              <a:lnSpc>
                <a:spcPct val="100000"/>
              </a:lnSpc>
              <a:spcBef>
                <a:spcPts val="0"/>
              </a:spcBef>
              <a:spcAft>
                <a:spcPts val="0"/>
              </a:spcAft>
              <a:buClrTx/>
              <a:buSzTx/>
              <a:buFontTx/>
              <a:buNone/>
              <a:tabLst/>
              <a:defRPr/>
            </a:pPr>
            <a:r>
              <a:rPr lang="en-US" sz="1200" b="0" dirty="0" smtClean="0">
                <a:cs typeface="Adobe Devanagari" pitchFamily="18" charset="0"/>
              </a:rPr>
              <a:t>stock and flow diagram for waste management system</a:t>
            </a:r>
            <a:endParaRPr lang="fr-FR" sz="1200" b="0" dirty="0" smtClean="0"/>
          </a:p>
          <a:p>
            <a:pPr algn="r" rtl="1"/>
            <a:endParaRPr lang="fr-FR" dirty="0"/>
          </a:p>
        </p:txBody>
      </p:sp>
      <p:sp>
        <p:nvSpPr>
          <p:cNvPr id="4" name="Slide Number Placeholder 3"/>
          <p:cNvSpPr>
            <a:spLocks noGrp="1"/>
          </p:cNvSpPr>
          <p:nvPr>
            <p:ph type="sldNum" sz="quarter" idx="10"/>
          </p:nvPr>
        </p:nvSpPr>
        <p:spPr/>
        <p:txBody>
          <a:bodyPr/>
          <a:lstStyle/>
          <a:p>
            <a:fld id="{77C80084-1EA8-41B8-B2AF-A5382E3C7635}" type="slidenum">
              <a:rPr lang="fr-FR" smtClean="0">
                <a:solidFill>
                  <a:prstClr val="black"/>
                </a:solidFill>
              </a:rPr>
              <a:pPr/>
              <a:t>146</a:t>
            </a:fld>
            <a:endParaRPr lang="fr-FR">
              <a:solidFill>
                <a:prstClr val="black"/>
              </a:solidFill>
            </a:endParaRPr>
          </a:p>
        </p:txBody>
      </p:sp>
    </p:spTree>
    <p:extLst>
      <p:ext uri="{BB962C8B-B14F-4D97-AF65-F5344CB8AC3E}">
        <p14:creationId xmlns:p14="http://schemas.microsoft.com/office/powerpoint/2010/main" xmlns="" val="39452601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تتنوع المواصلات المتاحة في لبنان الشمالي</a:t>
            </a:r>
            <a:r>
              <a:rPr lang="ar-LB" baseline="0" dirty="0" smtClean="0"/>
              <a:t> فتتوفر :</a:t>
            </a:r>
          </a:p>
          <a:p>
            <a:pPr algn="r" rtl="1"/>
            <a:r>
              <a:rPr lang="ar-LB" baseline="0" dirty="0" smtClean="0"/>
              <a:t>- الباصات الغير مكلفة والمتواجدة في جميع المناطق،</a:t>
            </a:r>
          </a:p>
          <a:p>
            <a:pPr algn="r" rtl="1"/>
            <a:r>
              <a:rPr lang="ar-LB" baseline="0" dirty="0" smtClean="0"/>
              <a:t>- المرفأ في طرابلس، معظم الناقلات مخصصة للبضائع بالإضافة الى </a:t>
            </a:r>
          </a:p>
          <a:p>
            <a:pPr algn="r" rtl="1"/>
            <a:r>
              <a:rPr lang="ar-LB" baseline="0" dirty="0" smtClean="0"/>
              <a:t>الناقلات البحرية المخصصة للركاب التي تصل الى المرفأ عادة من تركيا</a:t>
            </a:r>
          </a:p>
          <a:p>
            <a:pPr algn="r" rtl="1"/>
            <a:r>
              <a:rPr lang="ar-LB" baseline="0" dirty="0" smtClean="0"/>
              <a:t>- سيارات الأجرة على أنواعها</a:t>
            </a:r>
          </a:p>
          <a:p>
            <a:pPr algn="r" rtl="1"/>
            <a:r>
              <a:rPr lang="ar-LB" baseline="0" dirty="0" smtClean="0"/>
              <a:t>- المطار المتوفر في الشمال هو مطار القلعيات لم يتم تجديده ولا صيانته حتى اليوم</a:t>
            </a:r>
          </a:p>
          <a:p>
            <a:pPr algn="r" rtl="1"/>
            <a:r>
              <a:rPr lang="ar-LB" baseline="0" dirty="0" smtClean="0"/>
              <a:t>- لا يوجد قطار هوائي او ما يسمى بالتلفريك في شمال لبنان</a:t>
            </a:r>
          </a:p>
          <a:p>
            <a:pPr algn="r" rtl="1"/>
            <a:r>
              <a:rPr lang="ar-LB" baseline="0" dirty="0" smtClean="0"/>
              <a:t>- أخيرا سكة الحديد الغير مفعلة حاليا </a:t>
            </a:r>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xmlns="" val="875718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 نموذج لل</a:t>
            </a:r>
            <a:r>
              <a:rPr lang="ar-SY" sz="1200" kern="1200" dirty="0" smtClean="0">
                <a:solidFill>
                  <a:schemeClr val="tx1"/>
                </a:solidFill>
                <a:effectLst/>
                <a:latin typeface="+mn-lt"/>
                <a:ea typeface="+mn-ea"/>
                <a:cs typeface="+mn-cs"/>
              </a:rPr>
              <a:t>ربا</a:t>
            </a:r>
            <a:r>
              <a:rPr lang="ar-SY" sz="1200" kern="1200" baseline="0" dirty="0" smtClean="0">
                <a:solidFill>
                  <a:schemeClr val="tx1"/>
                </a:solidFill>
                <a:effectLst/>
                <a:latin typeface="+mn-lt"/>
                <a:ea typeface="+mn-ea"/>
                <a:cs typeface="+mn-cs"/>
              </a:rPr>
              <a:t> او للفوائد</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xmlns="" val="127569611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مشاريع الطرقات المنفذة و</a:t>
            </a:r>
            <a:r>
              <a:rPr lang="ar-LB" baseline="0" dirty="0" smtClean="0"/>
              <a:t> التي قيد التنفيذ. </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xmlns="" val="36190492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مشاريع الطرقات التي يتم التحضير لها</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xmlns="" val="108867068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تنقسم وزارة الاشغال العامة</a:t>
            </a:r>
            <a:r>
              <a:rPr lang="ar-LB" baseline="0" dirty="0" smtClean="0"/>
              <a:t> والنقل</a:t>
            </a:r>
            <a:r>
              <a:rPr lang="ar-LB" dirty="0" smtClean="0"/>
              <a:t> في لبنان الى اربع اقسام:</a:t>
            </a:r>
          </a:p>
          <a:p>
            <a:pPr algn="r" rtl="1"/>
            <a:r>
              <a:rPr lang="ar-LB" dirty="0" smtClean="0"/>
              <a:t>المديرية العامة للنقل البري والبحري</a:t>
            </a:r>
          </a:p>
          <a:p>
            <a:pPr algn="r" rtl="1"/>
            <a:r>
              <a:rPr lang="ar-LB" dirty="0" smtClean="0"/>
              <a:t>المديرية العامة للطرق والمباني</a:t>
            </a:r>
          </a:p>
          <a:p>
            <a:pPr algn="r" rtl="1"/>
            <a:r>
              <a:rPr lang="ar-LB" dirty="0" smtClean="0"/>
              <a:t>المديرية العامة للطيران المدني</a:t>
            </a:r>
          </a:p>
          <a:p>
            <a:pPr algn="r" rtl="1"/>
            <a:r>
              <a:rPr lang="ar-LB" dirty="0" smtClean="0"/>
              <a:t>المديرية العامة للتخطيط العمراني</a:t>
            </a:r>
          </a:p>
          <a:p>
            <a:pPr algn="r" rtl="1"/>
            <a:r>
              <a:rPr lang="ar-LB" dirty="0" smtClean="0"/>
              <a:t>بالإضافة إلى ذلك ، فإن مجلس الإنماء والإعمار ووزارة إعادة تأهيل وإعادة تأهيل وزارة الأشغال العامة مسؤولون عن بناء الطرق وصيانتها في لبنان.</a:t>
            </a:r>
          </a:p>
          <a:p>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xmlns="" val="10334280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 الجداول المسافة والوقت</a:t>
            </a:r>
            <a:r>
              <a:rPr lang="ar-LB" baseline="0" dirty="0" smtClean="0"/>
              <a:t> بين مختلف المناطق اللبنانية</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xmlns="" val="8453558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مشاريع مخطط لها في طرابلس:</a:t>
            </a:r>
          </a:p>
          <a:p>
            <a:pPr algn="r" rtl="1"/>
            <a:r>
              <a:rPr lang="ar-LB" dirty="0" smtClean="0"/>
              <a:t>المشروع</a:t>
            </a:r>
            <a:r>
              <a:rPr lang="ar-LB" baseline="0" dirty="0" smtClean="0"/>
              <a:t> الأول هو </a:t>
            </a:r>
            <a:r>
              <a:rPr lang="ar-LB" dirty="0" smtClean="0"/>
              <a:t>التخطيط لممر سفلي للشارع الرئيسي في طرابلس</a:t>
            </a:r>
            <a:r>
              <a:rPr lang="en-US" dirty="0" smtClean="0"/>
              <a:t> </a:t>
            </a:r>
            <a:r>
              <a:rPr lang="ar-LB" baseline="0" dirty="0" smtClean="0"/>
              <a:t> الممتد من مستديرة حليم أبو عزالدين الى شارع بيسار</a:t>
            </a:r>
            <a:endParaRPr lang="ar-LB" dirty="0" smtClean="0"/>
          </a:p>
          <a:p>
            <a:pPr algn="r" rtl="1"/>
            <a:r>
              <a:rPr lang="ar-LB" dirty="0" smtClean="0"/>
              <a:t>الصور</a:t>
            </a:r>
            <a:r>
              <a:rPr lang="ar-LB" baseline="0" dirty="0" smtClean="0"/>
              <a:t> الى اليمين تظهر مخطط الشارع</a:t>
            </a:r>
          </a:p>
          <a:p>
            <a:pPr algn="r" rtl="1"/>
            <a:r>
              <a:rPr lang="ar-LB" baseline="0" dirty="0" smtClean="0"/>
              <a:t>المخطط الى اليسار يظهر الاحتمالات المطروحة للممر السلفي</a:t>
            </a:r>
            <a:endParaRPr lang="ar-LB" dirty="0" smtClean="0"/>
          </a:p>
          <a:p>
            <a:pPr algn="r" rtl="1"/>
            <a:r>
              <a:rPr lang="ar-LB" dirty="0" smtClean="0"/>
              <a:t>لتفاصيل اكثر عن المشروع يرجى الرجوع الى الملف</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xmlns="" val="32640666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100" dirty="0" smtClean="0"/>
              <a:t>المشروع الثاني</a:t>
            </a:r>
          </a:p>
          <a:p>
            <a:pPr algn="r" rtl="1"/>
            <a:r>
              <a:rPr lang="ar-LB" sz="1100" dirty="0" smtClean="0"/>
              <a:t> مشروع إدارة النقل المركزي بطرابلس</a:t>
            </a:r>
          </a:p>
          <a:p>
            <a:pPr algn="r" rtl="1"/>
            <a:r>
              <a:rPr lang="ar-LB" sz="1100" dirty="0" smtClean="0"/>
              <a:t>الوضع الحالي</a:t>
            </a:r>
          </a:p>
          <a:p>
            <a:pPr algn="r" rtl="1"/>
            <a:r>
              <a:rPr lang="ar-LB" sz="1100" dirty="0" smtClean="0"/>
              <a:t>أ) شبكة الطرق واستخدام مساحة الطريق</a:t>
            </a:r>
          </a:p>
          <a:p>
            <a:pPr algn="r" rtl="1"/>
            <a:r>
              <a:rPr lang="ar-LB" sz="1100" dirty="0" smtClean="0"/>
              <a:t> • الطرق ضيقة في الغالب وشبكة الطرق تشبه المتاهة ، خاصة وسط المدينة ومناطق المدينة القديمة.</a:t>
            </a:r>
          </a:p>
          <a:p>
            <a:pPr algn="r" rtl="1"/>
            <a:r>
              <a:rPr lang="ar-LB" sz="1100" dirty="0" smtClean="0"/>
              <a:t> • مساحة الطريق غير مستخدمة بالكامل لأغراض حركة المرور بسبب مواقف السيارات الثقيلة في الشارع.</a:t>
            </a:r>
          </a:p>
          <a:p>
            <a:pPr algn="r" rtl="1"/>
            <a:r>
              <a:rPr lang="ar-LB" sz="1100" dirty="0" smtClean="0"/>
              <a:t> • لا توجد مساحة لتوسيع الطريق أو بناء طريق جديد بسبب التطور الكثيف على جانب الطريق. </a:t>
            </a:r>
          </a:p>
          <a:p>
            <a:pPr algn="r" rtl="1"/>
            <a:r>
              <a:rPr lang="ar-LB" sz="1100" dirty="0" smtClean="0"/>
              <a:t>ب) الحافلات بين المدن</a:t>
            </a:r>
          </a:p>
          <a:p>
            <a:pPr algn="r" rtl="1"/>
            <a:r>
              <a:rPr lang="ar-LB" sz="1100" dirty="0" smtClean="0"/>
              <a:t> • لا توجد محطة للحافلات بين المدن خارج الشارع ، ولكن يتم استخدام الطرق الموجودة كمحطة للحافلات بين المدن (أو محطة للحافلات داخل المدينة).</a:t>
            </a:r>
          </a:p>
          <a:p>
            <a:pPr algn="r" rtl="1"/>
            <a:r>
              <a:rPr lang="ar-LB" sz="1100" dirty="0" smtClean="0"/>
              <a:t> • تنتظر الحافلات بين المدن الركاب على الطريق حتى يصعد عدد كافٍ من الركاب عليها ، وبالتالي فإن حركة المرور مزعجة بشدة. </a:t>
            </a:r>
          </a:p>
          <a:p>
            <a:pPr algn="r" rtl="1"/>
            <a:r>
              <a:rPr lang="ar-LB" sz="1100" dirty="0" smtClean="0"/>
              <a:t>• تتركز محطات الحافلات بين الشوارع في الشوارع على طول أكثر الطرق ازدحاما. </a:t>
            </a:r>
          </a:p>
          <a:p>
            <a:pPr algn="r" rtl="1"/>
            <a:r>
              <a:rPr lang="ar-LB" sz="1100" dirty="0" smtClean="0"/>
              <a:t>ج) سيارات الأجرة </a:t>
            </a:r>
          </a:p>
          <a:p>
            <a:pPr algn="r" rtl="1"/>
            <a:r>
              <a:rPr lang="ar-LB" sz="1100" dirty="0" smtClean="0"/>
              <a:t>• لا يوجد موقف سيارات أجرة خارج الشارع. سيارات الأجرة وقوف السيارات في الشوارع للحصول على 4 أو 5 ركاب. </a:t>
            </a:r>
          </a:p>
          <a:p>
            <a:pPr algn="r" rtl="1"/>
            <a:r>
              <a:rPr lang="ar-LB" sz="1100" dirty="0" smtClean="0"/>
              <a:t>• من الواضح أن العرض الزائد لخدمة سيارات الأجرة. لا تستطيع العديد من سيارات الأجرة اصطحاب الركاب ، ولكن تقف في أحد الشوارع طوال اليوم. </a:t>
            </a:r>
          </a:p>
          <a:p>
            <a:pPr algn="r" rtl="1"/>
            <a:r>
              <a:rPr lang="ar-LB" sz="1100" dirty="0" smtClean="0"/>
              <a:t>• تتركز سيارات الأجرة في الحديقة العامة ومناطق ساحة عبد الناصر.</a:t>
            </a:r>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xmlns="" val="1426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100" dirty="0" smtClean="0"/>
              <a:t>د) وقوف السيارات في الشارع </a:t>
            </a:r>
          </a:p>
          <a:p>
            <a:pPr algn="r" rtl="1"/>
            <a:r>
              <a:rPr lang="ar-LB" sz="1100" dirty="0" smtClean="0"/>
              <a:t>• تتوقف العديد من المركبات على طول الشوارع ، وتضيق مساحة الطريق من أجل التنقل. </a:t>
            </a:r>
          </a:p>
          <a:p>
            <a:pPr algn="r" rtl="1"/>
            <a:r>
              <a:rPr lang="ar-LB" sz="1100" dirty="0" smtClean="0"/>
              <a:t>هـ) تشغيل حركة المرور في اتجاه واحد</a:t>
            </a:r>
          </a:p>
          <a:p>
            <a:pPr algn="r" rtl="1"/>
            <a:r>
              <a:rPr lang="ar-LB" sz="1100" dirty="0" smtClean="0"/>
              <a:t> • يتم اعتماد عملية المرور في اتجاه واحد على نطاق واسع في معظم المناطق ، وهذا النظام ناجح ، ولكن هناك بعض المناطق التي تحتاج إلى تحسين هذا النظام. </a:t>
            </a:r>
          </a:p>
          <a:p>
            <a:pPr algn="r" rtl="1"/>
            <a:r>
              <a:rPr lang="ar-LB" sz="1100" dirty="0" smtClean="0"/>
              <a:t>و) الحالة البيئية</a:t>
            </a:r>
          </a:p>
          <a:p>
            <a:pPr algn="r" rtl="1"/>
            <a:r>
              <a:rPr lang="ar-LB" sz="1100" dirty="0" smtClean="0"/>
              <a:t> • بسبب تركز حركة المرور ، وظروف الحركة البطيئة ، والعديد من المركبات القديمة ، تدهورت نوعية الهواء بشكل خطير.</a:t>
            </a:r>
          </a:p>
          <a:p>
            <a:pPr algn="r" rtl="1"/>
            <a:r>
              <a:rPr lang="ar-LB" sz="1100" dirty="0" smtClean="0"/>
              <a:t> ز) العوامل المؤثرة في التنمية السياحية </a:t>
            </a:r>
          </a:p>
          <a:p>
            <a:pPr algn="r" rtl="1"/>
            <a:r>
              <a:rPr lang="ar-LB" sz="1100" dirty="0" smtClean="0"/>
              <a:t>• تتركز التراث التاريخي والثقافي في منطقة المدينة القديمة. هناك حاجة إلى أماكن وقوف السيارات المناسبة ، وتحسين الأرصفة وطرق المشاة وتطويب المنطقة لجذب المزيد من السياح.</a:t>
            </a:r>
            <a:endParaRPr lang="en-US" sz="1100"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156</a:t>
            </a:fld>
            <a:endParaRPr lang="en-US">
              <a:solidFill>
                <a:prstClr val="black"/>
              </a:solidFill>
            </a:endParaRPr>
          </a:p>
        </p:txBody>
      </p:sp>
    </p:spTree>
    <p:extLst>
      <p:ext uri="{BB962C8B-B14F-4D97-AF65-F5344CB8AC3E}">
        <p14:creationId xmlns:p14="http://schemas.microsoft.com/office/powerpoint/2010/main" xmlns="" val="14269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 الخريطة مناطق زحمة السير، مواقف</a:t>
            </a:r>
            <a:r>
              <a:rPr lang="ar-LB" baseline="0" dirty="0" smtClean="0"/>
              <a:t> الباصات وسيارات الأجرة</a:t>
            </a:r>
          </a:p>
          <a:p>
            <a:pPr algn="r" rtl="1"/>
            <a:r>
              <a:rPr lang="ar-LB" baseline="0" dirty="0" smtClean="0"/>
              <a:t>الجوامع</a:t>
            </a:r>
          </a:p>
          <a:p>
            <a:pPr algn="r" rtl="1"/>
            <a:r>
              <a:rPr lang="ar-LB" baseline="0" dirty="0" smtClean="0"/>
              <a:t>المناطق التاريخية</a:t>
            </a:r>
          </a:p>
          <a:p>
            <a:pPr algn="r" rtl="1"/>
            <a:r>
              <a:rPr lang="ar-LB" baseline="0" dirty="0" smtClean="0"/>
              <a:t>الأسواق القديمة</a:t>
            </a:r>
          </a:p>
          <a:p>
            <a:pPr algn="r" rtl="1"/>
            <a:r>
              <a:rPr lang="ar-LB" dirty="0" smtClean="0"/>
              <a:t>الطرقات المخصصة للمشاة</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157</a:t>
            </a:fld>
            <a:endParaRPr lang="en-US">
              <a:solidFill>
                <a:prstClr val="black"/>
              </a:solidFill>
            </a:endParaRPr>
          </a:p>
        </p:txBody>
      </p:sp>
    </p:spTree>
    <p:extLst>
      <p:ext uri="{BB962C8B-B14F-4D97-AF65-F5344CB8AC3E}">
        <p14:creationId xmlns:p14="http://schemas.microsoft.com/office/powerpoint/2010/main" xmlns="" val="214427481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 الخريطة مواقف</a:t>
            </a:r>
            <a:r>
              <a:rPr lang="ar-LB" baseline="0" dirty="0" smtClean="0"/>
              <a:t> الباصات و سيارات الأجرة المقترحة في المشروع</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158</a:t>
            </a:fld>
            <a:endParaRPr lang="en-US">
              <a:solidFill>
                <a:prstClr val="black"/>
              </a:solidFill>
            </a:endParaRPr>
          </a:p>
        </p:txBody>
      </p:sp>
    </p:spTree>
    <p:extLst>
      <p:ext uri="{BB962C8B-B14F-4D97-AF65-F5344CB8AC3E}">
        <p14:creationId xmlns:p14="http://schemas.microsoft.com/office/powerpoint/2010/main" xmlns="" val="384141099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نظام المرور باتجاه واحد الموجود</a:t>
            </a:r>
            <a:r>
              <a:rPr lang="ar-LB" baseline="0" dirty="0" smtClean="0"/>
              <a:t> حاليا</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159</a:t>
            </a:fld>
            <a:endParaRPr lang="en-US">
              <a:solidFill>
                <a:prstClr val="black"/>
              </a:solidFill>
            </a:endParaRPr>
          </a:p>
        </p:txBody>
      </p:sp>
    </p:spTree>
    <p:extLst>
      <p:ext uri="{BB962C8B-B14F-4D97-AF65-F5344CB8AC3E}">
        <p14:creationId xmlns:p14="http://schemas.microsoft.com/office/powerpoint/2010/main" xmlns="" val="3804136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الاستثمارات</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النهاية ، تلعب الاستثمارات أيضًا دورًا مهمًا في النظام الاقتصادي.</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 إذا تم إجراء عدد أقل من الاستثمارات في فترة معينة، يمكن أن يعزى ذلك إلى عدد من الأسباب مثلا</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 انخفاض في الاستهلاك أو في الصادرات. سبب آخر لانخفاض الاستثمار يمكن أن يكون ارتفاع أسعار الفائدة.</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xmlns="" val="30195095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نظام</a:t>
            </a:r>
            <a:r>
              <a:rPr lang="ar-LB" baseline="0" dirty="0" smtClean="0"/>
              <a:t> المرور باتجاه واحد المقترح في المشروع</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160</a:t>
            </a:fld>
            <a:endParaRPr lang="en-US">
              <a:solidFill>
                <a:prstClr val="black"/>
              </a:solidFill>
            </a:endParaRPr>
          </a:p>
        </p:txBody>
      </p:sp>
    </p:spTree>
    <p:extLst>
      <p:ext uri="{BB962C8B-B14F-4D97-AF65-F5344CB8AC3E}">
        <p14:creationId xmlns:p14="http://schemas.microsoft.com/office/powerpoint/2010/main" xmlns="" val="210569453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مواقع أماكن وقوف السيارات خارج الشارع</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161</a:t>
            </a:fld>
            <a:endParaRPr lang="en-US">
              <a:solidFill>
                <a:prstClr val="black"/>
              </a:solidFill>
            </a:endParaRPr>
          </a:p>
        </p:txBody>
      </p:sp>
    </p:spTree>
    <p:extLst>
      <p:ext uri="{BB962C8B-B14F-4D97-AF65-F5344CB8AC3E}">
        <p14:creationId xmlns:p14="http://schemas.microsoft.com/office/powerpoint/2010/main" xmlns="" val="21962842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مواقع أماكن وقوف السيارات في الشارع</a:t>
            </a:r>
            <a:endParaRPr lang="en-US" dirty="0" smtClean="0"/>
          </a:p>
          <a:p>
            <a:pPr algn="r" rtl="1"/>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162</a:t>
            </a:fld>
            <a:endParaRPr lang="en-US">
              <a:solidFill>
                <a:prstClr val="black"/>
              </a:solidFill>
            </a:endParaRPr>
          </a:p>
        </p:txBody>
      </p:sp>
    </p:spTree>
    <p:extLst>
      <p:ext uri="{BB962C8B-B14F-4D97-AF65-F5344CB8AC3E}">
        <p14:creationId xmlns:p14="http://schemas.microsoft.com/office/powerpoint/2010/main" xmlns="" val="344339632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حالة مواقف</a:t>
            </a:r>
            <a:r>
              <a:rPr lang="ar-LB" baseline="0" dirty="0" smtClean="0"/>
              <a:t> السيارات الحالية في الشارع</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xmlns="" val="11750616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0" i="0" kern="1200" dirty="0" smtClean="0">
                <a:solidFill>
                  <a:schemeClr val="tx1"/>
                </a:solidFill>
                <a:effectLst/>
                <a:latin typeface="+mn-lt"/>
                <a:ea typeface="+mn-ea"/>
                <a:cs typeface="+mn-cs"/>
              </a:rPr>
              <a:t>مواقع تتميز بمواقف مزدوجة و مواقف على الارصفة</a:t>
            </a:r>
          </a:p>
          <a:p>
            <a:r>
              <a:rPr lang="ar-LB" sz="1200" b="0" i="0" kern="1200" dirty="0" smtClean="0">
                <a:solidFill>
                  <a:schemeClr val="tx1"/>
                </a:solidFill>
                <a:effectLst/>
                <a:latin typeface="+mn-lt"/>
                <a:ea typeface="+mn-ea"/>
                <a:cs typeface="+mn-cs"/>
              </a:rPr>
              <a:t/>
            </a:r>
            <a:br>
              <a:rPr lang="ar-LB"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164</a:t>
            </a:fld>
            <a:endParaRPr lang="en-US">
              <a:solidFill>
                <a:prstClr val="black"/>
              </a:solidFill>
            </a:endParaRPr>
          </a:p>
        </p:txBody>
      </p:sp>
    </p:spTree>
    <p:extLst>
      <p:ext uri="{BB962C8B-B14F-4D97-AF65-F5344CB8AC3E}">
        <p14:creationId xmlns:p14="http://schemas.microsoft.com/office/powerpoint/2010/main" xmlns="" val="38505303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المخطط </a:t>
            </a:r>
            <a:r>
              <a:rPr lang="ar-LB" baseline="0" dirty="0" smtClean="0"/>
              <a:t>المقترح في المشروع </a:t>
            </a:r>
            <a:r>
              <a:rPr lang="ar-LB" dirty="0" smtClean="0"/>
              <a:t>للأماكن المسموح استخدامها كموقف (تظهر باللون الأزرق) والأماكن الممنوع الوقوف فيها (وتظهر باللون الأحمر)،</a:t>
            </a:r>
            <a:r>
              <a:rPr lang="ar-LB" baseline="0" dirty="0" smtClean="0"/>
              <a:t> نلاحظ ان معظم المناطق المسموح الوقوف فيها تتمركز خارج وسط المدينة</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xmlns="" val="279603698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مخطط مقترح لتسعير المواقف حسب اماكنها في المدينة والمدة المسموح بها (نلاحظ ان الوقوف في الأماكن البعيدة عن وسط المدينة(تظهر باللون الأخضر) يكلف اقل لمدة أطول وذلك لحث الناس على عدم التوقف في وسط المدينة)</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166</a:t>
            </a:fld>
            <a:endParaRPr lang="en-US">
              <a:solidFill>
                <a:prstClr val="black"/>
              </a:solidFill>
            </a:endParaRPr>
          </a:p>
        </p:txBody>
      </p:sp>
    </p:spTree>
    <p:extLst>
      <p:ext uri="{BB962C8B-B14F-4D97-AF65-F5344CB8AC3E}">
        <p14:creationId xmlns:p14="http://schemas.microsoft.com/office/powerpoint/2010/main" xmlns="" val="9573723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0" i="0" kern="1200" dirty="0" smtClean="0">
                <a:solidFill>
                  <a:schemeClr val="tx1"/>
                </a:solidFill>
                <a:effectLst/>
                <a:latin typeface="+mn-lt"/>
                <a:ea typeface="+mn-ea"/>
                <a:cs typeface="+mn-cs"/>
              </a:rPr>
              <a:t>تحسين تقاطع الطرقات وإشارات المرور</a:t>
            </a:r>
          </a:p>
          <a:p>
            <a:pPr algn="r" rtl="1"/>
            <a:r>
              <a:rPr lang="ar-LB" sz="1200" b="0" i="0" kern="1200" dirty="0" smtClean="0">
                <a:solidFill>
                  <a:schemeClr val="tx1"/>
                </a:solidFill>
                <a:effectLst/>
                <a:latin typeface="+mn-lt"/>
                <a:ea typeface="+mn-ea"/>
                <a:cs typeface="+mn-cs"/>
              </a:rPr>
              <a:t>يظهر</a:t>
            </a:r>
            <a:r>
              <a:rPr lang="ar-LB" sz="1200" b="0" i="0" kern="1200" baseline="0" dirty="0" smtClean="0">
                <a:solidFill>
                  <a:schemeClr val="tx1"/>
                </a:solidFill>
                <a:effectLst/>
                <a:latin typeface="+mn-lt"/>
                <a:ea typeface="+mn-ea"/>
                <a:cs typeface="+mn-cs"/>
              </a:rPr>
              <a:t> المخطط تقاطع الطرق التي يشملها المشروع</a:t>
            </a:r>
          </a:p>
          <a:p>
            <a:pPr algn="r" rtl="1"/>
            <a:r>
              <a:rPr lang="ar-LB" sz="1200" b="0" i="0" kern="1200" baseline="0" dirty="0" smtClean="0">
                <a:solidFill>
                  <a:schemeClr val="tx1"/>
                </a:solidFill>
                <a:effectLst/>
                <a:latin typeface="+mn-lt"/>
                <a:ea typeface="+mn-ea"/>
                <a:cs typeface="+mn-cs"/>
              </a:rPr>
              <a:t>اللون الأزرق يرمز الى كون التقاطع قد دخل ضمن مشروع الممر السفلي المعروض سابقا</a:t>
            </a:r>
          </a:p>
          <a:p>
            <a:pPr algn="r" rtl="1"/>
            <a:r>
              <a:rPr lang="ar-LB" sz="1200" b="0" i="0" kern="1200" baseline="0" dirty="0" smtClean="0">
                <a:solidFill>
                  <a:schemeClr val="tx1"/>
                </a:solidFill>
                <a:effectLst/>
                <a:latin typeface="+mn-lt"/>
                <a:ea typeface="+mn-ea"/>
                <a:cs typeface="+mn-cs"/>
              </a:rPr>
              <a:t>اللون الأحمر يعبر عن التقاطعات التي يجب اخذها بعين الاعتبار ضمن مشروع إشارات المرور</a:t>
            </a:r>
          </a:p>
          <a:p>
            <a:pPr algn="r" rtl="1"/>
            <a:r>
              <a:rPr lang="ar-LB" sz="1200" b="0" i="0" kern="1200" baseline="0" dirty="0" smtClean="0">
                <a:solidFill>
                  <a:schemeClr val="tx1"/>
                </a:solidFill>
                <a:effectLst/>
                <a:latin typeface="+mn-lt"/>
                <a:ea typeface="+mn-ea"/>
                <a:cs typeface="+mn-cs"/>
              </a:rPr>
              <a:t>اللون الأخضر و الأصفر يرمز الى كون التقاطع قد دخل مسبقا في مشروع إشارات المرور من قبل </a:t>
            </a:r>
            <a:r>
              <a:rPr lang="ar-LB" sz="1200" b="0" i="0" kern="1200" baseline="0" dirty="0" err="1" smtClean="0">
                <a:solidFill>
                  <a:schemeClr val="tx1"/>
                </a:solidFill>
                <a:effectLst/>
                <a:latin typeface="+mn-lt"/>
                <a:ea typeface="+mn-ea"/>
                <a:cs typeface="+mn-cs"/>
              </a:rPr>
              <a:t>اوزارة</a:t>
            </a:r>
            <a:endParaRPr lang="ar-L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167</a:t>
            </a:fld>
            <a:endParaRPr lang="en-US">
              <a:solidFill>
                <a:prstClr val="black"/>
              </a:solidFill>
            </a:endParaRPr>
          </a:p>
        </p:txBody>
      </p:sp>
    </p:spTree>
    <p:extLst>
      <p:ext uri="{BB962C8B-B14F-4D97-AF65-F5344CB8AC3E}">
        <p14:creationId xmlns:p14="http://schemas.microsoft.com/office/powerpoint/2010/main" xmlns="" val="9599296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0" i="0" kern="1200" dirty="0" smtClean="0">
                <a:solidFill>
                  <a:schemeClr val="tx1"/>
                </a:solidFill>
                <a:effectLst/>
                <a:latin typeface="+mn-lt"/>
                <a:ea typeface="+mn-ea"/>
                <a:cs typeface="+mn-cs"/>
              </a:rPr>
              <a:t>خريطة مواقع جرد الشوارع</a:t>
            </a:r>
          </a:p>
          <a:p>
            <a:r>
              <a:rPr lang="ar-LB" sz="1200" b="0" i="0" kern="1200" dirty="0" smtClean="0">
                <a:solidFill>
                  <a:schemeClr val="tx1"/>
                </a:solidFill>
                <a:effectLst/>
                <a:latin typeface="+mn-lt"/>
                <a:ea typeface="+mn-ea"/>
                <a:cs typeface="+mn-cs"/>
              </a:rPr>
              <a:t/>
            </a:r>
            <a:br>
              <a:rPr lang="ar-LB"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168</a:t>
            </a:fld>
            <a:endParaRPr lang="en-US">
              <a:solidFill>
                <a:prstClr val="black"/>
              </a:solidFill>
            </a:endParaRPr>
          </a:p>
        </p:txBody>
      </p:sp>
    </p:spTree>
    <p:extLst>
      <p:ext uri="{BB962C8B-B14F-4D97-AF65-F5344CB8AC3E}">
        <p14:creationId xmlns:p14="http://schemas.microsoft.com/office/powerpoint/2010/main" xmlns="" val="307283423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مخطط يظهر </a:t>
            </a:r>
            <a:r>
              <a:rPr lang="ar-LB" sz="1200" b="0" i="0" kern="1200" dirty="0" smtClean="0">
                <a:solidFill>
                  <a:schemeClr val="tx1"/>
                </a:solidFill>
                <a:effectLst/>
                <a:latin typeface="+mn-lt"/>
                <a:ea typeface="+mn-ea"/>
                <a:cs typeface="+mn-cs"/>
              </a:rPr>
              <a:t>الحد الأقصى لحجم حركة المرور لكل ساعة</a:t>
            </a:r>
          </a:p>
          <a:p>
            <a:r>
              <a:rPr lang="ar-LB" sz="1200" b="0" i="0" kern="1200" dirty="0" smtClean="0">
                <a:solidFill>
                  <a:schemeClr val="tx1"/>
                </a:solidFill>
                <a:effectLst/>
                <a:latin typeface="+mn-lt"/>
                <a:ea typeface="+mn-ea"/>
                <a:cs typeface="+mn-cs"/>
              </a:rPr>
              <a:t/>
            </a:r>
            <a:br>
              <a:rPr lang="ar-LB"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169</a:t>
            </a:fld>
            <a:endParaRPr lang="en-US">
              <a:solidFill>
                <a:prstClr val="black"/>
              </a:solidFill>
            </a:endParaRPr>
          </a:p>
        </p:txBody>
      </p:sp>
    </p:spTree>
    <p:extLst>
      <p:ext uri="{BB962C8B-B14F-4D97-AF65-F5344CB8AC3E}">
        <p14:creationId xmlns:p14="http://schemas.microsoft.com/office/powerpoint/2010/main" xmlns="" val="167224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 نموذج </a:t>
            </a:r>
            <a:r>
              <a:rPr lang="ar-LB" sz="1200" kern="1200" dirty="0" smtClean="0">
                <a:solidFill>
                  <a:schemeClr val="tx1"/>
                </a:solidFill>
                <a:effectLst/>
                <a:latin typeface="+mn-lt"/>
                <a:ea typeface="+mn-ea"/>
                <a:cs typeface="+mn-cs"/>
              </a:rPr>
              <a:t>العام</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xmlns="" val="127569611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0" i="0" kern="1200" dirty="0" smtClean="0">
                <a:solidFill>
                  <a:schemeClr val="tx1"/>
                </a:solidFill>
                <a:effectLst/>
                <a:latin typeface="+mn-lt"/>
                <a:ea typeface="+mn-ea"/>
                <a:cs typeface="+mn-cs"/>
              </a:rPr>
              <a:t>مراجعة خطة إشارات المرور الجارية</a:t>
            </a:r>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170</a:t>
            </a:fld>
            <a:endParaRPr lang="en-US">
              <a:solidFill>
                <a:prstClr val="black"/>
              </a:solidFill>
            </a:endParaRPr>
          </a:p>
        </p:txBody>
      </p:sp>
    </p:spTree>
    <p:extLst>
      <p:ext uri="{BB962C8B-B14F-4D97-AF65-F5344CB8AC3E}">
        <p14:creationId xmlns:p14="http://schemas.microsoft.com/office/powerpoint/2010/main" xmlns="" val="301376911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مخطط تحسين التقاطع رقم 14 عبر وضع</a:t>
            </a:r>
            <a:r>
              <a:rPr lang="ar-LB" baseline="0" dirty="0" smtClean="0"/>
              <a:t> إشارات مرور</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172</a:t>
            </a:fld>
            <a:endParaRPr lang="en-US">
              <a:solidFill>
                <a:prstClr val="black"/>
              </a:solidFill>
            </a:endParaRPr>
          </a:p>
        </p:txBody>
      </p:sp>
    </p:spTree>
    <p:extLst>
      <p:ext uri="{BB962C8B-B14F-4D97-AF65-F5344CB8AC3E}">
        <p14:creationId xmlns:p14="http://schemas.microsoft.com/office/powerpoint/2010/main" xmlns="" val="28223681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مخطط تحسين التقاطع رقم 17 عبر وضع</a:t>
            </a:r>
            <a:r>
              <a:rPr lang="ar-LB" baseline="0" dirty="0" smtClean="0"/>
              <a:t> إشارات مرور</a:t>
            </a:r>
            <a:endParaRPr lang="en-US" dirty="0" smtClean="0"/>
          </a:p>
          <a:p>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xmlns="" val="11610430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مخطط تحسين تقاطع</a:t>
            </a:r>
            <a:r>
              <a:rPr lang="ar-LB" baseline="0" dirty="0" smtClean="0"/>
              <a:t> السرايا القديمة</a:t>
            </a:r>
            <a:r>
              <a:rPr lang="ar-LB" dirty="0" smtClean="0"/>
              <a:t> عبر وضع</a:t>
            </a:r>
            <a:r>
              <a:rPr lang="ar-LB" baseline="0" dirty="0" smtClean="0"/>
              <a:t> إشارات مرور</a:t>
            </a:r>
            <a:endParaRPr lang="en-US" dirty="0" smtClean="0"/>
          </a:p>
          <a:p>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174</a:t>
            </a:fld>
            <a:endParaRPr lang="en-US">
              <a:solidFill>
                <a:prstClr val="black"/>
              </a:solidFill>
            </a:endParaRPr>
          </a:p>
        </p:txBody>
      </p:sp>
    </p:spTree>
    <p:extLst>
      <p:ext uri="{BB962C8B-B14F-4D97-AF65-F5344CB8AC3E}">
        <p14:creationId xmlns:p14="http://schemas.microsoft.com/office/powerpoint/2010/main" xmlns="" val="205268251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مخطط تحسين التقاطع رقم 23 (مستديرة النجمة) عبر وضع</a:t>
            </a:r>
            <a:r>
              <a:rPr lang="ar-LB" baseline="0" dirty="0" smtClean="0"/>
              <a:t> إشارات مرور</a:t>
            </a:r>
            <a:endParaRPr lang="en-US" dirty="0" smtClean="0"/>
          </a:p>
          <a:p>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175</a:t>
            </a:fld>
            <a:endParaRPr lang="en-US">
              <a:solidFill>
                <a:prstClr val="black"/>
              </a:solidFill>
            </a:endParaRPr>
          </a:p>
        </p:txBody>
      </p:sp>
    </p:spTree>
    <p:extLst>
      <p:ext uri="{BB962C8B-B14F-4D97-AF65-F5344CB8AC3E}">
        <p14:creationId xmlns:p14="http://schemas.microsoft.com/office/powerpoint/2010/main" xmlns="" val="295782561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مخطط الاول لتحسين تقاطع ساحة التل</a:t>
            </a:r>
            <a:r>
              <a:rPr lang="ar-LB" baseline="0" dirty="0" smtClean="0"/>
              <a:t> </a:t>
            </a:r>
            <a:r>
              <a:rPr lang="ar-LB" dirty="0" smtClean="0"/>
              <a:t>عبر وضع</a:t>
            </a:r>
            <a:r>
              <a:rPr lang="ar-LB" baseline="0" dirty="0" smtClean="0"/>
              <a:t> إشارات مرور</a:t>
            </a:r>
            <a:endParaRPr lang="en-US" dirty="0" smtClean="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176</a:t>
            </a:fld>
            <a:endParaRPr lang="en-US">
              <a:solidFill>
                <a:prstClr val="black"/>
              </a:solidFill>
            </a:endParaRPr>
          </a:p>
        </p:txBody>
      </p:sp>
    </p:spTree>
    <p:extLst>
      <p:ext uri="{BB962C8B-B14F-4D97-AF65-F5344CB8AC3E}">
        <p14:creationId xmlns:p14="http://schemas.microsoft.com/office/powerpoint/2010/main" xmlns="" val="361705658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مخطط الثاني لتحسين تقاطع ساحة التل</a:t>
            </a:r>
            <a:r>
              <a:rPr lang="ar-LB" baseline="0" dirty="0" smtClean="0"/>
              <a:t> </a:t>
            </a:r>
            <a:r>
              <a:rPr lang="ar-LB" dirty="0" smtClean="0"/>
              <a:t>عبر وضع</a:t>
            </a:r>
            <a:r>
              <a:rPr lang="ar-LB" baseline="0" dirty="0" smtClean="0"/>
              <a:t> إشارات مرور</a:t>
            </a:r>
            <a:endParaRPr lang="en-US" dirty="0" smtClean="0"/>
          </a:p>
          <a:p>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177</a:t>
            </a:fld>
            <a:endParaRPr lang="en-US">
              <a:solidFill>
                <a:prstClr val="black"/>
              </a:solidFill>
            </a:endParaRPr>
          </a:p>
        </p:txBody>
      </p:sp>
    </p:spTree>
    <p:extLst>
      <p:ext uri="{BB962C8B-B14F-4D97-AF65-F5344CB8AC3E}">
        <p14:creationId xmlns:p14="http://schemas.microsoft.com/office/powerpoint/2010/main" xmlns="" val="268971671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0" i="0" kern="1200" dirty="0" smtClean="0">
                <a:solidFill>
                  <a:schemeClr val="tx1"/>
                </a:solidFill>
                <a:effectLst/>
                <a:latin typeface="+mn-lt"/>
                <a:ea typeface="+mn-ea"/>
                <a:cs typeface="+mn-cs"/>
              </a:rPr>
              <a:t>مرافق السلامة المرورية</a:t>
            </a:r>
          </a:p>
          <a:p>
            <a:pPr algn="r" rtl="1"/>
            <a:r>
              <a:rPr lang="ar-LB" sz="1200" b="0" i="0" kern="1200" dirty="0" smtClean="0">
                <a:solidFill>
                  <a:schemeClr val="tx1"/>
                </a:solidFill>
                <a:effectLst/>
                <a:latin typeface="+mn-lt"/>
                <a:ea typeface="+mn-ea"/>
                <a:cs typeface="+mn-cs"/>
              </a:rPr>
              <a:t>الجدول الأول</a:t>
            </a:r>
            <a:r>
              <a:rPr lang="ar-LB" sz="1200" b="0" i="0" kern="1200" baseline="0" dirty="0" smtClean="0">
                <a:solidFill>
                  <a:schemeClr val="tx1"/>
                </a:solidFill>
                <a:effectLst/>
                <a:latin typeface="+mn-lt"/>
                <a:ea typeface="+mn-ea"/>
                <a:cs typeface="+mn-cs"/>
              </a:rPr>
              <a:t> يظهر </a:t>
            </a:r>
            <a:r>
              <a:rPr lang="ar-LB" sz="1200" b="0" i="0" kern="1200" dirty="0" smtClean="0">
                <a:solidFill>
                  <a:schemeClr val="tx1"/>
                </a:solidFill>
                <a:effectLst/>
                <a:latin typeface="+mn-lt"/>
                <a:ea typeface="+mn-ea"/>
                <a:cs typeface="+mn-cs"/>
              </a:rPr>
              <a:t>تقييم حجم المشاة وقدرة الرصيف</a:t>
            </a:r>
          </a:p>
          <a:p>
            <a:pPr algn="r" rtl="1"/>
            <a:r>
              <a:rPr lang="ar-LB" sz="1200" b="0" i="0" kern="1200" dirty="0" smtClean="0">
                <a:solidFill>
                  <a:schemeClr val="tx1"/>
                </a:solidFill>
                <a:effectLst/>
                <a:latin typeface="+mn-lt"/>
                <a:ea typeface="+mn-ea"/>
                <a:cs typeface="+mn-cs"/>
              </a:rPr>
              <a:t>الجدول الثاني والثالث يظهر حالة الرصيف والطرقات المخططة</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178</a:t>
            </a:fld>
            <a:endParaRPr lang="en-US">
              <a:solidFill>
                <a:prstClr val="black"/>
              </a:solidFill>
            </a:endParaRPr>
          </a:p>
        </p:txBody>
      </p:sp>
    </p:spTree>
    <p:extLst>
      <p:ext uri="{BB962C8B-B14F-4D97-AF65-F5344CB8AC3E}">
        <p14:creationId xmlns:p14="http://schemas.microsoft.com/office/powerpoint/2010/main" xmlns="" val="19286336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مخطط يظهر الوضع الحالي للأرصفة</a:t>
            </a:r>
            <a:r>
              <a:rPr lang="ar-LB" baseline="0" dirty="0" smtClean="0"/>
              <a:t> بالأخضر ذو حالة جيدة بالأزرق ذو حالة مقبولة والاحمر ذو حالة سيئة</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179</a:t>
            </a:fld>
            <a:endParaRPr lang="en-US">
              <a:solidFill>
                <a:prstClr val="black"/>
              </a:solidFill>
            </a:endParaRPr>
          </a:p>
        </p:txBody>
      </p:sp>
    </p:spTree>
    <p:extLst>
      <p:ext uri="{BB962C8B-B14F-4D97-AF65-F5344CB8AC3E}">
        <p14:creationId xmlns:p14="http://schemas.microsoft.com/office/powerpoint/2010/main" xmlns="" val="2164460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0" i="0" kern="1200" dirty="0" smtClean="0">
                <a:solidFill>
                  <a:schemeClr val="tx1"/>
                </a:solidFill>
                <a:effectLst/>
                <a:latin typeface="+mn-lt"/>
                <a:ea typeface="+mn-ea"/>
                <a:cs typeface="+mn-cs"/>
              </a:rPr>
              <a:t>الطرقات</a:t>
            </a:r>
            <a:r>
              <a:rPr lang="ar-LB" sz="1200" b="0" i="0" kern="1200" baseline="0" dirty="0" smtClean="0">
                <a:solidFill>
                  <a:schemeClr val="tx1"/>
                </a:solidFill>
                <a:effectLst/>
                <a:latin typeface="+mn-lt"/>
                <a:ea typeface="+mn-ea"/>
                <a:cs typeface="+mn-cs"/>
              </a:rPr>
              <a:t> المخططة حاليا </a:t>
            </a:r>
            <a:r>
              <a:rPr lang="ar-LB" sz="1200" b="0" i="0" kern="1200" dirty="0" smtClean="0">
                <a:solidFill>
                  <a:schemeClr val="tx1"/>
                </a:solidFill>
                <a:effectLst/>
                <a:latin typeface="+mn-lt"/>
                <a:ea typeface="+mn-ea"/>
                <a:cs typeface="+mn-cs"/>
              </a:rPr>
              <a:t/>
            </a:r>
            <a:br>
              <a:rPr lang="ar-LB"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180</a:t>
            </a:fld>
            <a:endParaRPr lang="en-US">
              <a:solidFill>
                <a:prstClr val="black"/>
              </a:solidFill>
            </a:endParaRPr>
          </a:p>
        </p:txBody>
      </p:sp>
    </p:spTree>
    <p:extLst>
      <p:ext uri="{BB962C8B-B14F-4D97-AF65-F5344CB8AC3E}">
        <p14:creationId xmlns:p14="http://schemas.microsoft.com/office/powerpoint/2010/main" xmlns="" val="3721615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smtClean="0"/>
              <a:t>الفهرس</a:t>
            </a:r>
            <a:endParaRPr lang="en-US" dirty="0" smtClean="0"/>
          </a:p>
          <a:p>
            <a:pPr algn="r" rtl="1"/>
            <a:r>
              <a:rPr lang="ar-LB" dirty="0" smtClean="0"/>
              <a:t>مفهوم الضرائب</a:t>
            </a:r>
          </a:p>
          <a:p>
            <a:pPr algn="r" rtl="1"/>
            <a:r>
              <a:rPr lang="ar-SA" b="0" dirty="0" smtClean="0"/>
              <a:t>المبادئ الأساسية التي يقوم عليها فرض الضريبة</a:t>
            </a:r>
            <a:endParaRPr lang="ar-LB" b="0" dirty="0" smtClean="0"/>
          </a:p>
          <a:p>
            <a:pPr algn="r" rtl="1"/>
            <a:r>
              <a:rPr lang="ar-LB" b="0" dirty="0" smtClean="0"/>
              <a:t>كيفية فرض الضريبة</a:t>
            </a:r>
          </a:p>
          <a:p>
            <a:pPr algn="r" rtl="1"/>
            <a:r>
              <a:rPr lang="ar-LB" dirty="0" smtClean="0"/>
              <a:t>أنواع الضرائب في لبنان</a:t>
            </a:r>
            <a:endParaRPr lang="en-US" dirty="0" smtClean="0"/>
          </a:p>
          <a:p>
            <a:pPr lvl="0" algn="r" rtl="1"/>
            <a:r>
              <a:rPr lang="ar-LB" dirty="0" smtClean="0"/>
              <a:t>مع</a:t>
            </a:r>
            <a:r>
              <a:rPr lang="ar-SA" dirty="0" smtClean="0"/>
              <a:t>دل الضريبة العادي على أرباح الشركات في </a:t>
            </a:r>
            <a:r>
              <a:rPr lang="ar-LB" dirty="0" smtClean="0"/>
              <a:t>لبنان و تركيا</a:t>
            </a:r>
            <a:endParaRPr lang="en-US" dirty="0" smtClean="0"/>
          </a:p>
          <a:p>
            <a:pPr lvl="0" algn="r" rtl="1"/>
            <a:r>
              <a:rPr lang="ar-LB" dirty="0" smtClean="0"/>
              <a:t>النظام الضريبي في لبنان</a:t>
            </a:r>
            <a:endParaRPr lang="en-US" dirty="0" smtClean="0"/>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32</a:t>
            </a:fld>
            <a:endParaRPr lang="fr-FR"/>
          </a:p>
        </p:txBody>
      </p:sp>
    </p:spTree>
    <p:extLst>
      <p:ext uri="{BB962C8B-B14F-4D97-AF65-F5344CB8AC3E}">
        <p14:creationId xmlns:p14="http://schemas.microsoft.com/office/powerpoint/2010/main" xmlns="" val="421443957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لا توجد علامات على الطرق في كل منطقة وسط المدينة. </a:t>
            </a:r>
          </a:p>
          <a:p>
            <a:pPr algn="r" rtl="1"/>
            <a:r>
              <a:rPr lang="ar-LB" dirty="0" smtClean="0"/>
              <a:t>في مجال تخطيط الطرق تم النظر في أنواع الخطوط التالية(تظهر في الرسم):</a:t>
            </a:r>
          </a:p>
          <a:p>
            <a:pPr algn="r" rtl="1"/>
            <a:r>
              <a:rPr lang="ar-LB" dirty="0" smtClean="0"/>
              <a:t>تحديد الطريق . </a:t>
            </a:r>
          </a:p>
          <a:p>
            <a:pPr algn="r" rtl="1"/>
            <a:r>
              <a:rPr lang="ar-LB" dirty="0" smtClean="0"/>
              <a:t>ممر</a:t>
            </a:r>
            <a:r>
              <a:rPr lang="ar-LB" baseline="0" dirty="0" smtClean="0"/>
              <a:t> المشاة</a:t>
            </a:r>
            <a:endParaRPr lang="ar-LB" dirty="0" smtClean="0"/>
          </a:p>
          <a:p>
            <a:pPr algn="r" rtl="1"/>
            <a:r>
              <a:rPr lang="ar-LB" dirty="0" smtClean="0"/>
              <a:t>موقف للسيارات في الشارع.</a:t>
            </a:r>
          </a:p>
          <a:p>
            <a:pPr algn="r" rtl="1"/>
            <a:r>
              <a:rPr lang="ar-LB" dirty="0" smtClean="0"/>
              <a:t> موقف للسيارات خارج الشارع. </a:t>
            </a:r>
          </a:p>
          <a:p>
            <a:pPr algn="r" rtl="1"/>
            <a:r>
              <a:rPr lang="ar-LB" dirty="0" smtClean="0"/>
              <a:t>توجيه.</a:t>
            </a:r>
          </a:p>
          <a:p>
            <a:pPr algn="r" rtl="1"/>
            <a:r>
              <a:rPr lang="ar-LB" dirty="0" smtClean="0"/>
              <a:t>تظهر الجداول الى اليسار</a:t>
            </a:r>
            <a:r>
              <a:rPr lang="ar-LB" baseline="0" dirty="0" smtClean="0"/>
              <a:t> عدد إشارات المرور التي نحتاجها بالإضافة الى المساحة التي يجب تخطيطها</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181</a:t>
            </a:fld>
            <a:endParaRPr lang="en-US">
              <a:solidFill>
                <a:prstClr val="black"/>
              </a:solidFill>
            </a:endParaRPr>
          </a:p>
        </p:txBody>
      </p:sp>
    </p:spTree>
    <p:extLst>
      <p:ext uri="{BB962C8B-B14F-4D97-AF65-F5344CB8AC3E}">
        <p14:creationId xmlns:p14="http://schemas.microsoft.com/office/powerpoint/2010/main" xmlns="" val="329031360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Y" dirty="0" smtClean="0">
                <a:solidFill>
                  <a:srgbClr val="363636"/>
                </a:solidFill>
                <a:latin typeface="Arial" panose="020B0604020202020204" pitchFamily="34" charset="0"/>
                <a:cs typeface="+mn-cs"/>
              </a:rPr>
              <a:t>من </a:t>
            </a:r>
            <a:r>
              <a:rPr lang="ar-LB" dirty="0" smtClean="0">
                <a:solidFill>
                  <a:srgbClr val="363636"/>
                </a:solidFill>
                <a:latin typeface="Arial" panose="020B0604020202020204" pitchFamily="34" charset="0"/>
                <a:cs typeface="+mn-cs"/>
              </a:rPr>
              <a:t>حوالى </a:t>
            </a:r>
            <a:r>
              <a:rPr lang="ar-LB" dirty="0" smtClean="0">
                <a:solidFill>
                  <a:srgbClr val="363636"/>
                </a:solidFill>
                <a:latin typeface="Arial" panose="020B0604020202020204" pitchFamily="34" charset="0"/>
                <a:cs typeface="+mn-cs"/>
              </a:rPr>
              <a:t>125 عاماً، منحت السلطات العثمانية الضوء الأخضر لإحدى الشركات الخاصة لإطلاق أول خط سكة حديد في ما كان يعرف آنذاك بـ"جبل لبنان". وما إن حل عام 1894 حتى كان أول قطار بخاري يشق طريقه ملتوياً بين الجبال والوديان رابطاً بين مدينتي بيروت ودمشق عبر بلدة رياق. ومع مرور السنوات توسعت شبكة الخطوط الحديدية وازدهرت، وامتدت لتشمل تقريباً معظم الأراضي اللبنانية شمالاً وجنوباً وبقاعاً. لكن هذه النهضة "السككية" التي نشرت العمران في ربوع بلاد الأرز مدناً وقرى، ما لبثت أن بدأت تتداعى مع انطلاق شرارة الحرب الأهلية عام 1975، إذ تقطعت أوصال هذه الخطوط وسبلها إلى أن اضمحلت نهائياً ليطويها قطار النسيان</a:t>
            </a: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185</a:t>
            </a:fld>
            <a:endParaRPr lang="en-US">
              <a:solidFill>
                <a:prstClr val="black"/>
              </a:solidFill>
            </a:endParaRPr>
          </a:p>
        </p:txBody>
      </p:sp>
    </p:spTree>
    <p:extLst>
      <p:ext uri="{BB962C8B-B14F-4D97-AF65-F5344CB8AC3E}">
        <p14:creationId xmlns:p14="http://schemas.microsoft.com/office/powerpoint/2010/main" xmlns="" val="420591254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latin typeface="Arial" panose="020B0604020202020204" pitchFamily="34" charset="0"/>
                <a:ea typeface="Times New Roman" panose="02020603050405020304" pitchFamily="18" charset="0"/>
              </a:rPr>
              <a:t>و اذ كانت آخر رحلة للقطار عام 1995، من هنا نأتي الى ذكر أهم الأسباب لتوقف القطارات عن العمل و نذكر منها:</a:t>
            </a:r>
            <a:endParaRPr lang="en-US" dirty="0" smtClean="0">
              <a:latin typeface="Arial" panose="020B0604020202020204" pitchFamily="34" charset="0"/>
              <a:ea typeface="Times New Roman" panose="02020603050405020304" pitchFamily="18" charset="0"/>
              <a:cs typeface="Arial" panose="020B0604020202020204" pitchFamily="34" charset="0"/>
            </a:endParaRPr>
          </a:p>
          <a:p>
            <a:pPr lvl="1" algn="r" rtl="1"/>
            <a:r>
              <a:rPr lang="ar-LB" dirty="0" smtClean="0">
                <a:latin typeface="Arial" panose="020B0604020202020204" pitchFamily="34" charset="0"/>
              </a:rPr>
              <a:t>الاعتداءات العشوائية على سكك الحديد</a:t>
            </a:r>
          </a:p>
          <a:p>
            <a:pPr lvl="1" algn="r" rtl="1"/>
            <a:r>
              <a:rPr lang="ar-LB" dirty="0" smtClean="0">
                <a:latin typeface="Arial" panose="020B0604020202020204" pitchFamily="34" charset="0"/>
              </a:rPr>
              <a:t>وغياب التخطيط اللازم لإعادة إحياء هذا القطاع</a:t>
            </a:r>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186</a:t>
            </a:fld>
            <a:endParaRPr lang="en-US">
              <a:solidFill>
                <a:prstClr val="black"/>
              </a:solidFill>
            </a:endParaRPr>
          </a:p>
        </p:txBody>
      </p:sp>
    </p:spTree>
    <p:extLst>
      <p:ext uri="{BB962C8B-B14F-4D97-AF65-F5344CB8AC3E}">
        <p14:creationId xmlns:p14="http://schemas.microsoft.com/office/powerpoint/2010/main" xmlns="" val="323425903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dirty="0" smtClean="0"/>
              <a:t>اما عن وضع سكة الحديد الحالي ف</a:t>
            </a:r>
            <a:r>
              <a:rPr lang="ar-LB" sz="1200" dirty="0" smtClean="0">
                <a:latin typeface="Arial" panose="020B0604020202020204" pitchFamily="34" charset="0"/>
              </a:rPr>
              <a:t> هناك قطارات صالحة للسير في لبنان ، و هناك سكك حديد تم شراؤها عام 2003، وهي لا تزال في مرفأ طرابلس و قسما كبيرا من سكك الحديد يؤجر مواقف للسيارات واستثمارات موقتة و يتم بيع بعض قطع سكك الحديد منها.</a:t>
            </a:r>
            <a:r>
              <a:rPr lang="ar-LB" sz="1200" dirty="0" smtClean="0"/>
              <a:t>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187</a:t>
            </a:fld>
            <a:endParaRPr lang="en-US">
              <a:solidFill>
                <a:prstClr val="black"/>
              </a:solidFill>
            </a:endParaRPr>
          </a:p>
        </p:txBody>
      </p:sp>
    </p:spTree>
    <p:extLst>
      <p:ext uri="{BB962C8B-B14F-4D97-AF65-F5344CB8AC3E}">
        <p14:creationId xmlns:p14="http://schemas.microsoft.com/office/powerpoint/2010/main" xmlns="" val="65235687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xmlns="" val="300951126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بعدما أُقر في مؤتمر «سيدر – أو باريس 4» برنامج إنفاق استثماري، بالنسبة لمختلف القطاعات خُصص جزء منها للنقل، والذي نال الحصة الأكبر: 32 بالمئة من مجموع الأموال أي 5 مليارات و864 مليون دولار</a:t>
            </a:r>
            <a:r>
              <a:rPr lang="ar-LB" baseline="0" dirty="0" smtClean="0"/>
              <a:t> </a:t>
            </a:r>
            <a:r>
              <a:rPr lang="ar-LB" dirty="0" smtClean="0"/>
              <a:t>خصصت بنسبة 80% في المئة لبناء وتأهيل المزيد من الطرقات، 7 في المئة لشبكة الباصات، 8 في المئة للمطارات، 4 في المئة للمرافئ، في حين نالت سكك الحديد 1 في المئة من أموال قطاع النقل لبناء قطار يصل مرفأ طرابلس بالحدود الشمالية مع سوريا، بهدف نقل البضائع والمساهمة في إعمار سوريا.</a:t>
            </a:r>
            <a:endParaRPr lang="en-US" sz="1600" dirty="0" smtClean="0"/>
          </a:p>
          <a:p>
            <a:pPr algn="r" rtl="1"/>
            <a:endParaRPr lang="ar-LB" dirty="0" smtClean="0"/>
          </a:p>
          <a:p>
            <a:pPr algn="r" rtl="1"/>
            <a:r>
              <a:rPr lang="ar-LB" dirty="0" smtClean="0">
                <a:latin typeface="Arial" panose="020B0604020202020204" pitchFamily="34" charset="0"/>
                <a:cs typeface="+mn-cs"/>
              </a:rPr>
              <a:t>هذا المشروع جاهز بكل دراساته وتفاصيله الشاملة، كي يُنفّذ بشكل فعلي، وتم إطلاق المناقصات من أجل تنفيذ المرحلة الأولى من هذا المشروع، ولكن توقف العمل به، ولم تستكمل مرحلة التلزيم، بسبب عدم توافر الاعتمادات المالية اللازمة.</a:t>
            </a:r>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189</a:t>
            </a:fld>
            <a:endParaRPr lang="en-US">
              <a:solidFill>
                <a:prstClr val="black"/>
              </a:solidFill>
            </a:endParaRPr>
          </a:p>
        </p:txBody>
      </p:sp>
    </p:spTree>
    <p:extLst>
      <p:ext uri="{BB962C8B-B14F-4D97-AF65-F5344CB8AC3E}">
        <p14:creationId xmlns:p14="http://schemas.microsoft.com/office/powerpoint/2010/main" xmlns="" val="104259473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ar-LB" dirty="0" smtClean="0">
                <a:solidFill>
                  <a:srgbClr val="000000"/>
                </a:solidFill>
                <a:latin typeface="Arial" panose="020B0604020202020204" pitchFamily="34" charset="0"/>
                <a:cs typeface="+mn-cs"/>
              </a:rPr>
              <a:t>هناك خط عريض يمتد من الناقورة الى طرابلس فالحدود اللبنانية السورية بطول 233 كلم، خط جبلي ضيق بين بيروت ورياق والحدود السورية بطول 82 كلم ً، خط عريض من رياق الى القصير بطول 91 كلم، خط عريض من طرابلس الى الحدودو السورية العبودية 32 كلم.</a:t>
            </a:r>
            <a:endParaRPr lang="en-US" dirty="0" smtClean="0">
              <a:latin typeface="Arial" panose="020B0604020202020204" pitchFamily="34" charset="0"/>
              <a:cs typeface="Arial" panose="020B0604020202020204" pitchFamily="34" charset="0"/>
            </a:endParaRPr>
          </a:p>
          <a:p>
            <a:pPr algn="just" rtl="1"/>
            <a:endParaRPr lang="ar-LB" sz="1600" dirty="0" smtClean="0"/>
          </a:p>
          <a:p>
            <a:pPr algn="just" rtl="1"/>
            <a:r>
              <a:rPr lang="ar-LB" sz="1600" dirty="0" smtClean="0">
                <a:solidFill>
                  <a:srgbClr val="000000"/>
                </a:solidFill>
                <a:latin typeface="Arial" panose="020B0604020202020204" pitchFamily="34" charset="0"/>
                <a:cs typeface="+mn-cs"/>
              </a:rPr>
              <a:t>أما أبرز خطوط السكك الحديدية:</a:t>
            </a:r>
          </a:p>
          <a:p>
            <a:pPr algn="just" rtl="1"/>
            <a:r>
              <a:rPr lang="ar-LB" sz="1600" dirty="0" smtClean="0">
                <a:solidFill>
                  <a:srgbClr val="000000"/>
                </a:solidFill>
                <a:latin typeface="Arial" panose="020B0604020202020204" pitchFamily="34" charset="0"/>
                <a:cs typeface="+mn-cs"/>
              </a:rPr>
              <a:t>خط يربط بيروت بالشام </a:t>
            </a:r>
          </a:p>
          <a:p>
            <a:pPr algn="just" rtl="1"/>
            <a:r>
              <a:rPr lang="ar-LB" sz="1600" dirty="0" smtClean="0">
                <a:solidFill>
                  <a:srgbClr val="000000"/>
                </a:solidFill>
                <a:latin typeface="Arial" panose="020B0604020202020204" pitchFamily="34" charset="0"/>
                <a:cs typeface="+mn-cs"/>
              </a:rPr>
              <a:t>خط يربط رياق بأوروبا </a:t>
            </a:r>
          </a:p>
          <a:p>
            <a:pPr algn="just" rtl="1"/>
            <a:r>
              <a:rPr lang="ar-LB" sz="1600" dirty="0" smtClean="0">
                <a:solidFill>
                  <a:srgbClr val="000000"/>
                </a:solidFill>
                <a:latin typeface="Arial" panose="020B0604020202020204" pitchFamily="34" charset="0"/>
                <a:cs typeface="+mn-cs"/>
              </a:rPr>
              <a:t>خط طرابلس – حماه</a:t>
            </a:r>
          </a:p>
          <a:p>
            <a:pPr algn="just" rtl="1"/>
            <a:r>
              <a:rPr lang="ar-LB" sz="1600" dirty="0" smtClean="0">
                <a:solidFill>
                  <a:srgbClr val="000000"/>
                </a:solidFill>
                <a:latin typeface="Arial" panose="020B0604020202020204" pitchFamily="34" charset="0"/>
                <a:cs typeface="+mn-cs"/>
              </a:rPr>
              <a:t>وخط يربط طرابلس بحيفا</a:t>
            </a:r>
            <a:endParaRPr lang="en-US" sz="1600" dirty="0" smtClean="0">
              <a:latin typeface="Arial" panose="020B0604020202020204" pitchFamily="34" charset="0"/>
              <a:cs typeface="Arial" panose="020B0604020202020204" pitchFamily="34" charset="0"/>
            </a:endParaRPr>
          </a:p>
          <a:p>
            <a:pPr algn="just" rtl="1"/>
            <a:endParaRPr lang="en-US" sz="1600"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190</a:t>
            </a:fld>
            <a:endParaRPr lang="en-US">
              <a:solidFill>
                <a:prstClr val="black"/>
              </a:solidFill>
            </a:endParaRPr>
          </a:p>
        </p:txBody>
      </p:sp>
    </p:spTree>
    <p:extLst>
      <p:ext uri="{BB962C8B-B14F-4D97-AF65-F5344CB8AC3E}">
        <p14:creationId xmlns:p14="http://schemas.microsoft.com/office/powerpoint/2010/main" xmlns="" val="398528948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قدمت جمعية </a:t>
            </a:r>
            <a:r>
              <a:rPr lang="en-US" dirty="0" smtClean="0"/>
              <a:t> train-train </a:t>
            </a:r>
            <a:r>
              <a:rPr lang="ar-LB" dirty="0" smtClean="0"/>
              <a:t>مشروع خط البترون-جبيل و الذي يبلغ طوله 17.3 كلم</a:t>
            </a:r>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191</a:t>
            </a:fld>
            <a:endParaRPr lang="en-US">
              <a:solidFill>
                <a:prstClr val="black"/>
              </a:solidFill>
            </a:endParaRPr>
          </a:p>
        </p:txBody>
      </p:sp>
    </p:spTree>
    <p:extLst>
      <p:ext uri="{BB962C8B-B14F-4D97-AF65-F5344CB8AC3E}">
        <p14:creationId xmlns:p14="http://schemas.microsoft.com/office/powerpoint/2010/main" xmlns="" val="4935186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 و هو خط أحادي المسار، يتضمن 3 محطات و 5 جسور 4 منها حديد و واحد من حجر و هناك نفق واحد و على السكة يجب تواجد اشارة مرور القطار</a:t>
            </a:r>
            <a:endParaRPr lang="en-US" dirty="0" smtClean="0"/>
          </a:p>
          <a:p>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192</a:t>
            </a:fld>
            <a:endParaRPr lang="en-US">
              <a:solidFill>
                <a:prstClr val="black"/>
              </a:solidFill>
            </a:endParaRPr>
          </a:p>
        </p:txBody>
      </p:sp>
    </p:spTree>
    <p:extLst>
      <p:ext uri="{BB962C8B-B14F-4D97-AF65-F5344CB8AC3E}">
        <p14:creationId xmlns:p14="http://schemas.microsoft.com/office/powerpoint/2010/main" xmlns="" val="104797585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هناك عدة أنواع قطارات نذكر منها </a:t>
            </a:r>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193</a:t>
            </a:fld>
            <a:endParaRPr lang="en-US">
              <a:solidFill>
                <a:prstClr val="black"/>
              </a:solidFill>
            </a:endParaRPr>
          </a:p>
        </p:txBody>
      </p:sp>
    </p:spTree>
    <p:extLst>
      <p:ext uri="{BB962C8B-B14F-4D97-AF65-F5344CB8AC3E}">
        <p14:creationId xmlns:p14="http://schemas.microsoft.com/office/powerpoint/2010/main" xmlns="" val="3161393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smtClean="0"/>
              <a:t>مفهوم الضرائب</a:t>
            </a:r>
            <a:endParaRPr lang="en-US" dirty="0" smtClean="0"/>
          </a:p>
          <a:p>
            <a:pPr algn="r" rtl="1"/>
            <a:r>
              <a:rPr lang="ar-LB" dirty="0" smtClean="0"/>
              <a:t>الضرائب هي الاموال</a:t>
            </a:r>
            <a:r>
              <a:rPr lang="ar-LB" baseline="0" dirty="0" smtClean="0"/>
              <a:t> التي يدفعها عامة الشعب و المؤسسات و الشركات للحكومة لتغطي نفقاتها عل الخدمات العامة مثل الطرق و الصحة و التعليم و غيرها. من هنا نفهم أن الضرائب مورد مهم لدفع الرواتب و تمويل المشاريع بهدف التنمية الاقتصادية للبلاد </a:t>
            </a:r>
            <a:endParaRPr lang="en-US" dirty="0"/>
          </a:p>
        </p:txBody>
      </p:sp>
      <p:sp>
        <p:nvSpPr>
          <p:cNvPr id="4" name="Slide Number Placeholder 3"/>
          <p:cNvSpPr>
            <a:spLocks noGrp="1"/>
          </p:cNvSpPr>
          <p:nvPr>
            <p:ph type="sldNum" sz="quarter" idx="10"/>
          </p:nvPr>
        </p:nvSpPr>
        <p:spPr/>
        <p:txBody>
          <a:bodyPr/>
          <a:lstStyle/>
          <a:p>
            <a:fld id="{908CCBED-34DC-4AAC-B227-529BAEB3D6D6}"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xmlns="" val="787559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LB" dirty="0" smtClean="0"/>
              <a:t>واقع سكة الحديد في طرابلس  </a:t>
            </a: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194</a:t>
            </a:fld>
            <a:endParaRPr lang="fr-FR"/>
          </a:p>
        </p:txBody>
      </p:sp>
    </p:spTree>
    <p:extLst>
      <p:ext uri="{BB962C8B-B14F-4D97-AF65-F5344CB8AC3E}">
        <p14:creationId xmlns:p14="http://schemas.microsoft.com/office/powerpoint/2010/main" xmlns="" val="407910781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و هذا نموذج لمحطة قطارات، فهنا مدخل المحطة و هنا حيث تباع التذاكر و هذه منطقة الانتظار و نرى هنا مكان انتظار القطارأو المغادرة و في الجهة الاخرى حيث الوصول و في هذه الجهة نفسها  يخرج القادمون من المحطة </a:t>
            </a:r>
            <a:endParaRPr lang="en-US" dirty="0" smtClean="0"/>
          </a:p>
          <a:p>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195</a:t>
            </a:fld>
            <a:endParaRPr lang="en-US">
              <a:solidFill>
                <a:prstClr val="black"/>
              </a:solidFill>
            </a:endParaRPr>
          </a:p>
        </p:txBody>
      </p:sp>
    </p:spTree>
    <p:extLst>
      <p:ext uri="{BB962C8B-B14F-4D97-AF65-F5344CB8AC3E}">
        <p14:creationId xmlns:p14="http://schemas.microsoft.com/office/powerpoint/2010/main" xmlns="" val="307435821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r" rtl="1">
              <a:buFont typeface="Arial" panose="020B0604020202020204" pitchFamily="34" charset="0"/>
              <a:buChar char="•"/>
            </a:pPr>
            <a:r>
              <a:rPr lang="ar-LB" sz="1200" dirty="0" smtClean="0">
                <a:solidFill>
                  <a:srgbClr val="000000"/>
                </a:solidFill>
                <a:latin typeface="Arial" panose="020B0604020202020204" pitchFamily="34" charset="0"/>
                <a:cs typeface="+mn-cs"/>
              </a:rPr>
              <a:t> </a:t>
            </a:r>
            <a:r>
              <a:rPr lang="ar-LB" sz="1200" dirty="0" smtClean="0">
                <a:latin typeface="Arial" panose="020B0604020202020204" pitchFamily="34" charset="0"/>
                <a:cs typeface="+mn-cs"/>
              </a:rPr>
              <a:t>أقرت الحكومة اللبنانية الموازنة و خصصت جزءا منها لاعادة تشغيل المحطة  و ارتقت الى </a:t>
            </a:r>
            <a:r>
              <a:rPr lang="ar-LB" sz="1200" dirty="0" smtClean="0">
                <a:solidFill>
                  <a:srgbClr val="000000"/>
                </a:solidFill>
                <a:latin typeface="Arial" panose="020B0604020202020204" pitchFamily="34" charset="0"/>
                <a:cs typeface="+mn-cs"/>
              </a:rPr>
              <a:t>إنجاز محطة طرابلس الرئيسية، التي تحتاج إلى صيانة المحطات الفرعية والأرصفة ومعها الجسور الـ9 فوق الأنهر.</a:t>
            </a:r>
          </a:p>
          <a:p>
            <a:pPr marL="285750" indent="-285750" algn="r" rtl="1">
              <a:buFont typeface="Arial" panose="020B0604020202020204" pitchFamily="34" charset="0"/>
              <a:buChar char="•"/>
            </a:pPr>
            <a:r>
              <a:rPr lang="ar-LB" sz="1200" dirty="0" smtClean="0">
                <a:latin typeface="Arial" panose="020B0604020202020204" pitchFamily="34" charset="0"/>
                <a:cs typeface="+mn-cs"/>
              </a:rPr>
              <a:t>تم رصد الإعتمادات المالية، المقدرة بـ 20 مليون دولار، من أصل 75 مليون دولار، المحدّدة لهذا المشروع بكل مراحله، والمقر من ضمن موازنة الدولة اللبنانية، وأن المرحلة الأولى تهدف إلى بناء 9 جسور فوق الأنهر، ما بين مدينة طرابلس وبلدة العبودية</a:t>
            </a:r>
            <a:endParaRPr lang="en-US" sz="1200" dirty="0" smtClean="0">
              <a:latin typeface="Arial" panose="020B0604020202020204" pitchFamily="34" charset="0"/>
              <a:cs typeface="Arial" panose="020B0604020202020204" pitchFamily="34" charset="0"/>
            </a:endParaRPr>
          </a:p>
          <a:p>
            <a:endParaRPr lang="ar-LB" dirty="0" smtClean="0"/>
          </a:p>
          <a:p>
            <a:pPr algn="r" rtl="1"/>
            <a:r>
              <a:rPr lang="ar-LB" dirty="0" smtClean="0">
                <a:latin typeface="Arial" panose="020B0604020202020204" pitchFamily="34" charset="0"/>
                <a:cs typeface="+mn-cs"/>
              </a:rPr>
              <a:t>قُسم المشروع الى ثلاثة مراحل:</a:t>
            </a:r>
          </a:p>
          <a:p>
            <a:pPr algn="r" rtl="1"/>
            <a:r>
              <a:rPr lang="ar-LB" dirty="0" smtClean="0">
                <a:latin typeface="Arial" panose="020B0604020202020204" pitchFamily="34" charset="0"/>
                <a:cs typeface="+mn-cs"/>
              </a:rPr>
              <a:t>المرحلة الأولى هي مرحلة التحضير و تستغرق 6 أشهر و تكلّف 100 ألف دولار أمريكي</a:t>
            </a:r>
          </a:p>
          <a:p>
            <a:pPr algn="r" rtl="1"/>
            <a:r>
              <a:rPr lang="ar-LB" dirty="0" smtClean="0">
                <a:latin typeface="Arial" panose="020B0604020202020204" pitchFamily="34" charset="0"/>
                <a:cs typeface="+mn-cs"/>
              </a:rPr>
              <a:t>المرحلة الثانية هي مرحلة تنفيذ المشروع و يستغرق سنتين و يكلّف 1 مليون دولار أمريكي</a:t>
            </a:r>
          </a:p>
          <a:p>
            <a:pPr algn="r" rtl="1"/>
            <a:r>
              <a:rPr lang="ar-LB" dirty="0" smtClean="0">
                <a:latin typeface="Arial" panose="020B0604020202020204" pitchFamily="34" charset="0"/>
                <a:cs typeface="+mn-cs"/>
              </a:rPr>
              <a:t>أما المرحلة الثالثة و الأخيرة هي مرحلة ادارة المشروع</a:t>
            </a: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196</a:t>
            </a:fld>
            <a:endParaRPr lang="en-US">
              <a:solidFill>
                <a:prstClr val="black"/>
              </a:solidFill>
            </a:endParaRPr>
          </a:p>
        </p:txBody>
      </p:sp>
    </p:spTree>
    <p:extLst>
      <p:ext uri="{BB962C8B-B14F-4D97-AF65-F5344CB8AC3E}">
        <p14:creationId xmlns:p14="http://schemas.microsoft.com/office/powerpoint/2010/main" xmlns="" val="80142382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b="1" dirty="0" smtClean="0">
                <a:latin typeface="Arial" panose="020B0604020202020204" pitchFamily="34" charset="0"/>
                <a:ea typeface="Times New Roman" panose="02020603050405020304" pitchFamily="18" charset="0"/>
                <a:cs typeface="+mn-cs"/>
              </a:rPr>
              <a:t>أما برنامج الأمم المتحدة الإنمائي و هدفه  تنمية القدرات المؤسسية لهيئة السكك الحديدية والنقل العام</a:t>
            </a:r>
            <a:endParaRPr lang="ar-LB" dirty="0" smtClean="0"/>
          </a:p>
          <a:p>
            <a:pPr algn="r" rtl="1"/>
            <a:endParaRPr lang="ar-LB" baseline="0"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مستشارون أفراد</a:t>
            </a:r>
            <a:r>
              <a:rPr lang="ar-LB" baseline="0" dirty="0" smtClean="0"/>
              <a:t> عدد 3  : 113 ألف دولار</a:t>
            </a:r>
          </a:p>
          <a:p>
            <a:pPr algn="r" rtl="1"/>
            <a:r>
              <a:rPr lang="ar-LB" baseline="0" dirty="0" smtClean="0"/>
              <a:t>باحث تقني عدد 1 : 42 ألف دولار</a:t>
            </a:r>
          </a:p>
          <a:p>
            <a:pPr algn="r" rtl="1"/>
            <a:r>
              <a:rPr lang="en-US" dirty="0" err="1" smtClean="0">
                <a:latin typeface="Arial" panose="020B0604020202020204" pitchFamily="34" charset="0"/>
                <a:cs typeface="Arial" panose="020B0604020202020204" pitchFamily="34" charset="0"/>
              </a:rPr>
              <a:t>منسق</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تكنولوجيا</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المعلومات</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والاتصالات</a:t>
            </a:r>
            <a:r>
              <a:rPr lang="en-US" dirty="0" smtClean="0">
                <a:latin typeface="Arial" panose="020B0604020202020204" pitchFamily="34" charset="0"/>
                <a:cs typeface="Arial" panose="020B0604020202020204" pitchFamily="34" charset="0"/>
              </a:rPr>
              <a:t> </a:t>
            </a:r>
            <a:r>
              <a:rPr lang="ar-LB" dirty="0" smtClean="0">
                <a:latin typeface="Arial" panose="020B0604020202020204" pitchFamily="34" charset="0"/>
                <a:cs typeface="Arial" panose="020B0604020202020204" pitchFamily="34" charset="0"/>
              </a:rPr>
              <a:t>عدد 1: 53 ألف دولار </a:t>
            </a:r>
          </a:p>
          <a:p>
            <a:pPr algn="r" rtl="1"/>
            <a:r>
              <a:rPr lang="ar-LB" dirty="0" smtClean="0">
                <a:latin typeface="Arial" panose="020B0604020202020204" pitchFamily="34" charset="0"/>
                <a:cs typeface="Arial" panose="020B0604020202020204" pitchFamily="34" charset="0"/>
              </a:rPr>
              <a:t>مهندس مدني عدد 1: 57 ألف دولار</a:t>
            </a:r>
          </a:p>
          <a:p>
            <a:pPr algn="r" rtl="1"/>
            <a:r>
              <a:rPr lang="ar-LB" dirty="0" smtClean="0">
                <a:latin typeface="Arial" panose="020B0604020202020204" pitchFamily="34" charset="0"/>
                <a:cs typeface="Arial" panose="020B0604020202020204" pitchFamily="34" charset="0"/>
              </a:rPr>
              <a:t>و تقنيات أخرى</a:t>
            </a:r>
            <a:r>
              <a:rPr lang="ar-LB" baseline="0" dirty="0" smtClean="0">
                <a:latin typeface="Arial" panose="020B0604020202020204" pitchFamily="34" charset="0"/>
                <a:cs typeface="Arial" panose="020B0604020202020204" pitchFamily="34" charset="0"/>
              </a:rPr>
              <a:t> عدد 3 : 30 ألف دولار</a:t>
            </a:r>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197</a:t>
            </a:fld>
            <a:endParaRPr lang="en-US">
              <a:solidFill>
                <a:prstClr val="black"/>
              </a:solidFill>
            </a:endParaRPr>
          </a:p>
        </p:txBody>
      </p:sp>
    </p:spTree>
    <p:extLst>
      <p:ext uri="{BB962C8B-B14F-4D97-AF65-F5344CB8AC3E}">
        <p14:creationId xmlns:p14="http://schemas.microsoft.com/office/powerpoint/2010/main" xmlns="" val="227822611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كابل الاتصالات البحرية </a:t>
            </a:r>
            <a:r>
              <a:rPr lang="en-US" dirty="0" smtClean="0"/>
              <a:t>I-ME-WE )</a:t>
            </a:r>
            <a:r>
              <a:rPr lang="ar-LB" dirty="0" smtClean="0"/>
              <a:t>الهند - الشرق الأوسط - أوروبا الغربية) الذي يربط بين طرابلس ولبنان وبلدان أخرى</a:t>
            </a:r>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201</a:t>
            </a:fld>
            <a:endParaRPr lang="en-US" dirty="0">
              <a:solidFill>
                <a:prstClr val="black"/>
              </a:solidFill>
            </a:endParaRPr>
          </a:p>
        </p:txBody>
      </p:sp>
    </p:spTree>
    <p:extLst>
      <p:ext uri="{BB962C8B-B14F-4D97-AF65-F5344CB8AC3E}">
        <p14:creationId xmlns:p14="http://schemas.microsoft.com/office/powerpoint/2010/main" xmlns="" val="161720452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الخطوط</a:t>
            </a:r>
            <a:r>
              <a:rPr lang="ar-LB" baseline="0" dirty="0" smtClean="0"/>
              <a:t> الأرضية </a:t>
            </a:r>
          </a:p>
          <a:p>
            <a:pPr algn="r" rtl="1"/>
            <a:r>
              <a:rPr lang="ar-LB" baseline="0" dirty="0" smtClean="0"/>
              <a:t>عدد المشتركين 1،012،849 بمعدل زيادة </a:t>
            </a:r>
            <a:r>
              <a:rPr lang="ar-LB" baseline="0" dirty="0" smtClean="0"/>
              <a:t>843</a:t>
            </a:r>
            <a:r>
              <a:rPr lang="ar-LB" baseline="0" dirty="0" smtClean="0"/>
              <a:t>% أي ما يوازي 198 مشترك جديد يوميا</a:t>
            </a:r>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202</a:t>
            </a:fld>
            <a:endParaRPr lang="en-US" dirty="0">
              <a:solidFill>
                <a:prstClr val="black"/>
              </a:solidFill>
            </a:endParaRPr>
          </a:p>
        </p:txBody>
      </p:sp>
    </p:spTree>
    <p:extLst>
      <p:ext uri="{BB962C8B-B14F-4D97-AF65-F5344CB8AC3E}">
        <p14:creationId xmlns:p14="http://schemas.microsoft.com/office/powerpoint/2010/main" xmlns="" val="355909156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الانترنت </a:t>
            </a:r>
          </a:p>
          <a:p>
            <a:pPr algn="r" rtl="1"/>
            <a:r>
              <a:rPr lang="ar-LB" dirty="0" smtClean="0"/>
              <a:t>عدد المستخدمين 1،244،384 بمعدل زيادة 93،5% أي ما يوازي 1061 مشترك يوميا </a:t>
            </a:r>
            <a:r>
              <a:rPr lang="ar-LB" baseline="0" dirty="0" smtClean="0"/>
              <a:t> </a:t>
            </a:r>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203</a:t>
            </a:fld>
            <a:endParaRPr lang="en-US" dirty="0">
              <a:solidFill>
                <a:prstClr val="black"/>
              </a:solidFill>
            </a:endParaRPr>
          </a:p>
        </p:txBody>
      </p:sp>
    </p:spTree>
    <p:extLst>
      <p:ext uri="{BB962C8B-B14F-4D97-AF65-F5344CB8AC3E}">
        <p14:creationId xmlns:p14="http://schemas.microsoft.com/office/powerpoint/2010/main" xmlns="" val="45807042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en-US" dirty="0" smtClean="0"/>
              <a:t>DSL</a:t>
            </a:r>
          </a:p>
          <a:p>
            <a:pPr algn="r" rtl="1"/>
            <a:r>
              <a:rPr lang="ar-LB" dirty="0" smtClean="0"/>
              <a:t>93،5%</a:t>
            </a:r>
            <a:r>
              <a:rPr lang="ar-LB" baseline="0" dirty="0" smtClean="0"/>
              <a:t> من المكاتب الأساسية مجهزة بتقنية</a:t>
            </a:r>
            <a:r>
              <a:rPr lang="en-US" baseline="0" dirty="0" smtClean="0"/>
              <a:t> </a:t>
            </a:r>
            <a:r>
              <a:rPr lang="ar-LB" baseline="0" dirty="0" smtClean="0"/>
              <a:t>ال</a:t>
            </a:r>
            <a:r>
              <a:rPr lang="en-US" baseline="0" dirty="0" smtClean="0"/>
              <a:t>DSL</a:t>
            </a:r>
          </a:p>
          <a:p>
            <a:pPr algn="r" rtl="1"/>
            <a:r>
              <a:rPr lang="ar-LB" baseline="0" dirty="0" smtClean="0"/>
              <a:t>عدد مشتركي ال </a:t>
            </a:r>
            <a:r>
              <a:rPr lang="en-US" baseline="0" dirty="0" smtClean="0"/>
              <a:t>DSL</a:t>
            </a:r>
            <a:r>
              <a:rPr lang="ar-LB" baseline="0" dirty="0" smtClean="0"/>
              <a:t> الجدد في تزايد 123,4% بين عامي 2012 و 2015</a:t>
            </a:r>
          </a:p>
          <a:p>
            <a:pPr algn="r" rtl="1"/>
            <a:r>
              <a:rPr lang="ar-LB" dirty="0" smtClean="0"/>
              <a:t>العدد الإجمالي لمشتركي</a:t>
            </a:r>
            <a:r>
              <a:rPr lang="ar-LB" baseline="0" dirty="0" smtClean="0"/>
              <a:t> ال </a:t>
            </a:r>
            <a:r>
              <a:rPr lang="en-US" baseline="0" dirty="0" smtClean="0"/>
              <a:t>DSL</a:t>
            </a:r>
            <a:r>
              <a:rPr lang="ar-LB" baseline="0" dirty="0" smtClean="0"/>
              <a:t> وصل الي 537,135 عام 2015</a:t>
            </a:r>
          </a:p>
          <a:p>
            <a:pPr algn="r" rtl="1"/>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204</a:t>
            </a:fld>
            <a:endParaRPr lang="en-US" dirty="0">
              <a:solidFill>
                <a:prstClr val="black"/>
              </a:solidFill>
            </a:endParaRPr>
          </a:p>
        </p:txBody>
      </p:sp>
    </p:spTree>
    <p:extLst>
      <p:ext uri="{BB962C8B-B14F-4D97-AF65-F5344CB8AC3E}">
        <p14:creationId xmlns:p14="http://schemas.microsoft.com/office/powerpoint/2010/main" xmlns="" val="63642983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الجوال</a:t>
            </a:r>
          </a:p>
          <a:p>
            <a:pPr algn="r" rtl="1"/>
            <a:r>
              <a:rPr lang="ar-LB" dirty="0" smtClean="0"/>
              <a:t>العدد</a:t>
            </a:r>
            <a:r>
              <a:rPr lang="ar-LB" baseline="0" dirty="0" smtClean="0"/>
              <a:t> الإجمالي لمستخدمي الجوال وصل الى 4،504،631 مشترك</a:t>
            </a:r>
          </a:p>
          <a:p>
            <a:pPr algn="r" rtl="1"/>
            <a:r>
              <a:rPr lang="ar-LB" baseline="0" dirty="0" smtClean="0"/>
              <a:t>عدد المشتركين بخدمات البيانات وصل الى 1250 باليوم </a:t>
            </a:r>
          </a:p>
          <a:p>
            <a:pPr algn="r" rtl="1"/>
            <a:r>
              <a:rPr lang="ar-LB" baseline="0" dirty="0" smtClean="0"/>
              <a:t>استهلاك البيانات اليومية وصل الى 65</a:t>
            </a:r>
            <a:r>
              <a:rPr lang="en-US" baseline="0" dirty="0" smtClean="0"/>
              <a:t>TB</a:t>
            </a:r>
            <a:r>
              <a:rPr lang="ar-LB" baseline="0" dirty="0" smtClean="0"/>
              <a:t> </a:t>
            </a:r>
          </a:p>
          <a:p>
            <a:pPr algn="r" rtl="1"/>
            <a:r>
              <a:rPr lang="ar-LB" baseline="0" dirty="0" smtClean="0"/>
              <a:t>عائدات القطاع من هذه الخدمات وصل الى1،162،000،000$ أي بزيادة تصل الى 65</a:t>
            </a:r>
            <a:r>
              <a:rPr lang="en-US" baseline="0" dirty="0" smtClean="0"/>
              <a:t>M$</a:t>
            </a:r>
            <a:r>
              <a:rPr lang="ar-LB" baseline="0" dirty="0" smtClean="0"/>
              <a:t> بين العام 2013 و 2015</a:t>
            </a:r>
          </a:p>
          <a:p>
            <a:pPr algn="r" rtl="1"/>
            <a:endParaRPr lang="ar-LB" baseline="0" dirty="0" smtClean="0"/>
          </a:p>
          <a:p>
            <a:pPr algn="r" rtl="1"/>
            <a:endParaRPr lang="ar-LB" dirty="0" smtClean="0"/>
          </a:p>
          <a:p>
            <a:pPr algn="r" rtl="1"/>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206</a:t>
            </a:fld>
            <a:endParaRPr lang="en-US" dirty="0">
              <a:solidFill>
                <a:prstClr val="black"/>
              </a:solidFill>
            </a:endParaRPr>
          </a:p>
        </p:txBody>
      </p:sp>
    </p:spTree>
    <p:extLst>
      <p:ext uri="{BB962C8B-B14F-4D97-AF65-F5344CB8AC3E}">
        <p14:creationId xmlns:p14="http://schemas.microsoft.com/office/powerpoint/2010/main" xmlns="" val="250677958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مو</a:t>
            </a:r>
            <a:r>
              <a:rPr lang="ar-SY" dirty="0" smtClean="0"/>
              <a:t>ا</a:t>
            </a:r>
            <a:r>
              <a:rPr lang="ar-LB" dirty="0" smtClean="0"/>
              <a:t>قع </a:t>
            </a:r>
            <a:r>
              <a:rPr lang="ar-LB" dirty="0" smtClean="0"/>
              <a:t>المراكز لشركات</a:t>
            </a:r>
            <a:r>
              <a:rPr lang="ar-LB" baseline="0" dirty="0" smtClean="0"/>
              <a:t> الفا و تاتش و اوجيرو في شمال لبنان</a:t>
            </a:r>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207</a:t>
            </a:fld>
            <a:endParaRPr lang="en-US">
              <a:solidFill>
                <a:prstClr val="black"/>
              </a:solidFill>
            </a:endParaRPr>
          </a:p>
        </p:txBody>
      </p:sp>
    </p:spTree>
    <p:extLst>
      <p:ext uri="{BB962C8B-B14F-4D97-AF65-F5344CB8AC3E}">
        <p14:creationId xmlns:p14="http://schemas.microsoft.com/office/powerpoint/2010/main" xmlns="" val="2487035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smtClean="0"/>
              <a:t>المبادئ الأساسية التي يقوم عليها فرض الضريبة</a:t>
            </a:r>
            <a:endParaRPr lang="en-US" b="1" dirty="0" smtClean="0"/>
          </a:p>
          <a:p>
            <a:pPr marL="0" indent="0" algn="r" rtl="1">
              <a:buNone/>
            </a:pPr>
            <a:r>
              <a:rPr lang="ar-SA" dirty="0" smtClean="0"/>
              <a:t>يرتبط قيام الضريبة بوظائفها في الدولة الحديثة بعدد من المبادئ التي يجب توفرها وأهمها</a:t>
            </a:r>
            <a:r>
              <a:rPr lang="en-US" dirty="0" smtClean="0"/>
              <a:t>:</a:t>
            </a:r>
          </a:p>
          <a:p>
            <a:pPr marL="171450" indent="-171450" algn="r" rtl="1">
              <a:buFont typeface="Arial" pitchFamily="34" charset="0"/>
              <a:buChar char="•"/>
            </a:pPr>
            <a:r>
              <a:rPr lang="ar-LB" dirty="0" smtClean="0"/>
              <a:t>مبدأ قانونية الضريبة</a:t>
            </a:r>
          </a:p>
          <a:p>
            <a:pPr marL="628650" lvl="1" indent="-171450" algn="r" rtl="1">
              <a:buFont typeface="Arial" pitchFamily="34" charset="0"/>
              <a:buChar char="•"/>
            </a:pPr>
            <a:r>
              <a:rPr lang="ar-SA" dirty="0" smtClean="0"/>
              <a:t>لا ضريبة بدون نص قانوني في الدول الحديثة</a:t>
            </a:r>
            <a:endParaRPr lang="ar-LB" dirty="0" smtClean="0"/>
          </a:p>
          <a:p>
            <a:pPr marL="171450" indent="-171450" algn="r" rtl="1">
              <a:buFont typeface="Arial" pitchFamily="34" charset="0"/>
              <a:buChar char="•"/>
            </a:pPr>
            <a:r>
              <a:rPr lang="ar-LB" dirty="0" smtClean="0"/>
              <a:t>مبدأ عدالة الضريبة</a:t>
            </a:r>
          </a:p>
          <a:p>
            <a:pPr marL="628650" lvl="1" indent="-171450" algn="r" rtl="1">
              <a:buFont typeface="Arial" pitchFamily="34" charset="0"/>
              <a:buChar char="•"/>
            </a:pPr>
            <a:r>
              <a:rPr lang="ar-SA" dirty="0" smtClean="0"/>
              <a:t>أي الأخذ بعين الاعتبار الأوضاع المختلفة للمكلفين وقدراتهم، لا سيما أوضاعهم العائلية (حجم الأسرة على وجه الخصوص) وحجم ثرواتهم ومستويات دخولهم</a:t>
            </a:r>
            <a:endParaRPr lang="ar-LB" dirty="0" smtClean="0"/>
          </a:p>
          <a:p>
            <a:pPr marL="171450" indent="-171450" algn="r" rtl="1">
              <a:buFont typeface="Arial" pitchFamily="34" charset="0"/>
              <a:buChar char="•"/>
            </a:pPr>
            <a:r>
              <a:rPr lang="ar-LB" dirty="0" smtClean="0"/>
              <a:t>مبدأ مردودية الضريبة</a:t>
            </a:r>
          </a:p>
          <a:p>
            <a:pPr marL="628650" lvl="1" indent="-171450" algn="r" rtl="1">
              <a:buFont typeface="Arial" pitchFamily="34" charset="0"/>
              <a:buChar char="•"/>
            </a:pPr>
            <a:r>
              <a:rPr lang="ar-SA" dirty="0" smtClean="0"/>
              <a:t>خلاصة هذا المبدأ هي أن الضريبة يجب أن تعود على الدولة بأعلى مردود ممكن</a:t>
            </a:r>
            <a:endParaRPr lang="en-US" dirty="0" smtClean="0"/>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34</a:t>
            </a:fld>
            <a:endParaRPr lang="fr-FR"/>
          </a:p>
        </p:txBody>
      </p:sp>
    </p:spTree>
    <p:extLst>
      <p:ext uri="{BB962C8B-B14F-4D97-AF65-F5344CB8AC3E}">
        <p14:creationId xmlns:p14="http://schemas.microsoft.com/office/powerpoint/2010/main" xmlns="" val="372114988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الشبكة الثابتة: الانتقال من الأسلاك النحاسية إلى الألياف البصرية</a:t>
            </a:r>
          </a:p>
          <a:p>
            <a:pPr algn="r" rtl="1"/>
            <a:r>
              <a:rPr lang="ar-LB" dirty="0" smtClean="0"/>
              <a:t>اول</a:t>
            </a:r>
            <a:r>
              <a:rPr lang="ar-LB" baseline="0" dirty="0" smtClean="0"/>
              <a:t> صورتين تشيران الى الخطوط الممدودة الى المنازل</a:t>
            </a:r>
          </a:p>
          <a:p>
            <a:pPr algn="r" rtl="1"/>
            <a:r>
              <a:rPr lang="ar-LB" baseline="0" dirty="0" smtClean="0"/>
              <a:t>ثاني صورتين تشيران الى الخطوط الممدودة الى مراكز التوزيع</a:t>
            </a:r>
            <a:endParaRPr lang="ar-LB" dirty="0" smtClean="0"/>
          </a:p>
          <a:p>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209</a:t>
            </a:fld>
            <a:endParaRPr lang="en-US">
              <a:solidFill>
                <a:prstClr val="black"/>
              </a:solidFill>
            </a:endParaRPr>
          </a:p>
        </p:txBody>
      </p:sp>
    </p:spTree>
    <p:extLst>
      <p:ext uri="{BB962C8B-B14F-4D97-AF65-F5344CB8AC3E}">
        <p14:creationId xmlns:p14="http://schemas.microsoft.com/office/powerpoint/2010/main" xmlns="" val="73015715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تغطية</a:t>
            </a:r>
            <a:r>
              <a:rPr lang="ar-LB" baseline="0" dirty="0" smtClean="0"/>
              <a:t> الشبكة </a:t>
            </a:r>
            <a:r>
              <a:rPr lang="ar-LB" baseline="0" dirty="0" smtClean="0"/>
              <a:t>بعد</a:t>
            </a:r>
            <a:r>
              <a:rPr lang="ar-SY" baseline="0" dirty="0" smtClean="0"/>
              <a:t> </a:t>
            </a:r>
            <a:r>
              <a:rPr lang="ar-LB" dirty="0" smtClean="0"/>
              <a:t>الانتقال </a:t>
            </a:r>
            <a:r>
              <a:rPr lang="ar-LB" dirty="0" smtClean="0"/>
              <a:t>من الأسلاك النحاسية إلى الألياف البصرية</a:t>
            </a:r>
          </a:p>
          <a:p>
            <a:r>
              <a:rPr lang="ar-LB" baseline="0" dirty="0" smtClean="0"/>
              <a:t> </a:t>
            </a:r>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211</a:t>
            </a:fld>
            <a:endParaRPr lang="en-US" dirty="0">
              <a:solidFill>
                <a:prstClr val="black"/>
              </a:solidFill>
            </a:endParaRPr>
          </a:p>
        </p:txBody>
      </p:sp>
    </p:spTree>
    <p:extLst>
      <p:ext uri="{BB962C8B-B14F-4D97-AF65-F5344CB8AC3E}">
        <p14:creationId xmlns:p14="http://schemas.microsoft.com/office/powerpoint/2010/main" xmlns="" val="247160456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الانتقال من خدمة ال </a:t>
            </a:r>
            <a:r>
              <a:rPr lang="en-US" dirty="0" smtClean="0"/>
              <a:t>3G</a:t>
            </a:r>
            <a:r>
              <a:rPr lang="ar-LB" baseline="0" dirty="0" smtClean="0"/>
              <a:t> الى خدمة ال </a:t>
            </a:r>
            <a:r>
              <a:rPr lang="en-US" baseline="0" dirty="0" smtClean="0"/>
              <a:t>4G</a:t>
            </a:r>
          </a:p>
          <a:p>
            <a:pPr algn="r" rtl="1"/>
            <a:r>
              <a:rPr lang="ar-LB" baseline="0" dirty="0" smtClean="0"/>
              <a:t>لشركتي الفا </a:t>
            </a:r>
            <a:r>
              <a:rPr lang="ar-LB" baseline="0" dirty="0" err="1" smtClean="0"/>
              <a:t>وتاتش</a:t>
            </a:r>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212</a:t>
            </a:fld>
            <a:endParaRPr lang="en-US" dirty="0">
              <a:solidFill>
                <a:prstClr val="black"/>
              </a:solidFill>
            </a:endParaRPr>
          </a:p>
        </p:txBody>
      </p:sp>
    </p:spTree>
    <p:extLst>
      <p:ext uri="{BB962C8B-B14F-4D97-AF65-F5344CB8AC3E}">
        <p14:creationId xmlns:p14="http://schemas.microsoft.com/office/powerpoint/2010/main" xmlns="" val="36677061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أسباب عديدة أدت الى كون الانترنت في لبنان بطيء اهمها:</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 - برنامج </a:t>
            </a:r>
            <a:r>
              <a:rPr lang="ar-LB" dirty="0" smtClean="0"/>
              <a:t>الألياف البصرية</a:t>
            </a:r>
            <a:r>
              <a:rPr lang="ar-LB" baseline="0" dirty="0" smtClean="0"/>
              <a:t> لم يفعل </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 برنامج الالياف البصرية لا يؤثر على المستخدمين الافراد</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 توزيع الانترنت بشكل غير كافي على الشركات الخاصة من قيل شركة اوجيرو</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 الأسعار العالية </a:t>
            </a:r>
            <a:endParaRPr lang="ar-LB" dirty="0" smtClean="0"/>
          </a:p>
          <a:p>
            <a:pPr algn="r" rtl="1"/>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213</a:t>
            </a:fld>
            <a:endParaRPr lang="en-US" dirty="0">
              <a:solidFill>
                <a:prstClr val="black"/>
              </a:solidFill>
            </a:endParaRPr>
          </a:p>
        </p:txBody>
      </p:sp>
    </p:spTree>
    <p:extLst>
      <p:ext uri="{BB962C8B-B14F-4D97-AF65-F5344CB8AC3E}">
        <p14:creationId xmlns:p14="http://schemas.microsoft.com/office/powerpoint/2010/main" xmlns="" val="69845864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dirty="0" smtClean="0">
                <a:solidFill>
                  <a:srgbClr val="C00000"/>
                </a:solidFill>
              </a:rPr>
              <a:t>انواع محطة الطاقة</a:t>
            </a:r>
            <a:endParaRPr lang="en-US" sz="1200" b="1" dirty="0" smtClean="0">
              <a:solidFill>
                <a:srgbClr val="C00000"/>
              </a:solidFill>
            </a:endParaRPr>
          </a:p>
          <a:p>
            <a:pPr algn="r" rtl="1"/>
            <a:r>
              <a:rPr lang="ar-LB" dirty="0" smtClean="0"/>
              <a:t>محطة توليد الطاقة بالغاز (</a:t>
            </a:r>
            <a:r>
              <a:rPr lang="en-US" dirty="0" smtClean="0"/>
              <a:t>(</a:t>
            </a:r>
            <a:r>
              <a:rPr lang="fr-FR" dirty="0" smtClean="0"/>
              <a:t>GPP</a:t>
            </a:r>
          </a:p>
          <a:p>
            <a:pPr algn="r" rtl="1"/>
            <a:r>
              <a:rPr lang="ar-LB" dirty="0" smtClean="0"/>
              <a:t>محطة توليد الطاقة القائمة على النفط</a:t>
            </a:r>
          </a:p>
          <a:p>
            <a:pPr algn="r" rtl="1"/>
            <a:r>
              <a:rPr lang="ar-LB" dirty="0" smtClean="0"/>
              <a:t>محطة الطاقة الشمسية</a:t>
            </a:r>
          </a:p>
          <a:p>
            <a:pPr algn="r" rtl="1"/>
            <a:r>
              <a:rPr lang="ar-LB" dirty="0" smtClean="0"/>
              <a:t>محطة توليد حرق النفايات</a:t>
            </a:r>
          </a:p>
          <a:p>
            <a:pPr algn="r" rtl="1"/>
            <a:r>
              <a:rPr lang="ar-LB" dirty="0" smtClean="0"/>
              <a:t>محطة توليد الطاقة الكهروضوئية</a:t>
            </a:r>
          </a:p>
          <a:p>
            <a:pPr algn="r" rtl="1"/>
            <a:r>
              <a:rPr lang="ar-LB" dirty="0" smtClean="0"/>
              <a:t>محطة طاقة الرياح</a:t>
            </a:r>
          </a:p>
          <a:p>
            <a:pPr algn="r" rtl="1"/>
            <a:r>
              <a:rPr lang="ar-LB" dirty="0" smtClean="0"/>
              <a:t>محطة توليد الطاقة الهيدروليكية</a:t>
            </a:r>
            <a:endParaRPr lang="en-US"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محطات الطاقة من الكتلة الحيوية</a:t>
            </a:r>
          </a:p>
          <a:p>
            <a:pPr algn="r" rtl="1"/>
            <a:r>
              <a:rPr lang="ar-LB" dirty="0" smtClean="0"/>
              <a:t>الطاقة النووية وبنيتها التحتية</a:t>
            </a:r>
          </a:p>
          <a:p>
            <a:pPr algn="r" rtl="1"/>
            <a:r>
              <a:rPr lang="ar-LB" dirty="0" smtClean="0"/>
              <a:t>مثال: مفاعل يعمل على اليورانيوم الطبيعي</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217</a:t>
            </a:fld>
            <a:endParaRPr lang="fr-FR">
              <a:solidFill>
                <a:prstClr val="black"/>
              </a:solidFill>
            </a:endParaRPr>
          </a:p>
        </p:txBody>
      </p:sp>
    </p:spTree>
    <p:extLst>
      <p:ext uri="{BB962C8B-B14F-4D97-AF65-F5344CB8AC3E}">
        <p14:creationId xmlns:p14="http://schemas.microsoft.com/office/powerpoint/2010/main" xmlns="" val="212822851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توليد الطاقة بالغاز (</a:t>
            </a:r>
            <a:r>
              <a:rPr lang="en-US" dirty="0" smtClean="0"/>
              <a:t>(</a:t>
            </a:r>
            <a:r>
              <a:rPr lang="fr-FR" dirty="0" smtClean="0"/>
              <a:t>GPP</a:t>
            </a:r>
          </a:p>
        </p:txBody>
      </p:sp>
      <p:sp>
        <p:nvSpPr>
          <p:cNvPr id="4" name="Slide Number Placeholder 3"/>
          <p:cNvSpPr>
            <a:spLocks noGrp="1"/>
          </p:cNvSpPr>
          <p:nvPr>
            <p:ph type="sldNum" sz="quarter" idx="10"/>
          </p:nvPr>
        </p:nvSpPr>
        <p:spPr/>
        <p:txBody>
          <a:bodyPr/>
          <a:lstStyle/>
          <a:p>
            <a:fld id="{8562CA49-B546-4796-BAB3-CC9A1BA74FF3}" type="slidenum">
              <a:rPr lang="fr-FR" smtClean="0"/>
              <a:pPr/>
              <a:t>218</a:t>
            </a:fld>
            <a:endParaRPr lang="fr-FR"/>
          </a:p>
        </p:txBody>
      </p:sp>
    </p:spTree>
    <p:extLst>
      <p:ext uri="{BB962C8B-B14F-4D97-AF65-F5344CB8AC3E}">
        <p14:creationId xmlns:p14="http://schemas.microsoft.com/office/powerpoint/2010/main" xmlns="" val="328255829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توليد الطاقة القائمة على النفط</a:t>
            </a: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219</a:t>
            </a:fld>
            <a:endParaRPr lang="fr-FR"/>
          </a:p>
        </p:txBody>
      </p:sp>
    </p:spTree>
    <p:extLst>
      <p:ext uri="{BB962C8B-B14F-4D97-AF65-F5344CB8AC3E}">
        <p14:creationId xmlns:p14="http://schemas.microsoft.com/office/powerpoint/2010/main" xmlns="" val="70760680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الطاقة الشمسية</a:t>
            </a:r>
          </a:p>
          <a:p>
            <a:pPr algn="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220</a:t>
            </a:fld>
            <a:endParaRPr lang="fr-FR"/>
          </a:p>
        </p:txBody>
      </p:sp>
    </p:spTree>
    <p:extLst>
      <p:ext uri="{BB962C8B-B14F-4D97-AF65-F5344CB8AC3E}">
        <p14:creationId xmlns:p14="http://schemas.microsoft.com/office/powerpoint/2010/main" xmlns="" val="317286121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توليد حرق النفايات</a:t>
            </a: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221</a:t>
            </a:fld>
            <a:endParaRPr lang="fr-FR"/>
          </a:p>
        </p:txBody>
      </p:sp>
    </p:spTree>
    <p:extLst>
      <p:ext uri="{BB962C8B-B14F-4D97-AF65-F5344CB8AC3E}">
        <p14:creationId xmlns:p14="http://schemas.microsoft.com/office/powerpoint/2010/main" xmlns="" val="227084356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توليد الطاقة الكهروضوئية</a:t>
            </a: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222</a:t>
            </a:fld>
            <a:endParaRPr lang="fr-FR"/>
          </a:p>
        </p:txBody>
      </p:sp>
    </p:spTree>
    <p:extLst>
      <p:ext uri="{BB962C8B-B14F-4D97-AF65-F5344CB8AC3E}">
        <p14:creationId xmlns:p14="http://schemas.microsoft.com/office/powerpoint/2010/main" xmlns="" val="2270843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smtClean="0"/>
              <a:t>كيفية فرض الضريبة</a:t>
            </a:r>
            <a:endParaRPr lang="en-US" b="1"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SA" dirty="0" smtClean="0"/>
              <a:t>تجري عملية فرض الضريبة عادة على ثلاث مراحل</a:t>
            </a:r>
            <a:r>
              <a:rPr lang="en-US" dirty="0" smtClean="0"/>
              <a:t>:</a:t>
            </a:r>
          </a:p>
          <a:p>
            <a:pPr marL="0" marR="0" lvl="1" indent="0" algn="r" defTabSz="914400" rtl="1" eaLnBrk="1" fontAlgn="auto" latinLnBrk="0" hangingPunct="1">
              <a:lnSpc>
                <a:spcPct val="100000"/>
              </a:lnSpc>
              <a:spcBef>
                <a:spcPts val="0"/>
              </a:spcBef>
              <a:spcAft>
                <a:spcPts val="0"/>
              </a:spcAft>
              <a:buClrTx/>
              <a:buSzTx/>
              <a:buFontTx/>
              <a:buNone/>
              <a:tabLst/>
              <a:defRPr/>
            </a:pPr>
            <a:r>
              <a:rPr lang="ar-LB" b="1" dirty="0" smtClean="0">
                <a:solidFill>
                  <a:prstClr val="white"/>
                </a:solidFill>
              </a:rPr>
              <a:t>1.</a:t>
            </a:r>
            <a:r>
              <a:rPr lang="ar-LB" b="1" baseline="0" dirty="0" smtClean="0">
                <a:solidFill>
                  <a:prstClr val="white"/>
                </a:solidFill>
              </a:rPr>
              <a:t> </a:t>
            </a:r>
            <a:r>
              <a:rPr lang="ar-SA" b="1" dirty="0" smtClean="0">
                <a:solidFill>
                  <a:prstClr val="white"/>
                </a:solidFill>
              </a:rPr>
              <a:t>تعيين الوعاء الضريبي</a:t>
            </a:r>
            <a:r>
              <a:rPr lang="ar-LB" b="1" dirty="0" smtClean="0">
                <a:solidFill>
                  <a:prstClr val="white"/>
                </a:solidFill>
              </a:rPr>
              <a:t>: </a:t>
            </a:r>
            <a:endParaRPr lang="en-US" b="1" dirty="0" smtClean="0">
              <a:solidFill>
                <a:prstClr val="white"/>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dirty="0" smtClean="0">
                <a:solidFill>
                  <a:prstClr val="white"/>
                </a:solidFill>
              </a:rPr>
              <a:t>يجري تعيين مطرح الضريبة من خلال القيام بعمليتين متتاليتين</a:t>
            </a:r>
            <a:r>
              <a:rPr lang="ar-LB" dirty="0" smtClean="0">
                <a:solidFill>
                  <a:prstClr val="white"/>
                </a:solidFill>
              </a:rPr>
              <a:t>: </a:t>
            </a:r>
            <a:endParaRPr lang="en-US" dirty="0" smtClean="0">
              <a:solidFill>
                <a:prstClr val="white"/>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solidFill>
                  <a:prstClr val="white"/>
                </a:solidFill>
                <a:latin typeface="Palatino Linotype" panose="02040502050505030304" pitchFamily="18" charset="0"/>
                <a:ea typeface="Times New Roman" panose="02020603050405020304" pitchFamily="18" charset="0"/>
              </a:rPr>
              <a:t>     -</a:t>
            </a:r>
            <a:r>
              <a:rPr lang="ar-LB" baseline="0" dirty="0" smtClean="0">
                <a:solidFill>
                  <a:prstClr val="white"/>
                </a:solidFill>
                <a:latin typeface="Palatino Linotype" panose="02040502050505030304" pitchFamily="18" charset="0"/>
                <a:ea typeface="Times New Roman" panose="02020603050405020304" pitchFamily="18" charset="0"/>
              </a:rPr>
              <a:t> </a:t>
            </a:r>
            <a:r>
              <a:rPr lang="ar-SA" dirty="0" smtClean="0">
                <a:solidFill>
                  <a:prstClr val="white"/>
                </a:solidFill>
                <a:latin typeface="Palatino Linotype" panose="02040502050505030304" pitchFamily="18" charset="0"/>
                <a:ea typeface="Times New Roman" panose="02020603050405020304" pitchFamily="18" charset="0"/>
              </a:rPr>
              <a:t>اختيار المادة الخاضعة للضريبة</a:t>
            </a:r>
            <a:endParaRPr lang="en-US" dirty="0" smtClean="0">
              <a:solidFill>
                <a:prstClr val="white"/>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     - </a:t>
            </a:r>
            <a:r>
              <a:rPr lang="ar-SA" dirty="0" smtClean="0">
                <a:solidFill>
                  <a:prstClr val="white"/>
                </a:solidFill>
                <a:latin typeface="Arial" panose="020B0604020202020204" pitchFamily="34" charset="0"/>
                <a:ea typeface="Times New Roman" panose="02020603050405020304" pitchFamily="18" charset="0"/>
              </a:rPr>
              <a:t>تقدير دقيق لقيمة أو كمية المادة المذكورة التي هي بحوزة المكلف</a:t>
            </a:r>
            <a:endParaRPr lang="ar-LB" dirty="0" smtClean="0">
              <a:solidFill>
                <a:prstClr val="white"/>
              </a:solidFill>
              <a:latin typeface="Arial" panose="020B0604020202020204" pitchFamily="34" charset="0"/>
              <a:ea typeface="Times New Roman" panose="02020603050405020304" pitchFamily="18" charset="0"/>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900" dirty="0" smtClean="0">
              <a:solidFill>
                <a:prstClr val="white"/>
              </a:solidFill>
              <a:latin typeface="Arial" panose="020B0604020202020204" pitchFamily="34" charset="0"/>
              <a:ea typeface="Times New Roman" panose="02020603050405020304" pitchFamily="18" charset="0"/>
            </a:endParaRPr>
          </a:p>
          <a:p>
            <a:pPr marL="0" marR="0" lvl="1" indent="0" algn="r" defTabSz="914400" rtl="1" eaLnBrk="1" fontAlgn="auto" latinLnBrk="0" hangingPunct="1">
              <a:lnSpc>
                <a:spcPct val="100000"/>
              </a:lnSpc>
              <a:spcBef>
                <a:spcPts val="0"/>
              </a:spcBef>
              <a:spcAft>
                <a:spcPts val="0"/>
              </a:spcAft>
              <a:buClrTx/>
              <a:buSzTx/>
              <a:buFontTx/>
              <a:buNone/>
              <a:tabLst/>
              <a:defRPr/>
            </a:pPr>
            <a:r>
              <a:rPr lang="ar-LB" b="1" dirty="0" smtClean="0">
                <a:solidFill>
                  <a:prstClr val="white"/>
                </a:solidFill>
              </a:rPr>
              <a:t>2. </a:t>
            </a:r>
            <a:r>
              <a:rPr lang="ar-SA" b="1" dirty="0" smtClean="0">
                <a:solidFill>
                  <a:prstClr val="white"/>
                </a:solidFill>
              </a:rPr>
              <a:t>تحديد معدل الضريبة</a:t>
            </a:r>
            <a:r>
              <a:rPr lang="ar-LB" b="1" dirty="0" smtClean="0">
                <a:solidFill>
                  <a:prstClr val="white"/>
                </a:solidFill>
              </a:rPr>
              <a:t>:</a:t>
            </a:r>
            <a:endParaRPr lang="en-US" b="1" dirty="0" smtClean="0">
              <a:solidFill>
                <a:prstClr val="white"/>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solidFill>
                  <a:prstClr val="white"/>
                </a:solidFill>
              </a:rPr>
              <a:t>ا</a:t>
            </a:r>
            <a:r>
              <a:rPr lang="ar-SA" dirty="0" smtClean="0">
                <a:solidFill>
                  <a:prstClr val="white"/>
                </a:solidFill>
              </a:rPr>
              <a:t>قتطاع نسبة معينة من المادة الخاضعة للضريبة </a:t>
            </a:r>
            <a:r>
              <a:rPr lang="ar-LB" dirty="0" smtClean="0">
                <a:solidFill>
                  <a:prstClr val="white"/>
                </a:solidFill>
              </a:rPr>
              <a:t>التي تعتمد على مبدأ اعتدال الضريبة (</a:t>
            </a:r>
            <a:r>
              <a:rPr lang="ar-SA" dirty="0" smtClean="0">
                <a:solidFill>
                  <a:prstClr val="white"/>
                </a:solidFill>
              </a:rPr>
              <a:t>أي النسبة التي يمكن اقتطاعها من دخول الأفراد وثرواتهم دون إلحاق الضرر بهم</a:t>
            </a:r>
            <a:r>
              <a:rPr lang="ar-LB" dirty="0" smtClean="0">
                <a:solidFill>
                  <a:prstClr val="white"/>
                </a:solidFill>
              </a:rPr>
              <a:t>)</a:t>
            </a:r>
            <a:endParaRPr lang="en-US" dirty="0" smtClean="0">
              <a:solidFill>
                <a:prstClr val="white"/>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LB" dirty="0" smtClean="0"/>
          </a:p>
          <a:p>
            <a:pPr marL="0" marR="0" lvl="1" indent="0" algn="r" defTabSz="914400" rtl="1" eaLnBrk="1" fontAlgn="auto" latinLnBrk="0" hangingPunct="1">
              <a:lnSpc>
                <a:spcPct val="100000"/>
              </a:lnSpc>
              <a:spcBef>
                <a:spcPts val="0"/>
              </a:spcBef>
              <a:spcAft>
                <a:spcPts val="0"/>
              </a:spcAft>
              <a:buClrTx/>
              <a:buSzTx/>
              <a:buFontTx/>
              <a:buNone/>
              <a:tabLst/>
              <a:defRPr/>
            </a:pPr>
            <a:r>
              <a:rPr lang="ar-LB" b="1" dirty="0" smtClean="0">
                <a:solidFill>
                  <a:prstClr val="white"/>
                </a:solidFill>
              </a:rPr>
              <a:t>3. </a:t>
            </a:r>
            <a:r>
              <a:rPr lang="ar-SA" b="1" dirty="0" smtClean="0">
                <a:solidFill>
                  <a:prstClr val="white"/>
                </a:solidFill>
              </a:rPr>
              <a:t>جباية الضريبة</a:t>
            </a:r>
            <a:r>
              <a:rPr lang="ar-LB" b="1" dirty="0" smtClean="0">
                <a:solidFill>
                  <a:prstClr val="white"/>
                </a:solidFill>
              </a:rPr>
              <a:t>:</a:t>
            </a:r>
          </a:p>
          <a:p>
            <a:pPr marL="0" marR="0" lvl="1" indent="0" algn="r" defTabSz="914400" rtl="1" eaLnBrk="1" fontAlgn="auto" latinLnBrk="0" hangingPunct="1">
              <a:lnSpc>
                <a:spcPct val="100000"/>
              </a:lnSpc>
              <a:spcBef>
                <a:spcPts val="0"/>
              </a:spcBef>
              <a:spcAft>
                <a:spcPts val="0"/>
              </a:spcAft>
              <a:buClrTx/>
              <a:buSzTx/>
              <a:buFontTx/>
              <a:buNone/>
              <a:tabLst/>
              <a:defRPr/>
            </a:pPr>
            <a:r>
              <a:rPr lang="ar-SA" dirty="0" smtClean="0">
                <a:solidFill>
                  <a:prstClr val="white"/>
                </a:solidFill>
              </a:rPr>
              <a:t>وهي العملية التي يتم بموجبها انتقال المبلغ المتوجب على المكلف إلى خزينة الدولة</a:t>
            </a:r>
            <a:endParaRPr lang="en-US" dirty="0" smtClean="0">
              <a:solidFill>
                <a:prstClr val="white"/>
              </a:solidFill>
            </a:endParaRPr>
          </a:p>
          <a:p>
            <a:pPr marL="0" marR="0" lvl="1" indent="0" algn="r" defTabSz="914400" rtl="1" eaLnBrk="1" fontAlgn="auto" latinLnBrk="0" hangingPunct="1">
              <a:lnSpc>
                <a:spcPct val="100000"/>
              </a:lnSpc>
              <a:spcBef>
                <a:spcPts val="0"/>
              </a:spcBef>
              <a:spcAft>
                <a:spcPts val="0"/>
              </a:spcAft>
              <a:buClrTx/>
              <a:buSzTx/>
              <a:buFontTx/>
              <a:buNone/>
              <a:tabLst/>
              <a:defRPr/>
            </a:pPr>
            <a:endParaRPr lang="en-US" b="1" dirty="0" smtClean="0">
              <a:solidFill>
                <a:prstClr val="white"/>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dirty="0" smtClean="0"/>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35</a:t>
            </a:fld>
            <a:endParaRPr lang="fr-FR"/>
          </a:p>
        </p:txBody>
      </p:sp>
    </p:spTree>
    <p:extLst>
      <p:ext uri="{BB962C8B-B14F-4D97-AF65-F5344CB8AC3E}">
        <p14:creationId xmlns:p14="http://schemas.microsoft.com/office/powerpoint/2010/main" xmlns="" val="233672689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طاقة الرياح</a:t>
            </a: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223</a:t>
            </a:fld>
            <a:endParaRPr lang="fr-FR"/>
          </a:p>
        </p:txBody>
      </p:sp>
    </p:spTree>
    <p:extLst>
      <p:ext uri="{BB962C8B-B14F-4D97-AF65-F5344CB8AC3E}">
        <p14:creationId xmlns:p14="http://schemas.microsoft.com/office/powerpoint/2010/main" xmlns="" val="227084356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توليد الطاقة الهيدروليكية</a:t>
            </a: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224</a:t>
            </a:fld>
            <a:endParaRPr lang="fr-FR"/>
          </a:p>
        </p:txBody>
      </p:sp>
    </p:spTree>
    <p:extLst>
      <p:ext uri="{BB962C8B-B14F-4D97-AF65-F5344CB8AC3E}">
        <p14:creationId xmlns:p14="http://schemas.microsoft.com/office/powerpoint/2010/main" xmlns="" val="227084356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محطات الطاقة من الكتلة الحيوية</a:t>
            </a: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225</a:t>
            </a:fld>
            <a:endParaRPr lang="fr-FR"/>
          </a:p>
        </p:txBody>
      </p:sp>
    </p:spTree>
    <p:extLst>
      <p:ext uri="{BB962C8B-B14F-4D97-AF65-F5344CB8AC3E}">
        <p14:creationId xmlns:p14="http://schemas.microsoft.com/office/powerpoint/2010/main" xmlns="" val="227084356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الطاقة النووية وبنيتها التحتية</a:t>
            </a:r>
          </a:p>
          <a:p>
            <a:pPr algn="r" rtl="1"/>
            <a:r>
              <a:rPr lang="ar-LB" dirty="0" smtClean="0"/>
              <a:t>مثال: مفاعل يعمل على اليورانيوم الطبيعي</a:t>
            </a:r>
            <a:endParaRPr lang="fr-FR" dirty="0" smtClean="0"/>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226</a:t>
            </a:fld>
            <a:endParaRPr lang="fr-FR"/>
          </a:p>
        </p:txBody>
      </p:sp>
    </p:spTree>
    <p:extLst>
      <p:ext uri="{BB962C8B-B14F-4D97-AF65-F5344CB8AC3E}">
        <p14:creationId xmlns:p14="http://schemas.microsoft.com/office/powerpoint/2010/main" xmlns="" val="227084356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محطات الطاقة ال</a:t>
            </a:r>
            <a:r>
              <a:rPr lang="ar-LB" sz="1200" kern="1200" dirty="0" smtClean="0">
                <a:solidFill>
                  <a:schemeClr val="tx1"/>
                </a:solidFill>
                <a:effectLst/>
                <a:latin typeface="+mn-lt"/>
                <a:ea typeface="+mn-ea"/>
                <a:cs typeface="+mn-cs"/>
              </a:rPr>
              <a:t>غيرناشطة </a:t>
            </a:r>
            <a:r>
              <a:rPr lang="ar-SA" sz="1200" kern="1200" dirty="0" smtClean="0">
                <a:solidFill>
                  <a:schemeClr val="tx1"/>
                </a:solidFill>
                <a:effectLst/>
                <a:latin typeface="+mn-lt"/>
                <a:ea typeface="+mn-ea"/>
                <a:cs typeface="+mn-cs"/>
              </a:rPr>
              <a:t>في شمال لبنان</a:t>
            </a: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228</a:t>
            </a:fld>
            <a:endParaRPr lang="fr-FR"/>
          </a:p>
        </p:txBody>
      </p:sp>
    </p:spTree>
    <p:extLst>
      <p:ext uri="{BB962C8B-B14F-4D97-AF65-F5344CB8AC3E}">
        <p14:creationId xmlns:p14="http://schemas.microsoft.com/office/powerpoint/2010/main" xmlns="" val="99275689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توزيع محطات توليد الطاقة في لبنان </a:t>
            </a: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229</a:t>
            </a:fld>
            <a:endParaRPr lang="fr-FR"/>
          </a:p>
        </p:txBody>
      </p:sp>
    </p:spTree>
    <p:extLst>
      <p:ext uri="{BB962C8B-B14F-4D97-AF65-F5344CB8AC3E}">
        <p14:creationId xmlns:p14="http://schemas.microsoft.com/office/powerpoint/2010/main" xmlns="" val="135979534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يعمل معمل دير عمار على تأمين الكهرباء في الشمال </a:t>
            </a:r>
            <a:r>
              <a:rPr lang="ar-LB" sz="1200" kern="1200" dirty="0" smtClean="0">
                <a:solidFill>
                  <a:schemeClr val="tx1"/>
                </a:solidFill>
                <a:effectLst/>
                <a:latin typeface="+mn-lt"/>
                <a:ea typeface="+mn-ea"/>
                <a:cs typeface="+mn-cs"/>
              </a:rPr>
              <a:t> بقدرة انتاجية تبلغ 430 </a:t>
            </a:r>
            <a:r>
              <a:rPr lang="en-US" sz="1200" kern="1200" dirty="0" smtClean="0">
                <a:solidFill>
                  <a:schemeClr val="tx1"/>
                </a:solidFill>
                <a:effectLst/>
                <a:latin typeface="+mn-lt"/>
                <a:ea typeface="+mn-ea"/>
                <a:cs typeface="+mn-cs"/>
              </a:rPr>
              <a:t>MW</a:t>
            </a:r>
            <a:r>
              <a:rPr lang="ar-SA" sz="1200" kern="1200" dirty="0" smtClean="0">
                <a:solidFill>
                  <a:schemeClr val="tx1"/>
                </a:solidFill>
                <a:effectLst/>
                <a:latin typeface="+mn-lt"/>
                <a:ea typeface="+mn-ea"/>
                <a:cs typeface="+mn-cs"/>
              </a:rPr>
              <a:t>,وهو من نوع (</a:t>
            </a:r>
            <a:r>
              <a:rPr lang="en-US" sz="1200" kern="1200" dirty="0" err="1" smtClean="0">
                <a:solidFill>
                  <a:schemeClr val="tx1"/>
                </a:solidFill>
                <a:effectLst/>
                <a:latin typeface="+mn-lt"/>
                <a:ea typeface="+mn-ea"/>
                <a:cs typeface="+mn-cs"/>
              </a:rPr>
              <a:t>centrale</a:t>
            </a:r>
            <a:r>
              <a:rPr lang="en-US" sz="1200" kern="1200" dirty="0" smtClean="0">
                <a:solidFill>
                  <a:schemeClr val="tx1"/>
                </a:solidFill>
                <a:effectLst/>
                <a:latin typeface="+mn-lt"/>
                <a:ea typeface="+mn-ea"/>
                <a:cs typeface="+mn-cs"/>
              </a:rPr>
              <a:t> a cycle combine</a:t>
            </a:r>
            <a:r>
              <a:rPr lang="ar-SA" sz="1200" kern="1200" dirty="0" smtClean="0">
                <a:solidFill>
                  <a:schemeClr val="tx1"/>
                </a:solidFill>
                <a:effectLst/>
                <a:latin typeface="+mn-lt"/>
                <a:ea typeface="+mn-ea"/>
                <a:cs typeface="+mn-cs"/>
              </a:rPr>
              <a:t>),كما محطة نهر الب</a:t>
            </a:r>
            <a:r>
              <a:rPr lang="ar-LB" sz="1200" kern="1200" dirty="0" smtClean="0">
                <a:solidFill>
                  <a:schemeClr val="tx1"/>
                </a:solidFill>
                <a:effectLst/>
                <a:latin typeface="+mn-lt"/>
                <a:ea typeface="+mn-ea"/>
                <a:cs typeface="+mn-cs"/>
              </a:rPr>
              <a:t>ا</a:t>
            </a:r>
            <a:r>
              <a:rPr lang="ar-SA" sz="1200" kern="1200" dirty="0" smtClean="0">
                <a:solidFill>
                  <a:schemeClr val="tx1"/>
                </a:solidFill>
                <a:effectLst/>
                <a:latin typeface="+mn-lt"/>
                <a:ea typeface="+mn-ea"/>
                <a:cs typeface="+mn-cs"/>
              </a:rPr>
              <a:t>رد التي تعمل على الماء بقدرة</a:t>
            </a: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17</a:t>
            </a:r>
            <a:r>
              <a:rPr lang="ar-L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MW</a:t>
            </a:r>
            <a:r>
              <a:rPr lang="ar-LB" sz="1200" kern="1200" dirty="0" smtClean="0">
                <a:solidFill>
                  <a:schemeClr val="tx1"/>
                </a:solidFill>
                <a:effectLst/>
                <a:latin typeface="+mn-lt"/>
                <a:ea typeface="+mn-ea"/>
                <a:cs typeface="+mn-cs"/>
              </a:rPr>
              <a:t> </a:t>
            </a: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230</a:t>
            </a:fld>
            <a:endParaRPr lang="fr-FR"/>
          </a:p>
        </p:txBody>
      </p:sp>
    </p:spTree>
    <p:extLst>
      <p:ext uri="{BB962C8B-B14F-4D97-AF65-F5344CB8AC3E}">
        <p14:creationId xmlns:p14="http://schemas.microsoft.com/office/powerpoint/2010/main" xmlns="" val="174398462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إنتاج الكهرباء المطلوب على المدى القصير والطويل مع أعمال النقل المقابلة: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دير عمار :مطلوب على المدى القصير  450</a:t>
            </a:r>
            <a:r>
              <a:rPr lang="en-US" sz="1200" kern="1200" dirty="0" smtClean="0">
                <a:solidFill>
                  <a:schemeClr val="tx1"/>
                </a:solidFill>
                <a:effectLst/>
                <a:latin typeface="+mn-lt"/>
                <a:ea typeface="+mn-ea"/>
                <a:cs typeface="+mn-cs"/>
              </a:rPr>
              <a:t>MW </a:t>
            </a:r>
            <a:r>
              <a:rPr lang="ar-SA" sz="1200" kern="1200" dirty="0" smtClean="0">
                <a:solidFill>
                  <a:schemeClr val="tx1"/>
                </a:solidFill>
                <a:effectLst/>
                <a:latin typeface="+mn-lt"/>
                <a:ea typeface="+mn-ea"/>
                <a:cs typeface="+mn-cs"/>
              </a:rPr>
              <a:t>,و550</a:t>
            </a:r>
            <a:r>
              <a:rPr lang="en-US" sz="1200" kern="1200" dirty="0" smtClean="0">
                <a:solidFill>
                  <a:schemeClr val="tx1"/>
                </a:solidFill>
                <a:effectLst/>
                <a:latin typeface="+mn-lt"/>
                <a:ea typeface="+mn-ea"/>
                <a:cs typeface="+mn-cs"/>
              </a:rPr>
              <a:t>MW </a:t>
            </a:r>
            <a:r>
              <a:rPr lang="ar-LB" sz="1200" kern="1200" dirty="0" smtClean="0">
                <a:solidFill>
                  <a:schemeClr val="tx1"/>
                </a:solidFill>
                <a:effectLst/>
                <a:latin typeface="+mn-lt"/>
                <a:ea typeface="+mn-ea"/>
                <a:cs typeface="+mn-cs"/>
              </a:rPr>
              <a:t> على المدى الطويل ما على صعيد النقل فعلى المدى القصير يتطلب كابلات تحت الارض ومحطة نقّالة بقدرة 220</a:t>
            </a:r>
            <a:r>
              <a:rPr lang="en-US" sz="1200" kern="1200" dirty="0" err="1" smtClean="0">
                <a:solidFill>
                  <a:schemeClr val="tx1"/>
                </a:solidFill>
                <a:effectLst/>
                <a:latin typeface="+mn-lt"/>
                <a:ea typeface="+mn-ea"/>
                <a:cs typeface="+mn-cs"/>
              </a:rPr>
              <a:t>kv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mt</a:t>
            </a:r>
            <a:r>
              <a:rPr lang="en-US"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,وعلى المدى الطويل يحتاج </a:t>
            </a:r>
            <a:r>
              <a:rPr lang="en-US" sz="1200" kern="1200" dirty="0" smtClean="0">
                <a:solidFill>
                  <a:schemeClr val="tx1"/>
                </a:solidFill>
                <a:effectLst/>
                <a:latin typeface="+mn-lt"/>
                <a:ea typeface="+mn-ea"/>
                <a:cs typeface="+mn-cs"/>
              </a:rPr>
              <a:t>OHTL </a:t>
            </a:r>
            <a:r>
              <a:rPr lang="ar-LB" sz="1200" kern="1200" dirty="0" smtClean="0">
                <a:solidFill>
                  <a:schemeClr val="tx1"/>
                </a:solidFill>
                <a:effectLst/>
                <a:latin typeface="+mn-lt"/>
                <a:ea typeface="+mn-ea"/>
                <a:cs typeface="+mn-cs"/>
              </a:rPr>
              <a:t>بقدرة 220 </a:t>
            </a:r>
            <a:r>
              <a:rPr lang="en-US" sz="1200" kern="1200" dirty="0" err="1" smtClean="0">
                <a:solidFill>
                  <a:schemeClr val="tx1"/>
                </a:solidFill>
                <a:effectLst/>
                <a:latin typeface="+mn-lt"/>
                <a:ea typeface="+mn-ea"/>
                <a:cs typeface="+mn-cs"/>
              </a:rPr>
              <a:t>kv</a:t>
            </a:r>
            <a:r>
              <a:rPr lang="en-US" sz="1200" kern="1200" dirty="0" smtClean="0">
                <a:solidFill>
                  <a:schemeClr val="tx1"/>
                </a:solidFill>
                <a:effectLst/>
                <a:latin typeface="+mn-lt"/>
                <a:ea typeface="+mn-ea"/>
                <a:cs typeface="+mn-cs"/>
              </a:rPr>
              <a:t>  </a:t>
            </a:r>
          </a:p>
          <a:p>
            <a:pPr algn="r" rtl="1"/>
            <a:r>
              <a:rPr lang="ar-LB" sz="1200" kern="1200" dirty="0" smtClean="0">
                <a:solidFill>
                  <a:schemeClr val="tx1"/>
                </a:solidFill>
                <a:effectLst/>
                <a:latin typeface="+mn-lt"/>
                <a:ea typeface="+mn-ea"/>
                <a:cs typeface="+mn-cs"/>
              </a:rPr>
              <a:t>مع شبكة ثنائية حتى كسارة.</a:t>
            </a:r>
            <a:endParaRPr lang="en-US" sz="1200" kern="1200" dirty="0" smtClean="0">
              <a:solidFill>
                <a:schemeClr val="tx1"/>
              </a:solidFill>
              <a:effectLst/>
              <a:latin typeface="+mn-lt"/>
              <a:ea typeface="+mn-ea"/>
              <a:cs typeface="+mn-cs"/>
            </a:endParaRPr>
          </a:p>
          <a:p>
            <a:pPr algn="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231</a:t>
            </a:fld>
            <a:endParaRPr lang="fr-FR"/>
          </a:p>
        </p:txBody>
      </p:sp>
    </p:spTree>
    <p:extLst>
      <p:ext uri="{BB962C8B-B14F-4D97-AF65-F5344CB8AC3E}">
        <p14:creationId xmlns:p14="http://schemas.microsoft.com/office/powerpoint/2010/main" xmlns="" val="152522672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خطة شركة كهرباء لبنان:</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سنة 2020 ستبدأ ببناء محطات طاقة شمسية بقدرة 180</a:t>
            </a:r>
            <a:r>
              <a:rPr lang="en-US" sz="1200" kern="1200" dirty="0" smtClean="0">
                <a:solidFill>
                  <a:schemeClr val="tx1"/>
                </a:solidFill>
                <a:effectLst/>
                <a:latin typeface="+mn-lt"/>
                <a:ea typeface="+mn-ea"/>
                <a:cs typeface="+mn-cs"/>
              </a:rPr>
              <a:t>MW</a:t>
            </a:r>
            <a:r>
              <a:rPr lang="ar-LB" sz="1200" kern="1200" dirty="0" smtClean="0">
                <a:solidFill>
                  <a:schemeClr val="tx1"/>
                </a:solidFill>
                <a:effectLst/>
                <a:latin typeface="+mn-lt"/>
                <a:ea typeface="+mn-ea"/>
                <a:cs typeface="+mn-cs"/>
              </a:rPr>
              <a:t>,ومحطات طاقة تعتمد على الرياح بقدرة 220 </a:t>
            </a:r>
            <a:r>
              <a:rPr lang="en-US" sz="1200" kern="1200" dirty="0" smtClean="0">
                <a:solidFill>
                  <a:schemeClr val="tx1"/>
                </a:solidFill>
                <a:effectLst/>
                <a:latin typeface="+mn-lt"/>
                <a:ea typeface="+mn-ea"/>
                <a:cs typeface="+mn-cs"/>
              </a:rPr>
              <a:t>MW </a:t>
            </a:r>
          </a:p>
          <a:p>
            <a:pPr algn="r" rtl="1"/>
            <a:r>
              <a:rPr lang="ar-LB" sz="1200" kern="1200" dirty="0" smtClean="0">
                <a:solidFill>
                  <a:schemeClr val="tx1"/>
                </a:solidFill>
                <a:effectLst/>
                <a:latin typeface="+mn-lt"/>
                <a:ea typeface="+mn-ea"/>
                <a:cs typeface="+mn-cs"/>
              </a:rPr>
              <a:t>وسنة 2021 سيتم الاتصال بمعمل </a:t>
            </a:r>
            <a:r>
              <a:rPr lang="en-US" sz="1200" kern="1200" dirty="0" smtClean="0">
                <a:solidFill>
                  <a:schemeClr val="tx1"/>
                </a:solidFill>
                <a:effectLst/>
                <a:latin typeface="+mn-lt"/>
                <a:ea typeface="+mn-ea"/>
                <a:cs typeface="+mn-cs"/>
              </a:rPr>
              <a:t>TGCO </a:t>
            </a:r>
            <a:r>
              <a:rPr lang="en-US" sz="1200" kern="1200" dirty="0" err="1" smtClean="0">
                <a:solidFill>
                  <a:schemeClr val="tx1"/>
                </a:solidFill>
                <a:effectLst/>
                <a:latin typeface="+mn-lt"/>
                <a:ea typeface="+mn-ea"/>
                <a:cs typeface="+mn-cs"/>
              </a:rPr>
              <a:t>deir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ammar</a:t>
            </a:r>
            <a:r>
              <a:rPr lang="en-US" sz="1200" kern="1200" dirty="0" smtClean="0">
                <a:solidFill>
                  <a:schemeClr val="tx1"/>
                </a:solidFill>
                <a:effectLst/>
                <a:latin typeface="+mn-lt"/>
                <a:ea typeface="+mn-ea"/>
                <a:cs typeface="+mn-cs"/>
              </a:rPr>
              <a:t> (2) </a:t>
            </a:r>
          </a:p>
          <a:p>
            <a:pPr algn="r" rtl="1"/>
            <a:r>
              <a:rPr lang="ar-LB" sz="1200" kern="1200" dirty="0" smtClean="0">
                <a:solidFill>
                  <a:schemeClr val="tx1"/>
                </a:solidFill>
                <a:effectLst/>
                <a:latin typeface="+mn-lt"/>
                <a:ea typeface="+mn-ea"/>
                <a:cs typeface="+mn-cs"/>
              </a:rPr>
              <a:t>بقدرة 360 </a:t>
            </a:r>
            <a:r>
              <a:rPr lang="en-US" sz="1200" kern="1200" dirty="0" smtClean="0">
                <a:solidFill>
                  <a:schemeClr val="tx1"/>
                </a:solidFill>
                <a:effectLst/>
                <a:latin typeface="+mn-lt"/>
                <a:ea typeface="+mn-ea"/>
                <a:cs typeface="+mn-cs"/>
              </a:rPr>
              <a:t>MW</a:t>
            </a:r>
            <a:r>
              <a:rPr lang="ar-LB"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232</a:t>
            </a:fld>
            <a:endParaRPr lang="fr-FR"/>
          </a:p>
        </p:txBody>
      </p:sp>
    </p:spTree>
    <p:extLst>
      <p:ext uri="{BB962C8B-B14F-4D97-AF65-F5344CB8AC3E}">
        <p14:creationId xmlns:p14="http://schemas.microsoft.com/office/powerpoint/2010/main" xmlns="" val="30518795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235</a:t>
            </a:fld>
            <a:endParaRPr lang="fr-FR"/>
          </a:p>
        </p:txBody>
      </p:sp>
    </p:spTree>
    <p:extLst>
      <p:ext uri="{BB962C8B-B14F-4D97-AF65-F5344CB8AC3E}">
        <p14:creationId xmlns:p14="http://schemas.microsoft.com/office/powerpoint/2010/main" xmlns="" val="3189523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يمكن تقسيم الضرائب في لبنان الى 4 فئات رئيسية</a:t>
            </a:r>
            <a:r>
              <a:rPr lang="ar-SY" dirty="0" smtClean="0"/>
              <a:t>.</a:t>
            </a: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الفئة الاولى :  الضريبة على الدخل و الأرباح و رؤوس الأموال</a:t>
            </a:r>
            <a:endParaRPr lang="en-US"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و التي تشمل الأرباح الرواتب والأجور</a:t>
            </a:r>
            <a:endParaRPr lang="en-US"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 رؤوس الأموال المنقولة والفوائد</a:t>
            </a:r>
          </a:p>
          <a:p>
            <a:pPr marL="0" marR="0" indent="0" algn="r" defTabSz="914400" rtl="1" eaLnBrk="1" fontAlgn="auto" latinLnBrk="0" hangingPunct="1">
              <a:lnSpc>
                <a:spcPct val="100000"/>
              </a:lnSpc>
              <a:spcBef>
                <a:spcPts val="0"/>
              </a:spcBef>
              <a:spcAft>
                <a:spcPts val="0"/>
              </a:spcAft>
              <a:buClrTx/>
              <a:buSzTx/>
              <a:buFontTx/>
              <a:buNone/>
              <a:tabLst/>
              <a:defRPr/>
            </a:pPr>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الفئة الثانية: الضريبة على الأملاك</a:t>
            </a:r>
            <a:endParaRPr lang="en-US"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والتي تشمل الاملاك المبنية و رسوم تسجيل العقارات </a:t>
            </a:r>
          </a:p>
          <a:p>
            <a:pPr marL="0" marR="0" indent="0" algn="r" defTabSz="914400" rtl="1" eaLnBrk="1" fontAlgn="auto" latinLnBrk="0" hangingPunct="1">
              <a:lnSpc>
                <a:spcPct val="100000"/>
              </a:lnSpc>
              <a:spcBef>
                <a:spcPts val="0"/>
              </a:spcBef>
              <a:spcAft>
                <a:spcPts val="0"/>
              </a:spcAft>
              <a:buClrTx/>
              <a:buSzTx/>
              <a:buFontTx/>
              <a:buNone/>
              <a:tabLst/>
              <a:defRPr/>
            </a:pPr>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القئة الثالثة : الضرائب على السلع و الخدمات و</a:t>
            </a:r>
            <a:r>
              <a:rPr lang="ar-LB" baseline="0" dirty="0" smtClean="0"/>
              <a:t> أغلبيت</a:t>
            </a:r>
            <a:r>
              <a:rPr lang="ar-SY" baseline="0" dirty="0" smtClean="0"/>
              <a:t>ها</a:t>
            </a:r>
            <a:r>
              <a:rPr lang="ar-LB" baseline="0" dirty="0" smtClean="0"/>
              <a:t>   </a:t>
            </a:r>
            <a:r>
              <a:rPr lang="en-US" baseline="0" dirty="0" smtClean="0"/>
              <a:t>TVA </a:t>
            </a:r>
            <a:r>
              <a:rPr lang="ar-LB" baseline="0" dirty="0" smtClean="0"/>
              <a:t>أي الضريبة على القيمة المضافة</a:t>
            </a:r>
          </a:p>
          <a:p>
            <a:pPr marL="0" marR="0" indent="0" algn="r" defTabSz="914400" rtl="1" eaLnBrk="1" fontAlgn="auto" latinLnBrk="0" hangingPunct="1">
              <a:lnSpc>
                <a:spcPct val="100000"/>
              </a:lnSpc>
              <a:spcBef>
                <a:spcPts val="0"/>
              </a:spcBef>
              <a:spcAft>
                <a:spcPts val="0"/>
              </a:spcAft>
              <a:buClrTx/>
              <a:buSzTx/>
              <a:buFontTx/>
              <a:buNone/>
              <a:tabLst/>
              <a:defRPr/>
            </a:pPr>
            <a:endParaRPr lang="ar-LB" baseline="0"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و الفئة الرابعة: الضرائب على التجارة و المبادلات الدولية: و تشمل رسوم على البترول و التبغ و الجمارك و السيارات </a:t>
            </a:r>
            <a:endParaRPr lang="en-US" dirty="0" smtClean="0"/>
          </a:p>
          <a:p>
            <a:pPr algn="r" rtl="1"/>
            <a:endParaRPr lang="en-US" dirty="0"/>
          </a:p>
        </p:txBody>
      </p:sp>
      <p:sp>
        <p:nvSpPr>
          <p:cNvPr id="4" name="Slide Number Placeholder 3"/>
          <p:cNvSpPr>
            <a:spLocks noGrp="1"/>
          </p:cNvSpPr>
          <p:nvPr>
            <p:ph type="sldNum" sz="quarter" idx="10"/>
          </p:nvPr>
        </p:nvSpPr>
        <p:spPr/>
        <p:txBody>
          <a:bodyPr/>
          <a:lstStyle/>
          <a:p>
            <a:fld id="{908CCBED-34DC-4AAC-B227-529BAEB3D6D6}"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xmlns="" val="83407187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1" kern="1200" dirty="0" smtClean="0">
                <a:solidFill>
                  <a:schemeClr val="tx1"/>
                </a:solidFill>
                <a:effectLst/>
                <a:latin typeface="+mn-lt"/>
                <a:ea typeface="+mn-ea"/>
                <a:cs typeface="+mn-cs"/>
              </a:rPr>
              <a:t>خط النفط من العراق الى طرابلس</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أنشئت البنية التحتية الأصلية خلال ثلاثينيات القرن الماضي، عندما نجح أنبوبان بحجم 12 بوصة في نقل النفط من كركوك إلى حيفا في فلسطين وإلى طرابلس في لبنان</a:t>
            </a:r>
            <a:r>
              <a:rPr lang="en-US" sz="1200" kern="1200" dirty="0" smtClean="0">
                <a:solidFill>
                  <a:schemeClr val="tx1"/>
                </a:solidFill>
                <a:effectLst/>
                <a:latin typeface="+mn-lt"/>
                <a:ea typeface="+mn-ea"/>
                <a:cs typeface="+mn-cs"/>
              </a:rPr>
              <a:t>.</a:t>
            </a:r>
          </a:p>
          <a:p>
            <a:pPr algn="r" rtl="1"/>
            <a:r>
              <a:rPr lang="ar-SA" sz="1200" kern="1200" dirty="0" smtClean="0">
                <a:solidFill>
                  <a:schemeClr val="tx1"/>
                </a:solidFill>
                <a:effectLst/>
                <a:latin typeface="+mn-lt"/>
                <a:ea typeface="+mn-ea"/>
                <a:cs typeface="+mn-cs"/>
              </a:rPr>
              <a:t>منشآت النفط في طرابلس تتألف من مصفاة ومصبّ يقع على بعد ثلاثة أميال شمال شرق عاصمة الشمال، ومساحته الإجمالية هي مليون م2.</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وفقًا للامتياز المصادق عليه في القانون الذي صدر بتاريخ 23/5/1931، قامت شركة نفط العراق ( </a:t>
            </a:r>
            <a:r>
              <a:rPr lang="en-US" sz="1200" kern="1200" dirty="0" smtClean="0">
                <a:solidFill>
                  <a:schemeClr val="tx1"/>
                </a:solidFill>
                <a:effectLst/>
                <a:latin typeface="+mn-lt"/>
                <a:ea typeface="+mn-ea"/>
                <a:cs typeface="+mn-cs"/>
              </a:rPr>
              <a:t>IPC) </a:t>
            </a:r>
            <a:r>
              <a:rPr lang="ar-SA" sz="1200" kern="1200" dirty="0" smtClean="0">
                <a:solidFill>
                  <a:schemeClr val="tx1"/>
                </a:solidFill>
                <a:effectLst/>
                <a:latin typeface="+mn-lt"/>
                <a:ea typeface="+mn-ea"/>
                <a:cs typeface="+mn-cs"/>
              </a:rPr>
              <a:t>بنقل النفط الخام المنتج في كركوك - العراق وذلك من خلال خطوط أنابيب النفط الممتدة عبر سوريا إلى المصب في طرابلس لتصديره وتصفيته. وبعد تسع سنوات، جرى إنشاء المصفاة لتصفية النفط الخام المستورد عبر خطوط أنابيب من حقول كركوك بسعة 21000 برميل في اليوم. وتولت الحكومة اللبنانية إدارة هذه المنشآت في العام 1973.</a:t>
            </a:r>
            <a:endParaRPr lang="en-US" sz="1200" kern="1200" dirty="0" smtClean="0">
              <a:solidFill>
                <a:schemeClr val="tx1"/>
              </a:solidFill>
              <a:effectLst/>
              <a:latin typeface="+mn-lt"/>
              <a:ea typeface="+mn-ea"/>
              <a:cs typeface="+mn-cs"/>
            </a:endParaRPr>
          </a:p>
          <a:p>
            <a:pPr algn="r" rtl="1"/>
            <a:endParaRPr lang="ar-LB" dirty="0" smtClean="0"/>
          </a:p>
          <a:p>
            <a:pPr marL="0" indent="0" algn="just" defTabSz="457200" rtl="1">
              <a:lnSpc>
                <a:spcPct val="115000"/>
              </a:lnSpc>
              <a:spcBef>
                <a:spcPts val="1200"/>
              </a:spcBef>
              <a:buFont typeface="Arial" pitchFamily="34" charset="0"/>
              <a:buNone/>
            </a:pPr>
            <a:r>
              <a:rPr lang="ar-SA" dirty="0" smtClean="0">
                <a:latin typeface="GE SS Unique Light" pitchFamily="18" charset="-78"/>
                <a:ea typeface="GE SS Unique Light" pitchFamily="18" charset="-78"/>
                <a:cs typeface="GE SS Unique Light" pitchFamily="18" charset="-78"/>
              </a:rPr>
              <a:t>واستُكمل خط طرابلس بخط أنابيب آخر في الخمسينيات، يستطيع أن ينقل نحو أربعمئة ألف برميل في اليوم</a:t>
            </a:r>
            <a:r>
              <a:rPr lang="en-US" dirty="0" smtClean="0">
                <a:latin typeface="GE SS Unique Light" pitchFamily="18" charset="-78"/>
                <a:ea typeface="GE SS Unique Light" pitchFamily="18" charset="-78"/>
                <a:cs typeface="GE SS Unique Light" pitchFamily="18" charset="-78"/>
              </a:rPr>
              <a:t>.</a:t>
            </a:r>
          </a:p>
          <a:p>
            <a:pPr marL="0" indent="0" algn="just" defTabSz="457200" rtl="1">
              <a:lnSpc>
                <a:spcPct val="115000"/>
              </a:lnSpc>
              <a:spcBef>
                <a:spcPts val="1200"/>
              </a:spcBef>
              <a:buFont typeface="Arial" pitchFamily="34" charset="0"/>
              <a:buNone/>
            </a:pPr>
            <a:r>
              <a:rPr lang="ar-SA" dirty="0" smtClean="0">
                <a:latin typeface="GE SS Unique Light" pitchFamily="18" charset="-78"/>
                <a:ea typeface="GE SS Unique Light" pitchFamily="18" charset="-78"/>
                <a:cs typeface="GE SS Unique Light" pitchFamily="18" charset="-78"/>
              </a:rPr>
              <a:t>في المقابل، أوقفت سوريا خط الأنابيب الذي يربط بين كركوك وطرابلس خلال حرب العراق وإيران في محاولة لدعم طهران ضد بغداد، وفق التقرير ذاته</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rtl="1"/>
            <a:endParaRPr lang="ar-LB" dirty="0" smtClean="0"/>
          </a:p>
          <a:p>
            <a:endParaRPr lang="en-US" dirty="0"/>
          </a:p>
        </p:txBody>
      </p:sp>
      <p:sp>
        <p:nvSpPr>
          <p:cNvPr id="4" name="Slide Number Placeholder 3"/>
          <p:cNvSpPr>
            <a:spLocks noGrp="1"/>
          </p:cNvSpPr>
          <p:nvPr>
            <p:ph type="sldNum" sz="quarter" idx="10"/>
          </p:nvPr>
        </p:nvSpPr>
        <p:spPr/>
        <p:txBody>
          <a:bodyPr/>
          <a:lstStyle/>
          <a:p>
            <a:fld id="{C7A08C55-2D3C-4103-8CF6-D2B0FB7F293A}" type="slidenum">
              <a:rPr lang="en-US" smtClean="0">
                <a:solidFill>
                  <a:prstClr val="black"/>
                </a:solidFill>
              </a:rPr>
              <a:pPr/>
              <a:t>236</a:t>
            </a:fld>
            <a:endParaRPr lang="en-US">
              <a:solidFill>
                <a:prstClr val="black"/>
              </a:solidFill>
            </a:endParaRPr>
          </a:p>
        </p:txBody>
      </p:sp>
    </p:spTree>
    <p:extLst>
      <p:ext uri="{BB962C8B-B14F-4D97-AF65-F5344CB8AC3E}">
        <p14:creationId xmlns:p14="http://schemas.microsoft.com/office/powerpoint/2010/main" xmlns="" val="375790048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dirty="0" smtClean="0">
                <a:latin typeface="GE SS Unique Light" pitchFamily="18" charset="-78"/>
                <a:ea typeface="GE SS Unique Light" pitchFamily="18" charset="-78"/>
                <a:cs typeface="GE SS Unique Light" pitchFamily="18" charset="-78"/>
              </a:rPr>
              <a:t>شارك مسؤولون من لبنان وسوريا والعراق في محادثات لإعادة تشغيل خط الأنابيب المتوقّف، الذي كان يربط بين حقول النفط بالقرب من كركوك في العراق ومدينة طرابلس الساحلية في لبنان، فهل سيتم تشغيل الخط الأكثر أهمية بمنطقة الشرق الأوسط؟</a:t>
            </a:r>
            <a:endParaRPr lang="en-US" dirty="0" smtClean="0">
              <a:latin typeface="GE SS Unique Light" pitchFamily="18" charset="-78"/>
              <a:ea typeface="GE SS Unique Light" pitchFamily="18" charset="-78"/>
              <a:cs typeface="GE SS Unique Light" pitchFamily="18" charset="-78"/>
            </a:endParaRPr>
          </a:p>
          <a:p>
            <a:pPr algn="r" defTabSz="457200" rtl="1">
              <a:lnSpc>
                <a:spcPct val="115000"/>
              </a:lnSpc>
              <a:tabLst>
                <a:tab pos="1260475" algn="l"/>
                <a:tab pos="457200" algn="l"/>
              </a:tabLst>
            </a:pPr>
            <a:endParaRPr lang="ar-LB" dirty="0" smtClean="0">
              <a:latin typeface="GE SS Unique Light" pitchFamily="18" charset="-78"/>
              <a:ea typeface="GE SS Unique Light" pitchFamily="18" charset="-78"/>
              <a:cs typeface="GE SS Unique Light" pitchFamily="18" charset="-78"/>
            </a:endParaRPr>
          </a:p>
          <a:p>
            <a:pPr algn="r" defTabSz="457200" rtl="1">
              <a:lnSpc>
                <a:spcPct val="115000"/>
              </a:lnSpc>
              <a:tabLst>
                <a:tab pos="1260475" algn="l"/>
                <a:tab pos="457200" algn="l"/>
              </a:tabLst>
            </a:pPr>
            <a:r>
              <a:rPr lang="ar-SA" dirty="0" smtClean="0">
                <a:latin typeface="GE SS Unique Light" pitchFamily="18" charset="-78"/>
                <a:ea typeface="GE SS Unique Light" pitchFamily="18" charset="-78"/>
                <a:cs typeface="GE SS Unique Light" pitchFamily="18" charset="-78"/>
              </a:rPr>
              <a:t>يقول تقرير </a:t>
            </a:r>
            <a:r>
              <a:rPr lang="ar-SA" b="1" dirty="0" smtClean="0">
                <a:latin typeface="GE SS Unique Light" pitchFamily="18" charset="-78"/>
                <a:ea typeface="GE SS Unique Light" pitchFamily="18" charset="-78"/>
                <a:cs typeface="GE SS Unique Light" pitchFamily="18" charset="-78"/>
              </a:rPr>
              <a:t>بموقع "أويل برايس" الأميركي</a:t>
            </a:r>
            <a:r>
              <a:rPr lang="ar-SA" dirty="0" smtClean="0">
                <a:latin typeface="GE SS Unique Light" pitchFamily="18" charset="-78"/>
                <a:ea typeface="GE SS Unique Light" pitchFamily="18" charset="-78"/>
                <a:cs typeface="GE SS Unique Light" pitchFamily="18" charset="-78"/>
              </a:rPr>
              <a:t> إن إعادة تشغيل خط الأنابيب كركوك-طرابلس ستؤدي إلى عواقب سياسية واقتصادية وإستراتيجية طويلة المدى بالنسبة للدول المعنية وللمنطقة ككل</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defTabSz="457200" rtl="1">
              <a:lnSpc>
                <a:spcPct val="115000"/>
              </a:lnSpc>
              <a:tabLst>
                <a:tab pos="1260475" algn="l"/>
                <a:tab pos="457200" algn="l"/>
              </a:tabLst>
            </a:pPr>
            <a:endParaRPr lang="ar-LB" dirty="0" smtClean="0">
              <a:latin typeface="GE SS Unique Light" pitchFamily="18" charset="-78"/>
              <a:ea typeface="GE SS Unique Light" pitchFamily="18" charset="-78"/>
              <a:cs typeface="GE SS Unique Light" pitchFamily="18" charset="-78"/>
            </a:endParaRPr>
          </a:p>
          <a:p>
            <a:pPr marL="285750" indent="-285750" algn="r" defTabSz="457200" rtl="1">
              <a:spcBef>
                <a:spcPts val="1200"/>
              </a:spcBef>
              <a:spcAft>
                <a:spcPts val="800"/>
              </a:spcAft>
              <a:buFont typeface="+mj-lt"/>
              <a:buAutoNum type="arabicPeriod"/>
              <a:tabLst>
                <a:tab pos="360045" algn="l"/>
              </a:tabLst>
            </a:pPr>
            <a:r>
              <a:rPr lang="ar-SA" b="1" i="1" u="sng" dirty="0" smtClean="0">
                <a:latin typeface="GE SS Unique Light" pitchFamily="18" charset="-78"/>
                <a:ea typeface="GE SS Unique Light" pitchFamily="18" charset="-78"/>
                <a:cs typeface="GE SS Unique Light" pitchFamily="18" charset="-78"/>
              </a:rPr>
              <a:t>الحضور الروسي</a:t>
            </a:r>
            <a:endParaRPr lang="ar-LB" b="1" dirty="0" smtClean="0">
              <a:latin typeface="GE SS Unique Light" pitchFamily="18" charset="-78"/>
              <a:ea typeface="GE SS Unique Light" pitchFamily="18" charset="-78"/>
              <a:cs typeface="GE SS Unique Light" pitchFamily="18" charset="-78"/>
            </a:endParaRPr>
          </a:p>
          <a:p>
            <a:pPr algn="r" defTabSz="457200" rtl="1">
              <a:spcBef>
                <a:spcPts val="1200"/>
              </a:spcBef>
              <a:spcAft>
                <a:spcPts val="800"/>
              </a:spcAft>
              <a:tabLst>
                <a:tab pos="360045" algn="l"/>
              </a:tabLst>
            </a:pPr>
            <a:r>
              <a:rPr lang="ar-SA" dirty="0" smtClean="0">
                <a:latin typeface="GE SS Unique Light" pitchFamily="18" charset="-78"/>
                <a:ea typeface="GE SS Unique Light" pitchFamily="18" charset="-78"/>
                <a:cs typeface="GE SS Unique Light" pitchFamily="18" charset="-78"/>
              </a:rPr>
              <a:t>ويضيف كاتب التقرير أنه في حين أن مشاركة إيران في السياسة الإقليمية كانت ضرورية لتهيئة البيئة المناسبة للتعاون، فقد أثبتت مشاركة روسيا مدى أهميّتها هي الأخرى</a:t>
            </a:r>
            <a:r>
              <a:rPr lang="de-DE" dirty="0" smtClean="0">
                <a:latin typeface="GE SS Unique Light" pitchFamily="18" charset="-78"/>
                <a:ea typeface="GE SS Unique Light" pitchFamily="18" charset="-78"/>
                <a:cs typeface="GE SS Unique Light" pitchFamily="18" charset="-78"/>
              </a:rPr>
              <a:t>.</a:t>
            </a:r>
          </a:p>
          <a:p>
            <a:pPr algn="just" defTabSz="457200" rtl="1">
              <a:lnSpc>
                <a:spcPct val="120000"/>
              </a:lnSpc>
              <a:spcAft>
                <a:spcPts val="400"/>
              </a:spcAft>
              <a:tabLst>
                <a:tab pos="1260475" algn="l"/>
              </a:tabLst>
            </a:pPr>
            <a:endParaRPr lang="en-US" sz="900" dirty="0" smtClean="0">
              <a:latin typeface="GE SS Unique Light" pitchFamily="18" charset="-78"/>
              <a:ea typeface="GE SS Unique Light" pitchFamily="18" charset="-78"/>
              <a:cs typeface="GE SS Unique Light" pitchFamily="18" charset="-78"/>
            </a:endParaRPr>
          </a:p>
          <a:p>
            <a:pPr algn="just" defTabSz="457200" rtl="1">
              <a:lnSpc>
                <a:spcPct val="120000"/>
              </a:lnSpc>
              <a:spcAft>
                <a:spcPts val="400"/>
              </a:spcAft>
              <a:tabLst>
                <a:tab pos="1260475" algn="l"/>
              </a:tabLst>
            </a:pPr>
            <a:r>
              <a:rPr lang="ar-SA" dirty="0" smtClean="0">
                <a:latin typeface="GE SS Unique Light" pitchFamily="18" charset="-78"/>
                <a:ea typeface="GE SS Unique Light" pitchFamily="18" charset="-78"/>
                <a:cs typeface="GE SS Unique Light" pitchFamily="18" charset="-78"/>
              </a:rPr>
              <a:t>ومثّل قرار الكرملين بالمشاركة في الحرب بسوريا إلى جانب قوات الأسد نقطة محورية في إعادة السيطرة على المناطق الضرورية لشروع خط أنابيب كركوك-طرابلس في العمل</a:t>
            </a:r>
            <a:r>
              <a:rPr lang="de-DE" dirty="0" smtClean="0">
                <a:latin typeface="GE SS Unique Light" pitchFamily="18" charset="-78"/>
                <a:ea typeface="GE SS Unique Light" pitchFamily="18" charset="-78"/>
                <a:cs typeface="GE SS Unique Light" pitchFamily="18" charset="-78"/>
              </a:rPr>
              <a:t>.</a:t>
            </a:r>
            <a:endParaRPr lang="en-US" dirty="0" smtClean="0">
              <a:latin typeface="GE SS Unique Light" pitchFamily="18" charset="-78"/>
              <a:ea typeface="GE SS Unique Light" pitchFamily="18" charset="-78"/>
              <a:cs typeface="GE SS Unique Light" pitchFamily="18" charset="-78"/>
            </a:endParaRPr>
          </a:p>
          <a:p>
            <a:pPr algn="just" defTabSz="457200" rtl="1">
              <a:lnSpc>
                <a:spcPct val="120000"/>
              </a:lnSpc>
              <a:spcAft>
                <a:spcPts val="400"/>
              </a:spcAft>
              <a:tabLst>
                <a:tab pos="1260475" algn="l"/>
              </a:tabLst>
            </a:pPr>
            <a:r>
              <a:rPr lang="ar-SA" dirty="0" smtClean="0">
                <a:latin typeface="GE SS Unique Light" pitchFamily="18" charset="-78"/>
                <a:ea typeface="GE SS Unique Light" pitchFamily="18" charset="-78"/>
                <a:cs typeface="GE SS Unique Light" pitchFamily="18" charset="-78"/>
              </a:rPr>
              <a:t>وفضلا عن ذلك، أقامت موسكو علاقات سياسية جيدة مع كل من العراق ولبنان لتصبح وسيطا لتسهيل التوصل إلى اتفاق</a:t>
            </a:r>
            <a:r>
              <a:rPr lang="de-DE" dirty="0" smtClean="0">
                <a:latin typeface="GE SS Unique Light" pitchFamily="18" charset="-78"/>
                <a:ea typeface="GE SS Unique Light" pitchFamily="18" charset="-78"/>
                <a:cs typeface="GE SS Unique Light" pitchFamily="18" charset="-78"/>
              </a:rPr>
              <a:t>.</a:t>
            </a:r>
            <a:endParaRPr lang="en-US" dirty="0" smtClean="0">
              <a:latin typeface="GE SS Unique Light" pitchFamily="18" charset="-78"/>
              <a:ea typeface="GE SS Unique Light" pitchFamily="18" charset="-78"/>
              <a:cs typeface="GE SS Unique Light" pitchFamily="18" charset="-78"/>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237</a:t>
            </a:fld>
            <a:endParaRPr lang="fr-FR"/>
          </a:p>
        </p:txBody>
      </p:sp>
    </p:spTree>
    <p:extLst>
      <p:ext uri="{BB962C8B-B14F-4D97-AF65-F5344CB8AC3E}">
        <p14:creationId xmlns:p14="http://schemas.microsoft.com/office/powerpoint/2010/main" xmlns="" val="59172381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457200" rtl="1">
              <a:spcBef>
                <a:spcPts val="1200"/>
              </a:spcBef>
            </a:pPr>
            <a:r>
              <a:rPr lang="ar-SA" dirty="0" smtClean="0">
                <a:latin typeface="GE SS Unique Light" pitchFamily="18" charset="-78"/>
                <a:ea typeface="GE SS Unique Light" pitchFamily="18" charset="-78"/>
                <a:cs typeface="GE SS Unique Light" pitchFamily="18" charset="-78"/>
              </a:rPr>
              <a:t>وبحسب التقرير، كانت مشاركة "روسنفت" مهمة من أجل تعزيز جهود موسكو في المنطقة، حيث تحظى شركة الطاقة الروسية العملاقة بعلاقات جيدة مع الحكومة العراقية، كما تدير عدة حقول نفطية، إلى جانب خط أنابيب كركوك-جيهان</a:t>
            </a:r>
            <a:r>
              <a:rPr lang="de-DE"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defTabSz="457200" rtl="1">
              <a:spcBef>
                <a:spcPts val="1200"/>
              </a:spcBef>
            </a:pPr>
            <a:endParaRPr lang="en-US" dirty="0" smtClean="0">
              <a:latin typeface="GE SS Unique Light" pitchFamily="18" charset="-78"/>
              <a:ea typeface="GE SS Unique Light" pitchFamily="18" charset="-78"/>
              <a:cs typeface="GE SS Unique Light" pitchFamily="18" charset="-78"/>
            </a:endParaRPr>
          </a:p>
          <a:p>
            <a:pPr algn="r" defTabSz="457200" rtl="1">
              <a:spcBef>
                <a:spcPts val="1200"/>
              </a:spcBef>
            </a:pPr>
            <a:r>
              <a:rPr lang="ar-SA" dirty="0" smtClean="0">
                <a:latin typeface="GE SS Unique Light" pitchFamily="18" charset="-78"/>
                <a:ea typeface="GE SS Unique Light" pitchFamily="18" charset="-78"/>
                <a:cs typeface="GE SS Unique Light" pitchFamily="18" charset="-78"/>
              </a:rPr>
              <a:t>وكانت المشاركة الروسية –كما يضيف التقرير- مهمة لدفع الدول العربية للنظر في تجديد خط الأنابيب القديم بين كركوك وطرابلس</a:t>
            </a:r>
            <a:r>
              <a:rPr lang="en-US" dirty="0" smtClean="0">
                <a:latin typeface="GE SS Unique Light" pitchFamily="18" charset="-78"/>
                <a:ea typeface="GE SS Unique Light" pitchFamily="18" charset="-78"/>
                <a:cs typeface="GE SS Unique Light" pitchFamily="18" charset="-78"/>
              </a:rPr>
              <a:t>.</a:t>
            </a:r>
          </a:p>
          <a:p>
            <a:pPr algn="r" defTabSz="457200" rtl="1">
              <a:spcBef>
                <a:spcPts val="1200"/>
              </a:spcBef>
            </a:pPr>
            <a:r>
              <a:rPr lang="ar-SA" dirty="0" smtClean="0">
                <a:latin typeface="GE SS Unique Light" pitchFamily="18" charset="-78"/>
                <a:ea typeface="GE SS Unique Light" pitchFamily="18" charset="-78"/>
                <a:cs typeface="GE SS Unique Light" pitchFamily="18" charset="-78"/>
              </a:rPr>
              <a:t>ويرى التقرير أن خط الأنابيب الجديد سيعزز الروابط السياسية بين الدول المشاركة لعقود من الزمن بفضل الاعتماد المتبادل في ما يتعلق بأمن الطاقة والمصالح الاقتصادية لصادرات الطاقة</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defTabSz="457200" rtl="1">
              <a:spcBef>
                <a:spcPts val="1200"/>
              </a:spcBef>
            </a:pPr>
            <a:endParaRPr lang="en-US" dirty="0" smtClean="0">
              <a:latin typeface="GE SS Unique Light" pitchFamily="18" charset="-78"/>
              <a:ea typeface="GE SS Unique Light" pitchFamily="18" charset="-78"/>
              <a:cs typeface="GE SS Unique Light" pitchFamily="18" charset="-78"/>
            </a:endParaRPr>
          </a:p>
          <a:p>
            <a:pPr algn="r" defTabSz="457200" rtl="1">
              <a:spcBef>
                <a:spcPts val="1200"/>
              </a:spcBef>
              <a:spcAft>
                <a:spcPts val="600"/>
              </a:spcAft>
              <a:tabLst>
                <a:tab pos="431800" algn="l"/>
              </a:tabLst>
            </a:pPr>
            <a:r>
              <a:rPr lang="ar-LB" dirty="0" smtClean="0">
                <a:latin typeface="GE SS Unique Light" pitchFamily="18" charset="-78"/>
                <a:ea typeface="GE SS Unique Light" pitchFamily="18" charset="-78"/>
                <a:cs typeface="GE SS Unique Light" pitchFamily="18" charset="-78"/>
              </a:rPr>
              <a:t>1. </a:t>
            </a:r>
            <a:r>
              <a:rPr lang="ar-SA" b="1" u="sng" dirty="0" smtClean="0">
                <a:latin typeface="GE SS Unique Light" pitchFamily="18" charset="-78"/>
                <a:ea typeface="GE SS Unique Light" pitchFamily="18" charset="-78"/>
                <a:cs typeface="GE SS Unique Light" pitchFamily="18" charset="-78"/>
              </a:rPr>
              <a:t>عدم اليقين</a:t>
            </a:r>
            <a:r>
              <a:rPr lang="de-DE" dirty="0" smtClean="0">
                <a:latin typeface="GE SS Unique Light" pitchFamily="18" charset="-78"/>
                <a:ea typeface="GE SS Unique Light" pitchFamily="18" charset="-78"/>
                <a:cs typeface="GE SS Unique Light" pitchFamily="18" charset="-78"/>
              </a:rPr>
              <a:t/>
            </a:r>
            <a:br>
              <a:rPr lang="de-DE" dirty="0" smtClean="0">
                <a:latin typeface="GE SS Unique Light" pitchFamily="18" charset="-78"/>
                <a:ea typeface="GE SS Unique Light" pitchFamily="18" charset="-78"/>
                <a:cs typeface="GE SS Unique Light" pitchFamily="18" charset="-78"/>
              </a:rPr>
            </a:br>
            <a:r>
              <a:rPr lang="ar-SA" dirty="0" smtClean="0">
                <a:latin typeface="GE SS Unique Light" pitchFamily="18" charset="-78"/>
                <a:ea typeface="GE SS Unique Light" pitchFamily="18" charset="-78"/>
                <a:cs typeface="GE SS Unique Light" pitchFamily="18" charset="-78"/>
              </a:rPr>
              <a:t>أوضح كاتب التقرير أنه رغم وجود النية لإعادة تنشيط خط الأنابيب القديم بين كركوك وطرابلس، فإنه لم يتّضح بعد إذا كان هذا المشروع سيُنجز فعلا</a:t>
            </a:r>
            <a:r>
              <a:rPr lang="de-DE" dirty="0" smtClean="0">
                <a:latin typeface="GE SS Unique Light" pitchFamily="18" charset="-78"/>
                <a:ea typeface="GE SS Unique Light" pitchFamily="18" charset="-78"/>
                <a:cs typeface="GE SS Unique Light" pitchFamily="18" charset="-78"/>
              </a:rPr>
              <a:t>.</a:t>
            </a:r>
            <a:endParaRPr lang="en-US" dirty="0">
              <a:latin typeface="GE SS Unique Light" pitchFamily="18" charset="-78"/>
              <a:ea typeface="GE SS Unique Light" pitchFamily="18" charset="-78"/>
              <a:cs typeface="GE SS Unique Light" pitchFamily="18" charset="-78"/>
            </a:endParaRPr>
          </a:p>
        </p:txBody>
      </p:sp>
      <p:sp>
        <p:nvSpPr>
          <p:cNvPr id="4" name="Slide Number Placeholder 3"/>
          <p:cNvSpPr>
            <a:spLocks noGrp="1"/>
          </p:cNvSpPr>
          <p:nvPr>
            <p:ph type="sldNum" sz="quarter" idx="10"/>
          </p:nvPr>
        </p:nvSpPr>
        <p:spPr/>
        <p:txBody>
          <a:bodyPr/>
          <a:lstStyle/>
          <a:p>
            <a:fld id="{8562CA49-B546-4796-BAB3-CC9A1BA74FF3}" type="slidenum">
              <a:rPr lang="fr-FR" smtClean="0"/>
              <a:pPr/>
              <a:t>238</a:t>
            </a:fld>
            <a:endParaRPr lang="fr-FR"/>
          </a:p>
        </p:txBody>
      </p:sp>
    </p:spTree>
    <p:extLst>
      <p:ext uri="{BB962C8B-B14F-4D97-AF65-F5344CB8AC3E}">
        <p14:creationId xmlns:p14="http://schemas.microsoft.com/office/powerpoint/2010/main" xmlns="" val="130473099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تتألف</a:t>
            </a:r>
            <a:r>
              <a:rPr lang="ar-LB" baseline="0" dirty="0" smtClean="0"/>
              <a:t> مصفاة النفط من عدة أجزاء أو وحدات ونذكر أبرزها :</a:t>
            </a:r>
          </a:p>
          <a:p>
            <a:pPr lvl="0" algn="r" rtl="1"/>
            <a:r>
              <a:rPr lang="ar-SA" sz="1100" dirty="0" smtClean="0"/>
              <a:t>أبراج الفصل</a:t>
            </a:r>
          </a:p>
          <a:p>
            <a:pPr lvl="0" algn="r" rtl="1"/>
            <a:r>
              <a:rPr lang="ar-SA" sz="1100" dirty="0" smtClean="0"/>
              <a:t>مبادلات حرارية</a:t>
            </a:r>
          </a:p>
          <a:p>
            <a:pPr lvl="0" algn="r" rtl="1"/>
            <a:r>
              <a:rPr lang="ar-SA" sz="1100" dirty="0" smtClean="0"/>
              <a:t>مضخات كهربائية أو بخارية</a:t>
            </a:r>
          </a:p>
          <a:p>
            <a:pPr lvl="0" algn="r" rtl="1"/>
            <a:r>
              <a:rPr lang="ar-SA" sz="1100" dirty="0" smtClean="0"/>
              <a:t>مفاعلات كيمياوية</a:t>
            </a:r>
          </a:p>
          <a:p>
            <a:pPr lvl="0" algn="r" rtl="1"/>
            <a:r>
              <a:rPr lang="ar-SA" sz="1100" dirty="0" smtClean="0"/>
              <a:t>اوعية وخزانات للفصل والتخزين</a:t>
            </a:r>
          </a:p>
          <a:p>
            <a:pPr lvl="0" algn="r" rtl="1"/>
            <a:r>
              <a:rPr lang="ar-SA" sz="1100" dirty="0" smtClean="0"/>
              <a:t>صمامات ومسيطرات آليه ويدوية</a:t>
            </a:r>
          </a:p>
          <a:p>
            <a:pPr algn="r" rtl="1"/>
            <a:r>
              <a:rPr lang="ar-SA" sz="1100" dirty="0" smtClean="0"/>
              <a:t>بالإضافة إلى آلاف الاطنان من الاسلاك الكهربائية والأجهزة الدقيقة</a:t>
            </a:r>
          </a:p>
          <a:p>
            <a:pPr marL="0" lvl="0" indent="0" algn="r" rtl="1">
              <a:spcBef>
                <a:spcPts val="0"/>
              </a:spcBef>
              <a:spcAft>
                <a:spcPts val="0"/>
              </a:spcAft>
              <a:buNone/>
            </a:pPr>
            <a:endParaRPr lang="ar-LB" dirty="0" smtClean="0"/>
          </a:p>
          <a:p>
            <a:pPr marL="0" lvl="0" indent="0" algn="r" rtl="1">
              <a:spcBef>
                <a:spcPts val="0"/>
              </a:spcBef>
              <a:spcAft>
                <a:spcPts val="0"/>
              </a:spcAft>
              <a:buNone/>
            </a:pPr>
            <a:r>
              <a:rPr lang="ar-LB" dirty="0" smtClean="0"/>
              <a:t>من المنتجات الأساسية لمصافي النفط: </a:t>
            </a:r>
          </a:p>
          <a:p>
            <a:pPr lvl="0" algn="r" rtl="1"/>
            <a:r>
              <a:rPr lang="ar-SA" sz="1100" dirty="0" smtClean="0">
                <a:solidFill>
                  <a:schemeClr val="tx1"/>
                </a:solidFill>
              </a:rPr>
              <a:t>غاز النفط المسا</a:t>
            </a:r>
            <a:r>
              <a:rPr lang="ar-LB" sz="1100" dirty="0" smtClean="0">
                <a:solidFill>
                  <a:schemeClr val="tx1"/>
                </a:solidFill>
              </a:rPr>
              <a:t>ل </a:t>
            </a:r>
            <a:r>
              <a:rPr lang="fr-FR" sz="1100" dirty="0" smtClean="0">
                <a:solidFill>
                  <a:schemeClr val="tx1"/>
                </a:solidFill>
              </a:rPr>
              <a:t> (LPG)</a:t>
            </a:r>
            <a:endParaRPr lang="en-US" sz="1100" dirty="0" smtClean="0">
              <a:solidFill>
                <a:schemeClr val="tx1"/>
              </a:solidFill>
            </a:endParaRPr>
          </a:p>
          <a:p>
            <a:pPr lvl="0" algn="r" rtl="1"/>
            <a:r>
              <a:rPr lang="ar-SA" sz="1100" dirty="0" smtClean="0">
                <a:solidFill>
                  <a:schemeClr val="tx1"/>
                </a:solidFill>
              </a:rPr>
              <a:t>جازولين</a:t>
            </a:r>
            <a:r>
              <a:rPr lang="ar-LB" sz="1100" dirty="0" smtClean="0">
                <a:solidFill>
                  <a:schemeClr val="tx1"/>
                </a:solidFill>
              </a:rPr>
              <a:t> </a:t>
            </a:r>
            <a:r>
              <a:rPr lang="ar-SA" sz="1100" dirty="0" smtClean="0">
                <a:solidFill>
                  <a:schemeClr val="tx1"/>
                </a:solidFill>
              </a:rPr>
              <a:t>(ويعرف أيضا باسم نفط)</a:t>
            </a:r>
            <a:endParaRPr lang="en-US" sz="1100" dirty="0" smtClean="0">
              <a:solidFill>
                <a:schemeClr val="tx1"/>
              </a:solidFill>
            </a:endParaRPr>
          </a:p>
          <a:p>
            <a:pPr lvl="0" algn="r" rtl="1"/>
            <a:r>
              <a:rPr lang="ar-LB" sz="1100" dirty="0" smtClean="0">
                <a:solidFill>
                  <a:schemeClr val="tx1"/>
                </a:solidFill>
              </a:rPr>
              <a:t>نفتا </a:t>
            </a:r>
            <a:r>
              <a:rPr lang="en-US" sz="1100" dirty="0" smtClean="0">
                <a:solidFill>
                  <a:schemeClr val="tx1"/>
                </a:solidFill>
              </a:rPr>
              <a:t>Naphtha</a:t>
            </a:r>
          </a:p>
          <a:p>
            <a:pPr lvl="0" algn="r" rtl="1"/>
            <a:r>
              <a:rPr lang="ar-SA" sz="1100" dirty="0" smtClean="0">
                <a:solidFill>
                  <a:schemeClr val="tx1"/>
                </a:solidFill>
              </a:rPr>
              <a:t>كيروسين</a:t>
            </a:r>
            <a:r>
              <a:rPr lang="fr-FR" sz="1100" dirty="0" smtClean="0">
                <a:solidFill>
                  <a:schemeClr val="tx1"/>
                </a:solidFill>
              </a:rPr>
              <a:t> </a:t>
            </a:r>
            <a:r>
              <a:rPr lang="ar-SA" sz="1100" dirty="0" smtClean="0">
                <a:solidFill>
                  <a:schemeClr val="tx1"/>
                </a:solidFill>
              </a:rPr>
              <a:t>ووقود الطائرات النفاثة</a:t>
            </a:r>
            <a:endParaRPr lang="en-US" sz="1100" dirty="0" smtClean="0">
              <a:solidFill>
                <a:schemeClr val="tx1"/>
              </a:solidFill>
            </a:endParaRPr>
          </a:p>
          <a:p>
            <a:pPr lvl="0" algn="r" rtl="1"/>
            <a:r>
              <a:rPr lang="ar-SA" sz="1100" dirty="0" smtClean="0">
                <a:solidFill>
                  <a:schemeClr val="tx1"/>
                </a:solidFill>
              </a:rPr>
              <a:t>وقود الديزل</a:t>
            </a:r>
            <a:endParaRPr lang="en-US" sz="1100" dirty="0" smtClean="0">
              <a:solidFill>
                <a:schemeClr val="tx1"/>
              </a:solidFill>
            </a:endParaRPr>
          </a:p>
          <a:p>
            <a:pPr lvl="0" algn="r" rtl="1"/>
            <a:r>
              <a:rPr lang="ar-SA" sz="1100" dirty="0" smtClean="0">
                <a:solidFill>
                  <a:schemeClr val="tx1"/>
                </a:solidFill>
              </a:rPr>
              <a:t>زيت الوقود</a:t>
            </a:r>
            <a:endParaRPr lang="ar-LB" sz="1100" dirty="0" smtClean="0">
              <a:solidFill>
                <a:schemeClr val="tx1"/>
              </a:solidFill>
            </a:endParaRPr>
          </a:p>
          <a:p>
            <a:pPr algn="r" rtl="1"/>
            <a:r>
              <a:rPr lang="ar-SA" sz="1100" dirty="0" smtClean="0">
                <a:solidFill>
                  <a:schemeClr val="tx1"/>
                </a:solidFill>
              </a:rPr>
              <a:t>زيوت التشحيم</a:t>
            </a:r>
            <a:endParaRPr lang="ar-LB" sz="1100" dirty="0" smtClean="0">
              <a:solidFill>
                <a:schemeClr val="tx1"/>
              </a:solidFill>
            </a:endParaRPr>
          </a:p>
          <a:p>
            <a:pPr lvl="0" algn="r" rtl="1"/>
            <a:r>
              <a:rPr lang="ar-SA" sz="1100" dirty="0" smtClean="0">
                <a:solidFill>
                  <a:schemeClr val="tx1"/>
                </a:solidFill>
              </a:rPr>
              <a:t>شمع البرافين</a:t>
            </a:r>
            <a:endParaRPr lang="en-US" sz="1100" dirty="0" smtClean="0">
              <a:solidFill>
                <a:schemeClr val="tx1"/>
              </a:solidFill>
            </a:endParaRPr>
          </a:p>
          <a:p>
            <a:pPr lvl="0" algn="r" rtl="1"/>
            <a:r>
              <a:rPr lang="ar-SA" sz="1100" dirty="0" smtClean="0">
                <a:solidFill>
                  <a:schemeClr val="tx1"/>
                </a:solidFill>
              </a:rPr>
              <a:t>أسفلت</a:t>
            </a:r>
            <a:r>
              <a:rPr lang="fr-FR" sz="1100" dirty="0" smtClean="0">
                <a:solidFill>
                  <a:schemeClr val="tx1"/>
                </a:solidFill>
              </a:rPr>
              <a:t> </a:t>
            </a:r>
            <a:r>
              <a:rPr lang="ar-SA" sz="1100" dirty="0" smtClean="0">
                <a:solidFill>
                  <a:schemeClr val="tx1"/>
                </a:solidFill>
              </a:rPr>
              <a:t>وقطران</a:t>
            </a:r>
            <a:endParaRPr lang="en-US" sz="1100" dirty="0" smtClean="0">
              <a:solidFill>
                <a:schemeClr val="tx1"/>
              </a:solidFill>
            </a:endParaRPr>
          </a:p>
          <a:p>
            <a:pPr lvl="0" algn="r" rtl="1"/>
            <a:r>
              <a:rPr lang="ar-SA" sz="1100" dirty="0" smtClean="0">
                <a:solidFill>
                  <a:schemeClr val="tx1"/>
                </a:solidFill>
              </a:rPr>
              <a:t>فحم الكوك</a:t>
            </a:r>
            <a:endParaRPr lang="en-US" sz="1100" dirty="0" smtClean="0">
              <a:solidFill>
                <a:schemeClr val="tx1"/>
              </a:solidFill>
            </a:endParaRPr>
          </a:p>
          <a:p>
            <a:pPr marL="0" lvl="0" indent="0" algn="r" rtl="1">
              <a:spcBef>
                <a:spcPts val="0"/>
              </a:spcBef>
              <a:spcAft>
                <a:spcPts val="0"/>
              </a:spcAft>
              <a:buNone/>
            </a:pPr>
            <a:endParaRPr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والآن سنتحدث عن آلية عمل المصفاة , حيث تمر عملية تكرير</a:t>
            </a:r>
            <a:r>
              <a:rPr lang="ar-LB" baseline="0" dirty="0" smtClean="0"/>
              <a:t> النفط بعدة مراحل سيتم تفصيلها لاحقاً</a:t>
            </a:r>
          </a:p>
          <a:p>
            <a:pPr marL="0" lvl="0" indent="0" algn="r" rtl="1">
              <a:spcBef>
                <a:spcPts val="0"/>
              </a:spcBef>
              <a:spcAft>
                <a:spcPts val="0"/>
              </a:spcAft>
              <a:buNone/>
            </a:pPr>
            <a:endParaRPr lang="ar-LB" baseline="0" dirty="0" smtClean="0"/>
          </a:p>
          <a:p>
            <a:pPr marL="0" lvl="0" indent="0" algn="r" rtl="1">
              <a:spcBef>
                <a:spcPts val="0"/>
              </a:spcBef>
              <a:spcAft>
                <a:spcPts val="0"/>
              </a:spcAft>
              <a:buNone/>
            </a:pPr>
            <a:r>
              <a:rPr lang="ar-LB" baseline="0" dirty="0" smtClean="0"/>
              <a:t>المراحل الأساسية لعملية تكرير النفط هي الفصل, التحويل ثم المعالجة</a:t>
            </a:r>
          </a:p>
          <a:p>
            <a:pPr marL="171450" lvl="0" indent="-171450" algn="r" rtl="1">
              <a:spcBef>
                <a:spcPts val="0"/>
              </a:spcBef>
              <a:spcAft>
                <a:spcPts val="0"/>
              </a:spcAft>
              <a:buFontTx/>
              <a:buChar char="-"/>
            </a:pPr>
            <a:r>
              <a:rPr lang="ar-LB" baseline="0" dirty="0" smtClean="0"/>
              <a:t>في مرحلة الفصل يتم فصل مواد النفط المختلفة من خلال تعريض النفط الخام إلى الحرارة في برج الفصل حيث تبقى في الأسفل المركبات ذات درجة غليان منخفضة بينما ترتفع مركبات ذات درجة غليان مرتفع أعلى البرج وتسحب منه</a:t>
            </a:r>
          </a:p>
          <a:p>
            <a:pPr marL="171450" marR="0" lvl="0" indent="-171450" algn="r" defTabSz="914400" rtl="1" eaLnBrk="1" fontAlgn="auto" latinLnBrk="0" hangingPunct="1">
              <a:lnSpc>
                <a:spcPct val="100000"/>
              </a:lnSpc>
              <a:spcBef>
                <a:spcPts val="0"/>
              </a:spcBef>
              <a:spcAft>
                <a:spcPts val="0"/>
              </a:spcAft>
              <a:buClr>
                <a:srgbClr val="000000"/>
              </a:buClr>
              <a:buSzPts val="1400"/>
              <a:buFontTx/>
              <a:buChar char="-"/>
              <a:tabLst/>
              <a:defRPr/>
            </a:pPr>
            <a:r>
              <a:rPr lang="ar-LB" baseline="0" dirty="0" smtClean="0"/>
              <a:t>مرحلة التحويل حيث تتعرض بعض المركبات بعد البرج إلى بعض العمليات الكيميائية لتتحول إلى منتجات مرغوبة </a:t>
            </a:r>
            <a:r>
              <a:rPr lang="ar-SA" dirty="0" smtClean="0"/>
              <a:t>كالبوليمرات (</a:t>
            </a:r>
            <a:r>
              <a:rPr lang="ar-SA" dirty="0" smtClean="0">
                <a:solidFill>
                  <a:schemeClr val="tx1"/>
                </a:solidFill>
              </a:rPr>
              <a:t>البلاستيك </a:t>
            </a:r>
            <a:r>
              <a:rPr lang="ar-SA" dirty="0" smtClean="0"/>
              <a:t>واللدائن)</a:t>
            </a:r>
            <a:endParaRPr lang="ar-LB" dirty="0" smtClean="0"/>
          </a:p>
          <a:p>
            <a:pPr marL="171450" marR="0" lvl="0" indent="-171450" algn="r" defTabSz="914400" rtl="1" eaLnBrk="1" fontAlgn="auto" latinLnBrk="0" hangingPunct="1">
              <a:lnSpc>
                <a:spcPct val="100000"/>
              </a:lnSpc>
              <a:spcBef>
                <a:spcPts val="0"/>
              </a:spcBef>
              <a:spcAft>
                <a:spcPts val="0"/>
              </a:spcAft>
              <a:buClr>
                <a:srgbClr val="000000"/>
              </a:buClr>
              <a:buSzPts val="1400"/>
              <a:buFontTx/>
              <a:buChar char="-"/>
              <a:tabLst/>
              <a:defRPr/>
            </a:pPr>
            <a:r>
              <a:rPr lang="ar-LB" dirty="0" smtClean="0"/>
              <a:t>مرحلة</a:t>
            </a:r>
            <a:r>
              <a:rPr lang="ar-LB" baseline="0" dirty="0" smtClean="0"/>
              <a:t> المعالجة وفيها تتم تنقية </a:t>
            </a:r>
            <a:r>
              <a:rPr lang="ar-SA" dirty="0" smtClean="0"/>
              <a:t>المنتجات النفطية من الشوائب وإعدادها للاستهلاك </a:t>
            </a:r>
            <a:r>
              <a:rPr lang="ar-LB" dirty="0" smtClean="0"/>
              <a:t>كم</a:t>
            </a:r>
            <a:r>
              <a:rPr lang="ar-SA" dirty="0" smtClean="0"/>
              <a:t>ا يتم استخراج الغازات للاستفادة منها في بقية عمليات الإنتاج</a:t>
            </a:r>
          </a:p>
          <a:p>
            <a:pPr marL="0" marR="0" lvl="0" indent="0" algn="r" defTabSz="914400" rtl="1" eaLnBrk="1" fontAlgn="auto" latinLnBrk="0" hangingPunct="1">
              <a:lnSpc>
                <a:spcPct val="100000"/>
              </a:lnSpc>
              <a:spcBef>
                <a:spcPts val="0"/>
              </a:spcBef>
              <a:spcAft>
                <a:spcPts val="0"/>
              </a:spcAft>
              <a:buClr>
                <a:srgbClr val="000000"/>
              </a:buClr>
              <a:buSzPts val="1400"/>
              <a:buFontTx/>
              <a:buNone/>
              <a:tabLst/>
              <a:defRPr/>
            </a:pPr>
            <a:endParaRPr lang="ar-SA" dirty="0" smtClean="0"/>
          </a:p>
          <a:p>
            <a:pPr marL="171450" lvl="0" indent="-171450" algn="r" rtl="1">
              <a:spcBef>
                <a:spcPts val="0"/>
              </a:spcBef>
              <a:spcAft>
                <a:spcPts val="0"/>
              </a:spcAft>
              <a:buFontTx/>
              <a:buChar char="-"/>
            </a:pPr>
            <a:endParaRPr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والآن نأتي إلى تفاصيل عملية</a:t>
            </a:r>
            <a:r>
              <a:rPr lang="ar-LB" baseline="0" dirty="0" smtClean="0"/>
              <a:t> تكرير النفط .</a:t>
            </a:r>
          </a:p>
          <a:p>
            <a:pPr marL="0" lvl="0" indent="0" algn="r" rtl="1">
              <a:spcBef>
                <a:spcPts val="0"/>
              </a:spcBef>
              <a:spcAft>
                <a:spcPts val="0"/>
              </a:spcAft>
              <a:buNone/>
            </a:pPr>
            <a:r>
              <a:rPr lang="ar-LB" baseline="0" dirty="0" smtClean="0"/>
              <a:t>إذ يتعرض النفط الخام قبل تكريره , إلى عملية إزالة الملوحة  ليصبح لدينا نفط خام منزوع الملوحة جاهز للدخول إلى برج التقطير </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بعد إزالة الملوحة من النفط تبدأ عملية تكرير النفط مرحلتها الأولى «الفصل» وهي مجموعة عمليات فيزيائية , تبدأ بالتقطير وهو</a:t>
            </a:r>
            <a:r>
              <a:rPr lang="ar-LB" baseline="0" dirty="0" smtClean="0"/>
              <a:t> على جزئين: التقطير الجوي والتقطير التفريغي</a:t>
            </a:r>
          </a:p>
          <a:p>
            <a:pPr marL="0" lvl="0" indent="0" algn="r" rtl="1">
              <a:spcBef>
                <a:spcPts val="0"/>
              </a:spcBef>
              <a:spcAft>
                <a:spcPts val="0"/>
              </a:spcAft>
              <a:buNone/>
            </a:pPr>
            <a:endParaRPr lang="ar-LB" baseline="0" dirty="0" smtClean="0"/>
          </a:p>
          <a:p>
            <a:pPr marL="0" lvl="0" indent="0" algn="r" rtl="1">
              <a:spcBef>
                <a:spcPts val="0"/>
              </a:spcBef>
              <a:spcAft>
                <a:spcPts val="0"/>
              </a:spcAft>
              <a:buNone/>
            </a:pPr>
            <a:r>
              <a:rPr lang="ar-LB" baseline="0" dirty="0" smtClean="0"/>
              <a:t>ثم الإستخلاص بالمذيبات يليه التبريد حيث يساعد التبريد في فرز منتجات النفط الأساسية</a:t>
            </a:r>
          </a:p>
          <a:p>
            <a:pPr marL="0" lvl="0" indent="0" algn="r" rtl="1">
              <a:spcBef>
                <a:spcPts val="0"/>
              </a:spcBef>
              <a:spcAft>
                <a:spcPts val="0"/>
              </a:spcAft>
              <a:buNone/>
            </a:pPr>
            <a:endParaRPr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FontTx/>
              <a:buNone/>
            </a:pPr>
            <a:r>
              <a:rPr lang="ar-LB" baseline="0" dirty="0" smtClean="0"/>
              <a:t>للتوضيح سنتحدث عن التقطير بشكل تفصيلي.</a:t>
            </a:r>
          </a:p>
          <a:p>
            <a:pPr marL="0" lvl="0" indent="0" algn="r" rtl="1">
              <a:spcBef>
                <a:spcPts val="0"/>
              </a:spcBef>
              <a:spcAft>
                <a:spcPts val="0"/>
              </a:spcAft>
              <a:buFontTx/>
              <a:buNone/>
            </a:pPr>
            <a:r>
              <a:rPr lang="ar-LB" baseline="0" dirty="0" smtClean="0"/>
              <a:t>- تبدأ هذه المرحلة بالتقطير الجوي حيث يدخل نفط الخام منزوع الملوحة إلى برج الفصل بالأجزاء  عن طريق الحرارة . وينتج عن ذلك الغازات, نفتا, كيروسين وزيت الغاز </a:t>
            </a:r>
          </a:p>
          <a:p>
            <a:pPr marL="171450" lvl="0" indent="-171450" algn="r" rtl="1">
              <a:spcBef>
                <a:spcPts val="0"/>
              </a:spcBef>
              <a:spcAft>
                <a:spcPts val="0"/>
              </a:spcAft>
              <a:buFontTx/>
              <a:buChar char="-"/>
            </a:pPr>
            <a:r>
              <a:rPr lang="ar-LB" baseline="0" dirty="0" smtClean="0"/>
              <a:t>أما المتبقي في البرج الجوي فيذهب إلى مرحلة التقطير التفريغي حيث الفصل من دون تكسير.  وتنتج عن هذه المرحلة  زيوت غاز, ومزلقات</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الناتج المحلي الإجمالي</a:t>
            </a:r>
            <a:r>
              <a:rPr lang="de-DE" sz="1200" kern="1200" dirty="0" smtClean="0">
                <a:solidFill>
                  <a:schemeClr val="tx1"/>
                </a:solidFill>
                <a:effectLst/>
                <a:latin typeface="+mn-lt"/>
                <a:ea typeface="+mn-ea"/>
                <a:cs typeface="+mn-cs"/>
              </a:rPr>
              <a:t> (GDP) </a:t>
            </a:r>
            <a:r>
              <a:rPr lang="ar-SA" sz="1200" kern="1200" dirty="0" smtClean="0">
                <a:solidFill>
                  <a:schemeClr val="tx1"/>
                </a:solidFill>
                <a:effectLst/>
                <a:latin typeface="+mn-lt"/>
                <a:ea typeface="+mn-ea"/>
                <a:cs typeface="+mn-cs"/>
              </a:rPr>
              <a:t>هو متغير اقتصادي مركزي يمكن من خلاله استنتاج العواقب. في الاقتصاد الكلي. ويُحسب بمجموع السلع والخدمات المنتجة في السنة. ويتم توفير الخدمات في الاقتصاد الحديث من خلال ظهور العرض والطلب اللذان تولدا .بسبب هذا الاستنتاج، لدينا الناتج المحلي الإجمالي كدولة تابعة متغير مصنوع من قبل العرض والطلب.الطلب ، أو الطلب النهائي ، هو مجموع الصادرات ، استهلاك الدولة ،الاستهلاك الخاص والاستثمار</a:t>
            </a:r>
            <a:r>
              <a:rPr lang="de-D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17</a:t>
            </a:fld>
            <a:endParaRPr lang="fr-FR">
              <a:solidFill>
                <a:prstClr val="black"/>
              </a:solidFill>
            </a:endParaRPr>
          </a:p>
        </p:txBody>
      </p:sp>
    </p:spTree>
    <p:extLst>
      <p:ext uri="{BB962C8B-B14F-4D97-AF65-F5344CB8AC3E}">
        <p14:creationId xmlns:p14="http://schemas.microsoft.com/office/powerpoint/2010/main" xmlns="" val="3004631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وكانت المحصلة أن ارتفع العبء الضريبي من الناتج المحلي الإجمالي إلى 17,8%. ولكن بالرغم من هذا الارتفاع الملحوظ، فإن نسبة الاقتطاع الضريبي إلى الناتج المحلي الإجمالي بقيت في لبنان أدنى من مثيلاتها في معظم البلدان التي تقترب من هذا البلد </a:t>
            </a:r>
            <a:r>
              <a:rPr lang="ar-LB" sz="1200" kern="1200" dirty="0" smtClean="0">
                <a:solidFill>
                  <a:schemeClr val="tx1"/>
                </a:solidFill>
                <a:effectLst/>
                <a:latin typeface="+mn-lt"/>
                <a:ea typeface="+mn-ea"/>
                <a:cs typeface="+mn-cs"/>
              </a:rPr>
              <a:t>،ففي تركيا الضريبة على </a:t>
            </a:r>
            <a:r>
              <a:rPr lang="ar-SA" sz="1200" kern="1200" dirty="0" smtClean="0">
                <a:solidFill>
                  <a:schemeClr val="tx1"/>
                </a:solidFill>
                <a:effectLst/>
                <a:latin typeface="+mn-lt"/>
                <a:ea typeface="+mn-ea"/>
                <a:cs typeface="+mn-cs"/>
              </a:rPr>
              <a:t> الناتج المحلي الإجمالي للفرد </a:t>
            </a: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21,1</a:t>
            </a: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a:t>
            </a:r>
            <a:r>
              <a:rPr lang="ar-LB" sz="1200" kern="1200" dirty="0" smtClean="0">
                <a:solidFill>
                  <a:schemeClr val="tx1"/>
                </a:solidFill>
                <a:effectLst/>
                <a:latin typeface="+mn-lt"/>
                <a:ea typeface="+mn-ea"/>
                <a:cs typeface="+mn-cs"/>
              </a:rPr>
              <a:t>.</a:t>
            </a:r>
          </a:p>
          <a:p>
            <a:pPr algn="r" rtl="1"/>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أما</a:t>
            </a:r>
            <a:r>
              <a:rPr lang="ar-LB" sz="1200" kern="1200" baseline="0" dirty="0" smtClean="0">
                <a:solidFill>
                  <a:schemeClr val="tx1"/>
                </a:solidFill>
                <a:effectLst/>
                <a:latin typeface="+mn-lt"/>
                <a:ea typeface="+mn-ea"/>
                <a:cs typeface="+mn-cs"/>
              </a:rPr>
              <a:t> بالنسبة لمعدل الضريبة المقطوع على أرباح الشركات في لبنان 15% أما في تركيا هي 20% </a:t>
            </a:r>
          </a:p>
          <a:p>
            <a:pPr algn="r" rtl="1"/>
            <a:endParaRPr lang="ar-LB" sz="1200" kern="1200" baseline="0" dirty="0" smtClean="0">
              <a:solidFill>
                <a:schemeClr val="tx1"/>
              </a:solidFill>
              <a:effectLst/>
              <a:latin typeface="+mn-lt"/>
              <a:ea typeface="+mn-ea"/>
              <a:cs typeface="+mn-cs"/>
            </a:endParaRPr>
          </a:p>
          <a:p>
            <a:pPr algn="r" rtl="1"/>
            <a:r>
              <a:rPr lang="ar-LB" sz="1200" kern="1200" baseline="0" dirty="0" smtClean="0">
                <a:solidFill>
                  <a:schemeClr val="tx1"/>
                </a:solidFill>
                <a:effectLst/>
                <a:latin typeface="+mn-lt"/>
                <a:ea typeface="+mn-ea"/>
                <a:cs typeface="+mn-cs"/>
              </a:rPr>
              <a:t>و معدلات الضريبة على دخل الأفراد في لبنان 20% و تركيا 35%</a:t>
            </a:r>
          </a:p>
          <a:p>
            <a:pPr algn="r" rtl="1"/>
            <a:endParaRPr lang="ar-LB" sz="1200" kern="1200" baseline="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الخلاصة هنا هي أن السياسة الضريبية المعتمدة في </a:t>
            </a:r>
            <a:r>
              <a:rPr lang="ar-LB" sz="1200" kern="1200" dirty="0" smtClean="0">
                <a:solidFill>
                  <a:schemeClr val="tx1"/>
                </a:solidFill>
                <a:effectLst/>
                <a:latin typeface="+mn-lt"/>
                <a:ea typeface="+mn-ea"/>
                <a:cs typeface="+mn-cs"/>
              </a:rPr>
              <a:t>لبنان </a:t>
            </a:r>
            <a:r>
              <a:rPr lang="ar-SA" sz="1200" kern="1200" dirty="0" smtClean="0">
                <a:solidFill>
                  <a:schemeClr val="tx1"/>
                </a:solidFill>
                <a:effectLst/>
                <a:latin typeface="+mn-lt"/>
                <a:ea typeface="+mn-ea"/>
                <a:cs typeface="+mn-cs"/>
              </a:rPr>
              <a:t>بقيت مجرد أداة في خدمة السياسة المالية الرامية دون جدوى، إلى خفض العجز في الموازنة، وذلك دون الأخذ في الاعتبار الثمن الاقتصادي والاجتماعي لهذه السياسة</a:t>
            </a:r>
            <a:endParaRPr lang="en-US" dirty="0"/>
          </a:p>
        </p:txBody>
      </p:sp>
      <p:sp>
        <p:nvSpPr>
          <p:cNvPr id="4" name="Slide Number Placeholder 3"/>
          <p:cNvSpPr>
            <a:spLocks noGrp="1"/>
          </p:cNvSpPr>
          <p:nvPr>
            <p:ph type="sldNum" sz="quarter" idx="10"/>
          </p:nvPr>
        </p:nvSpPr>
        <p:spPr/>
        <p:txBody>
          <a:bodyPr/>
          <a:lstStyle/>
          <a:p>
            <a:fld id="{908CCBED-34DC-4AAC-B227-529BAEB3D6D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xmlns="" val="94443988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LB" dirty="0" smtClean="0"/>
              <a:t>بعد الإنتهاء من مرحلة</a:t>
            </a:r>
            <a:r>
              <a:rPr lang="ar-LB" baseline="0" dirty="0" smtClean="0"/>
              <a:t> الفصل تبدأ مرحلة التحويل, وهي عبارة عن مجموعة من العمليات الكيميائية تتنوع بين التكسير الحراري والتكسير الحفزي </a:t>
            </a:r>
            <a:r>
              <a:rPr lang="ar-LB" sz="1100" b="0" i="0" u="none" strike="noStrike" cap="none" baseline="0" dirty="0" smtClean="0">
                <a:solidFill>
                  <a:srgbClr val="000000"/>
                </a:solidFill>
                <a:latin typeface="Arial"/>
                <a:ea typeface="Arial"/>
                <a:cs typeface="Arial"/>
                <a:sym typeface="Arial"/>
              </a:rPr>
              <a:t>بغية تبديل التركيب الجزيئي للأجزاء بهدف الحصول على المنتجات المطلوبة (انظر الغاية)</a:t>
            </a:r>
            <a:endParaRPr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بعد</a:t>
            </a:r>
            <a:r>
              <a:rPr lang="ar-LB" baseline="0" dirty="0" smtClean="0"/>
              <a:t> التحويل تأتي المرحة الأخيرة وهي التنقية المعالجة  تهدف هذه المرحلة إلى نزع الملوثات ,الشوائب والأسفلت كما تهدف إلى تحسين اللزوجة وفصل العطريات الغير مشبعة </a:t>
            </a:r>
          </a:p>
          <a:p>
            <a:pPr marL="0" lvl="0" indent="0" algn="r" rtl="1">
              <a:spcBef>
                <a:spcPts val="0"/>
              </a:spcBef>
              <a:spcAft>
                <a:spcPts val="0"/>
              </a:spcAft>
              <a:buNone/>
            </a:pPr>
            <a:r>
              <a:rPr lang="ar-LB" baseline="0" dirty="0" smtClean="0"/>
              <a:t>تستخدم في هذه المرحلة عدة طرق نذكر منها: الإمتصاص , الحراري, الحفزي, التبريد والمرشح</a:t>
            </a:r>
            <a:endParaRPr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LB" baseline="0" dirty="0" smtClean="0"/>
              <a:t> </a:t>
            </a:r>
            <a:endParaRPr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الواقع الحالي لمصفاة طرابلس</a:t>
            </a:r>
          </a:p>
          <a:p>
            <a:pPr marL="139700" indent="0" algn="r" rtl="1">
              <a:spcBef>
                <a:spcPts val="0"/>
              </a:spcBef>
              <a:buNone/>
            </a:pPr>
            <a:r>
              <a:rPr lang="ar-LB" sz="1600" dirty="0" smtClean="0"/>
              <a:t>تبلغ </a:t>
            </a:r>
            <a:r>
              <a:rPr lang="ar-SA" sz="1600" dirty="0" smtClean="0"/>
              <a:t>مساحة المصفاة الإجمالية 114،875 متر مربع.</a:t>
            </a:r>
            <a:r>
              <a:rPr lang="ar-LB" sz="1600" baseline="0" dirty="0" smtClean="0"/>
              <a:t> بينما تبلغ </a:t>
            </a:r>
            <a:r>
              <a:rPr lang="ar-SA" sz="1600" dirty="0" smtClean="0"/>
              <a:t>المساحة الإجمالية للمبنى 1,000,000 متر مربع ويتضمن:</a:t>
            </a:r>
          </a:p>
          <a:p>
            <a:pPr marL="76200" indent="0" algn="r" rtl="1">
              <a:spcBef>
                <a:spcPts val="0"/>
              </a:spcBef>
              <a:buNone/>
            </a:pPr>
            <a:endParaRPr lang="ar-SA" sz="500" dirty="0" smtClean="0"/>
          </a:p>
          <a:p>
            <a:pPr lvl="1" algn="r" rtl="1">
              <a:buFont typeface="Courier New" pitchFamily="49" charset="0"/>
              <a:buChar char="o"/>
            </a:pPr>
            <a:r>
              <a:rPr lang="ar-SA" sz="1400" dirty="0" smtClean="0"/>
              <a:t>خمسة (5) أرصفة تحميل في المحطة على بعد 2.5 كم تقريباً من الخط الساحلي ، </a:t>
            </a:r>
          </a:p>
          <a:p>
            <a:pPr lvl="1" algn="r" rtl="1">
              <a:buFont typeface="Courier New" pitchFamily="49" charset="0"/>
              <a:buChar char="o"/>
            </a:pPr>
            <a:r>
              <a:rPr lang="ar-SA" sz="1400" dirty="0" smtClean="0"/>
              <a:t>أحد عشر (11) خزان بسعة تخزين 100.000 طن من زيت الوقود و 100.000 طن من زيت الغاز</a:t>
            </a:r>
          </a:p>
          <a:p>
            <a:pPr marL="558800" lvl="1" indent="0" algn="r" rtl="1">
              <a:buNone/>
            </a:pPr>
            <a:endParaRPr lang="ar-SA" sz="800" dirty="0" smtClean="0"/>
          </a:p>
          <a:p>
            <a:pPr marL="139700" lvl="0" indent="0" algn="r" rtl="1">
              <a:spcBef>
                <a:spcPts val="0"/>
              </a:spcBef>
              <a:buNone/>
            </a:pPr>
            <a:r>
              <a:rPr lang="ar-LB" sz="1600" dirty="0" smtClean="0"/>
              <a:t>كما </a:t>
            </a:r>
            <a:r>
              <a:rPr lang="ar-SA" sz="1600" dirty="0" smtClean="0"/>
              <a:t>تبلغ طاقة التخزين القصوى للمصفاة 34500 برميل يوميا من النفط الخام لكنها لا تتجاوز 30 ألف برميل يوميا</a:t>
            </a:r>
            <a:r>
              <a:rPr lang="ar-LB" sz="1600" dirty="0" smtClean="0"/>
              <a:t>ً ,</a:t>
            </a:r>
            <a:r>
              <a:rPr lang="ar-LB" sz="1600" baseline="0" dirty="0" smtClean="0"/>
              <a:t> وإن </a:t>
            </a:r>
            <a:r>
              <a:rPr lang="ar-SA" sz="1600" dirty="0" smtClean="0"/>
              <a:t>كانت طاقة التكرير قبل انهيارها 21000 برميل في اليوم تقريبًا</a:t>
            </a:r>
            <a:r>
              <a:rPr lang="ar-LB" sz="1600" dirty="0" smtClean="0"/>
              <a:t>,</a:t>
            </a:r>
            <a:r>
              <a:rPr lang="ar-LB" sz="1600" baseline="0" dirty="0" smtClean="0"/>
              <a:t> </a:t>
            </a:r>
            <a:r>
              <a:rPr lang="ar-SA" sz="1600" dirty="0" smtClean="0"/>
              <a:t>وكانت المنتجات المكررة الرئيسية هي زيت الوقود (50٪) وزيت الغاز (22٪) والبنزين (21٪)</a:t>
            </a:r>
          </a:p>
          <a:p>
            <a:pPr marL="76200" lvl="0" indent="0" algn="r" rtl="1">
              <a:spcBef>
                <a:spcPts val="0"/>
              </a:spcBef>
              <a:buNone/>
            </a:pPr>
            <a:endParaRPr lang="ar-SA" sz="800" dirty="0" smtClean="0"/>
          </a:p>
          <a:p>
            <a:pPr marL="139700" lvl="0" indent="0" algn="r" rtl="1">
              <a:spcBef>
                <a:spcPts val="0"/>
              </a:spcBef>
              <a:buNone/>
            </a:pPr>
            <a:r>
              <a:rPr lang="ar-LB" sz="1600" dirty="0" smtClean="0"/>
              <a:t>تقتصر </a:t>
            </a:r>
            <a:r>
              <a:rPr lang="ar-SA" sz="1600" dirty="0" smtClean="0"/>
              <a:t>الأنشطة الحالية</a:t>
            </a:r>
            <a:r>
              <a:rPr lang="ar-LB" sz="1600" dirty="0" smtClean="0"/>
              <a:t> على </a:t>
            </a:r>
            <a:r>
              <a:rPr lang="ar-SA" sz="1600" dirty="0" smtClean="0"/>
              <a:t>: </a:t>
            </a:r>
          </a:p>
          <a:p>
            <a:pPr lvl="1" algn="r" rtl="1">
              <a:buSzPts val="2400"/>
              <a:buFont typeface="Courier New" pitchFamily="49" charset="0"/>
              <a:buChar char="o"/>
            </a:pPr>
            <a:r>
              <a:rPr lang="ar-SA" sz="1400" dirty="0" smtClean="0"/>
              <a:t>استيراد زيت الوقود وزيت الغاز من خلال المحطة وتخزينه في خزانات المنشآت ،</a:t>
            </a:r>
          </a:p>
          <a:p>
            <a:pPr lvl="1" algn="r" rtl="1">
              <a:buSzPts val="2400"/>
              <a:buFont typeface="Courier New" pitchFamily="49" charset="0"/>
              <a:buChar char="o"/>
            </a:pPr>
            <a:r>
              <a:rPr lang="ar-SA" sz="1400" dirty="0" smtClean="0"/>
              <a:t> ثم معالجة وتوزيع هذه المشتقات إلى الـ </a:t>
            </a:r>
            <a:r>
              <a:rPr lang="en-US" sz="1400" dirty="0" smtClean="0"/>
              <a:t>EDL </a:t>
            </a:r>
            <a:r>
              <a:rPr lang="ar-SA" sz="1400" dirty="0" smtClean="0"/>
              <a:t>وفي السوق المحلية من خلال شركات التوزيع ، </a:t>
            </a:r>
          </a:p>
          <a:p>
            <a:pPr lvl="1" algn="r" rtl="1">
              <a:buSzPts val="2400"/>
              <a:buFont typeface="Courier New" pitchFamily="49" charset="0"/>
              <a:buChar char="o"/>
            </a:pPr>
            <a:r>
              <a:rPr lang="ar-SA" sz="1400" dirty="0" smtClean="0"/>
              <a:t>كما يوجد مختبر بالقرب من المصفاة التي تستخدم لفحص جميع عينات المشتقات النفطية للتأكد من أنها تتماشى مع المواصفات اللبنانية كما حددتها شركة </a:t>
            </a:r>
            <a:r>
              <a:rPr lang="en-US" sz="1400" dirty="0" smtClean="0"/>
              <a:t>LIBNOR</a:t>
            </a:r>
          </a:p>
          <a:p>
            <a:pPr marL="0" lvl="0" indent="0" algn="r" rtl="1">
              <a:spcBef>
                <a:spcPts val="0"/>
              </a:spcBef>
              <a:spcAft>
                <a:spcPts val="0"/>
              </a:spcAft>
              <a:buNone/>
            </a:pPr>
            <a:endParaRPr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LB" sz="1100" b="0" i="0" u="none" strike="noStrike" cap="none" dirty="0" smtClean="0">
                <a:solidFill>
                  <a:srgbClr val="000000"/>
                </a:solidFill>
                <a:effectLst/>
                <a:latin typeface="Arial"/>
                <a:ea typeface="Arial"/>
                <a:cs typeface="Arial"/>
                <a:sym typeface="Arial"/>
              </a:rPr>
              <a:t>وضعت</a:t>
            </a:r>
            <a:r>
              <a:rPr lang="ar-LB" sz="1100" b="0" i="0" u="none" strike="noStrike" cap="none" baseline="0" dirty="0" smtClean="0">
                <a:solidFill>
                  <a:srgbClr val="000000"/>
                </a:solidFill>
                <a:effectLst/>
                <a:latin typeface="Arial"/>
                <a:ea typeface="Arial"/>
                <a:cs typeface="Arial"/>
                <a:sym typeface="Arial"/>
              </a:rPr>
              <a:t> العديد من الدراسات  متعلقة بإعادة تأهيل منشأة النفط في طرابلس ولبنان , وجاء أبرزها :</a:t>
            </a:r>
            <a:endParaRPr lang="ar-LB" sz="1100" b="0" i="0" u="none" strike="noStrike" cap="none" dirty="0" smtClean="0">
              <a:solidFill>
                <a:srgbClr val="000000"/>
              </a:solidFill>
              <a:effectLst/>
              <a:latin typeface="Arial"/>
              <a:ea typeface="Arial"/>
              <a:cs typeface="Arial"/>
              <a:sym typeface="Arial"/>
            </a:endParaRPr>
          </a:p>
          <a:p>
            <a:pPr marL="139700" indent="0" algn="r" rtl="1">
              <a:buNone/>
            </a:pPr>
            <a:endParaRPr lang="ar-LB" sz="1100" b="0" i="0" u="none" strike="noStrike" cap="none" dirty="0" smtClean="0">
              <a:solidFill>
                <a:srgbClr val="000000"/>
              </a:solidFill>
              <a:effectLst/>
              <a:latin typeface="Arial"/>
              <a:ea typeface="Arial"/>
              <a:cs typeface="Arial"/>
              <a:sym typeface="Arial"/>
            </a:endParaRPr>
          </a:p>
          <a:p>
            <a:pPr marL="457200" indent="-317500" algn="r" rtl="1">
              <a:buFontTx/>
              <a:buChar char="-"/>
            </a:pPr>
            <a:r>
              <a:rPr lang="ar-LB" sz="1100" b="0" i="0" u="none" strike="noStrike" cap="none" dirty="0" smtClean="0">
                <a:solidFill>
                  <a:srgbClr val="000000"/>
                </a:solidFill>
                <a:effectLst/>
                <a:latin typeface="Arial"/>
                <a:ea typeface="Arial"/>
                <a:cs typeface="Arial"/>
                <a:sym typeface="Arial"/>
              </a:rPr>
              <a:t>دراسة لجدوى تأهيل مصفاة طرابلس أقيمت سنة 1996 جاءت نتيجتها بإمكانية تأهيل المصفاة ليس للمردود الإقتصادي , فقد كانت الأسعار أعلى من المتسورد , إلا أن المشروع يحقق أيضا إيجابية على الصعيد الإجتماعي من حيث تشغيل اليد العاملة الوطنية وحريك العجلة الإقتصادية.</a:t>
            </a:r>
          </a:p>
          <a:p>
            <a:pPr marL="457200" indent="-317500" algn="r" rtl="1">
              <a:buFontTx/>
              <a:buChar char="-"/>
            </a:pPr>
            <a:endParaRPr lang="ar-LB" sz="1100" b="0" i="0" u="none" strike="noStrike" cap="none" dirty="0" smtClean="0">
              <a:solidFill>
                <a:srgbClr val="000000"/>
              </a:solidFill>
              <a:effectLst/>
              <a:latin typeface="Arial"/>
              <a:ea typeface="Arial"/>
              <a:cs typeface="Arial"/>
              <a:sym typeface="Arial"/>
            </a:endParaRPr>
          </a:p>
          <a:p>
            <a:pPr marL="457200" indent="-317500" algn="r" rtl="1">
              <a:buFontTx/>
              <a:buChar char="-"/>
            </a:pPr>
            <a:r>
              <a:rPr lang="ar-LB" sz="1100" b="0" i="0" u="none" strike="noStrike" cap="none" dirty="0" smtClean="0">
                <a:solidFill>
                  <a:srgbClr val="000000"/>
                </a:solidFill>
                <a:effectLst/>
                <a:latin typeface="Arial"/>
                <a:ea typeface="Arial"/>
                <a:cs typeface="Arial"/>
                <a:sym typeface="Arial"/>
              </a:rPr>
              <a:t>وفي عام 2003 تم دراسة جدوى لتأهيل وتوسيع مصافي النفط الموجودة في لبنان وتناولت الدراسة مصفاة طرابلس والزهراني. وجاء فيها بأفضلية تجديد المصفاة عوضا عن صيانتها وذلك لما فيها من تكاليف عالية , فيكون بذلك شراء معدات وآلالات جديدة أوفر وذات كفاءة وفعالية أكثر </a:t>
            </a:r>
          </a:p>
          <a:p>
            <a:pPr marL="457200" indent="-317500" algn="r" rtl="1">
              <a:buFontTx/>
              <a:buChar char="-"/>
            </a:pPr>
            <a:endParaRPr lang="ar-LB" sz="1100" b="0" i="0" u="none" strike="noStrike" cap="none" dirty="0" smtClean="0">
              <a:solidFill>
                <a:srgbClr val="000000"/>
              </a:solidFill>
              <a:effectLst/>
              <a:latin typeface="Arial"/>
              <a:cs typeface="Arial"/>
              <a:sym typeface="Arial"/>
            </a:endParaRPr>
          </a:p>
          <a:p>
            <a:pPr marL="457200" indent="-317500" algn="r" rtl="1">
              <a:buFontTx/>
              <a:buChar char="-"/>
            </a:pPr>
            <a:r>
              <a:rPr lang="ar-LB" sz="1100" b="0" i="0" u="none" strike="noStrike" cap="none" dirty="0" smtClean="0">
                <a:solidFill>
                  <a:srgbClr val="000000"/>
                </a:solidFill>
                <a:effectLst/>
                <a:latin typeface="Arial"/>
                <a:cs typeface="Arial"/>
                <a:sym typeface="Arial"/>
              </a:rPr>
              <a:t>وبناءاً</a:t>
            </a:r>
            <a:r>
              <a:rPr lang="ar-LB" sz="1100" b="0" i="0" u="none" strike="noStrike" cap="none" baseline="0" dirty="0" smtClean="0">
                <a:solidFill>
                  <a:srgbClr val="000000"/>
                </a:solidFill>
                <a:effectLst/>
                <a:latin typeface="Arial"/>
                <a:cs typeface="Arial"/>
                <a:sym typeface="Arial"/>
              </a:rPr>
              <a:t> على ما تقدم تم دراسة جدوى مصفاة نفط جديدة في لبنان (2013)</a:t>
            </a:r>
            <a:endParaRPr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d206c3cb3_27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d206c3cb3_27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وإتبعت</a:t>
            </a:r>
            <a:r>
              <a:rPr lang="ar-LB" baseline="0" dirty="0" smtClean="0"/>
              <a:t> الدراسة هذه الإستراتجية , حيث وبعد دراسة حاجة الإنتاج المطلوب من قبل المستهلك ودراسة التكلفة  تم إقتراح مصفاة جديدة (من حيث الحجم المطلوب).</a:t>
            </a:r>
          </a:p>
          <a:p>
            <a:pPr marL="0" lvl="0" indent="0" algn="r" rtl="1">
              <a:spcBef>
                <a:spcPts val="0"/>
              </a:spcBef>
              <a:spcAft>
                <a:spcPts val="0"/>
              </a:spcAft>
              <a:buNone/>
            </a:pPr>
            <a:r>
              <a:rPr lang="ar-LB" baseline="0" dirty="0" smtClean="0"/>
              <a:t> ثم يتم إحتساب عوائد المشروع . في النهاية يتم تقييم المشروع (نجاحه أو فشله) </a:t>
            </a:r>
            <a:endParaRPr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جدول يبين </a:t>
            </a:r>
            <a:r>
              <a:rPr lang="ar-SA" sz="1100" b="0" i="0" u="none" strike="noStrike" cap="none" dirty="0" smtClean="0">
                <a:solidFill>
                  <a:srgbClr val="000000"/>
                </a:solidFill>
                <a:effectLst/>
                <a:latin typeface="Arial"/>
                <a:ea typeface="Arial"/>
                <a:cs typeface="Arial"/>
                <a:sym typeface="Arial"/>
              </a:rPr>
              <a:t>إستراتيجية إنتاج مصفاة النفط الجديدة والفوائض والنقص الناتج في المنتجات البترولية المختلفة</a:t>
            </a:r>
            <a:endParaRPr lang="en-US" sz="1100" b="0" i="0" u="none" strike="noStrike" cap="none" dirty="0" smtClean="0">
              <a:solidFill>
                <a:srgbClr val="000000"/>
              </a:solidFill>
              <a:effectLst/>
              <a:latin typeface="Arial"/>
              <a:ea typeface="Arial"/>
              <a:cs typeface="Arial"/>
              <a:sym typeface="Arial"/>
            </a:endParaRPr>
          </a:p>
          <a:p>
            <a:pPr marL="0" lvl="0" indent="0" algn="r" rtl="1">
              <a:spcBef>
                <a:spcPts val="0"/>
              </a:spcBef>
              <a:spcAft>
                <a:spcPts val="0"/>
              </a:spcAft>
              <a:buNone/>
            </a:pPr>
            <a:endParaRPr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smtClean="0">
                <a:latin typeface="GE SS Unique Light" pitchFamily="18" charset="-78"/>
                <a:ea typeface="GE SS Unique Light" pitchFamily="18" charset="-78"/>
                <a:cs typeface="GE SS Unique Light" pitchFamily="18" charset="-78"/>
              </a:rPr>
              <a:t>النظام الضريبي في لبنان</a:t>
            </a:r>
          </a:p>
          <a:p>
            <a:pPr algn="r" rtl="1">
              <a:lnSpc>
                <a:spcPct val="110000"/>
              </a:lnSpc>
            </a:pPr>
            <a:r>
              <a:rPr lang="ar-LB" dirty="0" smtClean="0">
                <a:latin typeface="GE SS Unique Light" pitchFamily="18" charset="-78"/>
                <a:ea typeface="GE SS Unique Light" pitchFamily="18" charset="-78"/>
                <a:cs typeface="GE SS Unique Light" pitchFamily="18" charset="-78"/>
              </a:rPr>
              <a:t>خلال السنوات الأخيرة من الحرب تراجعت الأوضاع الاقتصادية و المالية و </a:t>
            </a:r>
            <a:r>
              <a:rPr lang="ar-SA" dirty="0" smtClean="0">
                <a:latin typeface="GE SS Unique Light" pitchFamily="18" charset="-78"/>
                <a:ea typeface="GE SS Unique Light" pitchFamily="18" charset="-78"/>
                <a:cs typeface="GE SS Unique Light" pitchFamily="18" charset="-78"/>
              </a:rPr>
              <a:t>بدأ</a:t>
            </a:r>
            <a:r>
              <a:rPr lang="ar-LB" dirty="0" smtClean="0">
                <a:latin typeface="GE SS Unique Light" pitchFamily="18" charset="-78"/>
                <a:ea typeface="GE SS Unique Light" pitchFamily="18" charset="-78"/>
                <a:cs typeface="GE SS Unique Light" pitchFamily="18" charset="-78"/>
              </a:rPr>
              <a:t>ت</a:t>
            </a:r>
            <a:r>
              <a:rPr lang="ar-SA" dirty="0" smtClean="0">
                <a:latin typeface="GE SS Unique Light" pitchFamily="18" charset="-78"/>
                <a:ea typeface="GE SS Unique Light" pitchFamily="18" charset="-78"/>
                <a:cs typeface="GE SS Unique Light" pitchFamily="18" charset="-78"/>
              </a:rPr>
              <a:t> السلطات المسؤولة بمعالجة هذه الأوضاع</a:t>
            </a:r>
            <a:r>
              <a:rPr lang="ar-LB" dirty="0" smtClean="0">
                <a:latin typeface="GE SS Unique Light" pitchFamily="18" charset="-78"/>
                <a:ea typeface="GE SS Unique Light" pitchFamily="18" charset="-78"/>
                <a:cs typeface="GE SS Unique Light" pitchFamily="18" charset="-78"/>
              </a:rPr>
              <a:t>، </a:t>
            </a:r>
            <a:r>
              <a:rPr lang="ar-SA" dirty="0" smtClean="0">
                <a:latin typeface="GE SS Unique Light" pitchFamily="18" charset="-78"/>
                <a:ea typeface="GE SS Unique Light" pitchFamily="18" charset="-78"/>
                <a:cs typeface="GE SS Unique Light" pitchFamily="18" charset="-78"/>
              </a:rPr>
              <a:t>وفي إطار ما سمي بخطـة النهوض الاقتصادي وإعادة الإعمار</a:t>
            </a:r>
            <a:endParaRPr lang="ar-LB" dirty="0" smtClean="0">
              <a:latin typeface="GE SS Unique Light" pitchFamily="18" charset="-78"/>
              <a:ea typeface="GE SS Unique Light" pitchFamily="18" charset="-78"/>
              <a:cs typeface="GE SS Unique Light" pitchFamily="18" charset="-78"/>
            </a:endParaRPr>
          </a:p>
          <a:p>
            <a:pPr algn="r" rtl="1">
              <a:lnSpc>
                <a:spcPct val="110000"/>
              </a:lnSpc>
            </a:pPr>
            <a:endParaRPr lang="ar-LB" sz="100" dirty="0" smtClean="0">
              <a:latin typeface="GE SS Unique Light" pitchFamily="18" charset="-78"/>
              <a:ea typeface="GE SS Unique Light" pitchFamily="18" charset="-78"/>
              <a:cs typeface="GE SS Unique Light" pitchFamily="18" charset="-78"/>
            </a:endParaRPr>
          </a:p>
          <a:p>
            <a:pPr algn="r" rtl="1">
              <a:lnSpc>
                <a:spcPct val="110000"/>
              </a:lnSpc>
            </a:pPr>
            <a:r>
              <a:rPr lang="ar-SA" dirty="0" smtClean="0">
                <a:latin typeface="GE SS Unique Light" pitchFamily="18" charset="-78"/>
                <a:ea typeface="GE SS Unique Light" pitchFamily="18" charset="-78"/>
                <a:cs typeface="GE SS Unique Light" pitchFamily="18" charset="-78"/>
              </a:rPr>
              <a:t>إطلاق عملية النمو</a:t>
            </a:r>
            <a:r>
              <a:rPr lang="ar-LB" dirty="0" smtClean="0">
                <a:latin typeface="GE SS Unique Light" pitchFamily="18" charset="-78"/>
                <a:ea typeface="GE SS Unique Light" pitchFamily="18" charset="-78"/>
                <a:cs typeface="GE SS Unique Light" pitchFamily="18" charset="-78"/>
              </a:rPr>
              <a:t> هذه </a:t>
            </a:r>
            <a:r>
              <a:rPr lang="ar-SA" dirty="0" smtClean="0">
                <a:latin typeface="GE SS Unique Light" pitchFamily="18" charset="-78"/>
                <a:ea typeface="GE SS Unique Light" pitchFamily="18" charset="-78"/>
                <a:cs typeface="GE SS Unique Light" pitchFamily="18" charset="-78"/>
              </a:rPr>
              <a:t> تكون</a:t>
            </a:r>
            <a:r>
              <a:rPr lang="ar-LB" dirty="0" smtClean="0">
                <a:latin typeface="GE SS Unique Light" pitchFamily="18" charset="-78"/>
                <a:ea typeface="GE SS Unique Light" pitchFamily="18" charset="-78"/>
                <a:cs typeface="GE SS Unique Light" pitchFamily="18" charset="-78"/>
              </a:rPr>
              <a:t> </a:t>
            </a:r>
            <a:r>
              <a:rPr lang="ar-SA" dirty="0" smtClean="0">
                <a:latin typeface="GE SS Unique Light" pitchFamily="18" charset="-78"/>
                <a:ea typeface="GE SS Unique Light" pitchFamily="18" charset="-78"/>
                <a:cs typeface="GE SS Unique Light" pitchFamily="18" charset="-78"/>
              </a:rPr>
              <a:t>من خلال تمكين القطاع الخاص بشقيه المحلي والأجنبي من الاستثمار بكثافـة في مختلف القطاعات الإنتاجية</a:t>
            </a:r>
            <a:endParaRPr lang="ar-LB" dirty="0" smtClean="0">
              <a:latin typeface="GE SS Unique Light" pitchFamily="18" charset="-78"/>
              <a:ea typeface="GE SS Unique Light" pitchFamily="18" charset="-78"/>
              <a:cs typeface="GE SS Unique Light" pitchFamily="18" charset="-78"/>
            </a:endParaRPr>
          </a:p>
          <a:p>
            <a:pPr algn="r" rtl="1">
              <a:lnSpc>
                <a:spcPct val="110000"/>
              </a:lnSpc>
            </a:pPr>
            <a:endParaRPr lang="ar-LB" sz="100" dirty="0" smtClean="0">
              <a:latin typeface="GE SS Unique Light" pitchFamily="18" charset="-78"/>
              <a:ea typeface="GE SS Unique Light" pitchFamily="18" charset="-78"/>
              <a:cs typeface="GE SS Unique Light" pitchFamily="18" charset="-78"/>
            </a:endParaRPr>
          </a:p>
          <a:p>
            <a:pPr algn="r" rtl="1">
              <a:lnSpc>
                <a:spcPct val="110000"/>
              </a:lnSpc>
            </a:pPr>
            <a:r>
              <a:rPr lang="ar-LB" dirty="0" smtClean="0">
                <a:latin typeface="GE SS Unique Light" pitchFamily="18" charset="-78"/>
                <a:ea typeface="GE SS Unique Light" pitchFamily="18" charset="-78"/>
                <a:cs typeface="GE SS Unique Light" pitchFamily="18" charset="-78"/>
              </a:rPr>
              <a:t>على الدولة توفير المناخ المناسب </a:t>
            </a:r>
            <a:r>
              <a:rPr lang="ar-SA" dirty="0" smtClean="0">
                <a:latin typeface="GE SS Unique Light" pitchFamily="18" charset="-78"/>
                <a:ea typeface="GE SS Unique Light" pitchFamily="18" charset="-78"/>
                <a:cs typeface="GE SS Unique Light" pitchFamily="18" charset="-78"/>
              </a:rPr>
              <a:t>الذي يمكن القطاع الخاص من القيام بالاستثمارات اللازمة</a:t>
            </a:r>
            <a:endParaRPr lang="ar-LB" dirty="0" smtClean="0">
              <a:latin typeface="GE SS Unique Light" pitchFamily="18" charset="-78"/>
              <a:ea typeface="GE SS Unique Light" pitchFamily="18" charset="-78"/>
              <a:cs typeface="GE SS Unique Light" pitchFamily="18" charset="-78"/>
            </a:endParaRPr>
          </a:p>
          <a:p>
            <a:pPr algn="r" rtl="1">
              <a:lnSpc>
                <a:spcPct val="110000"/>
              </a:lnSpc>
            </a:pPr>
            <a:endParaRPr lang="en-US" sz="100" dirty="0" smtClean="0">
              <a:latin typeface="GE SS Unique Light" pitchFamily="18" charset="-78"/>
              <a:ea typeface="GE SS Unique Light" pitchFamily="18" charset="-78"/>
              <a:cs typeface="GE SS Unique Light" pitchFamily="18" charset="-78"/>
            </a:endParaRPr>
          </a:p>
          <a:p>
            <a:pPr algn="r" rtl="1">
              <a:lnSpc>
                <a:spcPct val="110000"/>
              </a:lnSpc>
            </a:pPr>
            <a:r>
              <a:rPr lang="ar-LB" dirty="0" smtClean="0">
                <a:latin typeface="GE SS Unique Light" pitchFamily="18" charset="-78"/>
                <a:ea typeface="GE SS Unique Light" pitchFamily="18" charset="-78"/>
                <a:cs typeface="GE SS Unique Light" pitchFamily="18" charset="-78"/>
              </a:rPr>
              <a:t> </a:t>
            </a:r>
            <a:r>
              <a:rPr lang="ar-SA" dirty="0" smtClean="0">
                <a:latin typeface="GE SS Unique Light" pitchFamily="18" charset="-78"/>
                <a:ea typeface="GE SS Unique Light" pitchFamily="18" charset="-78"/>
                <a:cs typeface="GE SS Unique Light" pitchFamily="18" charset="-78"/>
              </a:rPr>
              <a:t>أما خلق المناخ المطلوب فيقتضي من الدولة أن تقوم بأمور ثلاثة رئيسية</a:t>
            </a:r>
            <a:r>
              <a:rPr lang="de-DE" dirty="0" smtClean="0">
                <a:latin typeface="GE SS Unique Light" pitchFamily="18" charset="-78"/>
                <a:ea typeface="GE SS Unique Light" pitchFamily="18" charset="-78"/>
                <a:cs typeface="GE SS Unique Light" pitchFamily="18" charset="-78"/>
              </a:rPr>
              <a:t>:</a:t>
            </a:r>
            <a:endParaRPr lang="en-US" dirty="0" smtClean="0">
              <a:latin typeface="GE SS Unique Light" pitchFamily="18" charset="-78"/>
              <a:ea typeface="GE SS Unique Light" pitchFamily="18" charset="-78"/>
              <a:cs typeface="GE SS Unique Light" pitchFamily="18" charset="-78"/>
            </a:endParaRPr>
          </a:p>
          <a:p>
            <a:pPr algn="r" rtl="1"/>
            <a:r>
              <a:rPr lang="ar-SA" sz="1200" b="1" dirty="0" smtClean="0">
                <a:solidFill>
                  <a:prstClr val="white"/>
                </a:solidFill>
                <a:latin typeface="GE SS Unique Light" pitchFamily="18" charset="-78"/>
                <a:ea typeface="GE SS Unique Light" pitchFamily="18" charset="-78"/>
                <a:cs typeface="GE SS Unique Light" pitchFamily="18" charset="-78"/>
              </a:rPr>
              <a:t>أولاً</a:t>
            </a:r>
            <a:r>
              <a:rPr lang="ar-LB" sz="1200" b="1" dirty="0" smtClean="0">
                <a:solidFill>
                  <a:prstClr val="white"/>
                </a:solidFill>
                <a:latin typeface="GE SS Unique Light" pitchFamily="18" charset="-78"/>
                <a:ea typeface="GE SS Unique Light" pitchFamily="18" charset="-78"/>
                <a:cs typeface="GE SS Unique Light" pitchFamily="18" charset="-78"/>
              </a:rPr>
              <a:t>: </a:t>
            </a:r>
            <a:r>
              <a:rPr lang="ar-SA" sz="1200" dirty="0" smtClean="0">
                <a:solidFill>
                  <a:prstClr val="white"/>
                </a:solidFill>
                <a:latin typeface="GE SS Unique Light" pitchFamily="18" charset="-78"/>
                <a:ea typeface="GE SS Unique Light" pitchFamily="18" charset="-78"/>
                <a:cs typeface="GE SS Unique Light" pitchFamily="18" charset="-78"/>
              </a:rPr>
              <a:t>إعادة إعمار وتحديث ما تهدم خلال الحرب</a:t>
            </a:r>
            <a:endParaRPr lang="en-US" sz="1200" dirty="0" smtClean="0">
              <a:solidFill>
                <a:prstClr val="white"/>
              </a:solidFill>
              <a:latin typeface="GE SS Unique Light" pitchFamily="18" charset="-78"/>
              <a:ea typeface="GE SS Unique Light" pitchFamily="18" charset="-78"/>
              <a:cs typeface="GE SS Unique Light" pitchFamily="18" charset="-78"/>
            </a:endParaRPr>
          </a:p>
          <a:p>
            <a:pPr algn="r" rtl="1"/>
            <a:r>
              <a:rPr lang="ar-SA" sz="1200" b="1" dirty="0" smtClean="0">
                <a:solidFill>
                  <a:prstClr val="white"/>
                </a:solidFill>
                <a:latin typeface="GE SS Unique Light" pitchFamily="18" charset="-78"/>
                <a:ea typeface="GE SS Unique Light" pitchFamily="18" charset="-78"/>
                <a:cs typeface="GE SS Unique Light" pitchFamily="18" charset="-78"/>
              </a:rPr>
              <a:t>ثانياً</a:t>
            </a:r>
            <a:r>
              <a:rPr lang="ar-LB" sz="1200" b="1" dirty="0" smtClean="0">
                <a:solidFill>
                  <a:prstClr val="white"/>
                </a:solidFill>
                <a:latin typeface="GE SS Unique Light" pitchFamily="18" charset="-78"/>
                <a:ea typeface="GE SS Unique Light" pitchFamily="18" charset="-78"/>
                <a:cs typeface="GE SS Unique Light" pitchFamily="18" charset="-78"/>
              </a:rPr>
              <a:t> :</a:t>
            </a:r>
            <a:r>
              <a:rPr lang="ar-LB" sz="1200" b="1" baseline="0" dirty="0" smtClean="0">
                <a:solidFill>
                  <a:prstClr val="white"/>
                </a:solidFill>
                <a:latin typeface="GE SS Unique Light" pitchFamily="18" charset="-78"/>
                <a:ea typeface="GE SS Unique Light" pitchFamily="18" charset="-78"/>
                <a:cs typeface="GE SS Unique Light" pitchFamily="18" charset="-78"/>
              </a:rPr>
              <a:t> </a:t>
            </a:r>
            <a:r>
              <a:rPr lang="ar-SA" sz="1200" dirty="0" smtClean="0">
                <a:solidFill>
                  <a:prstClr val="white"/>
                </a:solidFill>
                <a:latin typeface="GE SS Unique Light" pitchFamily="18" charset="-78"/>
                <a:ea typeface="GE SS Unique Light" pitchFamily="18" charset="-78"/>
                <a:cs typeface="GE SS Unique Light" pitchFamily="18" charset="-78"/>
              </a:rPr>
              <a:t>تحقيق الاستقرار النقدي والمالي</a:t>
            </a:r>
            <a:endParaRPr lang="en-US" sz="1200" dirty="0" smtClean="0">
              <a:solidFill>
                <a:prstClr val="white"/>
              </a:solidFill>
              <a:latin typeface="GE SS Unique Light" pitchFamily="18" charset="-78"/>
              <a:ea typeface="GE SS Unique Light" pitchFamily="18" charset="-78"/>
              <a:cs typeface="GE SS Unique Light" pitchFamily="18"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de-DE" sz="1200" b="1" dirty="0" smtClean="0">
                <a:solidFill>
                  <a:prstClr val="white"/>
                </a:solidFill>
                <a:latin typeface="GE SS Unique Light" pitchFamily="18" charset="-78"/>
                <a:ea typeface="GE SS Unique Light" pitchFamily="18" charset="-78"/>
                <a:cs typeface="GE SS Unique Light" pitchFamily="18" charset="-78"/>
              </a:rPr>
              <a:t> </a:t>
            </a:r>
            <a:r>
              <a:rPr lang="ar-SA" sz="1200" b="1" dirty="0" smtClean="0">
                <a:solidFill>
                  <a:prstClr val="white"/>
                </a:solidFill>
                <a:latin typeface="GE SS Unique Light" pitchFamily="18" charset="-78"/>
                <a:ea typeface="GE SS Unique Light" pitchFamily="18" charset="-78"/>
                <a:cs typeface="GE SS Unique Light" pitchFamily="18" charset="-78"/>
              </a:rPr>
              <a:t>ثالثاً</a:t>
            </a:r>
            <a:r>
              <a:rPr lang="ar-LB" sz="1200" b="1" dirty="0" smtClean="0">
                <a:solidFill>
                  <a:prstClr val="white"/>
                </a:solidFill>
                <a:latin typeface="GE SS Unique Light" pitchFamily="18" charset="-78"/>
                <a:ea typeface="GE SS Unique Light" pitchFamily="18" charset="-78"/>
                <a:cs typeface="GE SS Unique Light" pitchFamily="18" charset="-78"/>
              </a:rPr>
              <a:t> </a:t>
            </a:r>
            <a:r>
              <a:rPr lang="ar-SA" sz="1200" b="1" dirty="0" smtClean="0">
                <a:solidFill>
                  <a:prstClr val="white"/>
                </a:solidFill>
                <a:latin typeface="GE SS Unique Light" pitchFamily="18" charset="-78"/>
                <a:ea typeface="GE SS Unique Light" pitchFamily="18" charset="-78"/>
                <a:cs typeface="GE SS Unique Light" pitchFamily="18" charset="-78"/>
              </a:rPr>
              <a:t>:</a:t>
            </a:r>
            <a:r>
              <a:rPr lang="ar-SA" sz="1200" dirty="0" smtClean="0">
                <a:solidFill>
                  <a:prstClr val="white"/>
                </a:solidFill>
                <a:latin typeface="GE SS Unique Light" pitchFamily="18" charset="-78"/>
                <a:ea typeface="GE SS Unique Light" pitchFamily="18" charset="-78"/>
                <a:cs typeface="GE SS Unique Light" pitchFamily="18" charset="-78"/>
              </a:rPr>
              <a:t> </a:t>
            </a:r>
            <a:r>
              <a:rPr lang="ar-SA" dirty="0" smtClean="0">
                <a:solidFill>
                  <a:prstClr val="white"/>
                </a:solidFill>
                <a:latin typeface="GE SS Unique Light" pitchFamily="18" charset="-78"/>
                <a:ea typeface="GE SS Unique Light" pitchFamily="18" charset="-78"/>
                <a:cs typeface="GE SS Unique Light" pitchFamily="18" charset="-78"/>
              </a:rPr>
              <a:t>تحديث بعض الأطر التشريعية والمؤسسية المحفزة لنشاط القطاع الخاص خصوصاً في المجالين المصرفي والمالي</a:t>
            </a:r>
            <a:endParaRPr lang="en-US" dirty="0" smtClean="0">
              <a:solidFill>
                <a:prstClr val="white"/>
              </a:solidFill>
              <a:latin typeface="GE SS Unique Light" pitchFamily="18" charset="-78"/>
              <a:ea typeface="GE SS Unique Light" pitchFamily="18" charset="-78"/>
              <a:cs typeface="GE SS Unique Light" pitchFamily="18" charset="-78"/>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38</a:t>
            </a:fld>
            <a:endParaRPr lang="fr-FR"/>
          </a:p>
        </p:txBody>
      </p:sp>
    </p:spTree>
    <p:extLst>
      <p:ext uri="{BB962C8B-B14F-4D97-AF65-F5344CB8AC3E}">
        <p14:creationId xmlns:p14="http://schemas.microsoft.com/office/powerpoint/2010/main" xmlns="" val="18383459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r" rtl="1"/>
            <a:r>
              <a:rPr lang="ar-SY" dirty="0" smtClean="0"/>
              <a:t>هذا المشروع يبين</a:t>
            </a:r>
            <a:r>
              <a:rPr lang="ar-SY" baseline="0" dirty="0" smtClean="0"/>
              <a:t> للبلديات الاجزاء الازمة لبناء وتحسين شبكة للماء الصرف الصحي المهدور غالبه في شمال لبنان كما بُيّن سابقاً</a:t>
            </a:r>
            <a:endParaRPr lang="de-DE" dirty="0"/>
          </a:p>
        </p:txBody>
      </p:sp>
      <p:sp>
        <p:nvSpPr>
          <p:cNvPr id="4" name="Foliennummernplatzhalter 3"/>
          <p:cNvSpPr>
            <a:spLocks noGrp="1"/>
          </p:cNvSpPr>
          <p:nvPr>
            <p:ph type="sldNum" sz="quarter" idx="10"/>
          </p:nvPr>
        </p:nvSpPr>
        <p:spPr/>
        <p:txBody>
          <a:bodyPr/>
          <a:lstStyle/>
          <a:p>
            <a:fld id="{8562CA49-B546-4796-BAB3-CC9A1BA74FF3}" type="slidenum">
              <a:rPr lang="fr-FR" smtClean="0"/>
              <a:pPr/>
              <a:t>258</a:t>
            </a:fld>
            <a:endParaRPr lang="fr-F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sz="1200" b="1" dirty="0" smtClean="0">
                <a:effectLst/>
              </a:rPr>
              <a:t>أكثر </a:t>
            </a:r>
            <a:r>
              <a:rPr lang="ar-SA" sz="1200" b="1" dirty="0" smtClean="0">
                <a:effectLst/>
              </a:rPr>
              <a:t>المواسير المناسبة لنقل مياه الصرف الصحي</a:t>
            </a:r>
            <a:r>
              <a:rPr lang="ar-LB" sz="1200" b="1" dirty="0" smtClean="0">
                <a:effectLst/>
              </a:rPr>
              <a:t> هي</a:t>
            </a:r>
            <a:r>
              <a:rPr lang="ar-LB" sz="1200" b="1" baseline="0" dirty="0" smtClean="0">
                <a:effectLst/>
              </a:rPr>
              <a:t> أنابيب البلاستيكية والخرسانية (أي المصنوعة من الإسمنت)</a:t>
            </a:r>
          </a:p>
          <a:p>
            <a:pPr algn="r" rtl="1"/>
            <a:endParaRPr lang="en-US" sz="1200" b="1" dirty="0" smtClean="0">
              <a:effectLst/>
            </a:endParaRPr>
          </a:p>
          <a:p>
            <a:pPr algn="r" rtl="1"/>
            <a:r>
              <a:rPr lang="ar-LB" dirty="0" smtClean="0"/>
              <a:t>تنقسم الأنابيب البلاستيكية</a:t>
            </a:r>
            <a:r>
              <a:rPr lang="ar-LB" baseline="0" dirty="0" smtClean="0"/>
              <a:t>  إلى عدة أنواع منها :</a:t>
            </a:r>
          </a:p>
          <a:p>
            <a:pPr marL="742950" lvl="1" indent="-285750" algn="r" rtl="1">
              <a:buFont typeface="Courier New" pitchFamily="49" charset="0"/>
              <a:buChar char="o"/>
            </a:pPr>
            <a:r>
              <a:rPr lang="ar-SA" dirty="0" smtClean="0">
                <a:latin typeface="Tahoma" pitchFamily="34" charset="0"/>
                <a:ea typeface="Tahoma" pitchFamily="34" charset="0"/>
                <a:cs typeface="Tahoma" pitchFamily="34" charset="0"/>
              </a:rPr>
              <a:t>بولي فينيل كلوريد (مختصر</a:t>
            </a:r>
            <a:r>
              <a:rPr lang="en-US" dirty="0" smtClean="0">
                <a:latin typeface="Tahoma" pitchFamily="34" charset="0"/>
                <a:ea typeface="Tahoma" pitchFamily="34" charset="0"/>
                <a:cs typeface="Tahoma" pitchFamily="34" charset="0"/>
              </a:rPr>
              <a:t>( PVC </a:t>
            </a: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البولي بروبلين </a:t>
            </a:r>
            <a:r>
              <a:rPr lang="en-US" dirty="0" smtClean="0">
                <a:latin typeface="Tahoma" pitchFamily="34" charset="0"/>
                <a:ea typeface="Tahoma" pitchFamily="34" charset="0"/>
                <a:cs typeface="Tahoma" pitchFamily="34" charset="0"/>
              </a:rPr>
              <a:t>)</a:t>
            </a:r>
            <a:r>
              <a:rPr lang="ar-SA" dirty="0" smtClean="0">
                <a:latin typeface="Tahoma" pitchFamily="34" charset="0"/>
                <a:ea typeface="Tahoma" pitchFamily="34" charset="0"/>
                <a:cs typeface="Tahoma" pitchFamily="34" charset="0"/>
              </a:rPr>
              <a:t>مختصر</a:t>
            </a:r>
            <a:r>
              <a:rPr lang="en-US" dirty="0" smtClean="0">
                <a:latin typeface="Tahoma" pitchFamily="34" charset="0"/>
                <a:ea typeface="Tahoma" pitchFamily="34" charset="0"/>
                <a:cs typeface="Tahoma" pitchFamily="34" charset="0"/>
              </a:rPr>
              <a:t> PP</a:t>
            </a:r>
            <a:r>
              <a:rPr lang="ar-SA" dirty="0" smtClean="0">
                <a:latin typeface="Tahoma" pitchFamily="34" charset="0"/>
                <a:ea typeface="Tahoma" pitchFamily="34" charset="0"/>
                <a:cs typeface="Tahoma" pitchFamily="34" charset="0"/>
              </a:rPr>
              <a:t>)</a:t>
            </a:r>
            <a:endParaRPr lang="en-US" dirty="0" smtClean="0">
              <a:latin typeface="Tahoma" pitchFamily="34" charset="0"/>
              <a:ea typeface="Tahoma" pitchFamily="34" charset="0"/>
              <a:cs typeface="Tahoma" pitchFamily="34" charset="0"/>
            </a:endParaRPr>
          </a:p>
          <a:p>
            <a:pPr marL="742950" lvl="1" indent="-285750" algn="r" rtl="1">
              <a:buFont typeface="Courier New" pitchFamily="49" charset="0"/>
              <a:buChar char="o"/>
            </a:pPr>
            <a:r>
              <a:rPr lang="ar-SA" dirty="0" smtClean="0">
                <a:latin typeface="Tahoma" pitchFamily="34" charset="0"/>
                <a:ea typeface="Tahoma" pitchFamily="34" charset="0"/>
                <a:cs typeface="Tahoma" pitchFamily="34" charset="0"/>
              </a:rPr>
              <a:t>البولي إثيلين (اختصار </a:t>
            </a:r>
            <a:r>
              <a:rPr lang="en-US" dirty="0" smtClean="0">
                <a:latin typeface="Tahoma" pitchFamily="34" charset="0"/>
                <a:ea typeface="Tahoma" pitchFamily="34" charset="0"/>
                <a:cs typeface="Tahoma" pitchFamily="34" charset="0"/>
              </a:rPr>
              <a:t>PE</a:t>
            </a:r>
            <a:r>
              <a:rPr lang="ar-SA" dirty="0" smtClean="0">
                <a:latin typeface="Tahoma" pitchFamily="34" charset="0"/>
                <a:ea typeface="Tahoma" pitchFamily="34" charset="0"/>
                <a:cs typeface="Tahoma" pitchFamily="34" charset="0"/>
              </a:rPr>
              <a:t> )</a:t>
            </a:r>
            <a:endParaRPr lang="en-US" dirty="0" smtClean="0">
              <a:latin typeface="Tahoma" pitchFamily="34" charset="0"/>
              <a:ea typeface="Tahoma" pitchFamily="34" charset="0"/>
              <a:cs typeface="Tahoma" pitchFamily="34" charset="0"/>
            </a:endParaRPr>
          </a:p>
          <a:p>
            <a:pPr algn="r" rtl="1"/>
            <a:r>
              <a:rPr lang="ar-LB" dirty="0" smtClean="0"/>
              <a:t>إلا الأكثر إستخداماً في نقل مياه الصرف الصحي هو</a:t>
            </a:r>
            <a:r>
              <a:rPr lang="ar-LB" baseline="0" dirty="0" smtClean="0"/>
              <a:t> البولي </a:t>
            </a:r>
            <a:r>
              <a:rPr lang="ar-SA" dirty="0" smtClean="0">
                <a:latin typeface="Tahoma" pitchFamily="34" charset="0"/>
                <a:ea typeface="Tahoma" pitchFamily="34" charset="0"/>
                <a:cs typeface="Tahoma" pitchFamily="34" charset="0"/>
              </a:rPr>
              <a:t>فينيل كلوريد </a:t>
            </a:r>
            <a:r>
              <a:rPr lang="en-US" dirty="0" smtClean="0">
                <a:latin typeface="Tahoma" pitchFamily="34" charset="0"/>
                <a:ea typeface="Tahoma" pitchFamily="34" charset="0"/>
                <a:cs typeface="Tahoma" pitchFamily="34" charset="0"/>
              </a:rPr>
              <a:t>PVC</a:t>
            </a:r>
            <a:endParaRPr lang="ar-LB" dirty="0" smtClean="0">
              <a:latin typeface="Tahoma" pitchFamily="34" charset="0"/>
              <a:ea typeface="Tahoma" pitchFamily="34" charset="0"/>
              <a:cs typeface="Tahoma" pitchFamily="34" charset="0"/>
            </a:endParaRPr>
          </a:p>
          <a:p>
            <a:pPr algn="r" rtl="1"/>
            <a:endParaRPr lang="ar-LB" dirty="0" smtClean="0">
              <a:latin typeface="Tahoma" pitchFamily="34" charset="0"/>
              <a:ea typeface="Tahoma" pitchFamily="34" charset="0"/>
              <a:cs typeface="Tahoma" pitchFamily="34" charset="0"/>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latin typeface="Tahoma" pitchFamily="34" charset="0"/>
                <a:ea typeface="Tahoma" pitchFamily="34" charset="0"/>
                <a:cs typeface="Tahoma" pitchFamily="34" charset="0"/>
              </a:rPr>
              <a:t>كذلك</a:t>
            </a:r>
            <a:r>
              <a:rPr lang="ar-LB" baseline="0" dirty="0" smtClean="0">
                <a:latin typeface="Tahoma" pitchFamily="34" charset="0"/>
                <a:ea typeface="Tahoma" pitchFamily="34" charset="0"/>
                <a:cs typeface="Tahoma" pitchFamily="34" charset="0"/>
              </a:rPr>
              <a:t> </a:t>
            </a:r>
            <a:r>
              <a:rPr lang="ar-LB" dirty="0" smtClean="0"/>
              <a:t>تنقسم الأنابيب الخرسانية</a:t>
            </a:r>
            <a:r>
              <a:rPr lang="ar-LB" baseline="0" dirty="0" smtClean="0"/>
              <a:t>  إلى عدة أنواع منها :</a:t>
            </a:r>
          </a:p>
          <a:p>
            <a:pPr marL="742950" lvl="1" indent="-285750" algn="r" rtl="1">
              <a:lnSpc>
                <a:spcPct val="150000"/>
              </a:lnSpc>
              <a:buFont typeface="Courier New" pitchFamily="49" charset="0"/>
              <a:buChar char="o"/>
            </a:pPr>
            <a:r>
              <a:rPr lang="en-US" dirty="0" err="1" smtClean="0">
                <a:latin typeface="Tahoma" pitchFamily="34" charset="0"/>
                <a:ea typeface="Tahoma" pitchFamily="34" charset="0"/>
                <a:cs typeface="Tahoma" pitchFamily="34" charset="0"/>
              </a:rPr>
              <a:t>أنابيب</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خرسانية</a:t>
            </a:r>
            <a:r>
              <a:rPr lang="fr-FR" dirty="0" smtClean="0">
                <a:latin typeface="Tahoma" pitchFamily="34" charset="0"/>
                <a:ea typeface="Tahoma" pitchFamily="34" charset="0"/>
                <a:cs typeface="Tahoma" pitchFamily="34" charset="0"/>
              </a:rPr>
              <a:t> </a:t>
            </a:r>
            <a:r>
              <a:rPr lang="fr-FR" sz="1600" dirty="0" err="1" smtClean="0">
                <a:latin typeface="Tahoma" pitchFamily="34" charset="0"/>
                <a:ea typeface="Tahoma" pitchFamily="34" charset="0"/>
                <a:cs typeface="Tahoma" pitchFamily="34" charset="0"/>
              </a:rPr>
              <a:t>concrete</a:t>
            </a:r>
            <a:r>
              <a:rPr lang="fr-FR" sz="1600" dirty="0" smtClean="0">
                <a:latin typeface="Tahoma" pitchFamily="34" charset="0"/>
                <a:ea typeface="Tahoma" pitchFamily="34" charset="0"/>
                <a:cs typeface="Tahoma" pitchFamily="34" charset="0"/>
              </a:rPr>
              <a:t> pipes</a:t>
            </a:r>
            <a:endParaRPr lang="fr-FR"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en-US" dirty="0" err="1" smtClean="0">
                <a:latin typeface="Tahoma" pitchFamily="34" charset="0"/>
                <a:ea typeface="Tahoma" pitchFamily="34" charset="0"/>
                <a:cs typeface="Tahoma" pitchFamily="34" charset="0"/>
              </a:rPr>
              <a:t>أنابيب</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خرسانية</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مسلحة</a:t>
            </a:r>
            <a:r>
              <a:rPr lang="en-US" dirty="0" smtClean="0">
                <a:latin typeface="Tahoma" pitchFamily="34" charset="0"/>
                <a:ea typeface="Tahoma" pitchFamily="34" charset="0"/>
                <a:cs typeface="Tahoma" pitchFamily="34" charset="0"/>
              </a:rPr>
              <a:t> </a:t>
            </a:r>
            <a:r>
              <a:rPr lang="fr-FR" sz="1600" dirty="0" err="1" smtClean="0">
                <a:latin typeface="Tahoma" pitchFamily="34" charset="0"/>
                <a:ea typeface="Tahoma" pitchFamily="34" charset="0"/>
                <a:cs typeface="Tahoma" pitchFamily="34" charset="0"/>
              </a:rPr>
              <a:t>Reinforced</a:t>
            </a:r>
            <a:r>
              <a:rPr lang="fr-FR" sz="1600" dirty="0" smtClean="0">
                <a:latin typeface="Tahoma" pitchFamily="34" charset="0"/>
                <a:ea typeface="Tahoma" pitchFamily="34" charset="0"/>
                <a:cs typeface="Tahoma" pitchFamily="34" charset="0"/>
              </a:rPr>
              <a:t> </a:t>
            </a:r>
            <a:r>
              <a:rPr lang="fr-FR" sz="1600" dirty="0" err="1" smtClean="0">
                <a:latin typeface="Tahoma" pitchFamily="34" charset="0"/>
                <a:ea typeface="Tahoma" pitchFamily="34" charset="0"/>
                <a:cs typeface="Tahoma" pitchFamily="34" charset="0"/>
              </a:rPr>
              <a:t>Concrete</a:t>
            </a:r>
            <a:r>
              <a:rPr lang="fr-FR" sz="1600" dirty="0" smtClean="0">
                <a:latin typeface="Tahoma" pitchFamily="34" charset="0"/>
                <a:ea typeface="Tahoma" pitchFamily="34" charset="0"/>
                <a:cs typeface="Tahoma" pitchFamily="34" charset="0"/>
              </a:rPr>
              <a:t> Pipes </a:t>
            </a:r>
            <a:endParaRPr lang="en-US"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en-US" dirty="0" err="1" smtClean="0">
                <a:latin typeface="Tahoma" pitchFamily="34" charset="0"/>
                <a:ea typeface="Tahoma" pitchFamily="34" charset="0"/>
                <a:cs typeface="Tahoma" pitchFamily="34" charset="0"/>
              </a:rPr>
              <a:t>المواسير</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الخرسانية</a:t>
            </a:r>
            <a:r>
              <a:rPr lang="ar-LB" dirty="0" smtClean="0">
                <a:latin typeface="Tahoma" pitchFamily="34" charset="0"/>
                <a:ea typeface="Tahoma" pitchFamily="34" charset="0"/>
                <a:cs typeface="Tahoma" pitchFamily="34" charset="0"/>
              </a:rPr>
              <a:t> </a:t>
            </a:r>
            <a:r>
              <a:rPr lang="fr-FR" sz="1600" dirty="0" err="1" smtClean="0">
                <a:latin typeface="Tahoma" pitchFamily="34" charset="0"/>
                <a:ea typeface="Tahoma" pitchFamily="34" charset="0"/>
                <a:cs typeface="Tahoma" pitchFamily="34" charset="0"/>
              </a:rPr>
              <a:t>Concrete</a:t>
            </a:r>
            <a:r>
              <a:rPr lang="fr-FR" sz="1600" dirty="0" smtClean="0">
                <a:latin typeface="Tahoma" pitchFamily="34" charset="0"/>
                <a:ea typeface="Tahoma" pitchFamily="34" charset="0"/>
                <a:cs typeface="Tahoma" pitchFamily="34" charset="0"/>
              </a:rPr>
              <a:t> </a:t>
            </a:r>
            <a:r>
              <a:rPr lang="fr-FR" sz="1600" dirty="0" err="1" smtClean="0">
                <a:latin typeface="Tahoma" pitchFamily="34" charset="0"/>
                <a:ea typeface="Tahoma" pitchFamily="34" charset="0"/>
                <a:cs typeface="Tahoma" pitchFamily="34" charset="0"/>
              </a:rPr>
              <a:t>Culvert</a:t>
            </a:r>
            <a:r>
              <a:rPr lang="fr-FR" sz="1600" dirty="0" smtClean="0">
                <a:latin typeface="Tahoma" pitchFamily="34" charset="0"/>
                <a:ea typeface="Tahoma" pitchFamily="34" charset="0"/>
                <a:cs typeface="Tahoma" pitchFamily="34" charset="0"/>
              </a:rPr>
              <a:t> Pipes</a:t>
            </a:r>
            <a:endParaRPr lang="en-US"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غرف التفتيش الخرسانية</a:t>
            </a:r>
            <a:r>
              <a:rPr lang="ar-LB" dirty="0" smtClean="0">
                <a:latin typeface="Tahoma" pitchFamily="34" charset="0"/>
                <a:ea typeface="Tahoma" pitchFamily="34" charset="0"/>
                <a:cs typeface="Tahoma" pitchFamily="34" charset="0"/>
              </a:rPr>
              <a:t> </a:t>
            </a:r>
            <a:r>
              <a:rPr lang="en-US"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Concrete Manholes</a:t>
            </a:r>
            <a:endParaRPr lang="ar-LB" sz="500" dirty="0" smtClean="0">
              <a:latin typeface="Tahoma" pitchFamily="34" charset="0"/>
              <a:ea typeface="Tahoma" pitchFamily="34" charset="0"/>
              <a:cs typeface="Tahoma" pitchFamily="34" charset="0"/>
            </a:endParaRPr>
          </a:p>
          <a:p>
            <a:pPr marL="1200150" lvl="2" indent="-285750" algn="r" rtl="1">
              <a:lnSpc>
                <a:spcPct val="150000"/>
              </a:lnSpc>
              <a:buFont typeface="Arial" pitchFamily="34" charset="0"/>
              <a:buChar char="•"/>
            </a:pPr>
            <a:r>
              <a:rPr lang="ar-SA" sz="1600" dirty="0" smtClean="0">
                <a:latin typeface="Tahoma" pitchFamily="34" charset="0"/>
                <a:ea typeface="Tahoma" pitchFamily="34" charset="0"/>
                <a:cs typeface="Tahoma" pitchFamily="34" charset="0"/>
              </a:rPr>
              <a:t>تفتق غرف التفتيش </a:t>
            </a:r>
            <a:r>
              <a:rPr lang="en-US" sz="1600" dirty="0" smtClean="0">
                <a:latin typeface="Tahoma" pitchFamily="34" charset="0"/>
                <a:ea typeface="Tahoma" pitchFamily="34" charset="0"/>
                <a:cs typeface="Tahoma" pitchFamily="34" charset="0"/>
              </a:rPr>
              <a:t>Concrete Manholes Taper</a:t>
            </a:r>
          </a:p>
          <a:p>
            <a:pPr marL="1200150" lvl="2" indent="-285750" algn="r" rtl="1">
              <a:lnSpc>
                <a:spcPct val="150000"/>
              </a:lnSpc>
              <a:buFont typeface="Arial" pitchFamily="34" charset="0"/>
              <a:buChar char="•"/>
            </a:pPr>
            <a:r>
              <a:rPr lang="ar-SA" sz="1600" dirty="0" smtClean="0">
                <a:latin typeface="Tahoma" pitchFamily="34" charset="0"/>
                <a:ea typeface="Tahoma" pitchFamily="34" charset="0"/>
                <a:cs typeface="Tahoma" pitchFamily="34" charset="0"/>
              </a:rPr>
              <a:t>حلقة الغرفة </a:t>
            </a:r>
            <a:r>
              <a:rPr lang="en-US" sz="1600" dirty="0" smtClean="0">
                <a:latin typeface="Tahoma" pitchFamily="34" charset="0"/>
                <a:ea typeface="Tahoma" pitchFamily="34" charset="0"/>
                <a:cs typeface="Tahoma" pitchFamily="34" charset="0"/>
              </a:rPr>
              <a:t>Chamber Ring  </a:t>
            </a:r>
            <a:endParaRPr lang="ar-LB" sz="1600" dirty="0" smtClean="0">
              <a:latin typeface="Tahoma" pitchFamily="34" charset="0"/>
              <a:ea typeface="Tahoma" pitchFamily="34" charset="0"/>
              <a:cs typeface="Tahoma" pitchFamily="34" charset="0"/>
            </a:endParaRPr>
          </a:p>
          <a:p>
            <a:pPr marL="1200150" lvl="2" indent="-285750" algn="r" rtl="1">
              <a:lnSpc>
                <a:spcPct val="150000"/>
              </a:lnSpc>
              <a:buFont typeface="Arial" pitchFamily="34" charset="0"/>
              <a:buChar char="•"/>
            </a:pPr>
            <a:r>
              <a:rPr lang="ar-SA" sz="1600" dirty="0" smtClean="0">
                <a:latin typeface="Tahoma" pitchFamily="34" charset="0"/>
                <a:ea typeface="Tahoma" pitchFamily="34" charset="0"/>
                <a:cs typeface="Tahoma" pitchFamily="34" charset="0"/>
              </a:rPr>
              <a:t>تغطية غرف التفتيش </a:t>
            </a:r>
            <a:r>
              <a:rPr lang="en-US" sz="1600" dirty="0" smtClean="0">
                <a:latin typeface="Tahoma" pitchFamily="34" charset="0"/>
                <a:ea typeface="Tahoma" pitchFamily="34" charset="0"/>
                <a:cs typeface="Tahoma" pitchFamily="34" charset="0"/>
              </a:rPr>
              <a:t>Manholes Cover</a:t>
            </a:r>
            <a:endParaRPr lang="en-US" sz="500"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الانحناءات وتركيبات الخرسانة</a:t>
            </a:r>
            <a:r>
              <a:rPr lang="ar-LB" dirty="0" smtClean="0">
                <a:latin typeface="Tahoma" pitchFamily="34" charset="0"/>
                <a:ea typeface="Tahoma" pitchFamily="34" charset="0"/>
                <a:cs typeface="Tahoma" pitchFamily="34" charset="0"/>
              </a:rPr>
              <a:t> </a:t>
            </a:r>
            <a:r>
              <a:rPr lang="en-US" dirty="0" smtClean="0">
                <a:latin typeface="Tahoma" pitchFamily="34" charset="0"/>
                <a:ea typeface="Tahoma" pitchFamily="34" charset="0"/>
                <a:cs typeface="Tahoma" pitchFamily="34" charset="0"/>
              </a:rPr>
              <a:t> </a:t>
            </a:r>
            <a:r>
              <a:rPr lang="fr-FR"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Bends &amp; Concrete Fittings</a:t>
            </a:r>
            <a:endParaRPr lang="ar-LB" sz="1600" dirty="0" smtClean="0">
              <a:latin typeface="Tahoma" pitchFamily="34" charset="0"/>
              <a:ea typeface="Tahoma" pitchFamily="34" charset="0"/>
              <a:cs typeface="Tahoma" pitchFamily="34" charset="0"/>
            </a:endParaRPr>
          </a:p>
          <a:p>
            <a:pPr marL="0" lvl="0" indent="0" algn="r" rtl="1">
              <a:lnSpc>
                <a:spcPct val="150000"/>
              </a:lnSpc>
              <a:buFont typeface="Courier New" pitchFamily="49" charset="0"/>
              <a:buNone/>
            </a:pPr>
            <a:r>
              <a:rPr lang="en-US" sz="1600" dirty="0" smtClean="0">
                <a:latin typeface="Tahoma" pitchFamily="34" charset="0"/>
                <a:ea typeface="Tahoma" pitchFamily="34" charset="0"/>
                <a:cs typeface="Tahoma" pitchFamily="34" charset="0"/>
              </a:rPr>
              <a:t> </a:t>
            </a:r>
            <a:r>
              <a:rPr lang="ar-LB" sz="1600" dirty="0" smtClean="0"/>
              <a:t>إلا الأكثر إستخداماً في نقل مياه الصرف الصحي هو</a:t>
            </a:r>
            <a:r>
              <a:rPr lang="ar-LB" sz="1600" baseline="0" dirty="0" smtClean="0"/>
              <a:t> المسلح منها</a:t>
            </a:r>
            <a:endParaRPr lang="ar-LB" sz="1600" dirty="0" smtClean="0">
              <a:latin typeface="Tahoma" pitchFamily="34" charset="0"/>
              <a:ea typeface="Tahoma" pitchFamily="34" charset="0"/>
              <a:cs typeface="Tahoma" pitchFamily="34" charset="0"/>
            </a:endParaRPr>
          </a:p>
          <a:p>
            <a:pPr marL="457200" lvl="1" indent="0" algn="r" rtl="1">
              <a:lnSpc>
                <a:spcPct val="150000"/>
              </a:lnSpc>
              <a:buFont typeface="Courier New" pitchFamily="49" charset="0"/>
              <a:buNone/>
            </a:pPr>
            <a:endParaRPr lang="ar-LB" sz="1600" dirty="0" smtClean="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259</a:t>
            </a:fld>
            <a:endParaRPr lang="fr-FR">
              <a:solidFill>
                <a:prstClr val="black"/>
              </a:solidFill>
            </a:endParaRPr>
          </a:p>
        </p:txBody>
      </p:sp>
    </p:spTree>
    <p:extLst>
      <p:ext uri="{BB962C8B-B14F-4D97-AF65-F5344CB8AC3E}">
        <p14:creationId xmlns:p14="http://schemas.microsoft.com/office/powerpoint/2010/main" xmlns="" val="286985980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endParaRPr lang="ar-LB" i="1" u="sng" dirty="0" smtClean="0"/>
          </a:p>
          <a:p>
            <a:pPr algn="r" rtl="1"/>
            <a:r>
              <a:rPr lang="ar-SA" i="1" u="sng" dirty="0" smtClean="0"/>
              <a:t>من بين مزايا المنتجات البلاستيكية</a:t>
            </a:r>
            <a:r>
              <a:rPr lang="ar-LB" i="1" u="sng" baseline="0" dirty="0" smtClean="0"/>
              <a:t> </a:t>
            </a:r>
            <a:r>
              <a:rPr lang="en-US" i="1" u="sng" dirty="0" smtClean="0"/>
              <a:t>:</a:t>
            </a:r>
            <a:endParaRPr lang="en-US" dirty="0" smtClean="0"/>
          </a:p>
          <a:p>
            <a:pPr marL="285750" lvl="0" indent="-285750" algn="r" rtl="1">
              <a:buFont typeface="Arial" pitchFamily="34" charset="0"/>
              <a:buChar char="•"/>
            </a:pPr>
            <a:r>
              <a:rPr lang="ar-SA" dirty="0" smtClean="0"/>
              <a:t>وزن غير هام - لهذا السبب، فمن السهل إنشاء نظام الصرف الصحي باستخدام هذه الأنابيب، لأنه إذا لزم الأمر يتم نقلها بسهولة، ونقلها على مسافات طويلة</a:t>
            </a:r>
            <a:r>
              <a:rPr lang="en-US" dirty="0" smtClean="0"/>
              <a:t>. </a:t>
            </a:r>
            <a:r>
              <a:rPr lang="ar-SA" dirty="0" smtClean="0"/>
              <a:t>حتى أنبوب 2 متر طويلة يمكن تركيبها من قبل شخص واحد، مع منتج الحديد الزهر، وقال انه من الواضح لا يمكن التعامل معها</a:t>
            </a:r>
            <a:r>
              <a:rPr lang="en-US" dirty="0" smtClean="0"/>
              <a:t>.</a:t>
            </a:r>
            <a:endParaRPr lang="ar-LB" dirty="0" smtClean="0"/>
          </a:p>
          <a:p>
            <a:pPr marL="0" lvl="0" indent="0" algn="r" rtl="1">
              <a:buFont typeface="Arial" pitchFamily="34" charset="0"/>
              <a:buNone/>
            </a:pPr>
            <a:endParaRPr lang="en-US" dirty="0" smtClean="0"/>
          </a:p>
          <a:p>
            <a:pPr marL="285750" lvl="0" indent="-285750" algn="r" rtl="1">
              <a:buFont typeface="Arial" pitchFamily="34" charset="0"/>
              <a:buChar char="•"/>
            </a:pPr>
            <a:r>
              <a:rPr lang="ar-SA" dirty="0" smtClean="0"/>
              <a:t>بساطة التثبيت - يتم قطع البلاستيك دون مشاكل ويصل بسهولة</a:t>
            </a:r>
            <a:r>
              <a:rPr lang="en-US" dirty="0" smtClean="0"/>
              <a:t>.</a:t>
            </a:r>
            <a:endParaRPr lang="ar-LB" dirty="0" smtClean="0"/>
          </a:p>
          <a:p>
            <a:pPr marL="0" lvl="0" indent="0" algn="r" rtl="1">
              <a:buFont typeface="Arial" pitchFamily="34" charset="0"/>
              <a:buNone/>
            </a:pPr>
            <a:endParaRPr lang="en-US" dirty="0" smtClean="0"/>
          </a:p>
          <a:p>
            <a:pPr marL="285750" indent="-285750" algn="r" rtl="1">
              <a:buFont typeface="Arial" pitchFamily="34" charset="0"/>
              <a:buChar char="•"/>
            </a:pPr>
            <a:r>
              <a:rPr lang="ar-SA" dirty="0" smtClean="0"/>
              <a:t>المتانة </a:t>
            </a:r>
            <a:r>
              <a:rPr lang="en-US" dirty="0" smtClean="0"/>
              <a:t>- </a:t>
            </a:r>
            <a:r>
              <a:rPr lang="ar-SA" dirty="0" smtClean="0"/>
              <a:t>المنتجات البلاستيكية للصرف الصحي هي مقاومة للبيئات العدوانية، والتآكل، والرطوبة العالية، بحيث يمكن أن تستمر لفترة طويلة. مصنعي هذا المنتج عادة تعطيه 50-- ضمان لمدة سنة. كما أظهرت الممارسة، خدمة الحياة من أنابيب البلاستيك المجاري هو أطول بكثير</a:t>
            </a:r>
            <a:r>
              <a:rPr lang="en-US" dirty="0" smtClean="0"/>
              <a:t>.</a:t>
            </a:r>
            <a:endParaRPr lang="ar-LB" dirty="0" smtClean="0"/>
          </a:p>
          <a:p>
            <a:pPr marL="0" indent="0" algn="r" rtl="1">
              <a:buFont typeface="Arial" pitchFamily="34" charset="0"/>
              <a:buNone/>
            </a:pPr>
            <a:endParaRPr lang="en-US" dirty="0" smtClean="0"/>
          </a:p>
          <a:p>
            <a:pPr marL="285750" lvl="0" indent="-285750" algn="r" rtl="1">
              <a:buFont typeface="Arial" pitchFamily="34" charset="0"/>
              <a:buChar char="•"/>
            </a:pPr>
            <a:r>
              <a:rPr lang="ar-SA" dirty="0" smtClean="0"/>
              <a:t>مقاومة الانسداد</a:t>
            </a:r>
            <a:r>
              <a:rPr lang="en-US" dirty="0" smtClean="0"/>
              <a:t> - </a:t>
            </a:r>
            <a:r>
              <a:rPr lang="ar-SA" dirty="0" smtClean="0"/>
              <a:t>والحقيقة هي أن سطحها الداخلي لديه تقريبا أي خشونة، وبالتالي فإن الأوساخ على ذلك يتأخر ببطء. ونتيجة لذلك، انسداد نادرة. بعد الانتهاء من التثبيت، لن تكون هناك حاجة التنظيف قريبا؛</a:t>
            </a:r>
            <a:endParaRPr lang="ar-LB" dirty="0" smtClean="0"/>
          </a:p>
          <a:p>
            <a:pPr marL="0" lvl="0" indent="0" algn="r" rtl="1">
              <a:buFont typeface="Arial" pitchFamily="34" charset="0"/>
              <a:buNone/>
            </a:pPr>
            <a:endParaRPr lang="en-US" dirty="0" smtClean="0"/>
          </a:p>
          <a:p>
            <a:pPr marL="285750" lvl="0" indent="-285750" algn="r" rtl="1">
              <a:buFont typeface="Arial" pitchFamily="34" charset="0"/>
              <a:buChar char="•"/>
            </a:pPr>
            <a:r>
              <a:rPr lang="ar-SA" dirty="0" smtClean="0"/>
              <a:t>الحصانة للتغيرات في درجات الحرارة - هناك أنابيب بلاستيكية للصرف الصحي من نوع خارجي التي يمكن أن تصمد أمام الطقس فاترة</a:t>
            </a:r>
            <a:r>
              <a:rPr lang="en-US" dirty="0" smtClean="0"/>
              <a:t>.</a:t>
            </a:r>
            <a:endParaRPr lang="ar-LB" dirty="0" smtClean="0"/>
          </a:p>
          <a:p>
            <a:pPr marL="0" lvl="0" indent="0" algn="r" rtl="1">
              <a:buFont typeface="Arial" pitchFamily="34" charset="0"/>
              <a:buNone/>
            </a:pPr>
            <a:endParaRPr lang="ar-LB" dirty="0" smtClean="0"/>
          </a:p>
          <a:p>
            <a:pPr algn="r" rtl="1"/>
            <a:r>
              <a:rPr lang="ar-SA" sz="1200" i="1" u="sng" kern="1200" dirty="0" smtClean="0">
                <a:solidFill>
                  <a:schemeClr val="tx1"/>
                </a:solidFill>
                <a:effectLst/>
                <a:latin typeface="+mn-lt"/>
                <a:ea typeface="+mn-ea"/>
                <a:cs typeface="+mn-cs"/>
              </a:rPr>
              <a:t>عيوب أنابيب الصرف الصحي المصنوعة من البلاستيك</a:t>
            </a:r>
            <a:r>
              <a:rPr lang="en-US" sz="1200" i="1"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71450" lvl="0" indent="-171450" algn="r" rtl="1">
              <a:buFont typeface="Arial" pitchFamily="34" charset="0"/>
              <a:buChar char="•"/>
            </a:pPr>
            <a:r>
              <a:rPr lang="ar-SA" sz="1200" kern="1200" dirty="0" smtClean="0">
                <a:solidFill>
                  <a:schemeClr val="tx1"/>
                </a:solidFill>
                <a:effectLst/>
                <a:latin typeface="+mn-lt"/>
                <a:ea typeface="+mn-ea"/>
                <a:cs typeface="+mn-cs"/>
              </a:rPr>
              <a:t>عملية صاخبة - نظام الصرف الصحي المصنوع من المنتجات البلاستيكية هو صاخبة أثناء العملية. هذه اللحظة السلبية واضحة بشكل خاص في المنازل متعددة الأسر، حيث يتم توصيل منافذ الصرف من عدة شقق لناهض واحد؛</a:t>
            </a:r>
            <a:endParaRPr lang="ar-LB" sz="1200" kern="1200" dirty="0" smtClean="0">
              <a:solidFill>
                <a:schemeClr val="tx1"/>
              </a:solidFill>
              <a:effectLst/>
              <a:latin typeface="+mn-lt"/>
              <a:ea typeface="+mn-ea"/>
              <a:cs typeface="+mn-cs"/>
            </a:endParaRPr>
          </a:p>
          <a:p>
            <a:pPr marL="0" lvl="0" indent="0" algn="r" rtl="1">
              <a:buFont typeface="Arial" pitchFamily="34" charset="0"/>
              <a:buNone/>
            </a:pPr>
            <a:endParaRPr lang="en-US" sz="1200" kern="1200" dirty="0" smtClean="0">
              <a:solidFill>
                <a:schemeClr val="tx1"/>
              </a:solidFill>
              <a:effectLst/>
              <a:latin typeface="+mn-lt"/>
              <a:ea typeface="+mn-ea"/>
              <a:cs typeface="+mn-cs"/>
            </a:endParaRPr>
          </a:p>
          <a:p>
            <a:pPr marL="171450" lvl="0" indent="-171450" algn="r" rtl="1">
              <a:buFont typeface="Arial" pitchFamily="34" charset="0"/>
              <a:buChar char="•"/>
            </a:pPr>
            <a:r>
              <a:rPr lang="ar-SA" sz="1200" kern="1200" dirty="0" smtClean="0">
                <a:solidFill>
                  <a:schemeClr val="tx1"/>
                </a:solidFill>
                <a:effectLst/>
                <a:latin typeface="+mn-lt"/>
                <a:ea typeface="+mn-ea"/>
                <a:cs typeface="+mn-cs"/>
              </a:rPr>
              <a:t>عدم التسامح لدرجات الحرارة العالية - تتراوح درجة حرارة التشغيل لهذه المنتجات من 40 إلى 90 درجة. في حالة تجاوز درجة حرارة الجريان هذه المعلمات، يتم تخفيف معظم أنواع الأنابيب البلاستيكية. هذا العيب لا يعتبر كبيرا، لأن درجة حرارة مياه الصرف الصحي ليست عالية جدا</a:t>
            </a:r>
            <a:endParaRPr lang="en-US" sz="1200" kern="1200" dirty="0" smtClean="0">
              <a:solidFill>
                <a:schemeClr val="tx1"/>
              </a:solidFill>
              <a:effectLst/>
              <a:latin typeface="+mn-lt"/>
              <a:ea typeface="+mn-ea"/>
              <a:cs typeface="+mn-cs"/>
            </a:endParaRPr>
          </a:p>
          <a:p>
            <a:pPr marL="285750" lvl="0" indent="-285750" algn="r" rtl="1">
              <a:buFont typeface="Arial" pitchFamily="34" charset="0"/>
              <a:buChar char="•"/>
            </a:pPr>
            <a:endParaRPr lang="en-US" dirty="0" smtClean="0"/>
          </a:p>
          <a:p>
            <a:pPr algn="r" rtl="1"/>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260</a:t>
            </a:fld>
            <a:endParaRPr lang="fr-FR">
              <a:solidFill>
                <a:prstClr val="black"/>
              </a:solidFill>
            </a:endParaRPr>
          </a:p>
        </p:txBody>
      </p:sp>
    </p:spTree>
    <p:extLst>
      <p:ext uri="{BB962C8B-B14F-4D97-AF65-F5344CB8AC3E}">
        <p14:creationId xmlns:p14="http://schemas.microsoft.com/office/powerpoint/2010/main" xmlns="" val="333847049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SA" sz="1200" b="1" dirty="0" smtClean="0">
                <a:effectLst/>
              </a:rPr>
              <a:t>أسعار الأنابيب البلاستيكية ( </a:t>
            </a:r>
            <a:r>
              <a:rPr lang="fr-FR" sz="1200" b="1" dirty="0" smtClean="0">
                <a:effectLst/>
              </a:rPr>
              <a:t>PVC</a:t>
            </a:r>
            <a:r>
              <a:rPr lang="ar-SA" sz="1200" b="1" dirty="0" smtClean="0">
                <a:effectLst/>
              </a:rPr>
              <a:t>)</a:t>
            </a:r>
            <a:r>
              <a:rPr lang="fr-FR" sz="1200" b="1" dirty="0" smtClean="0">
                <a:effectLst/>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261</a:t>
            </a:fld>
            <a:endParaRPr lang="fr-FR">
              <a:solidFill>
                <a:prstClr val="black"/>
              </a:solidFill>
            </a:endParaRPr>
          </a:p>
        </p:txBody>
      </p:sp>
    </p:spTree>
    <p:extLst>
      <p:ext uri="{BB962C8B-B14F-4D97-AF65-F5344CB8AC3E}">
        <p14:creationId xmlns:p14="http://schemas.microsoft.com/office/powerpoint/2010/main" xmlns="" val="261131918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SA" sz="1200" b="1" dirty="0" smtClean="0">
                <a:effectLst/>
              </a:rPr>
              <a:t>أسعار الأنابيب البلاستيكية ( </a:t>
            </a:r>
            <a:r>
              <a:rPr lang="fr-FR" sz="1200" b="1" dirty="0" smtClean="0">
                <a:effectLst/>
              </a:rPr>
              <a:t>PVC</a:t>
            </a:r>
            <a:r>
              <a:rPr lang="ar-SA" sz="1200" b="1" dirty="0" smtClean="0">
                <a:effectLst/>
              </a:rPr>
              <a:t>)</a:t>
            </a:r>
            <a:r>
              <a:rPr lang="fr-FR" sz="1200" b="1" dirty="0" smtClean="0">
                <a:effectLst/>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262</a:t>
            </a:fld>
            <a:endParaRPr lang="fr-FR">
              <a:solidFill>
                <a:prstClr val="black"/>
              </a:solidFill>
            </a:endParaRPr>
          </a:p>
        </p:txBody>
      </p:sp>
    </p:spTree>
    <p:extLst>
      <p:ext uri="{BB962C8B-B14F-4D97-AF65-F5344CB8AC3E}">
        <p14:creationId xmlns:p14="http://schemas.microsoft.com/office/powerpoint/2010/main" xmlns="" val="303800294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SA" sz="1200" b="1" dirty="0" smtClean="0">
                <a:effectLst/>
              </a:rPr>
              <a:t>أسعار الأنابيب البلاستيكية ( </a:t>
            </a:r>
            <a:r>
              <a:rPr lang="fr-FR" sz="1200" b="1" dirty="0" smtClean="0">
                <a:effectLst/>
              </a:rPr>
              <a:t>PVC</a:t>
            </a:r>
            <a:r>
              <a:rPr lang="ar-SA" sz="1200" b="1" dirty="0" smtClean="0">
                <a:effectLst/>
              </a:rPr>
              <a:t>)</a:t>
            </a:r>
            <a:r>
              <a:rPr lang="fr-FR" sz="1200" b="1" dirty="0" smtClean="0">
                <a:effectLst/>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263</a:t>
            </a:fld>
            <a:endParaRPr lang="fr-FR">
              <a:solidFill>
                <a:prstClr val="black"/>
              </a:solidFill>
            </a:endParaRPr>
          </a:p>
        </p:txBody>
      </p:sp>
    </p:spTree>
    <p:extLst>
      <p:ext uri="{BB962C8B-B14F-4D97-AF65-F5344CB8AC3E}">
        <p14:creationId xmlns:p14="http://schemas.microsoft.com/office/powerpoint/2010/main" xmlns="" val="103945683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SA" sz="1200" b="1" dirty="0" smtClean="0">
                <a:effectLst/>
              </a:rPr>
              <a:t>أسعار الأنابيب البلاستيكية ( </a:t>
            </a:r>
            <a:r>
              <a:rPr lang="en-US" sz="1200" b="1" dirty="0" smtClean="0">
                <a:effectLst/>
              </a:rPr>
              <a:t>u</a:t>
            </a:r>
            <a:r>
              <a:rPr lang="fr-FR" sz="1200" b="1" dirty="0" smtClean="0">
                <a:effectLst/>
              </a:rPr>
              <a:t>PVC</a:t>
            </a:r>
            <a:r>
              <a:rPr lang="ar-SA" sz="1200" b="1" dirty="0" smtClean="0">
                <a:effectLst/>
              </a:rPr>
              <a:t>)</a:t>
            </a:r>
            <a:r>
              <a:rPr lang="fr-FR" sz="1200" b="1" dirty="0" smtClean="0">
                <a:effectLst/>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264</a:t>
            </a:fld>
            <a:endParaRPr lang="fr-FR">
              <a:solidFill>
                <a:prstClr val="black"/>
              </a:solidFill>
            </a:endParaRPr>
          </a:p>
        </p:txBody>
      </p:sp>
    </p:spTree>
    <p:extLst>
      <p:ext uri="{BB962C8B-B14F-4D97-AF65-F5344CB8AC3E}">
        <p14:creationId xmlns:p14="http://schemas.microsoft.com/office/powerpoint/2010/main" xmlns="" val="307964876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SA" sz="1200" b="1" dirty="0" smtClean="0">
                <a:effectLst/>
              </a:rPr>
              <a:t>أسعار الأنابيب البلاستيكية ( </a:t>
            </a:r>
            <a:r>
              <a:rPr lang="en-US" sz="1200" b="1" dirty="0" smtClean="0">
                <a:effectLst/>
              </a:rPr>
              <a:t>u</a:t>
            </a:r>
            <a:r>
              <a:rPr lang="fr-FR" sz="1200" b="1" dirty="0" smtClean="0">
                <a:effectLst/>
              </a:rPr>
              <a:t>PVC</a:t>
            </a:r>
            <a:r>
              <a:rPr lang="ar-SA" sz="1200" b="1" dirty="0" smtClean="0">
                <a:effectLst/>
              </a:rPr>
              <a:t>)</a:t>
            </a:r>
            <a:r>
              <a:rPr lang="fr-FR" sz="1200" b="1" dirty="0" smtClean="0">
                <a:effectLst/>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265</a:t>
            </a:fld>
            <a:endParaRPr lang="fr-FR">
              <a:solidFill>
                <a:prstClr val="black"/>
              </a:solidFill>
            </a:endParaRPr>
          </a:p>
        </p:txBody>
      </p:sp>
    </p:spTree>
    <p:extLst>
      <p:ext uri="{BB962C8B-B14F-4D97-AF65-F5344CB8AC3E}">
        <p14:creationId xmlns:p14="http://schemas.microsoft.com/office/powerpoint/2010/main" xmlns="" val="286538390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dirty="0" smtClean="0"/>
              <a:t>أنواع</a:t>
            </a:r>
            <a:r>
              <a:rPr lang="ar-LB" baseline="0" dirty="0" smtClean="0"/>
              <a:t> المنتجات الخرسانية</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266</a:t>
            </a:fld>
            <a:endParaRPr lang="fr-FR">
              <a:solidFill>
                <a:prstClr val="black"/>
              </a:solidFill>
            </a:endParaRPr>
          </a:p>
        </p:txBody>
      </p:sp>
    </p:spTree>
    <p:extLst>
      <p:ext uri="{BB962C8B-B14F-4D97-AF65-F5344CB8AC3E}">
        <p14:creationId xmlns:p14="http://schemas.microsoft.com/office/powerpoint/2010/main" xmlns="" val="79379552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b="1" dirty="0" smtClean="0">
                <a:latin typeface="Tahoma" pitchFamily="34" charset="0"/>
                <a:ea typeface="Tahoma" pitchFamily="34" charset="0"/>
                <a:cs typeface="Tahoma" pitchFamily="34" charset="0"/>
              </a:rPr>
              <a:t>لهذه</a:t>
            </a:r>
            <a:r>
              <a:rPr lang="ar-LB" b="1" baseline="0" dirty="0" smtClean="0">
                <a:latin typeface="Tahoma" pitchFamily="34" charset="0"/>
                <a:ea typeface="Tahoma" pitchFamily="34" charset="0"/>
                <a:cs typeface="Tahoma" pitchFamily="34" charset="0"/>
              </a:rPr>
              <a:t> المنتجات عدة </a:t>
            </a:r>
            <a:r>
              <a:rPr lang="ar-LB" b="1" dirty="0" smtClean="0">
                <a:latin typeface="Tahoma" pitchFamily="34" charset="0"/>
                <a:ea typeface="Tahoma" pitchFamily="34" charset="0"/>
                <a:cs typeface="Tahoma" pitchFamily="34" charset="0"/>
              </a:rPr>
              <a:t>فوائد منها:</a:t>
            </a:r>
            <a:endParaRPr lang="ar-LB" dirty="0" smtClean="0">
              <a:latin typeface="Tahoma" pitchFamily="34" charset="0"/>
              <a:ea typeface="Tahoma" pitchFamily="34" charset="0"/>
              <a:cs typeface="Tahoma" pitchFamily="34" charset="0"/>
            </a:endParaRP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لديهم قابلية ضئيلة للتآكل.</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مقاومة النمو الزائد ، لأنها دائمة وخاملة ، والجدران الداخلية الخشنة لا تؤثر على السوائل التي يتم ضخها من خلال الأنابيب ؛</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مقاومة جيدة للأثر المادي</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غير منفذة للسوائل.</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مقاومة للمواد البيولوجية والكيميائية.</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لديها قوة عالية</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يتم إنتاجها بطرق تسلسلية ذات خصائص أداء مختلفة ؛</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لديها تكلفة منخفضة.</a:t>
            </a:r>
          </a:p>
          <a:p>
            <a:pPr algn="r" rtl="1"/>
            <a:endParaRPr lang="ar-LB" dirty="0" smtClean="0"/>
          </a:p>
          <a:p>
            <a:pPr algn="r" rtl="1"/>
            <a:r>
              <a:rPr lang="ar-LB" b="1" dirty="0" smtClean="0"/>
              <a:t>بالإضافة إلى المزايا ، هناك أيضًا عيوب:</a:t>
            </a:r>
          </a:p>
          <a:p>
            <a:pPr marL="285750" indent="-285750" algn="r" rtl="1">
              <a:lnSpc>
                <a:spcPct val="150000"/>
              </a:lnSpc>
              <a:buFont typeface="Arial" pitchFamily="34" charset="0"/>
              <a:buChar char="•"/>
            </a:pPr>
            <a:r>
              <a:rPr lang="ar-LB" sz="1200" dirty="0" smtClean="0"/>
              <a:t>كتلة كبيرة</a:t>
            </a:r>
          </a:p>
          <a:p>
            <a:pPr marL="285750" indent="-285750" algn="r" rtl="1">
              <a:lnSpc>
                <a:spcPct val="150000"/>
              </a:lnSpc>
              <a:buFont typeface="Arial" pitchFamily="34" charset="0"/>
              <a:buChar char="•"/>
            </a:pPr>
            <a:r>
              <a:rPr lang="ar-LB" sz="1200" dirty="0" smtClean="0"/>
              <a:t>لا يتم استبعاد التآكل ، والذي يسبب ترسب الخرسانة والنمو وتخفيف الجدران.</a:t>
            </a:r>
            <a:endParaRPr lang="ar-LB" sz="1200"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267</a:t>
            </a:fld>
            <a:endParaRPr lang="fr-FR">
              <a:solidFill>
                <a:prstClr val="black"/>
              </a:solidFill>
            </a:endParaRPr>
          </a:p>
        </p:txBody>
      </p:sp>
    </p:spTree>
    <p:extLst>
      <p:ext uri="{BB962C8B-B14F-4D97-AF65-F5344CB8AC3E}">
        <p14:creationId xmlns:p14="http://schemas.microsoft.com/office/powerpoint/2010/main" xmlns="" val="2574769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dirty="0" smtClean="0"/>
              <a:t>وفي هذا السياق قامت السلطات المسؤولة بتناول النظام الضريبي بعدد من الإجراءات</a:t>
            </a:r>
            <a:r>
              <a:rPr lang="ar-LB" dirty="0" smtClean="0"/>
              <a:t> (التي تناولت الضرائب المباشرة و غير المباشرة)</a:t>
            </a:r>
            <a:r>
              <a:rPr lang="ar-SA" dirty="0" smtClean="0"/>
              <a:t> التي لم تمس جوهره، فأبقت على الخصائص الرئيسية التي كانت تميزه قبل الحرب. أضف إلى ذلك أنها لم تعط النتائج المرجوة منهـا، لا بل زادت في حدة بعض المشاكل التي كان يعاني منها لبنان قبلاً، لا سيما على الصعيد الاجتماعي</a:t>
            </a:r>
            <a:r>
              <a:rPr lang="ar-LB"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908CCBED-34DC-4AAC-B227-529BAEB3D6D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xmlns="" val="133341987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268</a:t>
            </a:fld>
            <a:endParaRPr lang="fr-FR">
              <a:solidFill>
                <a:prstClr val="black"/>
              </a:solidFill>
            </a:endParaRPr>
          </a:p>
        </p:txBody>
      </p:sp>
    </p:spTree>
    <p:extLst>
      <p:ext uri="{BB962C8B-B14F-4D97-AF65-F5344CB8AC3E}">
        <p14:creationId xmlns:p14="http://schemas.microsoft.com/office/powerpoint/2010/main" xmlns="" val="20663252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269</a:t>
            </a:fld>
            <a:endParaRPr lang="fr-FR">
              <a:solidFill>
                <a:prstClr val="black"/>
              </a:solidFill>
            </a:endParaRPr>
          </a:p>
        </p:txBody>
      </p:sp>
    </p:spTree>
    <p:extLst>
      <p:ext uri="{BB962C8B-B14F-4D97-AF65-F5344CB8AC3E}">
        <p14:creationId xmlns:p14="http://schemas.microsoft.com/office/powerpoint/2010/main" xmlns="" val="177396108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270</a:t>
            </a:fld>
            <a:endParaRPr lang="fr-FR">
              <a:solidFill>
                <a:prstClr val="black"/>
              </a:solidFill>
            </a:endParaRPr>
          </a:p>
        </p:txBody>
      </p:sp>
    </p:spTree>
    <p:extLst>
      <p:ext uri="{BB962C8B-B14F-4D97-AF65-F5344CB8AC3E}">
        <p14:creationId xmlns:p14="http://schemas.microsoft.com/office/powerpoint/2010/main" xmlns="" val="285987963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271</a:t>
            </a:fld>
            <a:endParaRPr lang="fr-FR">
              <a:solidFill>
                <a:prstClr val="black"/>
              </a:solidFill>
            </a:endParaRPr>
          </a:p>
        </p:txBody>
      </p:sp>
    </p:spTree>
    <p:extLst>
      <p:ext uri="{BB962C8B-B14F-4D97-AF65-F5344CB8AC3E}">
        <p14:creationId xmlns:p14="http://schemas.microsoft.com/office/powerpoint/2010/main" xmlns="" val="411477236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273</a:t>
            </a:fld>
            <a:endParaRPr lang="fr-FR">
              <a:solidFill>
                <a:prstClr val="black"/>
              </a:solidFill>
            </a:endParaRPr>
          </a:p>
        </p:txBody>
      </p:sp>
    </p:spTree>
    <p:extLst>
      <p:ext uri="{BB962C8B-B14F-4D97-AF65-F5344CB8AC3E}">
        <p14:creationId xmlns:p14="http://schemas.microsoft.com/office/powerpoint/2010/main" xmlns="" val="143896372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274</a:t>
            </a:fld>
            <a:endParaRPr lang="fr-FR">
              <a:solidFill>
                <a:prstClr val="black"/>
              </a:solidFill>
            </a:endParaRPr>
          </a:p>
        </p:txBody>
      </p:sp>
    </p:spTree>
    <p:extLst>
      <p:ext uri="{BB962C8B-B14F-4D97-AF65-F5344CB8AC3E}">
        <p14:creationId xmlns:p14="http://schemas.microsoft.com/office/powerpoint/2010/main" xmlns="" val="48682585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275</a:t>
            </a:fld>
            <a:endParaRPr lang="fr-FR">
              <a:solidFill>
                <a:prstClr val="black"/>
              </a:solidFill>
            </a:endParaRPr>
          </a:p>
        </p:txBody>
      </p:sp>
    </p:spTree>
    <p:extLst>
      <p:ext uri="{BB962C8B-B14F-4D97-AF65-F5344CB8AC3E}">
        <p14:creationId xmlns:p14="http://schemas.microsoft.com/office/powerpoint/2010/main" xmlns="" val="10655432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276</a:t>
            </a:fld>
            <a:endParaRPr lang="fr-FR">
              <a:solidFill>
                <a:prstClr val="black"/>
              </a:solidFill>
            </a:endParaRPr>
          </a:p>
        </p:txBody>
      </p:sp>
    </p:spTree>
    <p:extLst>
      <p:ext uri="{BB962C8B-B14F-4D97-AF65-F5344CB8AC3E}">
        <p14:creationId xmlns:p14="http://schemas.microsoft.com/office/powerpoint/2010/main" xmlns="" val="255145854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dirty="0" smtClean="0"/>
              <a:t>غالباً ماتوضع شبكة</a:t>
            </a:r>
            <a:r>
              <a:rPr lang="ar-LB" baseline="0" dirty="0" smtClean="0"/>
              <a:t> الصرف الصحي على أساس الجاذبية, إلا أن مضخات مياه الصرف الصحي تدخل أحياناً في بعض الحالات . وهي على شكلين : الغوص والجاف .</a:t>
            </a:r>
          </a:p>
          <a:p>
            <a:pPr marL="0" marR="0" lvl="2" indent="0" algn="r" defTabSz="914400" rtl="1" eaLnBrk="1" fontAlgn="auto" latinLnBrk="0" hangingPunct="1">
              <a:lnSpc>
                <a:spcPct val="100000"/>
              </a:lnSpc>
              <a:spcBef>
                <a:spcPts val="0"/>
              </a:spcBef>
              <a:spcAft>
                <a:spcPts val="0"/>
              </a:spcAft>
              <a:buClrTx/>
              <a:buSzTx/>
              <a:buFontTx/>
              <a:buNone/>
              <a:tabLst/>
              <a:defRPr/>
            </a:pPr>
            <a:r>
              <a:rPr lang="ar-LB" dirty="0" smtClean="0">
                <a:latin typeface="Tahoma" pitchFamily="34" charset="0"/>
                <a:ea typeface="Tahoma" pitchFamily="34" charset="0"/>
                <a:cs typeface="Tahoma" pitchFamily="34" charset="0"/>
              </a:rPr>
              <a:t>ويعتبر </a:t>
            </a:r>
            <a:r>
              <a:rPr lang="fr-FR" dirty="0" smtClean="0">
                <a:latin typeface="Tahoma" pitchFamily="34" charset="0"/>
                <a:ea typeface="Tahoma" pitchFamily="34" charset="0"/>
                <a:cs typeface="Tahoma" pitchFamily="34" charset="0"/>
              </a:rPr>
              <a:t>WQ type </a:t>
            </a:r>
            <a:r>
              <a:rPr lang="fr-FR" dirty="0" err="1" smtClean="0">
                <a:latin typeface="Tahoma" pitchFamily="34" charset="0"/>
                <a:ea typeface="Tahoma" pitchFamily="34" charset="0"/>
                <a:cs typeface="Tahoma" pitchFamily="34" charset="0"/>
              </a:rPr>
              <a:t>diving</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sewage</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pump</a:t>
            </a:r>
            <a:r>
              <a:rPr lang="ar-LB" dirty="0" smtClean="0">
                <a:latin typeface="Tahoma" pitchFamily="34" charset="0"/>
                <a:ea typeface="Tahoma" pitchFamily="34" charset="0"/>
                <a:cs typeface="Tahoma" pitchFamily="34" charset="0"/>
              </a:rPr>
              <a:t> الأكثر شيوعاً في شكل الغوص, كما يعد </a:t>
            </a:r>
            <a:r>
              <a:rPr lang="fr-FR" dirty="0" smtClean="0">
                <a:latin typeface="Tahoma" pitchFamily="34" charset="0"/>
                <a:ea typeface="Tahoma" pitchFamily="34" charset="0"/>
                <a:cs typeface="Tahoma" pitchFamily="34" charset="0"/>
              </a:rPr>
              <a:t>W-type horizontal </a:t>
            </a:r>
            <a:r>
              <a:rPr lang="fr-FR" dirty="0" err="1" smtClean="0">
                <a:latin typeface="Tahoma" pitchFamily="34" charset="0"/>
                <a:ea typeface="Tahoma" pitchFamily="34" charset="0"/>
                <a:cs typeface="Tahoma" pitchFamily="34" charset="0"/>
              </a:rPr>
              <a:t>sewage</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pumps</a:t>
            </a:r>
            <a:r>
              <a:rPr lang="ar-LB" dirty="0" smtClean="0">
                <a:latin typeface="Tahoma" pitchFamily="34" charset="0"/>
                <a:ea typeface="Tahoma" pitchFamily="34" charset="0"/>
                <a:cs typeface="Tahoma" pitchFamily="34" charset="0"/>
              </a:rPr>
              <a:t> و </a:t>
            </a:r>
            <a:r>
              <a:rPr lang="fr-FR" dirty="0" smtClean="0"/>
              <a:t>WL type vertical </a:t>
            </a:r>
            <a:r>
              <a:rPr lang="fr-FR" dirty="0" err="1" smtClean="0"/>
              <a:t>sewage</a:t>
            </a:r>
            <a:r>
              <a:rPr lang="fr-FR" dirty="0" smtClean="0"/>
              <a:t> </a:t>
            </a:r>
            <a:r>
              <a:rPr lang="fr-FR" dirty="0" err="1" smtClean="0"/>
              <a:t>pumps</a:t>
            </a:r>
            <a:r>
              <a:rPr lang="fr-FR" dirty="0" smtClean="0"/>
              <a:t> </a:t>
            </a:r>
            <a:r>
              <a:rPr lang="ar-LB" dirty="0" smtClean="0"/>
              <a:t> </a:t>
            </a:r>
            <a:r>
              <a:rPr lang="ar-LB" dirty="0" smtClean="0">
                <a:latin typeface="Tahoma" pitchFamily="34" charset="0"/>
                <a:ea typeface="Tahoma" pitchFamily="34" charset="0"/>
                <a:cs typeface="Tahoma" pitchFamily="34" charset="0"/>
              </a:rPr>
              <a:t>الأكثر شيوعاً في شكل الجاف</a:t>
            </a:r>
            <a:endParaRPr lang="ar-LB" baseline="0" dirty="0" smtClean="0"/>
          </a:p>
          <a:p>
            <a:pPr algn="r" rtl="1"/>
            <a:r>
              <a:rPr lang="ar-LB" baseline="0" dirty="0" smtClean="0"/>
              <a:t> إلا أن الأكثر إستخداماً في شبكة الصرف الصحي هو الغوص </a:t>
            </a:r>
          </a:p>
          <a:p>
            <a:pPr algn="r" rtl="1"/>
            <a:endParaRPr lang="ar-LB" baseline="0" dirty="0" smtClean="0"/>
          </a:p>
          <a:p>
            <a:pPr algn="r" rtl="1"/>
            <a:r>
              <a:rPr lang="ar-LB" baseline="0" dirty="0" smtClean="0"/>
              <a:t>وتصنف المضخات على أنواع حسب شكل المكره (</a:t>
            </a:r>
            <a:r>
              <a:rPr lang="fr-FR" dirty="0" err="1" smtClean="0"/>
              <a:t>impeller</a:t>
            </a:r>
            <a:r>
              <a:rPr lang="ar-LB" baseline="0" dirty="0" smtClean="0"/>
              <a:t>) وهي كالتالي: </a:t>
            </a: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نوع من هيكل المكره </a:t>
            </a:r>
            <a:r>
              <a:rPr lang="fr-FR" dirty="0" smtClean="0">
                <a:latin typeface="Tahoma" pitchFamily="34" charset="0"/>
                <a:ea typeface="Tahoma" pitchFamily="34" charset="0"/>
                <a:cs typeface="Tahoma" pitchFamily="34" charset="0"/>
              </a:rPr>
              <a:t>Type of </a:t>
            </a:r>
            <a:r>
              <a:rPr lang="fr-FR" dirty="0" err="1" smtClean="0">
                <a:latin typeface="Tahoma" pitchFamily="34" charset="0"/>
                <a:ea typeface="Tahoma" pitchFamily="34" charset="0"/>
                <a:cs typeface="Tahoma" pitchFamily="34" charset="0"/>
              </a:rPr>
              <a:t>impeller</a:t>
            </a:r>
            <a:r>
              <a:rPr lang="fr-FR" dirty="0" smtClean="0">
                <a:latin typeface="Tahoma" pitchFamily="34" charset="0"/>
                <a:ea typeface="Tahoma" pitchFamily="34" charset="0"/>
                <a:cs typeface="Tahoma" pitchFamily="34" charset="0"/>
              </a:rPr>
              <a:t> structure</a:t>
            </a:r>
            <a:endParaRPr lang="ar-LB"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دوامة </a:t>
            </a:r>
            <a:r>
              <a:rPr lang="fr-FR" dirty="0" smtClean="0">
                <a:latin typeface="Tahoma" pitchFamily="34" charset="0"/>
                <a:ea typeface="Tahoma" pitchFamily="34" charset="0"/>
                <a:cs typeface="Tahoma" pitchFamily="34" charset="0"/>
              </a:rPr>
              <a:t>The </a:t>
            </a:r>
            <a:r>
              <a:rPr lang="fr-FR" dirty="0" err="1" smtClean="0">
                <a:latin typeface="Tahoma" pitchFamily="34" charset="0"/>
                <a:ea typeface="Tahoma" pitchFamily="34" charset="0"/>
                <a:cs typeface="Tahoma" pitchFamily="34" charset="0"/>
              </a:rPr>
              <a:t>swirl</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impeller</a:t>
            </a:r>
            <a:endParaRPr lang="en-US"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المكره سجي </a:t>
            </a:r>
            <a:r>
              <a:rPr lang="fr-FR" dirty="0" smtClean="0">
                <a:latin typeface="Tahoma" pitchFamily="34" charset="0"/>
                <a:ea typeface="Tahoma" pitchFamily="34" charset="0"/>
                <a:cs typeface="Tahoma" pitchFamily="34" charset="0"/>
              </a:rPr>
              <a:t>The </a:t>
            </a:r>
            <a:r>
              <a:rPr lang="fr-FR" dirty="0" err="1" smtClean="0">
                <a:latin typeface="Tahoma" pitchFamily="34" charset="0"/>
                <a:ea typeface="Tahoma" pitchFamily="34" charset="0"/>
                <a:cs typeface="Tahoma" pitchFamily="34" charset="0"/>
              </a:rPr>
              <a:t>shrouded</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impeller</a:t>
            </a:r>
            <a:r>
              <a:rPr lang="fr-FR" dirty="0" smtClean="0">
                <a:latin typeface="Tahoma" pitchFamily="34" charset="0"/>
                <a:ea typeface="Tahoma" pitchFamily="34" charset="0"/>
                <a:cs typeface="Tahoma" pitchFamily="34" charset="0"/>
              </a:rPr>
              <a:t> </a:t>
            </a:r>
            <a:endParaRPr lang="en-US"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en-US" dirty="0" err="1" smtClean="0">
                <a:latin typeface="Tahoma" pitchFamily="34" charset="0"/>
                <a:ea typeface="Tahoma" pitchFamily="34" charset="0"/>
                <a:cs typeface="Tahoma" pitchFamily="34" charset="0"/>
              </a:rPr>
              <a:t>دافع</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ممر</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التدفق</a:t>
            </a:r>
            <a:r>
              <a:rPr lang="en-US" dirty="0" smtClean="0">
                <a:latin typeface="Tahoma" pitchFamily="34" charset="0"/>
                <a:ea typeface="Tahoma" pitchFamily="34" charset="0"/>
                <a:cs typeface="Tahoma" pitchFamily="34" charset="0"/>
              </a:rPr>
              <a:t> </a:t>
            </a:r>
            <a:r>
              <a:rPr lang="fr-FR" dirty="0" smtClean="0">
                <a:latin typeface="Tahoma" pitchFamily="34" charset="0"/>
                <a:ea typeface="Tahoma" pitchFamily="34" charset="0"/>
                <a:cs typeface="Tahoma" pitchFamily="34" charset="0"/>
              </a:rPr>
              <a:t>The flow passage </a:t>
            </a:r>
            <a:r>
              <a:rPr lang="fr-FR" dirty="0" err="1" smtClean="0">
                <a:latin typeface="Tahoma" pitchFamily="34" charset="0"/>
                <a:ea typeface="Tahoma" pitchFamily="34" charset="0"/>
                <a:cs typeface="Tahoma" pitchFamily="34" charset="0"/>
              </a:rPr>
              <a:t>impeller</a:t>
            </a:r>
            <a:endParaRPr lang="en-US"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دوامة </a:t>
            </a:r>
            <a:r>
              <a:rPr lang="en-US" dirty="0" err="1" smtClean="0">
                <a:latin typeface="Tahoma" pitchFamily="34" charset="0"/>
                <a:ea typeface="Tahoma" pitchFamily="34" charset="0"/>
                <a:cs typeface="Tahoma" pitchFamily="34" charset="0"/>
              </a:rPr>
              <a:t>الطرد</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المركزي</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اللولبي</a:t>
            </a:r>
            <a:r>
              <a:rPr lang="en-US" dirty="0" smtClean="0">
                <a:latin typeface="Tahoma" pitchFamily="34" charset="0"/>
                <a:ea typeface="Tahoma" pitchFamily="34" charset="0"/>
                <a:cs typeface="Tahoma" pitchFamily="34" charset="0"/>
              </a:rPr>
              <a:t> </a:t>
            </a:r>
            <a:r>
              <a:rPr lang="fr-FR" dirty="0" smtClean="0">
                <a:latin typeface="Tahoma" pitchFamily="34" charset="0"/>
                <a:ea typeface="Tahoma" pitchFamily="34" charset="0"/>
                <a:cs typeface="Tahoma" pitchFamily="34" charset="0"/>
              </a:rPr>
              <a:t>The spiral </a:t>
            </a:r>
            <a:r>
              <a:rPr lang="fr-FR" dirty="0" err="1" smtClean="0">
                <a:latin typeface="Tahoma" pitchFamily="34" charset="0"/>
                <a:ea typeface="Tahoma" pitchFamily="34" charset="0"/>
                <a:cs typeface="Tahoma" pitchFamily="34" charset="0"/>
              </a:rPr>
              <a:t>centrifugal</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impeller</a:t>
            </a:r>
            <a:r>
              <a:rPr lang="fr-FR" dirty="0" smtClean="0">
                <a:latin typeface="Tahoma" pitchFamily="34" charset="0"/>
                <a:ea typeface="Tahoma" pitchFamily="34" charset="0"/>
                <a:cs typeface="Tahoma" pitchFamily="34" charset="0"/>
              </a:rPr>
              <a:t> </a:t>
            </a:r>
            <a:endParaRPr lang="en-US" dirty="0" smtClean="0">
              <a:latin typeface="Tahoma" pitchFamily="34" charset="0"/>
              <a:ea typeface="Tahoma" pitchFamily="34" charset="0"/>
              <a:cs typeface="Tahoma" pitchFamily="34" charset="0"/>
            </a:endParaRPr>
          </a:p>
          <a:p>
            <a:pPr algn="r" rtl="1"/>
            <a:endParaRPr lang="ar-LB" baseline="0" dirty="0" smtClean="0"/>
          </a:p>
          <a:p>
            <a:pPr algn="r" rtl="1"/>
            <a:endParaRPr lang="ar-LB" baseline="0" dirty="0" smtClean="0"/>
          </a:p>
          <a:p>
            <a:pPr algn="r" rtl="1"/>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277</a:t>
            </a:fld>
            <a:endParaRPr lang="fr-FR">
              <a:solidFill>
                <a:prstClr val="black"/>
              </a:solidFill>
            </a:endParaRPr>
          </a:p>
        </p:txBody>
      </p:sp>
    </p:spTree>
    <p:extLst>
      <p:ext uri="{BB962C8B-B14F-4D97-AF65-F5344CB8AC3E}">
        <p14:creationId xmlns:p14="http://schemas.microsoft.com/office/powerpoint/2010/main" xmlns="" val="255145854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278</a:t>
            </a:fld>
            <a:endParaRPr lang="fr-FR">
              <a:solidFill>
                <a:prstClr val="black"/>
              </a:solidFill>
            </a:endParaRPr>
          </a:p>
        </p:txBody>
      </p:sp>
    </p:spTree>
    <p:extLst>
      <p:ext uri="{BB962C8B-B14F-4D97-AF65-F5344CB8AC3E}">
        <p14:creationId xmlns:p14="http://schemas.microsoft.com/office/powerpoint/2010/main" xmlns="" val="2551458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تتمثل الإجراءات التي اتخذت في هذا المجال، بالتعديلات التي أدخلت في نهاية العام 1993 على قانون ضريبة الدخل الصادر بموجب المرسوم الاشتراعي رقم 144 بتاريخ 12/6/1959 وأهم هذه التعديلات هي</a:t>
            </a:r>
            <a:r>
              <a:rPr lang="en-US" sz="1200" kern="1200" dirty="0" smtClean="0">
                <a:solidFill>
                  <a:schemeClr val="tx1"/>
                </a:solidFill>
                <a:effectLst/>
                <a:latin typeface="+mn-lt"/>
                <a:ea typeface="+mn-ea"/>
                <a:cs typeface="+mn-cs"/>
              </a:rPr>
              <a:t>:</a:t>
            </a:r>
            <a:endParaRPr lang="ar-SY"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ضريبة</a:t>
            </a:r>
            <a:r>
              <a:rPr lang="ar-LB" sz="1200" kern="1200" baseline="0" dirty="0" smtClean="0">
                <a:solidFill>
                  <a:schemeClr val="tx1"/>
                </a:solidFill>
                <a:effectLst/>
                <a:latin typeface="+mn-lt"/>
                <a:ea typeface="+mn-ea"/>
                <a:cs typeface="+mn-cs"/>
              </a:rPr>
              <a:t> الدخل على الرواتب والاجور أصبحت 10%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ضريبة الدخل للمؤسسات الفردية و شركات الأشخاص 10%</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و ضريبة الدخل على شركات الأموال 10%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و ضريبة توزيع الأرباح 5%</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ايرادات الأموال المنقولة 5%</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الضريبة على التحسين 6%</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و رسم النقال الملكية 10%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و ايرادات الأملاك المبنية 10%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8CCBED-34DC-4AAC-B227-529BAEB3D6D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xmlns="" val="484221037"/>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sz="1200" b="1" dirty="0" smtClean="0">
                <a:latin typeface="Tahoma" pitchFamily="34" charset="0"/>
                <a:ea typeface="Tahoma" pitchFamily="34" charset="0"/>
                <a:cs typeface="Tahoma" pitchFamily="34" charset="0"/>
              </a:rPr>
              <a:t>أسعار مضخات مياه الصرف الصحي</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279</a:t>
            </a:fld>
            <a:endParaRPr lang="fr-FR">
              <a:solidFill>
                <a:prstClr val="black"/>
              </a:solidFill>
            </a:endParaRPr>
          </a:p>
        </p:txBody>
      </p:sp>
    </p:spTree>
    <p:extLst>
      <p:ext uri="{BB962C8B-B14F-4D97-AF65-F5344CB8AC3E}">
        <p14:creationId xmlns:p14="http://schemas.microsoft.com/office/powerpoint/2010/main" xmlns="" val="255145854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280</a:t>
            </a:fld>
            <a:endParaRPr lang="fr-FR">
              <a:solidFill>
                <a:prstClr val="black"/>
              </a:solidFill>
            </a:endParaRPr>
          </a:p>
        </p:txBody>
      </p:sp>
    </p:spTree>
    <p:extLst>
      <p:ext uri="{BB962C8B-B14F-4D97-AF65-F5344CB8AC3E}">
        <p14:creationId xmlns:p14="http://schemas.microsoft.com/office/powerpoint/2010/main" xmlns="" val="255145854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sz="1200" b="1" dirty="0" smtClean="0">
                <a:latin typeface="Tahoma" pitchFamily="34" charset="0"/>
                <a:ea typeface="Tahoma" pitchFamily="34" charset="0"/>
                <a:cs typeface="Tahoma" pitchFamily="34" charset="0"/>
              </a:rPr>
              <a:t>أسعار مضخات مياه الصرف الصحي</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281</a:t>
            </a:fld>
            <a:endParaRPr lang="fr-FR">
              <a:solidFill>
                <a:prstClr val="black"/>
              </a:solidFill>
            </a:endParaRPr>
          </a:p>
        </p:txBody>
      </p:sp>
    </p:spTree>
    <p:extLst>
      <p:ext uri="{BB962C8B-B14F-4D97-AF65-F5344CB8AC3E}">
        <p14:creationId xmlns:p14="http://schemas.microsoft.com/office/powerpoint/2010/main" xmlns="" val="255145854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282</a:t>
            </a:fld>
            <a:endParaRPr lang="fr-FR">
              <a:solidFill>
                <a:prstClr val="black"/>
              </a:solidFill>
            </a:endParaRPr>
          </a:p>
        </p:txBody>
      </p:sp>
    </p:spTree>
    <p:extLst>
      <p:ext uri="{BB962C8B-B14F-4D97-AF65-F5344CB8AC3E}">
        <p14:creationId xmlns:p14="http://schemas.microsoft.com/office/powerpoint/2010/main" xmlns="" val="255145854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283</a:t>
            </a:fld>
            <a:endParaRPr lang="fr-FR">
              <a:solidFill>
                <a:prstClr val="black"/>
              </a:solidFill>
            </a:endParaRPr>
          </a:p>
        </p:txBody>
      </p:sp>
    </p:spTree>
    <p:extLst>
      <p:ext uri="{BB962C8B-B14F-4D97-AF65-F5344CB8AC3E}">
        <p14:creationId xmlns:p14="http://schemas.microsoft.com/office/powerpoint/2010/main" xmlns="" val="243781094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سيتم وضع محطة الحافلات لدينا في وسط طرابلس.</a:t>
            </a:r>
          </a:p>
          <a:p>
            <a:pPr algn="r" rtl="1"/>
            <a:r>
              <a:rPr lang="ar-LB" dirty="0" smtClean="0"/>
              <a:t>سيكون له خطان رئيسيان ، أحدهما إلى حلبا عكار والآخر إلى </a:t>
            </a:r>
            <a:r>
              <a:rPr lang="ar-LB" dirty="0" err="1" smtClean="0"/>
              <a:t>بقرصونة</a:t>
            </a:r>
            <a:r>
              <a:rPr lang="ar-LB" dirty="0" smtClean="0"/>
              <a:t> الضنية.</a:t>
            </a:r>
          </a:p>
          <a:p>
            <a:pPr algn="r" rtl="1"/>
            <a:r>
              <a:rPr lang="ar-LB" dirty="0" smtClean="0"/>
              <a:t>ستستخدم المحطة الحافلات الحالية بشروط جيدة وستشتري حافلات جديدة إذا لزم الأمر.</a:t>
            </a:r>
          </a:p>
          <a:p>
            <a:pPr algn="r" rtl="1"/>
            <a:r>
              <a:rPr lang="ar-LB" dirty="0" smtClean="0"/>
              <a:t>سيقوم الموظفون بجمع موقع كل حافلة باستخدام نظام تحديد المواقع العالمي كل 5 دقائق حتى يتمكن الركاب من الاتصال بمكتب الاستقبال طوال اليوم والحصول على موقع أقرب حافلة لهم.</a:t>
            </a:r>
          </a:p>
          <a:p>
            <a:pPr algn="r" rtl="1"/>
            <a:r>
              <a:rPr lang="ar-LB" dirty="0" smtClean="0"/>
              <a:t>كل نصف ساعة تغادر الحافلة المحطة.</a:t>
            </a:r>
          </a:p>
          <a:p>
            <a:pPr algn="r" rtl="1"/>
            <a:r>
              <a:rPr lang="ar-LB" dirty="0" smtClean="0"/>
              <a:t>تم تصميم المحطة لاحتواء جميع المرافق اللازمة للحافلات من الغاز والصيانة إلى خدمات الغسيل. كما سيحتوي على مقهى </a:t>
            </a:r>
            <a:r>
              <a:rPr lang="ar-LB" dirty="0" err="1" smtClean="0"/>
              <a:t>رستو</a:t>
            </a:r>
            <a:r>
              <a:rPr lang="ar-LB" dirty="0" smtClean="0"/>
              <a:t> وسوبر ماركت لتلبية احتياجات الركاب.</a:t>
            </a:r>
          </a:p>
          <a:p>
            <a:pPr algn="r" rtl="1"/>
            <a:r>
              <a:rPr lang="ar-LB" dirty="0" smtClean="0"/>
              <a:t>ستكون محطة الحافلات لدينا قادرة على استضافة حافلات خارجية قادمة من سوريا حيث سيكون لديها غرف للسائقين.</a:t>
            </a:r>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286</a:t>
            </a:fld>
            <a:endParaRPr lang="en-US">
              <a:solidFill>
                <a:prstClr val="black"/>
              </a:solidFill>
            </a:endParaRPr>
          </a:p>
        </p:txBody>
      </p:sp>
    </p:spTree>
    <p:extLst>
      <p:ext uri="{BB962C8B-B14F-4D97-AF65-F5344CB8AC3E}">
        <p14:creationId xmlns:p14="http://schemas.microsoft.com/office/powerpoint/2010/main" xmlns="" val="211815175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تظهر الخريطة الأرض التي تم اختيارها لبناء محطة الباصات الجديدة مع العلم انه لم يتم التواصل</a:t>
            </a:r>
            <a:r>
              <a:rPr lang="ar-LB" baseline="0" dirty="0" smtClean="0"/>
              <a:t> مع صاحب للتأكد من إمكانية استثمارها</a:t>
            </a:r>
            <a:endParaRPr lang="ar-LB" dirty="0" smtClean="0"/>
          </a:p>
          <a:p>
            <a:pPr algn="r" rtl="1"/>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287</a:t>
            </a:fld>
            <a:endParaRPr lang="en-US">
              <a:solidFill>
                <a:prstClr val="black"/>
              </a:solidFill>
            </a:endParaRPr>
          </a:p>
        </p:txBody>
      </p:sp>
    </p:spTree>
    <p:extLst>
      <p:ext uri="{BB962C8B-B14F-4D97-AF65-F5344CB8AC3E}">
        <p14:creationId xmlns:p14="http://schemas.microsoft.com/office/powerpoint/2010/main" xmlns="" val="1829455773"/>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الخطان المعتمدان للباصات : الأول من طرابلس الى حلبا عكار والثاني من طرابلس الى </a:t>
            </a:r>
            <a:r>
              <a:rPr lang="ar-LB" dirty="0" err="1" smtClean="0"/>
              <a:t>بقرصونا</a:t>
            </a:r>
            <a:r>
              <a:rPr lang="ar-LB" dirty="0" smtClean="0"/>
              <a:t> الضنية </a:t>
            </a:r>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288</a:t>
            </a:fld>
            <a:endParaRPr lang="en-US">
              <a:solidFill>
                <a:prstClr val="black"/>
              </a:solidFill>
            </a:endParaRPr>
          </a:p>
        </p:txBody>
      </p:sp>
    </p:spTree>
    <p:extLst>
      <p:ext uri="{BB962C8B-B14F-4D97-AF65-F5344CB8AC3E}">
        <p14:creationId xmlns:p14="http://schemas.microsoft.com/office/powerpoint/2010/main" xmlns="" val="4090083517"/>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يظهر</a:t>
            </a:r>
            <a:r>
              <a:rPr lang="ar-LB" baseline="0" dirty="0" smtClean="0"/>
              <a:t> الرسم مخطط لموقف باص </a:t>
            </a:r>
          </a:p>
          <a:p>
            <a:pPr algn="r" rtl="1"/>
            <a:r>
              <a:rPr lang="ar-LB" baseline="0" dirty="0" smtClean="0"/>
              <a:t>تظهر الخرائط المواقع التي سوف يتم وضع فيها مواقف الباصات لسهولة اخذ الركاب عن الطريق</a:t>
            </a:r>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289</a:t>
            </a:fld>
            <a:endParaRPr lang="en-US">
              <a:solidFill>
                <a:prstClr val="black"/>
              </a:solidFill>
            </a:endParaRPr>
          </a:p>
        </p:txBody>
      </p:sp>
    </p:spTree>
    <p:extLst>
      <p:ext uri="{BB962C8B-B14F-4D97-AF65-F5344CB8AC3E}">
        <p14:creationId xmlns:p14="http://schemas.microsoft.com/office/powerpoint/2010/main" xmlns="" val="147541293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رسم نموذجي لمحطة الباصات المرجو انشاءها و تتضمن:</a:t>
            </a:r>
          </a:p>
          <a:p>
            <a:pPr algn="r" rtl="1"/>
            <a:r>
              <a:rPr lang="ar-LB" dirty="0" smtClean="0"/>
              <a:t>موقف الباصات بشكل دائري لتوفير اكبر مساحة ممكنة</a:t>
            </a:r>
          </a:p>
          <a:p>
            <a:pPr algn="r" rtl="1"/>
            <a:r>
              <a:rPr lang="ar-LB" dirty="0" smtClean="0"/>
              <a:t>3 مكاتب لاستقبال الركاب </a:t>
            </a:r>
          </a:p>
          <a:p>
            <a:pPr algn="r" rtl="1"/>
            <a:r>
              <a:rPr lang="ar-LB" dirty="0" smtClean="0"/>
              <a:t>غرفة انتظار تتضمنان كشكان </a:t>
            </a:r>
          </a:p>
          <a:p>
            <a:pPr algn="r" rtl="1"/>
            <a:r>
              <a:rPr lang="ar-LB" dirty="0" smtClean="0"/>
              <a:t>غرفة الحراسة</a:t>
            </a:r>
          </a:p>
          <a:p>
            <a:pPr algn="r" rtl="1"/>
            <a:r>
              <a:rPr lang="ar-LB" dirty="0" smtClean="0"/>
              <a:t>محطة وقود</a:t>
            </a:r>
          </a:p>
          <a:p>
            <a:pPr algn="r" rtl="1"/>
            <a:r>
              <a:rPr lang="ar-LB" dirty="0" smtClean="0"/>
              <a:t>محطة صيانة </a:t>
            </a:r>
          </a:p>
          <a:p>
            <a:pPr algn="r" rtl="1"/>
            <a:r>
              <a:rPr lang="ar-LB" dirty="0" smtClean="0"/>
              <a:t>مغسل</a:t>
            </a:r>
          </a:p>
          <a:p>
            <a:pPr algn="r" rtl="1"/>
            <a:r>
              <a:rPr lang="ar-LB" dirty="0" smtClean="0"/>
              <a:t>غرف استراحة السائقين</a:t>
            </a:r>
          </a:p>
          <a:p>
            <a:pPr algn="r" rtl="1"/>
            <a:r>
              <a:rPr lang="ar-LB" dirty="0" smtClean="0"/>
              <a:t>مطعم ومقهى</a:t>
            </a:r>
          </a:p>
          <a:p>
            <a:pPr algn="r" rtl="1"/>
            <a:r>
              <a:rPr lang="ar-LB" dirty="0" smtClean="0"/>
              <a:t>سوبرماركت</a:t>
            </a:r>
          </a:p>
          <a:p>
            <a:pPr algn="r" rtl="1"/>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290</a:t>
            </a:fld>
            <a:endParaRPr lang="en-US">
              <a:solidFill>
                <a:prstClr val="black"/>
              </a:solidFill>
            </a:endParaRPr>
          </a:p>
        </p:txBody>
      </p:sp>
    </p:spTree>
    <p:extLst>
      <p:ext uri="{BB962C8B-B14F-4D97-AF65-F5344CB8AC3E}">
        <p14:creationId xmlns:p14="http://schemas.microsoft.com/office/powerpoint/2010/main" xmlns="" val="2490332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xmlns="" val="309585956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تصميم المحطة على ال </a:t>
            </a:r>
            <a:r>
              <a:rPr lang="en-US" dirty="0" err="1" smtClean="0"/>
              <a:t>freeCAD</a:t>
            </a:r>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291</a:t>
            </a:fld>
            <a:endParaRPr lang="en-US">
              <a:solidFill>
                <a:prstClr val="black"/>
              </a:solidFill>
            </a:endParaRPr>
          </a:p>
        </p:txBody>
      </p:sp>
    </p:spTree>
    <p:extLst>
      <p:ext uri="{BB962C8B-B14F-4D97-AF65-F5344CB8AC3E}">
        <p14:creationId xmlns:p14="http://schemas.microsoft.com/office/powerpoint/2010/main" xmlns="" val="50234064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جدول</a:t>
            </a:r>
            <a:r>
              <a:rPr lang="ar-LB" baseline="0" dirty="0" smtClean="0"/>
              <a:t> يظهر عدد الموظفين المطلوبين وتكلفتهم الشهرية</a:t>
            </a:r>
          </a:p>
          <a:p>
            <a:pPr algn="r" rtl="1"/>
            <a:r>
              <a:rPr lang="ar-LB" baseline="0" dirty="0" smtClean="0"/>
              <a:t>بالإضافة الى عدد الباصات </a:t>
            </a:r>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292</a:t>
            </a:fld>
            <a:endParaRPr lang="en-US">
              <a:solidFill>
                <a:prstClr val="black"/>
              </a:solidFill>
            </a:endParaRPr>
          </a:p>
        </p:txBody>
      </p:sp>
    </p:spTree>
    <p:extLst>
      <p:ext uri="{BB962C8B-B14F-4D97-AF65-F5344CB8AC3E}">
        <p14:creationId xmlns:p14="http://schemas.microsoft.com/office/powerpoint/2010/main" xmlns="" val="66837204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يعتبر القمح زراعة إستراتيجية تشكل العمود الفقري للأمن الغذائي. وقد تعرّض انتاجه في لبنان خلال الأعوام الأخيرة إلى ضربات موجعة بلغت ذروتها العام الماضي، بحيث انخفضت الإنتاجية بسبب الجفاف من معدل 600 كلغ للدونم الواحد إلى ما بين 100 و150 كلغ.</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يراوح حجم الإنتاج اللبناني من القمح الصلب ما بين 100 و140 ألف طن، بينما تصل حاجته إلى ما بين 450 و550 ألف طن سنويًا. ويتم تصدير معظم الإنتاج اللبناني من القمح الصلب لأنه لا يصلح لإنتاج الطحين، وبالتالي فإن لبنان لا ينتج غرامًا واحدًا من القمح الطري الذي يمثّل العمود الفقري للأمن الغذائي</a:t>
            </a:r>
            <a:endParaRPr lang="en-US" dirty="0"/>
          </a:p>
        </p:txBody>
      </p:sp>
      <p:sp>
        <p:nvSpPr>
          <p:cNvPr id="4" name="Slide Number Placeholder 3"/>
          <p:cNvSpPr>
            <a:spLocks noGrp="1"/>
          </p:cNvSpPr>
          <p:nvPr>
            <p:ph type="sldNum" sz="quarter" idx="10"/>
          </p:nvPr>
        </p:nvSpPr>
        <p:spPr/>
        <p:txBody>
          <a:bodyPr/>
          <a:lstStyle/>
          <a:p>
            <a:fld id="{3E5C7E5C-7A77-417B-95BB-AD3636E35294}" type="slidenum">
              <a:rPr lang="en-US" smtClean="0">
                <a:solidFill>
                  <a:prstClr val="black"/>
                </a:solidFill>
              </a:rPr>
              <a:pPr/>
              <a:t>295</a:t>
            </a:fld>
            <a:endParaRPr lang="en-US">
              <a:solidFill>
                <a:prstClr val="black"/>
              </a:solidFill>
            </a:endParaRPr>
          </a:p>
        </p:txBody>
      </p:sp>
    </p:spTree>
    <p:extLst>
      <p:ext uri="{BB962C8B-B14F-4D97-AF65-F5344CB8AC3E}">
        <p14:creationId xmlns:p14="http://schemas.microsoft.com/office/powerpoint/2010/main" xmlns="" val="85020664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dirty="0" smtClean="0">
                <a:solidFill>
                  <a:prstClr val="black"/>
                </a:solidFill>
              </a:rPr>
              <a:t>نبتة القمح وطريقة زراعتها</a:t>
            </a:r>
            <a:endParaRPr lang="en-US" sz="1200" b="1" dirty="0" smtClean="0">
              <a:solidFill>
                <a:prstClr val="black"/>
              </a:solidFill>
            </a:endParaRPr>
          </a:p>
          <a:p>
            <a:pPr marL="0" indent="0" algn="r" rtl="1">
              <a:buFont typeface="Arial" panose="020B0604020202020204" pitchFamily="34" charset="0"/>
              <a:buNone/>
            </a:pPr>
            <a:endParaRPr lang="en-US" sz="1200" dirty="0" smtClean="0">
              <a:solidFill>
                <a:prstClr val="black"/>
              </a:solidFill>
            </a:endParaRPr>
          </a:p>
          <a:p>
            <a:pPr marL="285750" indent="-285750" algn="r" rtl="1">
              <a:buFont typeface="Arial" panose="020B0604020202020204" pitchFamily="34" charset="0"/>
              <a:buChar char="•"/>
            </a:pPr>
            <a:r>
              <a:rPr lang="ar-LB" sz="1200" dirty="0" smtClean="0">
                <a:solidFill>
                  <a:prstClr val="black"/>
                </a:solidFill>
              </a:rPr>
              <a:t>يصنف القمح إلى عدة أنواع تبعاً للفصل والوقت التي تتم زراعته به، فالقمح الشتوي يُزرع بالخريف ويتم حصاده في الربيع أو صيف السنة القادمة تبعاً لموقع الزرع، ويكون وفيراً، بينما القمح الربيعي فَيُزرع بالربيع ويحصد بالخريف ويمتاز بقدرته على تحمل ظروف الجفاف، ومن هذه الأنواع: القمح الطري أو الشائع</a:t>
            </a:r>
            <a:r>
              <a:rPr lang="fr-FR" sz="1200" dirty="0" smtClean="0">
                <a:solidFill>
                  <a:prstClr val="black"/>
                </a:solidFill>
              </a:rPr>
              <a:t> ( </a:t>
            </a:r>
            <a:r>
              <a:rPr lang="ar-LB" sz="1200" dirty="0" smtClean="0">
                <a:solidFill>
                  <a:prstClr val="black"/>
                </a:solidFill>
              </a:rPr>
              <a:t>بالإنجليزية</a:t>
            </a:r>
            <a:r>
              <a:rPr lang="fr-FR" sz="1200" dirty="0" smtClean="0">
                <a:solidFill>
                  <a:prstClr val="black"/>
                </a:solidFill>
              </a:rPr>
              <a:t>: Common </a:t>
            </a:r>
            <a:r>
              <a:rPr lang="fr-FR" sz="1200" dirty="0" err="1" smtClean="0">
                <a:solidFill>
                  <a:prstClr val="black"/>
                </a:solidFill>
              </a:rPr>
              <a:t>wheat</a:t>
            </a:r>
            <a:r>
              <a:rPr lang="fr-FR" sz="1200" dirty="0" smtClean="0">
                <a:solidFill>
                  <a:prstClr val="black"/>
                </a:solidFill>
              </a:rPr>
              <a:t>) </a:t>
            </a:r>
            <a:r>
              <a:rPr lang="ar-LB" sz="1200" dirty="0" smtClean="0">
                <a:solidFill>
                  <a:prstClr val="black"/>
                </a:solidFill>
              </a:rPr>
              <a:t>الذي يستخدم في صناعة الخبز.</a:t>
            </a:r>
            <a:endParaRPr lang="ar-LB" sz="1200" dirty="0" smtClean="0">
              <a:solidFill>
                <a:srgbClr val="222222"/>
              </a:solidFill>
              <a:latin typeface="Open Sans" panose="020B0606030504020204" pitchFamily="34" charset="0"/>
            </a:endParaRPr>
          </a:p>
          <a:p>
            <a:pPr marL="285750" indent="-285750" algn="r" rtl="1">
              <a:buFont typeface="Arial" panose="020B0604020202020204" pitchFamily="34" charset="0"/>
              <a:buChar char="•"/>
            </a:pPr>
            <a:r>
              <a:rPr lang="ar-LB" sz="1200" dirty="0" smtClean="0">
                <a:solidFill>
                  <a:srgbClr val="222222"/>
                </a:solidFill>
                <a:latin typeface="Open Sans" panose="020B0606030504020204" pitchFamily="34" charset="0"/>
              </a:rPr>
              <a:t>يمكن زراعة حوالي 130 الى 150 كلغ في الهكتار الواحد بالنسبة للمناطق الجافة والحارة, 150 الى 170 كلغ بالنسبة المناطق الرطبة ويمكن زراعة كذلك 200 كلغ من القمح اوالشعير في الهكتار بالنسبة للمناطق السقوية.</a:t>
            </a:r>
          </a:p>
          <a:p>
            <a:pPr marL="285750" indent="-285750" algn="r" rtl="1">
              <a:buFont typeface="Arial" panose="020B0604020202020204" pitchFamily="34" charset="0"/>
              <a:buChar char="•"/>
            </a:pPr>
            <a:r>
              <a:rPr lang="ar-LB" sz="1200" dirty="0" smtClean="0">
                <a:solidFill>
                  <a:srgbClr val="222222"/>
                </a:solidFill>
                <a:latin typeface="Open Sans" panose="020B0606030504020204" pitchFamily="34" charset="0"/>
              </a:rPr>
              <a:t>يمكن بذر بذور القمح على عمق 3 الى 4 سم في بعض الأحيان أو زيادة العمق الى 4 </a:t>
            </a:r>
            <a:r>
              <a:rPr lang="en-US" sz="1200" dirty="0" smtClean="0">
                <a:solidFill>
                  <a:srgbClr val="222222"/>
                </a:solidFill>
                <a:latin typeface="Open Sans" panose="020B0606030504020204" pitchFamily="34" charset="0"/>
              </a:rPr>
              <a:t>-</a:t>
            </a:r>
            <a:r>
              <a:rPr lang="ar-LB" sz="1200" dirty="0" smtClean="0">
                <a:solidFill>
                  <a:srgbClr val="222222"/>
                </a:solidFill>
                <a:latin typeface="Open Sans" panose="020B0606030504020204" pitchFamily="34" charset="0"/>
              </a:rPr>
              <a:t> 5 سم بالنسبة للمناطق التي تعرف بخطر الطيور أو المناطق الباردة التي سيتأخر فيها الانبات.</a:t>
            </a: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296</a:t>
            </a:fld>
            <a:endParaRPr lang="fr-FR"/>
          </a:p>
        </p:txBody>
      </p:sp>
    </p:spTree>
    <p:extLst>
      <p:ext uri="{BB962C8B-B14F-4D97-AF65-F5344CB8AC3E}">
        <p14:creationId xmlns:p14="http://schemas.microsoft.com/office/powerpoint/2010/main" xmlns="" val="286247507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dirty="0" smtClean="0">
                <a:solidFill>
                  <a:srgbClr val="222222"/>
                </a:solidFill>
                <a:latin typeface="Open Sans" panose="020B0606030504020204" pitchFamily="34" charset="0"/>
              </a:rPr>
              <a:t>تسميد القمح </a:t>
            </a:r>
          </a:p>
          <a:p>
            <a:pPr algn="r" rtl="1"/>
            <a:r>
              <a:rPr lang="ar-LB" sz="1200" dirty="0" smtClean="0">
                <a:solidFill>
                  <a:srgbClr val="222222"/>
                </a:solidFill>
                <a:latin typeface="Open Sans" panose="020B0606030504020204" pitchFamily="34" charset="0"/>
              </a:rPr>
              <a:t>عملية التسميد عند زراعة القمح تعتمد على نوع التربة ومدى غناها بالعناصر الغذائية, لكن في حالة عدم التوفر على التحاليل الكميائية للتربة يمكن الاعتماد على</a:t>
            </a:r>
            <a:r>
              <a:rPr lang="en-US" sz="1200" dirty="0" smtClean="0">
                <a:solidFill>
                  <a:srgbClr val="222222"/>
                </a:solidFill>
                <a:latin typeface="Open Sans" panose="020B0606030504020204" pitchFamily="34" charset="0"/>
              </a:rPr>
              <a:t> </a:t>
            </a:r>
            <a:r>
              <a:rPr lang="ar-LB" sz="1200" dirty="0" smtClean="0">
                <a:solidFill>
                  <a:srgbClr val="222222"/>
                </a:solidFill>
                <a:latin typeface="Open Sans" panose="020B0606030504020204" pitchFamily="34" charset="0"/>
              </a:rPr>
              <a:t> هذا الجدول </a:t>
            </a:r>
          </a:p>
        </p:txBody>
      </p:sp>
      <p:sp>
        <p:nvSpPr>
          <p:cNvPr id="4" name="Slide Number Placeholder 3"/>
          <p:cNvSpPr>
            <a:spLocks noGrp="1"/>
          </p:cNvSpPr>
          <p:nvPr>
            <p:ph type="sldNum" sz="quarter" idx="10"/>
          </p:nvPr>
        </p:nvSpPr>
        <p:spPr/>
        <p:txBody>
          <a:bodyPr/>
          <a:lstStyle/>
          <a:p>
            <a:fld id="{8562CA49-B546-4796-BAB3-CC9A1BA74FF3}" type="slidenum">
              <a:rPr lang="fr-FR" smtClean="0"/>
              <a:pPr/>
              <a:t>297</a:t>
            </a:fld>
            <a:endParaRPr lang="fr-FR"/>
          </a:p>
        </p:txBody>
      </p:sp>
    </p:spTree>
    <p:extLst>
      <p:ext uri="{BB962C8B-B14F-4D97-AF65-F5344CB8AC3E}">
        <p14:creationId xmlns:p14="http://schemas.microsoft.com/office/powerpoint/2010/main" xmlns="" val="134145985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LB" sz="1200" dirty="0" smtClean="0">
                <a:solidFill>
                  <a:prstClr val="white"/>
                </a:solidFill>
              </a:rPr>
              <a:t>مشروع انتاج 600 كيلو غرام من القمح لصناعة الخبز.</a:t>
            </a:r>
          </a:p>
          <a:p>
            <a:pPr algn="r"/>
            <a:r>
              <a:rPr lang="ar-LB" sz="1200" dirty="0" smtClean="0">
                <a:solidFill>
                  <a:prstClr val="white"/>
                </a:solidFill>
              </a:rPr>
              <a:t>ينتج 600 كيلو غرام من الدقيق حوالي 960 كيلو غرام خبز أي 200 ربطة خبز</a:t>
            </a:r>
            <a:endParaRPr lang="en-US" sz="1200" dirty="0" smtClean="0">
              <a:solidFill>
                <a:prstClr val="white"/>
              </a:solidFill>
            </a:endParaRPr>
          </a:p>
          <a:p>
            <a:pPr algn="r" rtl="1"/>
            <a:endParaRPr lang="ar-LB" dirty="0" smtClean="0"/>
          </a:p>
          <a:p>
            <a:pPr algn="r"/>
            <a:r>
              <a:rPr lang="ar-LB" sz="1200" dirty="0" smtClean="0">
                <a:solidFill>
                  <a:prstClr val="white"/>
                </a:solidFill>
              </a:rPr>
              <a:t>نحتاج أرض بمساحة: </a:t>
            </a:r>
          </a:p>
          <a:p>
            <a:pPr algn="r"/>
            <a:r>
              <a:rPr lang="en-US" sz="1200" dirty="0" smtClean="0">
                <a:solidFill>
                  <a:prstClr val="white"/>
                </a:solidFill>
              </a:rPr>
              <a:t>10 m x 10 m = </a:t>
            </a:r>
            <a:r>
              <a:rPr lang="en-US" sz="1200" b="1" dirty="0" smtClean="0">
                <a:solidFill>
                  <a:prstClr val="white"/>
                </a:solidFill>
              </a:rPr>
              <a:t>1000 m</a:t>
            </a:r>
            <a:r>
              <a:rPr lang="en-US" sz="1200" b="1" baseline="30000" dirty="0" smtClean="0">
                <a:solidFill>
                  <a:prstClr val="white"/>
                </a:solidFill>
              </a:rPr>
              <a:t>2 </a:t>
            </a:r>
          </a:p>
          <a:p>
            <a:pPr algn="r"/>
            <a:r>
              <a:rPr lang="ar-LB" sz="1200" b="1" dirty="0" smtClean="0">
                <a:solidFill>
                  <a:prstClr val="white"/>
                </a:solidFill>
              </a:rPr>
              <a:t>على ارتفاع 1900 متر</a:t>
            </a:r>
            <a:endParaRPr lang="ar-LB" sz="1200" baseline="30000" dirty="0" smtClean="0">
              <a:solidFill>
                <a:prstClr val="white"/>
              </a:solidFill>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298</a:t>
            </a:fld>
            <a:endParaRPr lang="fr-FR"/>
          </a:p>
        </p:txBody>
      </p:sp>
    </p:spTree>
    <p:extLst>
      <p:ext uri="{BB962C8B-B14F-4D97-AF65-F5344CB8AC3E}">
        <p14:creationId xmlns:p14="http://schemas.microsoft.com/office/powerpoint/2010/main" xmlns="" val="54328639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b="1" dirty="0" smtClean="0">
                <a:solidFill>
                  <a:prstClr val="black"/>
                </a:solidFill>
              </a:rPr>
              <a:t>الخطوات التي يجب القيام بها لزراعة القمح</a:t>
            </a:r>
            <a:endParaRPr lang="en-US" sz="1200" b="1"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1-</a:t>
            </a:r>
            <a:r>
              <a:rPr lang="ar-LB" baseline="0" dirty="0" smtClean="0"/>
              <a:t> </a:t>
            </a:r>
            <a:r>
              <a:rPr lang="ar-LB" dirty="0" smtClean="0">
                <a:solidFill>
                  <a:prstClr val="black"/>
                </a:solidFill>
              </a:rPr>
              <a:t>جرار زراعي لفلاحة الارض</a:t>
            </a:r>
            <a:endParaRPr lang="en-US"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2-</a:t>
            </a:r>
            <a:r>
              <a:rPr lang="ar-LB" baseline="0" dirty="0" smtClean="0"/>
              <a:t> </a:t>
            </a:r>
            <a:r>
              <a:rPr lang="ar-LB" dirty="0" smtClean="0">
                <a:solidFill>
                  <a:prstClr val="black"/>
                </a:solidFill>
              </a:rPr>
              <a:t>عملية بذر حبوب القمح</a:t>
            </a:r>
            <a:endParaRPr lang="en-US"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3- </a:t>
            </a:r>
            <a:r>
              <a:rPr lang="ar-LB" dirty="0" smtClean="0">
                <a:solidFill>
                  <a:prstClr val="black"/>
                </a:solidFill>
              </a:rPr>
              <a:t>عملية التسميد</a:t>
            </a:r>
            <a:endParaRPr lang="en-US"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4- </a:t>
            </a:r>
            <a:r>
              <a:rPr lang="ar-LB" dirty="0" smtClean="0">
                <a:solidFill>
                  <a:prstClr val="black"/>
                </a:solidFill>
              </a:rPr>
              <a:t>رش المبيدات</a:t>
            </a:r>
            <a:endParaRPr lang="en-US"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5- </a:t>
            </a:r>
            <a:r>
              <a:rPr lang="ar-LB" dirty="0" smtClean="0">
                <a:solidFill>
                  <a:prstClr val="black"/>
                </a:solidFill>
              </a:rPr>
              <a:t>حصادة القمح التي بدورها تقوم برط القمح بحزم و وضعها جانبا</a:t>
            </a:r>
            <a:endParaRPr lang="en-US"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6- </a:t>
            </a:r>
            <a:r>
              <a:rPr lang="ar-LB" dirty="0" smtClean="0">
                <a:solidFill>
                  <a:prstClr val="black"/>
                </a:solidFill>
                <a:latin typeface="Palatino Linotype" panose="02040502050505030304" pitchFamily="18" charset="0"/>
                <a:ea typeface="Times New Roman" panose="02020603050405020304" pitchFamily="18" charset="0"/>
              </a:rPr>
              <a:t>الدرّاسة: نضع في الدرّاسة حزم القمح التي حصلنا عليها من الحصّادة و تقوم الدرّاسة بفرز التبن و حبات القمح كل منها على حدا و نحتاج عامل لوضع حزم القمح في الدرّاسة و أيضا تقوم الدرّاسة بوضع القمح في شوال </a:t>
            </a:r>
            <a:endParaRPr lang="en-US" dirty="0" smtClean="0">
              <a:solidFill>
                <a:prstClr val="black"/>
              </a:solidFill>
            </a:endParaRPr>
          </a:p>
          <a:p>
            <a:pPr algn="r" rtl="1"/>
            <a:endParaRPr lang="ar-LB" dirty="0" smtClean="0"/>
          </a:p>
        </p:txBody>
      </p:sp>
      <p:sp>
        <p:nvSpPr>
          <p:cNvPr id="4" name="Slide Number Placeholder 3"/>
          <p:cNvSpPr>
            <a:spLocks noGrp="1"/>
          </p:cNvSpPr>
          <p:nvPr>
            <p:ph type="sldNum" sz="quarter" idx="10"/>
          </p:nvPr>
        </p:nvSpPr>
        <p:spPr/>
        <p:txBody>
          <a:bodyPr/>
          <a:lstStyle/>
          <a:p>
            <a:fld id="{8562CA49-B546-4796-BAB3-CC9A1BA74FF3}" type="slidenum">
              <a:rPr lang="fr-FR" smtClean="0"/>
              <a:pPr/>
              <a:t>299</a:t>
            </a:fld>
            <a:endParaRPr lang="fr-FR"/>
          </a:p>
        </p:txBody>
      </p:sp>
    </p:spTree>
    <p:extLst>
      <p:ext uri="{BB962C8B-B14F-4D97-AF65-F5344CB8AC3E}">
        <p14:creationId xmlns:p14="http://schemas.microsoft.com/office/powerpoint/2010/main" xmlns="" val="2668106112"/>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LB" sz="1200" b="1" dirty="0" smtClean="0">
                <a:solidFill>
                  <a:prstClr val="black"/>
                </a:solidFill>
              </a:rPr>
              <a:t>تكلفة انتاج القمح </a:t>
            </a:r>
            <a:endParaRPr lang="en-US" sz="1200" b="1" dirty="0" smtClean="0">
              <a:solidFill>
                <a:prstClr val="black"/>
              </a:solidFill>
            </a:endParaRPr>
          </a:p>
          <a:p>
            <a:pPr algn="just" rtl="1"/>
            <a:endParaRPr lang="ar-LB" dirty="0" smtClean="0">
              <a:solidFill>
                <a:prstClr val="black"/>
              </a:solidFill>
              <a:latin typeface="GretaArabic"/>
            </a:endParaRPr>
          </a:p>
          <a:p>
            <a:pPr algn="just" rtl="1"/>
            <a:r>
              <a:rPr lang="ar-LB" dirty="0" smtClean="0">
                <a:solidFill>
                  <a:prstClr val="black"/>
                </a:solidFill>
                <a:latin typeface="GretaArabic"/>
              </a:rPr>
              <a:t> لزراعة </a:t>
            </a:r>
            <a:r>
              <a:rPr lang="ar-LB" dirty="0" smtClean="0">
                <a:solidFill>
                  <a:prstClr val="black"/>
                </a:solidFill>
              </a:rPr>
              <a:t>القمح نحتاج عدة تقنيات منها : جرار زراعي لفلاحة الأرض، بذور القمح، عامل مختص لرش البذور (اذا لم يكن هناك آلة خاصة للبذار)، سماد، عامل لرش السماد، مبيدات حشرية لتجنب الأمراض التي ممكن أن تصيب القمح، عامل لرش المبيدات، حصادة القمح التي بدورها تقوم برط القمح بحزم و وضعها جانبا و نحتاج لعاملين لتجميع هذه الحزم، الدرّاسة و التي بدورها تقوم بفرز التبن و حبات القمح كل منها على حدا و نحتاج عامل لوضع حزم القمح في الدرّاسة و أيضا تقوم الدرّاسة بوضع القمح في شوال و أخيرا عاملين لجمع شوالات القمح.</a:t>
            </a:r>
          </a:p>
          <a:p>
            <a:pPr algn="just" rtl="1"/>
            <a:endParaRPr lang="en-US" dirty="0" smtClean="0">
              <a:solidFill>
                <a:prstClr val="black"/>
              </a:solidFill>
            </a:endParaRPr>
          </a:p>
          <a:p>
            <a:pPr algn="just" rtl="1"/>
            <a:r>
              <a:rPr lang="ar-LB" dirty="0" smtClean="0">
                <a:solidFill>
                  <a:prstClr val="black"/>
                </a:solidFill>
              </a:rPr>
              <a:t>   يُزرع القمح على ارتفاع 1900 متر عن سطح البحر لذالك لا يحتاج لنظام ري فالثلوج كافية أن تُسقي الأرض. و نوع القمح المستخدم لانتاج الخبز يُسمى السلموني و هذا النوع لا يعيش الا في الطقس البارد.</a:t>
            </a:r>
          </a:p>
          <a:p>
            <a:pPr algn="just" rtl="1"/>
            <a:endParaRPr lang="en-US" dirty="0" smtClean="0">
              <a:solidFill>
                <a:prstClr val="black"/>
              </a:solidFill>
            </a:endParaRPr>
          </a:p>
          <a:p>
            <a:pPr algn="just" rtl="1"/>
            <a:r>
              <a:rPr lang="ar-LB" dirty="0" smtClean="0">
                <a:solidFill>
                  <a:prstClr val="black"/>
                </a:solidFill>
              </a:rPr>
              <a:t>  كل دونم ينتج حوالي 150 كيلو غرام من القمح ان لم يكن هناك هطول ثلوج/أمطار كافية أما في أحسن الحالات يمكن أن ينتج حوالي 600 كيلو غرام و بالتالي يمكن بيع 600 كيلو غرام من القمح ب 900,000 ألف ليرة لبنانية، اذا فرضنا أن سعر الكيلو ب 1500 ليرة لبنانية.</a:t>
            </a:r>
          </a:p>
          <a:p>
            <a:pPr algn="just" rtl="1"/>
            <a:endParaRPr lang="en-US" dirty="0" smtClean="0">
              <a:solidFill>
                <a:prstClr val="black"/>
              </a:solidFill>
            </a:endParaRPr>
          </a:p>
          <a:p>
            <a:pPr algn="just" rtl="1"/>
            <a:r>
              <a:rPr lang="ar-LB" dirty="0" smtClean="0">
                <a:solidFill>
                  <a:prstClr val="black"/>
                </a:solidFill>
              </a:rPr>
              <a:t>  التكاليف التفصلية هي في الجدول التالي</a:t>
            </a:r>
            <a:endParaRPr lang="en-US" dirty="0"/>
          </a:p>
        </p:txBody>
      </p:sp>
      <p:sp>
        <p:nvSpPr>
          <p:cNvPr id="4" name="Slide Number Placeholder 3"/>
          <p:cNvSpPr>
            <a:spLocks noGrp="1"/>
          </p:cNvSpPr>
          <p:nvPr>
            <p:ph type="sldNum" sz="quarter" idx="10"/>
          </p:nvPr>
        </p:nvSpPr>
        <p:spPr/>
        <p:txBody>
          <a:bodyPr/>
          <a:lstStyle/>
          <a:p>
            <a:fld id="{3E5C7E5C-7A77-417B-95BB-AD3636E35294}" type="slidenum">
              <a:rPr lang="en-US" smtClean="0">
                <a:solidFill>
                  <a:prstClr val="black"/>
                </a:solidFill>
              </a:rPr>
              <a:pPr/>
              <a:t>300</a:t>
            </a:fld>
            <a:endParaRPr lang="en-US">
              <a:solidFill>
                <a:prstClr val="black"/>
              </a:solidFill>
            </a:endParaRPr>
          </a:p>
        </p:txBody>
      </p:sp>
    </p:spTree>
    <p:extLst>
      <p:ext uri="{BB962C8B-B14F-4D97-AF65-F5344CB8AC3E}">
        <p14:creationId xmlns:p14="http://schemas.microsoft.com/office/powerpoint/2010/main" xmlns="" val="111764877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b="1" dirty="0" smtClean="0">
                <a:solidFill>
                  <a:prstClr val="black"/>
                </a:solidFill>
              </a:rPr>
              <a:t>كمية انتاج الخبز </a:t>
            </a:r>
            <a:endParaRPr lang="en-US" sz="1200" b="1"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dirty="0" smtClean="0">
                <a:solidFill>
                  <a:prstClr val="black"/>
                </a:solidFill>
              </a:rPr>
              <a:t>ينتج 600 كيلو غرام من الدقيق حوالي 960 كيلو غرام خبز أي 200 ربطة خبز و النتيجة حصلنا عليها في العملية الحسابية التالية:</a:t>
            </a:r>
          </a:p>
          <a:p>
            <a:pPr algn="r" rtl="1"/>
            <a:r>
              <a:rPr lang="ar-LB" sz="1200" dirty="0" smtClean="0">
                <a:solidFill>
                  <a:prstClr val="black"/>
                </a:solidFill>
              </a:rPr>
              <a:t>1</a:t>
            </a:r>
            <a:r>
              <a:rPr lang="en-US" sz="1200" dirty="0" smtClean="0">
                <a:solidFill>
                  <a:prstClr val="black"/>
                </a:solidFill>
              </a:rPr>
              <a:t> </a:t>
            </a:r>
            <a:r>
              <a:rPr lang="ar-LB" sz="1200" dirty="0" smtClean="0">
                <a:solidFill>
                  <a:prstClr val="black"/>
                </a:solidFill>
              </a:rPr>
              <a:t> كيلو دقيق  </a:t>
            </a:r>
            <a:r>
              <a:rPr lang="en-US" sz="1200" dirty="0" smtClean="0">
                <a:solidFill>
                  <a:prstClr val="black"/>
                </a:solidFill>
              </a:rPr>
              <a:t> </a:t>
            </a:r>
            <a:r>
              <a:rPr lang="ar-LB" sz="1200" dirty="0" smtClean="0">
                <a:solidFill>
                  <a:prstClr val="black"/>
                </a:solidFill>
              </a:rPr>
              <a:t>  </a:t>
            </a:r>
            <a:r>
              <a:rPr lang="en-US" sz="1200" dirty="0" smtClean="0">
                <a:solidFill>
                  <a:prstClr val="black"/>
                </a:solidFill>
              </a:rPr>
              <a:t>      </a:t>
            </a:r>
            <a:r>
              <a:rPr lang="ar-LB" sz="1200" dirty="0" smtClean="0">
                <a:solidFill>
                  <a:prstClr val="black"/>
                </a:solidFill>
                <a:sym typeface="Wingdings" panose="05000000000000000000" pitchFamily="2" charset="2"/>
              </a:rPr>
              <a:t></a:t>
            </a:r>
            <a:r>
              <a:rPr lang="ar-LB" sz="1200" dirty="0" smtClean="0">
                <a:solidFill>
                  <a:prstClr val="black"/>
                </a:solidFill>
              </a:rPr>
              <a:t> </a:t>
            </a:r>
            <a:r>
              <a:rPr lang="ar-LB" sz="1200" dirty="0" smtClean="0">
                <a:solidFill>
                  <a:prstClr val="black"/>
                </a:solidFill>
                <a:sym typeface="Wingdings" panose="05000000000000000000" pitchFamily="2" charset="2"/>
              </a:rPr>
              <a:t>1.6 كيلو خبز</a:t>
            </a:r>
          </a:p>
          <a:p>
            <a:pPr algn="r" rtl="1"/>
            <a:r>
              <a:rPr lang="ar-LB" sz="1200" dirty="0" smtClean="0">
                <a:solidFill>
                  <a:prstClr val="black"/>
                </a:solidFill>
                <a:sym typeface="Wingdings" panose="05000000000000000000" pitchFamily="2" charset="2"/>
              </a:rPr>
              <a:t>600 كيلو دقيق</a:t>
            </a:r>
            <a:r>
              <a:rPr lang="en-US" sz="1200" dirty="0" smtClean="0">
                <a:solidFill>
                  <a:prstClr val="black"/>
                </a:solidFill>
                <a:sym typeface="Wingdings" panose="05000000000000000000" pitchFamily="2" charset="2"/>
              </a:rPr>
              <a:t>     </a:t>
            </a:r>
            <a:r>
              <a:rPr lang="ar-LB" sz="1200" dirty="0" smtClean="0">
                <a:solidFill>
                  <a:prstClr val="black"/>
                </a:solidFill>
                <a:sym typeface="Wingdings" panose="05000000000000000000" pitchFamily="2" charset="2"/>
              </a:rPr>
              <a:t> 960 كيلو خبز </a:t>
            </a:r>
          </a:p>
          <a:p>
            <a:pPr algn="r" rtl="1"/>
            <a:endParaRPr lang="en-US" sz="1200" dirty="0" smtClean="0">
              <a:solidFill>
                <a:prstClr val="black"/>
              </a:solidFill>
            </a:endParaRPr>
          </a:p>
          <a:p>
            <a:pPr algn="r" rtl="1"/>
            <a:r>
              <a:rPr lang="ar-LB" sz="1200" dirty="0" smtClean="0">
                <a:solidFill>
                  <a:prstClr val="black"/>
                </a:solidFill>
              </a:rPr>
              <a:t>1.6 كيلو خبز    </a:t>
            </a:r>
            <a:r>
              <a:rPr lang="en-US" sz="1200" dirty="0" smtClean="0">
                <a:solidFill>
                  <a:prstClr val="black"/>
                </a:solidFill>
              </a:rPr>
              <a:t> </a:t>
            </a:r>
            <a:r>
              <a:rPr lang="ar-LB" sz="1200" dirty="0" smtClean="0">
                <a:solidFill>
                  <a:prstClr val="black"/>
                </a:solidFill>
                <a:sym typeface="Wingdings" panose="05000000000000000000" pitchFamily="2" charset="2"/>
              </a:rPr>
              <a:t>  </a:t>
            </a:r>
            <a:r>
              <a:rPr lang="ar-LB" sz="1200" dirty="0" smtClean="0">
                <a:solidFill>
                  <a:prstClr val="black"/>
                </a:solidFill>
              </a:rPr>
              <a:t> </a:t>
            </a:r>
            <a:r>
              <a:rPr lang="en-US" sz="1200" dirty="0" smtClean="0">
                <a:solidFill>
                  <a:prstClr val="black"/>
                </a:solidFill>
              </a:rPr>
              <a:t> </a:t>
            </a:r>
            <a:r>
              <a:rPr lang="ar-LB" sz="1200" dirty="0" smtClean="0">
                <a:solidFill>
                  <a:prstClr val="black"/>
                </a:solidFill>
                <a:sym typeface="Wingdings" panose="05000000000000000000" pitchFamily="2" charset="2"/>
              </a:rPr>
              <a:t>2 </a:t>
            </a:r>
            <a:r>
              <a:rPr lang="en-US" sz="1200" dirty="0" smtClean="0">
                <a:solidFill>
                  <a:prstClr val="black"/>
                </a:solidFill>
                <a:sym typeface="Wingdings" panose="05000000000000000000" pitchFamily="2" charset="2"/>
              </a:rPr>
              <a:t> </a:t>
            </a:r>
            <a:r>
              <a:rPr lang="ar-LB" sz="1200" dirty="0" smtClean="0">
                <a:solidFill>
                  <a:prstClr val="black"/>
                </a:solidFill>
                <a:sym typeface="Wingdings" panose="05000000000000000000" pitchFamily="2" charset="2"/>
              </a:rPr>
              <a:t>رغيف</a:t>
            </a:r>
          </a:p>
          <a:p>
            <a:pPr algn="r" rtl="1"/>
            <a:r>
              <a:rPr lang="ar-LB" sz="1200" dirty="0" smtClean="0">
                <a:solidFill>
                  <a:prstClr val="black"/>
                </a:solidFill>
                <a:sym typeface="Wingdings" panose="05000000000000000000" pitchFamily="2" charset="2"/>
              </a:rPr>
              <a:t>960 كيلو خبز</a:t>
            </a:r>
            <a:r>
              <a:rPr lang="en-US" sz="1200" dirty="0" smtClean="0">
                <a:solidFill>
                  <a:prstClr val="black"/>
                </a:solidFill>
                <a:sym typeface="Wingdings" panose="05000000000000000000" pitchFamily="2" charset="2"/>
              </a:rPr>
              <a:t> </a:t>
            </a:r>
            <a:r>
              <a:rPr lang="ar-LB" sz="1200" dirty="0" smtClean="0">
                <a:solidFill>
                  <a:prstClr val="black"/>
                </a:solidFill>
                <a:sym typeface="Wingdings" panose="05000000000000000000" pitchFamily="2" charset="2"/>
              </a:rPr>
              <a:t>     </a:t>
            </a:r>
            <a:r>
              <a:rPr lang="en-US" sz="1200" dirty="0" smtClean="0">
                <a:solidFill>
                  <a:prstClr val="black"/>
                </a:solidFill>
                <a:sym typeface="Wingdings" panose="05000000000000000000" pitchFamily="2" charset="2"/>
              </a:rPr>
              <a:t> </a:t>
            </a:r>
            <a:r>
              <a:rPr lang="ar-LB" sz="1200" dirty="0" smtClean="0">
                <a:solidFill>
                  <a:prstClr val="black"/>
                </a:solidFill>
                <a:sym typeface="Wingdings" panose="05000000000000000000" pitchFamily="2" charset="2"/>
              </a:rPr>
              <a:t>1,200 رغيف </a:t>
            </a:r>
          </a:p>
          <a:p>
            <a:pPr algn="r" rtl="1"/>
            <a:endParaRPr lang="en-US" sz="1200" dirty="0" smtClean="0">
              <a:solidFill>
                <a:prstClr val="black"/>
              </a:solidFill>
              <a:sym typeface="Wingdings" panose="05000000000000000000" pitchFamily="2" charset="2"/>
            </a:endParaRPr>
          </a:p>
          <a:p>
            <a:pPr algn="r" rtl="1"/>
            <a:r>
              <a:rPr lang="ar-LB" sz="1200" dirty="0" smtClean="0">
                <a:solidFill>
                  <a:prstClr val="black"/>
                </a:solidFill>
                <a:sym typeface="Wingdings" panose="05000000000000000000" pitchFamily="2" charset="2"/>
              </a:rPr>
              <a:t>أي </a:t>
            </a:r>
            <a:r>
              <a:rPr lang="ar-LB" sz="1200" b="1" dirty="0" smtClean="0">
                <a:solidFill>
                  <a:prstClr val="black"/>
                </a:solidFill>
                <a:sym typeface="Wingdings" panose="05000000000000000000" pitchFamily="2" charset="2"/>
              </a:rPr>
              <a:t>ما يعادل 200 ربطة خبز و في كل ربطة 6 أرغفة </a:t>
            </a:r>
            <a:endParaRPr lang="en-US" sz="1200" b="1" dirty="0" smtClean="0">
              <a:solidFill>
                <a:prstClr val="black"/>
              </a:solidFill>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301</a:t>
            </a:fld>
            <a:endParaRPr lang="fr-FR"/>
          </a:p>
        </p:txBody>
      </p:sp>
    </p:spTree>
    <p:extLst>
      <p:ext uri="{BB962C8B-B14F-4D97-AF65-F5344CB8AC3E}">
        <p14:creationId xmlns:p14="http://schemas.microsoft.com/office/powerpoint/2010/main" xmlns="" val="2905715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solidFill>
                  <a:schemeClr val="tx1"/>
                </a:solidFill>
              </a:rPr>
              <a:t>نشأ هذا العمل من ندوة "تقييم استراتيجيات سياسة الطاقة لإندونيسيا" في</a:t>
            </a:r>
            <a:r>
              <a:rPr lang="ar-SY" dirty="0" smtClean="0">
                <a:solidFill>
                  <a:schemeClr val="tx1"/>
                </a:solidFill>
              </a:rPr>
              <a:t> جمعية </a:t>
            </a:r>
            <a:r>
              <a:rPr lang="de-DE" dirty="0" smtClean="0">
                <a:solidFill>
                  <a:schemeClr val="tx1"/>
                </a:solidFill>
              </a:rPr>
              <a:t>VAEF </a:t>
            </a:r>
            <a:r>
              <a:rPr lang="ar-SY" dirty="0" smtClean="0">
                <a:solidFill>
                  <a:schemeClr val="tx1"/>
                </a:solidFill>
              </a:rPr>
              <a:t>و هو الاسم السابق ل</a:t>
            </a:r>
            <a:r>
              <a:rPr lang="de-DE" dirty="0" smtClean="0">
                <a:solidFill>
                  <a:schemeClr val="tx1"/>
                </a:solidFill>
              </a:rPr>
              <a:t>AECENAR</a:t>
            </a:r>
            <a:r>
              <a:rPr lang="ar-SA" dirty="0" smtClean="0">
                <a:solidFill>
                  <a:schemeClr val="tx1"/>
                </a:solidFill>
              </a:rPr>
              <a:t> بالتعاون مع</a:t>
            </a:r>
            <a:r>
              <a:rPr lang="ar-LB" dirty="0" smtClean="0">
                <a:solidFill>
                  <a:schemeClr val="tx1"/>
                </a:solidFill>
              </a:rPr>
              <a:t> معهد السياسة الاقتصادية والبحوث الاقتصادية في جامعة كارلسروه</a:t>
            </a:r>
            <a:r>
              <a:rPr lang="ar-SA" baseline="0" dirty="0" smtClean="0">
                <a:solidFill>
                  <a:schemeClr val="tx1"/>
                </a:solidFill>
              </a:rPr>
              <a:t> في المانيا عام 2000. </a:t>
            </a:r>
            <a:r>
              <a:rPr lang="ar-LB" sz="1200" kern="1200" dirty="0" smtClean="0">
                <a:solidFill>
                  <a:schemeClr val="tx1"/>
                </a:solidFill>
                <a:effectLst/>
                <a:latin typeface="+mn-lt"/>
                <a:ea typeface="+mn-ea"/>
                <a:cs typeface="+mn-cs"/>
              </a:rPr>
              <a:t>كان الهدف من الندوة هو إنشاء نموذج "ديناميكيات النظام" الذي يصور صناعة الطاقة في إندونيسيا ويمكّن من تقييم مختلف استراتيجيات سياسة الطاقة. إنشاء نموذج فرعي للمحاكاة. كان الهدف من هذا العمل هو التنمية السكانية كعامل مؤثر أساسي في الطلب على الطاقة.</a:t>
            </a:r>
            <a:endParaRPr lang="en-US" sz="1200" kern="1200" dirty="0" smtClean="0">
              <a:solidFill>
                <a:schemeClr val="tx1"/>
              </a:solidFill>
              <a:effectLst/>
              <a:latin typeface="+mn-lt"/>
              <a:ea typeface="+mn-ea"/>
              <a:cs typeface="+mn-cs"/>
            </a:endParaRPr>
          </a:p>
          <a:p>
            <a:pPr algn="r" rtl="1"/>
            <a:r>
              <a:rPr lang="en-US" sz="1200" kern="1200" dirty="0" smtClean="0">
                <a:solidFill>
                  <a:schemeClr val="tx1"/>
                </a:solidFill>
                <a:effectLst/>
                <a:latin typeface="+mn-lt"/>
                <a:ea typeface="+mn-ea"/>
                <a:cs typeface="+mn-cs"/>
              </a:rPr>
              <a:t> </a:t>
            </a:r>
          </a:p>
          <a:p>
            <a:pPr algn="r" rtl="1"/>
            <a:r>
              <a:rPr lang="ar-LB" sz="1200" kern="1200" dirty="0" smtClean="0">
                <a:solidFill>
                  <a:schemeClr val="tx1"/>
                </a:solidFill>
                <a:effectLst/>
                <a:latin typeface="+mn-lt"/>
                <a:ea typeface="+mn-ea"/>
                <a:cs typeface="+mn-cs"/>
              </a:rPr>
              <a:t>يحتوي الفصل الأول على بعض المعلومات الأساسية عن إندونيسيا ، ومواصفات المشكلة وهدف النموذج. يتم وصف إنشاء النموذج في الفصل الثاني. على وجه الخصوص ، تمت مناقشة التوسع التدريجي للنموذج. يعرض الفصل الثالث إجراءات ونتائج محاكاة التطورات السكانية المختلفة. الملاحظات الأخيرة في الفصل 4 تلخص النتائج الرئيسية.</a:t>
            </a:r>
            <a:endParaRPr lang="en-US" sz="1200" kern="1200" dirty="0" smtClean="0">
              <a:solidFill>
                <a:schemeClr val="tx1"/>
              </a:solidFill>
              <a:effectLst/>
              <a:latin typeface="+mn-lt"/>
              <a:ea typeface="+mn-ea"/>
              <a:cs typeface="+mn-cs"/>
            </a:endParaRPr>
          </a:p>
          <a:p>
            <a:pPr algn="r" rtl="1"/>
            <a:endParaRPr lang="ar-LB" dirty="0" smtClean="0"/>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xmlns="" val="1938104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تبلغ مساحة إندونيسيا حوالي 2 مليون كيلومتر مربع ، وهي أكبر دولة في جنوب شرق آسيا من حيث المساحة (المرتبة العالمية 15), ويبلغ عدد سكانها تقريبًا 200 مليون شخص هي رابع أكبر دولة في العالم.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تنتشر مساحة الأراضي الإندونيسية على أكثر من 13000 جزيرة ، منها أقل من 1000 جزيرة مأهولة.</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 إن تمزيق البلاد والتوسع الإقليمي الكبير يؤدي إلى عدم تناسق كبير في توزيع السكان.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جافا على سبيل المثال مكتظة بشكل كبير:</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 يعيش تقريبًا  60 ٪ من السكان هناك على أقل من 7 ٪ من مساحة الأرض.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يتراوح نطاق الكثافة السكانية من أقل من 10 سكان / كيلومتر مربع في إيريان جايا إلى أكثر من 13000 نسمة / كيلومتر مربع في المراكز الحضرية مثل جاكرتا . على هذه الخلفية ، من الواضح بالفعل أن النموذج السكاني الهادف يجب أن يسمح برؤية متباينة للمناطق المختلفة.</a:t>
            </a:r>
            <a:endParaRPr lang="en-US" sz="1200" kern="1200" dirty="0" smtClean="0">
              <a:solidFill>
                <a:schemeClr val="tx1"/>
              </a:solidFill>
              <a:effectLst/>
              <a:latin typeface="+mn-lt"/>
              <a:ea typeface="+mn-ea"/>
              <a:cs typeface="+mn-cs"/>
            </a:endParaRPr>
          </a:p>
          <a:p>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xmlns="" val="1692797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dirty="0" smtClean="0">
                <a:solidFill>
                  <a:schemeClr val="tx1"/>
                </a:solidFill>
                <a:effectLst/>
                <a:latin typeface="+mn-lt"/>
                <a:ea typeface="+mn-ea"/>
                <a:cs typeface="+mn-cs"/>
              </a:rPr>
              <a:t>مشكلة</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يجب أن يسمح النموذج الذي سيتم إنشاؤه بتوقع طويل المدى للتطور السكاني لمناطق معينة. بالإضافة إلى ذلك ، يجب أن يقدم النموذج بيانات حول أنواع الأسر المعيشية. كانت الميزات ذات الصلة بالطلب على الطاقة ذات أهمية خاصة. تم تحديد عدد وحجم الأسر ودخل الأسرة على هذا النحو. تم تحديد الفترة من 1990 إلى 1999 على أنها فترة المعايرة للنموذج. يجب أن تكون الفترة المتوقعة من 2000 إلى 2040 تشمل.</a:t>
            </a:r>
            <a:endParaRPr lang="en-US" sz="1200" kern="1200" dirty="0" smtClean="0">
              <a:solidFill>
                <a:schemeClr val="tx1"/>
              </a:solidFill>
              <a:effectLst/>
              <a:latin typeface="+mn-lt"/>
              <a:ea typeface="+mn-ea"/>
              <a:cs typeface="+mn-cs"/>
            </a:endParaRPr>
          </a:p>
          <a:p>
            <a:pPr algn="r" rtl="1"/>
            <a:endParaRPr lang="ar-LB" sz="1200" b="1" kern="1200" dirty="0" smtClean="0">
              <a:solidFill>
                <a:schemeClr val="tx1"/>
              </a:solidFill>
              <a:effectLst/>
              <a:latin typeface="+mn-lt"/>
              <a:ea typeface="+mn-ea"/>
              <a:cs typeface="+mn-cs"/>
            </a:endParaRPr>
          </a:p>
          <a:p>
            <a:pPr algn="r" rtl="1"/>
            <a:r>
              <a:rPr lang="ar-LB" sz="1200" b="1" kern="1200" dirty="0" smtClean="0">
                <a:solidFill>
                  <a:schemeClr val="tx1"/>
                </a:solidFill>
                <a:effectLst/>
                <a:latin typeface="+mn-lt"/>
                <a:ea typeface="+mn-ea"/>
                <a:cs typeface="+mn-cs"/>
              </a:rPr>
              <a:t>تحديد الأهداف</a:t>
            </a:r>
            <a:r>
              <a:rPr lang="ar-LB" sz="1200" kern="1200" dirty="0" smtClean="0">
                <a:solidFill>
                  <a:schemeClr val="tx1"/>
                </a:solidFill>
                <a:effectLst/>
                <a:latin typeface="+mn-lt"/>
                <a:ea typeface="+mn-ea"/>
                <a:cs typeface="+mn-cs"/>
              </a:rPr>
              <a:t/>
            </a:r>
            <a:br>
              <a:rPr lang="ar-LB" sz="1200" kern="1200" dirty="0" smtClean="0">
                <a:solidFill>
                  <a:schemeClr val="tx1"/>
                </a:solidFill>
                <a:effectLst/>
                <a:latin typeface="+mn-lt"/>
                <a:ea typeface="+mn-ea"/>
                <a:cs typeface="+mn-cs"/>
              </a:rPr>
            </a:br>
            <a:r>
              <a:rPr lang="ar-LB" sz="1200" kern="1200" dirty="0" smtClean="0">
                <a:solidFill>
                  <a:schemeClr val="tx1"/>
                </a:solidFill>
                <a:effectLst/>
                <a:latin typeface="+mn-lt"/>
                <a:ea typeface="+mn-ea"/>
                <a:cs typeface="+mn-cs"/>
              </a:rPr>
              <a:t>وكان الهدف من النموذج هو تزويد المشاركين في الحلقة الدراسية بالبيانات ذات الصلة بنماذجهم الفرعية حول التنمية السكانية والأسر. كان الاندماج في النموذج العام موضوع ورقة دراسية منفصلة.</a:t>
            </a:r>
            <a:endParaRPr lang="en-US" sz="1200" kern="1200" dirty="0" smtClean="0">
              <a:solidFill>
                <a:schemeClr val="tx1"/>
              </a:solidFill>
              <a:effectLst/>
              <a:latin typeface="+mn-lt"/>
              <a:ea typeface="+mn-ea"/>
              <a:cs typeface="+mn-cs"/>
            </a:endParaRPr>
          </a:p>
          <a:p>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xmlns="" val="2479764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LB" sz="1200" b="1" i="0" u="none" strike="noStrike" kern="1200" cap="none" spc="0" normalizeH="0" baseline="0" noProof="0" dirty="0" smtClean="0">
                <a:ln>
                  <a:noFill/>
                </a:ln>
                <a:solidFill>
                  <a:schemeClr val="tx1"/>
                </a:solidFill>
                <a:effectLst/>
                <a:uLnTx/>
                <a:uFillTx/>
                <a:latin typeface="Candara"/>
                <a:ea typeface="+mn-ea"/>
                <a:cs typeface="+mn-cs"/>
              </a:rPr>
              <a:t>الحصول على البيانات</a:t>
            </a:r>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أثبت الإنترنت أنه مصدر غني بالمعلومات بشكل مدهش عندما يتعلق الأمر بجمع البيانات. </a:t>
            </a:r>
          </a:p>
          <a:p>
            <a:pPr algn="r" rtl="1"/>
            <a:r>
              <a:rPr lang="ar-LB" sz="1200" kern="1200" dirty="0" smtClean="0">
                <a:solidFill>
                  <a:schemeClr val="tx1"/>
                </a:solidFill>
                <a:effectLst/>
                <a:latin typeface="+mn-lt"/>
                <a:ea typeface="+mn-ea"/>
                <a:cs typeface="+mn-cs"/>
              </a:rPr>
              <a:t>يقدم المكتب الإحصائي لجمهورية إندونيسيا معلومات مفصلة عن مجموعة واسعة من المواضيع الإحصائية على موقعه على الإنترنت. </a:t>
            </a:r>
          </a:p>
          <a:p>
            <a:pPr algn="r" rtl="1"/>
            <a:r>
              <a:rPr lang="ar-LB" sz="1200" kern="1200" dirty="0" smtClean="0">
                <a:solidFill>
                  <a:schemeClr val="tx1"/>
                </a:solidFill>
                <a:effectLst/>
                <a:latin typeface="+mn-lt"/>
                <a:ea typeface="+mn-ea"/>
                <a:cs typeface="+mn-cs"/>
              </a:rPr>
              <a:t>تقدم العديد من المنظمات الدولية مثل الأمم المتحدة أو البنك الدولي بيانات ديموغرافية عبر الإنترنت. </a:t>
            </a:r>
          </a:p>
          <a:p>
            <a:pPr algn="r" rtl="1"/>
            <a:r>
              <a:rPr lang="ar-LB" sz="1200" kern="1200" dirty="0" smtClean="0">
                <a:solidFill>
                  <a:schemeClr val="tx1"/>
                </a:solidFill>
                <a:effectLst/>
                <a:latin typeface="+mn-lt"/>
                <a:ea typeface="+mn-ea"/>
                <a:cs typeface="+mn-cs"/>
              </a:rPr>
              <a:t>تم جمع البيانات المتاحة على الإنترنت من خلال الحولية الإحصائية للدول الأجنبية من مكتب الإحصاء الفيدرالي وتقارير التنمية العالمية للبنك الدولي المضافة.</a:t>
            </a:r>
          </a:p>
          <a:p>
            <a:pPr algn="r" rtl="1"/>
            <a:r>
              <a:rPr lang="ar-LB" sz="1200" kern="1200" dirty="0" smtClean="0">
                <a:solidFill>
                  <a:schemeClr val="tx1"/>
                </a:solidFill>
                <a:effectLst/>
                <a:latin typeface="+mn-lt"/>
                <a:ea typeface="+mn-ea"/>
                <a:cs typeface="+mn-cs"/>
              </a:rPr>
              <a:t>يتم جدولة أهم البيانات المستخدمة في النموذج في الملحق.</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إذا تعذر الحصول على البيانات ذات الصلة ، تم عمل افتراضات . </a:t>
            </a:r>
          </a:p>
          <a:p>
            <a:pPr algn="r" rtl="1"/>
            <a:r>
              <a:rPr lang="ar-LB" sz="1200" kern="1200" dirty="0" smtClean="0">
                <a:solidFill>
                  <a:schemeClr val="tx1"/>
                </a:solidFill>
                <a:effectLst/>
                <a:latin typeface="+mn-lt"/>
                <a:ea typeface="+mn-ea"/>
                <a:cs typeface="+mn-cs"/>
              </a:rPr>
              <a:t>جرت محاولة لاستخدام التنبؤات الدولية للتطوير المستقبلي للمتغيرات الخارجية. المكتب الأمريكي على سبيل المثال ، يوفر التعداد قاعدة بيانات للتنزيل تحتوي على مؤشرات متوقعة للتنمية السكانية حتى عام 2050 لمعظم البلدان.</a:t>
            </a:r>
            <a:endParaRPr lang="en-US" sz="1200" kern="1200" dirty="0" smtClean="0">
              <a:solidFill>
                <a:schemeClr val="tx1"/>
              </a:solidFill>
              <a:effectLst/>
              <a:latin typeface="+mn-lt"/>
              <a:ea typeface="+mn-ea"/>
              <a:cs typeface="+mn-cs"/>
            </a:endParaRPr>
          </a:p>
          <a:p>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xmlns="" val="3873184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النمذجة</a:t>
            </a:r>
            <a:r>
              <a:rPr lang="ar-LB" sz="1200" b="1" kern="1200" dirty="0" smtClean="0">
                <a:solidFill>
                  <a:schemeClr val="tx1"/>
                </a:solidFill>
                <a:effectLst/>
                <a:latin typeface="+mn-lt"/>
                <a:ea typeface="+mn-ea"/>
                <a:cs typeface="+mn-cs"/>
              </a:rPr>
              <a:t> </a:t>
            </a:r>
            <a:r>
              <a:rPr lang="ar-LB" sz="1200" b="0" kern="1200" dirty="0" smtClean="0">
                <a:solidFill>
                  <a:schemeClr val="tx1"/>
                </a:solidFill>
                <a:effectLst/>
                <a:latin typeface="+mn-lt"/>
                <a:ea typeface="+mn-ea"/>
                <a:cs typeface="+mn-cs"/>
              </a:rPr>
              <a:t>-</a:t>
            </a:r>
            <a:r>
              <a:rPr lang="ar-LB" sz="1200" b="0" kern="1200" baseline="0" dirty="0" smtClean="0">
                <a:solidFill>
                  <a:schemeClr val="tx1"/>
                </a:solidFill>
                <a:effectLst/>
                <a:latin typeface="+mn-lt"/>
                <a:ea typeface="+mn-ea"/>
                <a:cs typeface="+mn-cs"/>
              </a:rPr>
              <a:t> </a:t>
            </a:r>
            <a:r>
              <a:rPr lang="ar-SA" sz="1200" b="1" kern="1200" dirty="0" smtClean="0">
                <a:solidFill>
                  <a:schemeClr val="tx1"/>
                </a:solidFill>
                <a:effectLst/>
                <a:latin typeface="+mn-lt"/>
                <a:ea typeface="+mn-ea"/>
                <a:cs typeface="+mn-cs"/>
              </a:rPr>
              <a:t>إنشاء نموذج أساسي بسيط</a:t>
            </a:r>
            <a:endParaRPr lang="en-US"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نموذج الفوج للتنمية السكانية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 السمات المميزة لتطور السكان حقيقة أن كلا من عدد الولادات السنوية وعدد الوفيات يعتمد في المقام الأول على السكان أنفسهم</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عند الفحص الدقيق ، يعتمد معدل الو</a:t>
            </a:r>
            <a:r>
              <a:rPr lang="ar-LB" sz="1200" kern="1200" dirty="0" smtClean="0">
                <a:solidFill>
                  <a:schemeClr val="tx1"/>
                </a:solidFill>
                <a:effectLst/>
                <a:latin typeface="+mn-lt"/>
                <a:ea typeface="+mn-ea"/>
                <a:cs typeface="+mn-cs"/>
              </a:rPr>
              <a:t>لا</a:t>
            </a:r>
            <a:r>
              <a:rPr lang="ar-SA" sz="1200" kern="1200" dirty="0" smtClean="0">
                <a:solidFill>
                  <a:schemeClr val="tx1"/>
                </a:solidFill>
                <a:effectLst/>
                <a:latin typeface="+mn-lt"/>
                <a:ea typeface="+mn-ea"/>
                <a:cs typeface="+mn-cs"/>
              </a:rPr>
              <a:t>د</a:t>
            </a:r>
            <a:r>
              <a:rPr lang="ar-LB" sz="1200" kern="1200" dirty="0" smtClean="0">
                <a:solidFill>
                  <a:schemeClr val="tx1"/>
                </a:solidFill>
                <a:effectLst/>
                <a:latin typeface="+mn-lt"/>
                <a:ea typeface="+mn-ea"/>
                <a:cs typeface="+mn-cs"/>
              </a:rPr>
              <a:t>ات</a:t>
            </a:r>
            <a:r>
              <a:rPr lang="ar-SA" sz="1200" kern="1200" dirty="0" smtClean="0">
                <a:solidFill>
                  <a:schemeClr val="tx1"/>
                </a:solidFill>
                <a:effectLst/>
                <a:latin typeface="+mn-lt"/>
                <a:ea typeface="+mn-ea"/>
                <a:cs typeface="+mn-cs"/>
              </a:rPr>
              <a:t> السنوي على خصوبة النساء حسب العمر وعدد النساء في سن الإنجاب.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يعتمد معدل الوفيات أيضًا على العمر. </a:t>
            </a:r>
            <a:endParaRPr lang="ar-LB" sz="1200" kern="1200" dirty="0" smtClean="0">
              <a:solidFill>
                <a:schemeClr val="tx1"/>
              </a:solidFill>
              <a:effectLst/>
              <a:latin typeface="+mn-lt"/>
              <a:ea typeface="+mn-ea"/>
              <a:cs typeface="+mn-cs"/>
            </a:endParaRPr>
          </a:p>
          <a:p>
            <a:pPr algn="r" rtl="1"/>
            <a:r>
              <a:rPr lang="en-US" sz="1200" kern="1200" dirty="0" smtClean="0">
                <a:solidFill>
                  <a:schemeClr val="tx1"/>
                </a:solidFill>
                <a:effectLst/>
                <a:latin typeface="+mn-lt"/>
                <a:ea typeface="+mn-ea"/>
                <a:cs typeface="+mn-cs"/>
              </a:rPr>
              <a:t> </a:t>
            </a:r>
          </a:p>
          <a:p>
            <a:pPr algn="r" rtl="1"/>
            <a:r>
              <a:rPr lang="ar-SA" sz="1200" kern="1200" dirty="0" smtClean="0">
                <a:solidFill>
                  <a:schemeClr val="tx1"/>
                </a:solidFill>
                <a:effectLst/>
                <a:latin typeface="+mn-lt"/>
                <a:ea typeface="+mn-ea"/>
                <a:cs typeface="+mn-cs"/>
              </a:rPr>
              <a:t>إذا بدأ المرء من حالة بسيطة مع ثلاث فئات عمرية هي "الأطفال" و "الكبار" و "كبار السن" ، فإن الرسم البياني </a:t>
            </a:r>
            <a:r>
              <a:rPr lang="ar-LB" sz="1200" kern="1200" dirty="0" smtClean="0">
                <a:solidFill>
                  <a:schemeClr val="tx1"/>
                </a:solidFill>
                <a:effectLst/>
                <a:latin typeface="+mn-lt"/>
                <a:ea typeface="+mn-ea"/>
                <a:cs typeface="+mn-cs"/>
              </a:rPr>
              <a:t>ل</a:t>
            </a:r>
            <a:r>
              <a:rPr lang="ar-SA" sz="1200" kern="1200" dirty="0" smtClean="0">
                <a:solidFill>
                  <a:schemeClr val="tx1"/>
                </a:solidFill>
                <a:effectLst/>
                <a:latin typeface="+mn-lt"/>
                <a:ea typeface="+mn-ea"/>
                <a:cs typeface="+mn-cs"/>
              </a:rPr>
              <a:t>تأثير </a:t>
            </a:r>
            <a:r>
              <a:rPr lang="ar-LB" sz="1200" kern="1200" dirty="0" smtClean="0">
                <a:solidFill>
                  <a:schemeClr val="tx1"/>
                </a:solidFill>
                <a:effectLst/>
                <a:latin typeface="+mn-lt"/>
                <a:ea typeface="+mn-ea"/>
                <a:cs typeface="+mn-cs"/>
              </a:rPr>
              <a:t>ا</a:t>
            </a:r>
            <a:r>
              <a:rPr lang="ar-SA" sz="1200" kern="1200" dirty="0" smtClean="0">
                <a:solidFill>
                  <a:schemeClr val="tx1"/>
                </a:solidFill>
                <a:effectLst/>
                <a:latin typeface="+mn-lt"/>
                <a:ea typeface="+mn-ea"/>
                <a:cs typeface="+mn-cs"/>
              </a:rPr>
              <a:t>لتوسع </a:t>
            </a:r>
            <a:r>
              <a:rPr lang="ar-LB" sz="1200" kern="1200" dirty="0" smtClean="0">
                <a:solidFill>
                  <a:schemeClr val="tx1"/>
                </a:solidFill>
                <a:effectLst/>
                <a:latin typeface="+mn-lt"/>
                <a:ea typeface="+mn-ea"/>
                <a:cs typeface="+mn-cs"/>
              </a:rPr>
              <a:t>على الشكل التالي:</a:t>
            </a:r>
          </a:p>
          <a:p>
            <a:pPr algn="r" rtl="1"/>
            <a:r>
              <a:rPr lang="ar-SA" sz="1200" kern="1200" dirty="0" smtClean="0">
                <a:solidFill>
                  <a:schemeClr val="tx1"/>
                </a:solidFill>
                <a:effectLst/>
                <a:latin typeface="+mn-lt"/>
                <a:ea typeface="+mn-ea"/>
                <a:cs typeface="+mn-cs"/>
              </a:rPr>
              <a:t> إن السهام غير الموجودة من "الأطفال" إلى "ال</a:t>
            </a:r>
            <a:r>
              <a:rPr lang="ar-LB" sz="1200" kern="1200" dirty="0" smtClean="0">
                <a:solidFill>
                  <a:schemeClr val="tx1"/>
                </a:solidFill>
                <a:effectLst/>
                <a:latin typeface="+mn-lt"/>
                <a:ea typeface="+mn-ea"/>
                <a:cs typeface="+mn-cs"/>
              </a:rPr>
              <a:t>ولادات</a:t>
            </a:r>
            <a:r>
              <a:rPr lang="ar-SA" sz="1200" kern="1200" dirty="0" smtClean="0">
                <a:solidFill>
                  <a:schemeClr val="tx1"/>
                </a:solidFill>
                <a:effectLst/>
                <a:latin typeface="+mn-lt"/>
                <a:ea typeface="+mn-ea"/>
                <a:cs typeface="+mn-cs"/>
              </a:rPr>
              <a:t>" ومن "كبار السن" إلى المواليد تعني بالفعل معدلات ولادة خاصة بالعمر تبلغ صفر ، وهو أمر صحيح إذا تم اختيار حدود العمر بشكل مناسب.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تصف الأسهم من "الأطفال" إلى "البالغين" ومن "الكبار" إلى "كبار السن" عملية الشيخوخة ، التي يجب أن تؤخذ في الاعتبار الآن بشكل صريح.</a:t>
            </a:r>
            <a:endParaRPr lang="en-US" sz="1200" kern="1200" dirty="0" smtClean="0">
              <a:solidFill>
                <a:schemeClr val="tx1"/>
              </a:solidFill>
              <a:effectLst/>
              <a:latin typeface="+mn-lt"/>
              <a:ea typeface="+mn-ea"/>
              <a:cs typeface="+mn-cs"/>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xmlns="" val="357653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smtClean="0">
                <a:effectLst/>
              </a:rPr>
              <a:t>نموذج للناتج المحلي الإجمالي</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18</a:t>
            </a:fld>
            <a:endParaRPr lang="fr-FR">
              <a:solidFill>
                <a:prstClr val="black"/>
              </a:solidFill>
            </a:endParaRPr>
          </a:p>
        </p:txBody>
      </p:sp>
    </p:spTree>
    <p:extLst>
      <p:ext uri="{BB962C8B-B14F-4D97-AF65-F5344CB8AC3E}">
        <p14:creationId xmlns:p14="http://schemas.microsoft.com/office/powerpoint/2010/main" xmlns="" val="1275696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"ديناميات النظام" و </a:t>
            </a:r>
            <a:r>
              <a:rPr lang="en-US" sz="1200" b="1" kern="1200" dirty="0" smtClean="0">
                <a:solidFill>
                  <a:schemeClr val="tx1"/>
                </a:solidFill>
                <a:effectLst/>
                <a:latin typeface="+mn-lt"/>
                <a:ea typeface="+mn-ea"/>
                <a:cs typeface="+mn-cs"/>
              </a:rPr>
              <a:t>VENSIM</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يعتمد برنامج </a:t>
            </a:r>
            <a:r>
              <a:rPr lang="en-US" sz="1200" kern="1200" dirty="0" smtClean="0">
                <a:solidFill>
                  <a:schemeClr val="tx1"/>
                </a:solidFill>
                <a:effectLst/>
                <a:latin typeface="+mn-lt"/>
                <a:ea typeface="+mn-ea"/>
                <a:cs typeface="+mn-cs"/>
              </a:rPr>
              <a:t>VENSIM</a:t>
            </a:r>
            <a:r>
              <a:rPr lang="ar-SA" sz="1200" kern="1200" dirty="0" smtClean="0">
                <a:solidFill>
                  <a:schemeClr val="tx1"/>
                </a:solidFill>
                <a:effectLst/>
                <a:latin typeface="+mn-lt"/>
                <a:ea typeface="+mn-ea"/>
                <a:cs typeface="+mn-cs"/>
              </a:rPr>
              <a:t> المستخدم على نهج "ديناميكيات النظام" الذي طوره </a:t>
            </a:r>
            <a:r>
              <a:rPr lang="en-US" sz="1200" kern="1200" dirty="0" smtClean="0">
                <a:solidFill>
                  <a:schemeClr val="tx1"/>
                </a:solidFill>
                <a:effectLst/>
                <a:latin typeface="+mn-lt"/>
                <a:ea typeface="+mn-ea"/>
                <a:cs typeface="+mn-cs"/>
              </a:rPr>
              <a:t>Forrester7</a:t>
            </a:r>
            <a:r>
              <a:rPr lang="ar-SA"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و</a:t>
            </a:r>
            <a:r>
              <a:rPr lang="ar-SA" sz="1200" kern="1200" dirty="0" smtClean="0">
                <a:solidFill>
                  <a:schemeClr val="tx1"/>
                </a:solidFill>
                <a:effectLst/>
                <a:latin typeface="+mn-lt"/>
                <a:ea typeface="+mn-ea"/>
                <a:cs typeface="+mn-cs"/>
              </a:rPr>
              <a:t>ه</a:t>
            </a:r>
            <a:r>
              <a:rPr lang="ar-LB" sz="1200" kern="1200" dirty="0" smtClean="0">
                <a:solidFill>
                  <a:schemeClr val="tx1"/>
                </a:solidFill>
                <a:effectLst/>
                <a:latin typeface="+mn-lt"/>
                <a:ea typeface="+mn-ea"/>
                <a:cs typeface="+mn-cs"/>
              </a:rPr>
              <a:t>و</a:t>
            </a:r>
            <a:r>
              <a:rPr lang="ar-SA" sz="1200" kern="1200" dirty="0" smtClean="0">
                <a:solidFill>
                  <a:schemeClr val="tx1"/>
                </a:solidFill>
                <a:effectLst/>
                <a:latin typeface="+mn-lt"/>
                <a:ea typeface="+mn-ea"/>
                <a:cs typeface="+mn-cs"/>
              </a:rPr>
              <a:t> مبني على الفرضية الأساسية. </a:t>
            </a:r>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إ</a:t>
            </a:r>
            <a:r>
              <a:rPr lang="ar-SA" sz="1200" kern="1200" dirty="0" smtClean="0">
                <a:solidFill>
                  <a:schemeClr val="tx1"/>
                </a:solidFill>
                <a:effectLst/>
                <a:latin typeface="+mn-lt"/>
                <a:ea typeface="+mn-ea"/>
                <a:cs typeface="+mn-cs"/>
              </a:rPr>
              <a:t>ن سلوك النظام يعتمد في المقام الأول على حلقات التغذية المرتدة الخاصة به </a:t>
            </a:r>
            <a:r>
              <a:rPr lang="ar-LB" sz="1200" kern="1200" dirty="0" smtClean="0">
                <a:solidFill>
                  <a:schemeClr val="tx1"/>
                </a:solidFill>
                <a:effectLst/>
                <a:latin typeface="+mn-lt"/>
                <a:ea typeface="+mn-ea"/>
                <a:cs typeface="+mn-cs"/>
              </a:rPr>
              <a:t>.</a:t>
            </a:r>
            <a:r>
              <a:rPr lang="ar-SA" sz="1200" kern="1200" dirty="0" smtClean="0">
                <a:solidFill>
                  <a:schemeClr val="tx1"/>
                </a:solidFill>
                <a:effectLst/>
                <a:latin typeface="+mn-lt"/>
                <a:ea typeface="+mn-ea"/>
                <a:cs typeface="+mn-cs"/>
              </a:rPr>
              <a:t>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يتم تحديد آليات التغذية الراجعة بين مكونات النظام الفردية. لذا فهو أقل حول تمثيل المدخلات والمخرجات للنظام ، بل حول طريقة عمل العلاقات الداخلية.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عند إنشاء نموذج "ديناميكيات النظام" ، يجب تحديد حدود النظام دائمًا في الخطوة الأولى.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بعد ذلك ، يجب تحديد حلقات التغذية المرتدة المستمدة من النظام الحقيقي ورسم خرائط لها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نظام </a:t>
            </a:r>
            <a:r>
              <a:rPr lang="en-US" sz="1200" kern="1200" dirty="0" smtClean="0">
                <a:solidFill>
                  <a:schemeClr val="tx1"/>
                </a:solidFill>
                <a:effectLst/>
                <a:latin typeface="+mn-lt"/>
                <a:ea typeface="+mn-ea"/>
                <a:cs typeface="+mn-cs"/>
              </a:rPr>
              <a:t>VENSIM</a:t>
            </a:r>
            <a:r>
              <a:rPr lang="ar-SA" sz="1200" kern="1200" dirty="0" smtClean="0">
                <a:solidFill>
                  <a:schemeClr val="tx1"/>
                </a:solidFill>
                <a:effectLst/>
                <a:latin typeface="+mn-lt"/>
                <a:ea typeface="+mn-ea"/>
                <a:cs typeface="+mn-cs"/>
              </a:rPr>
              <a:t> ، يتم إنشاء هذه الحلقات باستخدام متغيرات الحالة (المستويات) ومتغيرات التدفق (المعدلات والتدفقات) والمتغيرات المساعدة (المتغيرات والثوابت). تستخدم الأسهم أيضًا لتوضيح العلاقات المتبادلة بيانيًا</a:t>
            </a:r>
            <a:r>
              <a:rPr lang="ar-LB" sz="1200" kern="1200" dirty="0" smtClean="0">
                <a:solidFill>
                  <a:schemeClr val="tx1"/>
                </a:solidFill>
                <a:effectLst/>
                <a:latin typeface="+mn-lt"/>
                <a:ea typeface="+mn-ea"/>
                <a:cs typeface="+mn-cs"/>
              </a:rPr>
              <a:t> (انظر الشكل)</a:t>
            </a:r>
            <a:endParaRPr lang="en-US" sz="1200" kern="1200" dirty="0" smtClean="0">
              <a:solidFill>
                <a:schemeClr val="tx1"/>
              </a:solidFill>
              <a:effectLst/>
              <a:latin typeface="+mn-lt"/>
              <a:ea typeface="+mn-ea"/>
              <a:cs typeface="+mn-cs"/>
            </a:endParaRPr>
          </a:p>
          <a:p>
            <a:pPr algn="r" rtl="1"/>
            <a:endParaRPr lang="ar-LB" dirty="0" smtClean="0"/>
          </a:p>
          <a:p>
            <a:pPr algn="r" rtl="1"/>
            <a:r>
              <a:rPr lang="ar-SA" sz="1200" b="1" kern="1200" dirty="0" smtClean="0">
                <a:solidFill>
                  <a:schemeClr val="tx1"/>
                </a:solidFill>
                <a:effectLst/>
                <a:latin typeface="+mn-lt"/>
                <a:ea typeface="+mn-ea"/>
                <a:cs typeface="+mn-cs"/>
              </a:rPr>
              <a:t>حدود النظام</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تحديد حدود النظام المراد تصميمه يعني بشكل أساسي تحديد المتغيرات الخارجية.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وتتميز هذه بحقيقة أنها تعمل على النظام من الخارج ، ولكنها لا تتأثر نفسها بالنظام.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بناءً على الرسم البياني لتأثير الموضح</a:t>
            </a:r>
            <a:r>
              <a:rPr lang="ar-LB" sz="1200" kern="1200" baseline="0" dirty="0" smtClean="0">
                <a:solidFill>
                  <a:schemeClr val="tx1"/>
                </a:solidFill>
                <a:effectLst/>
                <a:latin typeface="+mn-lt"/>
                <a:ea typeface="+mn-ea"/>
                <a:cs typeface="+mn-cs"/>
              </a:rPr>
              <a:t> في الشكل السابق</a:t>
            </a:r>
            <a:r>
              <a:rPr lang="ar-SA" sz="1200" kern="1200" dirty="0" smtClean="0">
                <a:solidFill>
                  <a:schemeClr val="tx1"/>
                </a:solidFill>
                <a:effectLst/>
                <a:latin typeface="+mn-lt"/>
                <a:ea typeface="+mn-ea"/>
                <a:cs typeface="+mn-cs"/>
              </a:rPr>
              <a:t> ، تم تحديد ما يلي كمتغيرات خارجية: معدلات المواليد الخاصة بالعمر ، ومعدلات الوفيات الخاصة بالعمر ونسبة النساء في إجمالي السكان.</a:t>
            </a:r>
            <a:endParaRPr lang="en-US" sz="1200" kern="1200" dirty="0" smtClean="0">
              <a:solidFill>
                <a:schemeClr val="tx1"/>
              </a:solidFill>
              <a:effectLst/>
              <a:latin typeface="+mn-lt"/>
              <a:ea typeface="+mn-ea"/>
              <a:cs typeface="+mn-cs"/>
            </a:endParaRPr>
          </a:p>
          <a:p>
            <a:endParaRPr lang="ar-LB" dirty="0" smtClean="0"/>
          </a:p>
          <a:p>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xmlns="" val="1199494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b="1" kern="1200" dirty="0" smtClean="0">
                <a:solidFill>
                  <a:schemeClr val="tx1"/>
                </a:solidFill>
                <a:effectLst/>
                <a:latin typeface="+mn-lt"/>
                <a:ea typeface="+mn-ea"/>
                <a:cs typeface="+mn-cs"/>
              </a:rPr>
              <a:t>نمذجة حلقات التغذية الراجعة</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يمكن اشتقاق متغيرات "الأطفال" و "البالغين" و "كبار السن" من الرسم البياني للتأثير كمتغيرات الحالة.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تم تحديد حدود العمر على النحو التالي: </a:t>
            </a:r>
            <a:endParaRPr lang="ar-LB" sz="1200" kern="1200" dirty="0" smtClean="0">
              <a:solidFill>
                <a:schemeClr val="tx1"/>
              </a:solidFill>
              <a:effectLst/>
              <a:latin typeface="+mn-lt"/>
              <a:ea typeface="+mn-ea"/>
              <a:cs typeface="+mn-cs"/>
            </a:endParaRPr>
          </a:p>
          <a:p>
            <a:pPr marL="457200" marR="0" lvl="1"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الأطفال: من 0 إلى 14 عامًا ،</a:t>
            </a:r>
            <a:endParaRPr lang="ar-LB" sz="1200" kern="1200" dirty="0" smtClean="0">
              <a:solidFill>
                <a:schemeClr val="tx1"/>
              </a:solidFill>
              <a:effectLst/>
              <a:latin typeface="+mn-lt"/>
              <a:ea typeface="+mn-ea"/>
              <a:cs typeface="+mn-cs"/>
            </a:endParaRPr>
          </a:p>
          <a:p>
            <a:pPr marL="457200" marR="0" lvl="1"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والبالغين: من 15 إلى 44 عامًا </a:t>
            </a:r>
            <a:endParaRPr lang="ar-LB" sz="1200" kern="1200" dirty="0" smtClean="0">
              <a:solidFill>
                <a:schemeClr val="tx1"/>
              </a:solidFill>
              <a:effectLst/>
              <a:latin typeface="+mn-lt"/>
              <a:ea typeface="+mn-ea"/>
              <a:cs typeface="+mn-cs"/>
            </a:endParaRPr>
          </a:p>
          <a:p>
            <a:pPr marL="457200" marR="0" lvl="1"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وكبار السن: 45 سنة وما فوق.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قد لا يتوافق هذا الترسيم تمامًا مع الاستخدام العام ، ولهذا السبب تم تعديل التخصيص في النموذج وفقًا لذلك ، ولكنه يبرر افتراض معدلات ال</a:t>
            </a:r>
            <a:r>
              <a:rPr lang="ar-LB" sz="1200" kern="1200" dirty="0" smtClean="0">
                <a:solidFill>
                  <a:schemeClr val="tx1"/>
                </a:solidFill>
                <a:effectLst/>
                <a:latin typeface="+mn-lt"/>
                <a:ea typeface="+mn-ea"/>
                <a:cs typeface="+mn-cs"/>
              </a:rPr>
              <a:t>ولادات</a:t>
            </a:r>
            <a:r>
              <a:rPr lang="ar-SA" sz="1200" kern="1200" dirty="0" smtClean="0">
                <a:solidFill>
                  <a:schemeClr val="tx1"/>
                </a:solidFill>
                <a:effectLst/>
                <a:latin typeface="+mn-lt"/>
                <a:ea typeface="+mn-ea"/>
                <a:cs typeface="+mn-cs"/>
              </a:rPr>
              <a:t> الصفرية للفئتين الأولى والثالثة.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يظهر النموذج الأساسي الذي تم إنشاؤه</a:t>
            </a:r>
            <a:r>
              <a:rPr lang="ar-LB" sz="1200" kern="1200" baseline="0" dirty="0" smtClean="0">
                <a:solidFill>
                  <a:schemeClr val="tx1"/>
                </a:solidFill>
                <a:effectLst/>
                <a:latin typeface="+mn-lt"/>
                <a:ea typeface="+mn-ea"/>
                <a:cs typeface="+mn-cs"/>
              </a:rPr>
              <a:t> في هذا الشكل:</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تم نمذجة عمليات الولادة والوفيات والشيخوخة كمتغيرات تدفق. تمت إضافة المتغيرات "النساء من إمكانات الإنجاب" و "إجمالي السكان" بالإضافة إلى "أوقات البقاء" للأشخاص في الفئتين العمريتين الأدنى كمتغيرات مساعدة.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لتبسيط الأمور ، كان من المفترض في البداية أن الناس إما يموتون قبل نهاية السنة الأولى من حياتهم (وفيات الأطفال) أو فقط بعد بلوغهم سن 45. على عكس الرسم البياني الأصلي للتأثير ، فإن وفيات الأطفال لا تعتمد على الفئة العمرية ، ولكنها مدرجة بالفعل في عدد الولادات.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وبالتالي ، سيكون المصطلح الأدق عبارة "الأطفال حديثي الولادة على قيد الحياة". تم اشتقاق معدل وفيات كبار السن من متوسط ​​العمر المتوقع لمجموع السكان. </a:t>
            </a:r>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xmlns="" val="598483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التحقق من صحة النموذج الأول</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مشكلة عامة في النمذجة هي أنه لا يمكن إظهار "صحة" النموذج بشكل عام. لا يمكن تحديده بوضوح إلا إذا كان النموذج خاطئًا ، حيث سيختلف الواقع والمحاكاة. لذلك لا يتحدث المرء عن "الصواب" ، ولكن عن صحة الغرض النموذجي. يجب التحقق من ذلك عن طريق التحقق من أربعة جوانب مختلفة:</a:t>
            </a:r>
            <a:endParaRPr lang="en-US" sz="1200" kern="1200" dirty="0" smtClean="0">
              <a:solidFill>
                <a:schemeClr val="tx1"/>
              </a:solidFill>
              <a:effectLst/>
              <a:latin typeface="+mn-lt"/>
              <a:ea typeface="+mn-ea"/>
              <a:cs typeface="+mn-cs"/>
            </a:endParaRPr>
          </a:p>
          <a:p>
            <a:pPr algn="r" rtl="1"/>
            <a:r>
              <a:rPr lang="en-US" sz="1200" kern="1200" dirty="0" smtClean="0">
                <a:solidFill>
                  <a:schemeClr val="tx1"/>
                </a:solidFill>
                <a:effectLst/>
                <a:latin typeface="+mn-lt"/>
                <a:ea typeface="+mn-ea"/>
                <a:cs typeface="+mn-cs"/>
              </a:rPr>
              <a:t> </a:t>
            </a:r>
          </a:p>
          <a:p>
            <a:pPr algn="r" rtl="1"/>
            <a:r>
              <a:rPr lang="ar-SA" sz="1200" b="1" kern="1200" dirty="0" smtClean="0">
                <a:solidFill>
                  <a:schemeClr val="tx1"/>
                </a:solidFill>
                <a:effectLst/>
                <a:latin typeface="+mn-lt"/>
                <a:ea typeface="+mn-ea"/>
                <a:cs typeface="+mn-cs"/>
              </a:rPr>
              <a:t>الصلاحية الهيكلية</a:t>
            </a:r>
            <a:r>
              <a:rPr lang="ar-SA" sz="1200" kern="1200" dirty="0" smtClean="0">
                <a:solidFill>
                  <a:schemeClr val="tx1"/>
                </a:solidFill>
                <a:effectLst/>
                <a:latin typeface="+mn-lt"/>
                <a:ea typeface="+mn-ea"/>
                <a:cs typeface="+mn-cs"/>
              </a:rPr>
              <a:t>: هنا يجب إثبات أن هيكل النموذج يتوافق مع هيكل النظام الحقيقي.</a:t>
            </a:r>
            <a:endParaRPr lang="en-US"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الصلاحية السلوكية</a:t>
            </a:r>
            <a:r>
              <a:rPr lang="ar-SA" sz="1200" kern="1200" dirty="0" smtClean="0">
                <a:solidFill>
                  <a:schemeClr val="tx1"/>
                </a:solidFill>
                <a:effectLst/>
                <a:latin typeface="+mn-lt"/>
                <a:ea typeface="+mn-ea"/>
                <a:cs typeface="+mn-cs"/>
              </a:rPr>
              <a:t>: هنا يجب أن يثبت أن النموذج والأصل نوعي للظروف الأولية والتأثيرات البيئية التي تقع في نطاق النموذج تظهر نفس السلوك الديناميكي.</a:t>
            </a:r>
            <a:endParaRPr lang="en-US"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الصلاحية التجريبية</a:t>
            </a:r>
            <a:r>
              <a:rPr lang="ar-SA" sz="1200" kern="1200" dirty="0" smtClean="0">
                <a:solidFill>
                  <a:schemeClr val="tx1"/>
                </a:solidFill>
                <a:effectLst/>
                <a:latin typeface="+mn-lt"/>
                <a:ea typeface="+mn-ea"/>
                <a:cs typeface="+mn-cs"/>
              </a:rPr>
              <a:t>: يجب أن يظهر هنا أنه في مجال الغرض النموذجي ، تتوافق النتائج الكمية لنظام النموذج مع الملاحظات التجريبية أو ، إذا لم تكن متاحة ، تكون متسقة ومعقولة.</a:t>
            </a:r>
            <a:endParaRPr lang="en-US"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قابلية التطبيق</a:t>
            </a:r>
            <a:r>
              <a:rPr lang="ar-SA" sz="1200" kern="1200" dirty="0" smtClean="0">
                <a:solidFill>
                  <a:schemeClr val="tx1"/>
                </a:solidFill>
                <a:effectLst/>
                <a:latin typeface="+mn-lt"/>
                <a:ea typeface="+mn-ea"/>
                <a:cs typeface="+mn-cs"/>
              </a:rPr>
              <a:t>: يجب أن يظهر هنا أن خيارات النموذج والمحاكاة تلبي مشكلات المستخدم .</a:t>
            </a:r>
            <a:endParaRPr lang="ar-LB" sz="1200" kern="1200" dirty="0" smtClean="0">
              <a:solidFill>
                <a:schemeClr val="tx1"/>
              </a:solidFill>
              <a:effectLst/>
              <a:latin typeface="+mn-lt"/>
              <a:ea typeface="+mn-ea"/>
              <a:cs typeface="+mn-cs"/>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xmlns="" val="2881688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نشأت الصلاحية الهيكلية للنموذج في البداية من النقل المباشر للرسم البياني للتأثير في النموذج.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يجب مراعاة القواعد الأساسية للنمذجة مع ديناميكيات النظام </a:t>
            </a:r>
            <a:r>
              <a:rPr lang="ar-LB" sz="1200" kern="1200" dirty="0" smtClean="0">
                <a:solidFill>
                  <a:schemeClr val="tx1"/>
                </a:solidFill>
                <a:effectLst/>
                <a:latin typeface="+mn-lt"/>
                <a:ea typeface="+mn-ea"/>
                <a:cs typeface="+mn-cs"/>
              </a:rPr>
              <a:t>.</a:t>
            </a: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تم توفير مؤشر آخر على الصلاحية الهيكلية بواسطة "التحقق من الوحدات" في </a:t>
            </a:r>
            <a:r>
              <a:rPr lang="en-US" sz="1200" kern="1200" dirty="0" smtClean="0">
                <a:solidFill>
                  <a:schemeClr val="tx1"/>
                </a:solidFill>
                <a:effectLst/>
                <a:latin typeface="+mn-lt"/>
                <a:ea typeface="+mn-ea"/>
                <a:cs typeface="+mn-cs"/>
              </a:rPr>
              <a:t>VENSIM</a:t>
            </a:r>
            <a:r>
              <a:rPr lang="ar-SA" sz="1200" kern="1200" dirty="0" smtClean="0">
                <a:solidFill>
                  <a:schemeClr val="tx1"/>
                </a:solidFill>
                <a:effectLst/>
                <a:latin typeface="+mn-lt"/>
                <a:ea typeface="+mn-ea"/>
                <a:cs typeface="+mn-cs"/>
              </a:rPr>
              <a:t> ، والذي يتحقق من الوحدات داخل المعادلات من أجل الاتساق. نظرًا لاحترام القواعد المذكورة ونجاح فحص الوحدات أيضًا ، تم افتراض الصحة الهيكلية للنموذج.</a:t>
            </a:r>
            <a:endParaRPr lang="en-US" sz="1200" kern="1200" dirty="0" smtClean="0">
              <a:solidFill>
                <a:schemeClr val="tx1"/>
              </a:solidFill>
              <a:effectLst/>
              <a:latin typeface="+mn-lt"/>
              <a:ea typeface="+mn-ea"/>
              <a:cs typeface="+mn-cs"/>
            </a:endParaRPr>
          </a:p>
          <a:p>
            <a:pPr algn="r" rtl="1"/>
            <a:endParaRPr lang="ar-LB" dirty="0" smtClean="0"/>
          </a:p>
          <a:p>
            <a:pPr algn="r" rtl="1"/>
            <a:r>
              <a:rPr lang="ar-SA" sz="1200" kern="1200" dirty="0" smtClean="0">
                <a:solidFill>
                  <a:schemeClr val="tx1"/>
                </a:solidFill>
                <a:effectLst/>
                <a:latin typeface="+mn-lt"/>
                <a:ea typeface="+mn-ea"/>
                <a:cs typeface="+mn-cs"/>
              </a:rPr>
              <a:t>عند التحقق من الصحة السلوكية ، كان هناك خطأ أساسي في النموذج واضح بالفعل: منذ أن تم حساب الشيخوخة 1</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الشيخوخة 1: = السكان</a:t>
            </a: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 00إلى 14</a:t>
            </a:r>
            <a:r>
              <a:rPr lang="ar-LB" sz="1200" kern="1200" dirty="0" smtClean="0">
                <a:solidFill>
                  <a:schemeClr val="tx1"/>
                </a:solidFill>
                <a:effectLst/>
                <a:latin typeface="+mn-lt"/>
                <a:ea typeface="+mn-ea"/>
                <a:cs typeface="+mn-cs"/>
              </a:rPr>
              <a:t>)</a:t>
            </a:r>
            <a:r>
              <a:rPr lang="ar-SA"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زمن</a:t>
            </a:r>
            <a:r>
              <a:rPr lang="ar-LB" sz="1200" kern="1200" baseline="0" dirty="0" smtClean="0">
                <a:solidFill>
                  <a:schemeClr val="tx1"/>
                </a:solidFill>
                <a:effectLst/>
                <a:latin typeface="+mn-lt"/>
                <a:ea typeface="+mn-ea"/>
                <a:cs typeface="+mn-cs"/>
              </a:rPr>
              <a:t> الوقت</a:t>
            </a:r>
            <a:r>
              <a:rPr lang="ar-LB" sz="1200" kern="1200" dirty="0" smtClean="0">
                <a:solidFill>
                  <a:schemeClr val="tx1"/>
                </a:solidFill>
                <a:effectLst/>
                <a:latin typeface="+mn-lt"/>
                <a:ea typeface="+mn-ea"/>
                <a:cs typeface="+mn-cs"/>
              </a:rPr>
              <a:t>(</a:t>
            </a:r>
            <a:r>
              <a:rPr lang="ar-SA" sz="1200" kern="1200" dirty="0" smtClean="0">
                <a:solidFill>
                  <a:schemeClr val="tx1"/>
                </a:solidFill>
                <a:effectLst/>
                <a:latin typeface="+mn-lt"/>
                <a:ea typeface="+mn-ea"/>
                <a:cs typeface="+mn-cs"/>
              </a:rPr>
              <a:t> 00 إلى 14</a:t>
            </a:r>
            <a:r>
              <a:rPr lang="ar-LB"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على سبيل المثال ، "طفرة الولادة" في الوقت الذي تؤدي فيه </a:t>
            </a:r>
            <a:r>
              <a:rPr lang="en-US" sz="1200" kern="1200" dirty="0" smtClean="0">
                <a:solidFill>
                  <a:schemeClr val="tx1"/>
                </a:solidFill>
                <a:effectLst/>
                <a:latin typeface="+mn-lt"/>
                <a:ea typeface="+mn-ea"/>
                <a:cs typeface="+mn-cs"/>
              </a:rPr>
              <a:t>t</a:t>
            </a:r>
            <a:r>
              <a:rPr lang="ar-SA" sz="1200" kern="1200" dirty="0" smtClean="0">
                <a:solidFill>
                  <a:schemeClr val="tx1"/>
                </a:solidFill>
                <a:effectLst/>
                <a:latin typeface="+mn-lt"/>
                <a:ea typeface="+mn-ea"/>
                <a:cs typeface="+mn-cs"/>
              </a:rPr>
              <a:t> بالفعل إلى زيادة قيمة الشيخوخة 1 في </a:t>
            </a:r>
            <a:r>
              <a:rPr lang="en-US" sz="1200" kern="1200" dirty="0" smtClean="0">
                <a:solidFill>
                  <a:schemeClr val="tx1"/>
                </a:solidFill>
                <a:effectLst/>
                <a:latin typeface="+mn-lt"/>
                <a:ea typeface="+mn-ea"/>
                <a:cs typeface="+mn-cs"/>
              </a:rPr>
              <a:t>t + 1</a:t>
            </a:r>
            <a:r>
              <a:rPr lang="ar-SA" sz="1200" kern="1200" dirty="0" smtClean="0">
                <a:solidFill>
                  <a:schemeClr val="tx1"/>
                </a:solidFill>
                <a:effectLst/>
                <a:latin typeface="+mn-lt"/>
                <a:ea typeface="+mn-ea"/>
                <a:cs typeface="+mn-cs"/>
              </a:rPr>
              <a:t> ، ولكن هذا ليس صحيحًا. بدلا من ذلك ، من المرجح أن تحدث زيادة في الشيخوخة 1 فقط في الوقت </a:t>
            </a:r>
            <a:r>
              <a:rPr lang="en-US" sz="1200" kern="1200" dirty="0" smtClean="0">
                <a:solidFill>
                  <a:schemeClr val="tx1"/>
                </a:solidFill>
                <a:effectLst/>
                <a:latin typeface="+mn-lt"/>
                <a:ea typeface="+mn-ea"/>
                <a:cs typeface="+mn-cs"/>
              </a:rPr>
              <a:t>t</a:t>
            </a:r>
            <a:r>
              <a:rPr lang="ar-SA" sz="1200" kern="1200" dirty="0" smtClean="0">
                <a:solidFill>
                  <a:schemeClr val="tx1"/>
                </a:solidFill>
                <a:effectLst/>
                <a:latin typeface="+mn-lt"/>
                <a:ea typeface="+mn-ea"/>
                <a:cs typeface="+mn-cs"/>
              </a:rPr>
              <a:t> + </a:t>
            </a:r>
            <a:r>
              <a:rPr lang="ar-LB" sz="1200" kern="1200" dirty="0" smtClean="0">
                <a:solidFill>
                  <a:schemeClr val="tx1"/>
                </a:solidFill>
                <a:effectLst/>
                <a:latin typeface="+mn-lt"/>
                <a:ea typeface="+mn-ea"/>
                <a:cs typeface="+mn-cs"/>
              </a:rPr>
              <a:t>زمن</a:t>
            </a:r>
            <a:r>
              <a:rPr lang="ar-LB" sz="1200" kern="1200" baseline="0" dirty="0" smtClean="0">
                <a:solidFill>
                  <a:schemeClr val="tx1"/>
                </a:solidFill>
                <a:effectLst/>
                <a:latin typeface="+mn-lt"/>
                <a:ea typeface="+mn-ea"/>
                <a:cs typeface="+mn-cs"/>
              </a:rPr>
              <a:t> البقاء</a:t>
            </a:r>
            <a:r>
              <a:rPr lang="ar-SA"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(00</a:t>
            </a:r>
            <a:r>
              <a:rPr lang="ar-LB" sz="1200" kern="1200" baseline="0" dirty="0" smtClean="0">
                <a:solidFill>
                  <a:schemeClr val="tx1"/>
                </a:solidFill>
                <a:effectLst/>
                <a:latin typeface="+mn-lt"/>
                <a:ea typeface="+mn-ea"/>
                <a:cs typeface="+mn-cs"/>
              </a:rPr>
              <a:t> إلى 14)</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 ولذلك يجب أن يظل هذا التأخير الزمني محددًا في النموذج.</a:t>
            </a:r>
            <a:endParaRPr lang="en-US" sz="1200" kern="1200" dirty="0" smtClean="0">
              <a:solidFill>
                <a:schemeClr val="tx1"/>
              </a:solidFill>
              <a:effectLst/>
              <a:latin typeface="+mn-lt"/>
              <a:ea typeface="+mn-ea"/>
              <a:cs typeface="+mn-cs"/>
            </a:endParaRPr>
          </a:p>
          <a:p>
            <a:pPr algn="r" rtl="1"/>
            <a:endParaRPr lang="ar-LB" dirty="0" smtClean="0"/>
          </a:p>
          <a:p>
            <a:pPr algn="r" rtl="1"/>
            <a:r>
              <a:rPr lang="ar-SA" sz="1200" kern="1200" dirty="0" smtClean="0">
                <a:solidFill>
                  <a:schemeClr val="tx1"/>
                </a:solidFill>
                <a:effectLst/>
                <a:latin typeface="+mn-lt"/>
                <a:ea typeface="+mn-ea"/>
                <a:cs typeface="+mn-cs"/>
              </a:rPr>
              <a:t>نظرًا لأن الأشخاص من فئة عمرية واحدة يعتبرون متجانسين في النموذج ، فإن الخطأ الموصوف يعتمد في المقام الأول على نطاق الفئة العمرية (حسب التعريف ، يقابل </a:t>
            </a:r>
            <a:r>
              <a:rPr lang="ar-LB" sz="1200" kern="1200" dirty="0" smtClean="0">
                <a:solidFill>
                  <a:schemeClr val="tx1"/>
                </a:solidFill>
                <a:effectLst/>
                <a:latin typeface="+mn-lt"/>
                <a:ea typeface="+mn-ea"/>
                <a:cs typeface="+mn-cs"/>
              </a:rPr>
              <a:t>زمن</a:t>
            </a:r>
            <a:r>
              <a:rPr lang="ar-LB" sz="1200" kern="1200" baseline="0" dirty="0" smtClean="0">
                <a:solidFill>
                  <a:schemeClr val="tx1"/>
                </a:solidFill>
                <a:effectLst/>
                <a:latin typeface="+mn-lt"/>
                <a:ea typeface="+mn-ea"/>
                <a:cs typeface="+mn-cs"/>
              </a:rPr>
              <a:t> البقاء</a:t>
            </a:r>
            <a:r>
              <a:rPr lang="ar-SA" sz="1200" kern="1200" dirty="0" smtClean="0">
                <a:solidFill>
                  <a:schemeClr val="tx1"/>
                </a:solidFill>
                <a:effectLst/>
                <a:latin typeface="+mn-lt"/>
                <a:ea typeface="+mn-ea"/>
                <a:cs typeface="+mn-cs"/>
              </a:rPr>
              <a:t> هذا النطاق).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 أجل تقليل الخطأ ، يجب بالتالي تكوين فئات عمرية أصغر. </a:t>
            </a:r>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في هذه الحالة ، تم إعطاء فترة التكامل على أنها </a:t>
            </a:r>
            <a:r>
              <a:rPr lang="en-US" sz="1200" kern="1200" dirty="0" err="1" smtClean="0">
                <a:solidFill>
                  <a:schemeClr val="tx1"/>
                </a:solidFill>
                <a:effectLst/>
                <a:latin typeface="+mn-lt"/>
                <a:ea typeface="+mn-ea"/>
                <a:cs typeface="+mn-cs"/>
              </a:rPr>
              <a:t>dt</a:t>
            </a:r>
            <a:r>
              <a:rPr lang="en-US" sz="1200" kern="1200" dirty="0" smtClean="0">
                <a:solidFill>
                  <a:schemeClr val="tx1"/>
                </a:solidFill>
                <a:effectLst/>
                <a:latin typeface="+mn-lt"/>
                <a:ea typeface="+mn-ea"/>
                <a:cs typeface="+mn-cs"/>
              </a:rPr>
              <a:t> = 0.25 </a:t>
            </a: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سنة.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كانت الفئة العمرية الأخيرة "75 فما فوق".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وينتج عن ذلك ما مجموعه 301 فئة عمرية أو "مجموعات ربع ولادة". </a:t>
            </a:r>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xmlns="" val="980895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من حيث المبدأ ، يمكن تمثيلها في نفس الشكل كما في النموذج مع ثلاث فئات عمرية ، ولكن هذا لا ينبغي أن يكون عمليًا.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بدلاً من ذلك ، يوفر </a:t>
            </a:r>
            <a:r>
              <a:rPr lang="en-US" sz="1200" kern="1200" dirty="0" smtClean="0">
                <a:solidFill>
                  <a:schemeClr val="tx1"/>
                </a:solidFill>
                <a:effectLst/>
                <a:latin typeface="+mn-lt"/>
                <a:ea typeface="+mn-ea"/>
                <a:cs typeface="+mn-cs"/>
              </a:rPr>
              <a:t>VENSIM </a:t>
            </a:r>
            <a:r>
              <a:rPr lang="ar-SA" sz="1200" kern="1200" dirty="0" smtClean="0">
                <a:solidFill>
                  <a:schemeClr val="tx1"/>
                </a:solidFill>
                <a:effectLst/>
                <a:latin typeface="+mn-lt"/>
                <a:ea typeface="+mn-ea"/>
                <a:cs typeface="+mn-cs"/>
              </a:rPr>
              <a:t>خيار تعريف متغير كصفيف باستخدام ما يسمى بالبرامج النصية ،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بحيث يمكنه الاحتفاظ بعدة قيم.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تتم معالجة القيم الفردية بواسطة ثوابت منخفض. </a:t>
            </a:r>
            <a:endParaRPr lang="ar-LB" sz="1200" kern="1200" dirty="0" smtClean="0">
              <a:solidFill>
                <a:schemeClr val="tx1"/>
              </a:solidFill>
              <a:effectLst/>
              <a:latin typeface="+mn-lt"/>
              <a:ea typeface="+mn-ea"/>
              <a:cs typeface="+mn-cs"/>
            </a:endParaRPr>
          </a:p>
          <a:p>
            <a:pPr algn="r" rtl="1"/>
            <a:r>
              <a:rPr lang="en-US" sz="1200" kern="1200" dirty="0" err="1" smtClean="0">
                <a:solidFill>
                  <a:schemeClr val="tx1"/>
                </a:solidFill>
                <a:effectLst/>
                <a:latin typeface="+mn-lt"/>
                <a:ea typeface="+mn-ea"/>
                <a:cs typeface="+mn-cs"/>
              </a:rPr>
              <a:t>باستخدام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هذه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الموارد</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يمكن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نمذجة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عملية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الشيخوخة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بجهد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قليل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نسبيًا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تم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الجمع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بين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الفئات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العمرية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الثلاث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للنموذج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الأساسي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متغير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سكانية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واحد</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ناقل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السكان</a:t>
            </a:r>
            <a:r>
              <a:rPr lang="en-US" sz="1200" kern="1200" dirty="0" smtClean="0">
                <a:solidFill>
                  <a:schemeClr val="tx1"/>
                </a:solidFill>
                <a:effectLst/>
                <a:latin typeface="+mn-lt"/>
                <a:ea typeface="+mn-ea"/>
                <a:cs typeface="+mn-cs"/>
              </a:rPr>
              <a:t> </a:t>
            </a:r>
            <a:r>
              <a:rPr lang="ar-LB" sz="1200" kern="1200" baseline="0" dirty="0" smtClean="0">
                <a:solidFill>
                  <a:schemeClr val="tx1"/>
                </a:solidFill>
                <a:effectLst/>
                <a:latin typeface="+mn-lt"/>
                <a:ea typeface="+mn-ea"/>
                <a:cs typeface="+mn-cs"/>
              </a:rPr>
              <a:t> (انظر الشكل) </a:t>
            </a:r>
            <a:r>
              <a:rPr lang="en-US" sz="1200" kern="1200" dirty="0" err="1" smtClean="0">
                <a:solidFill>
                  <a:schemeClr val="tx1"/>
                </a:solidFill>
                <a:effectLst/>
                <a:latin typeface="+mn-lt"/>
                <a:ea typeface="+mn-ea"/>
                <a:cs typeface="+mn-cs"/>
              </a:rPr>
              <a:t>وتم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تعريفه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على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أنه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الأتراب</a:t>
            </a:r>
            <a:r>
              <a:rPr lang="fr-FR" sz="1200" kern="1200" dirty="0" smtClean="0">
                <a:solidFill>
                  <a:schemeClr val="tx1"/>
                </a:solidFill>
                <a:effectLst/>
                <a:latin typeface="+mn-lt"/>
                <a:ea typeface="+mn-ea"/>
                <a:cs typeface="+mn-cs"/>
              </a:rPr>
              <a:t>.</a:t>
            </a:r>
            <a:endParaRPr lang="ar-LB" sz="1200" kern="1200" dirty="0" smtClean="0">
              <a:solidFill>
                <a:schemeClr val="tx1"/>
              </a:solidFill>
              <a:effectLst/>
              <a:latin typeface="+mn-lt"/>
              <a:ea typeface="+mn-ea"/>
              <a:cs typeface="+mn-cs"/>
            </a:endParaRPr>
          </a:p>
          <a:p>
            <a:pPr algn="r" rtl="1"/>
            <a:endParaRPr lang="en-US" sz="1200" kern="1200" dirty="0" smtClean="0">
              <a:solidFill>
                <a:schemeClr val="tx1"/>
              </a:solidFill>
              <a:effectLst/>
              <a:latin typeface="+mn-lt"/>
              <a:ea typeface="+mn-ea"/>
              <a:cs typeface="+mn-cs"/>
            </a:endParaRPr>
          </a:p>
          <a:p>
            <a:pPr algn="r" rtl="1"/>
            <a:r>
              <a:rPr lang="en-US" sz="1200" kern="1200" dirty="0" err="1" smtClean="0">
                <a:solidFill>
                  <a:schemeClr val="tx1"/>
                </a:solidFill>
                <a:effectLst/>
                <a:latin typeface="+mn-lt"/>
                <a:ea typeface="+mn-ea"/>
                <a:cs typeface="+mn-cs"/>
              </a:rPr>
              <a:t>تنطبق</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معادلتان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مختلفتان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الآن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على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عدد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الأشخاص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ضمن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نموذجية</a:t>
            </a:r>
            <a:r>
              <a:rPr lang="fr-FR"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 </a:t>
            </a:r>
          </a:p>
          <a:p>
            <a:pPr marL="171450" indent="-171450" algn="r" rtl="1">
              <a:buFont typeface="Arial" panose="020B0604020202020204" pitchFamily="34" charset="0"/>
              <a:buChar char="•"/>
            </a:pP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الأولى</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تتدفق</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الولادات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وتتقدم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العمر</a:t>
            </a:r>
            <a:r>
              <a:rPr lang="en-US"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تؤخذ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وفيات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الأطفال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بالفعل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الاعتبار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عند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الولادة</a:t>
            </a:r>
            <a:r>
              <a:rPr lang="ar-LB" sz="1200" kern="1200" dirty="0" smtClean="0">
                <a:solidFill>
                  <a:schemeClr val="tx1"/>
                </a:solidFill>
                <a:effectLst/>
                <a:latin typeface="+mn-lt"/>
                <a:ea typeface="+mn-ea"/>
                <a:cs typeface="+mn-cs"/>
              </a:rPr>
              <a:t>)</a:t>
            </a:r>
          </a:p>
          <a:p>
            <a:pPr marL="0" indent="0" algn="ctr" rtl="1">
              <a:buFont typeface="Arial" panose="020B0604020202020204" pitchFamily="34" charset="0"/>
              <a:buNone/>
            </a:pPr>
            <a:r>
              <a:rPr lang="en-US" sz="1200" kern="1200" dirty="0" err="1" smtClean="0">
                <a:solidFill>
                  <a:schemeClr val="tx1"/>
                </a:solidFill>
                <a:effectLst/>
                <a:latin typeface="+mn-lt"/>
                <a:ea typeface="+mn-ea"/>
                <a:cs typeface="+mn-cs"/>
              </a:rPr>
              <a:t>ناقل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السكان</a:t>
            </a:r>
            <a:r>
              <a:rPr lang="fr-FR" sz="1200" kern="1200" dirty="0" smtClean="0">
                <a:solidFill>
                  <a:schemeClr val="tx1"/>
                </a:solidFill>
                <a:effectLst/>
                <a:latin typeface="+mn-lt"/>
                <a:ea typeface="+mn-ea"/>
                <a:cs typeface="+mn-cs"/>
              </a:rPr>
              <a:t> [KO] = ʃ </a:t>
            </a:r>
            <a:r>
              <a:rPr lang="en-US" sz="1200" kern="1200" dirty="0" err="1" smtClean="0">
                <a:solidFill>
                  <a:schemeClr val="tx1"/>
                </a:solidFill>
                <a:effectLst/>
                <a:latin typeface="+mn-lt"/>
                <a:ea typeface="+mn-ea"/>
                <a:cs typeface="+mn-cs"/>
              </a:rPr>
              <a:t>الولادات</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الشيخوخة</a:t>
            </a:r>
            <a:r>
              <a:rPr lang="fr-FR" sz="1200" kern="1200" dirty="0" smtClean="0">
                <a:solidFill>
                  <a:schemeClr val="tx1"/>
                </a:solidFill>
                <a:effectLst/>
                <a:latin typeface="+mn-lt"/>
                <a:ea typeface="+mn-ea"/>
                <a:cs typeface="+mn-cs"/>
              </a:rPr>
              <a:t> [KO]</a:t>
            </a:r>
            <a:endParaRPr lang="ar-LB" sz="1200" kern="1200" dirty="0" smtClean="0">
              <a:solidFill>
                <a:schemeClr val="tx1"/>
              </a:solidFill>
              <a:effectLst/>
              <a:latin typeface="+mn-lt"/>
              <a:ea typeface="+mn-ea"/>
              <a:cs typeface="+mn-cs"/>
            </a:endParaRPr>
          </a:p>
          <a:p>
            <a:pPr marL="171450" indent="-171450" algn="r" rtl="1">
              <a:buFont typeface="Arial" panose="020B0604020202020204" pitchFamily="34" charset="0"/>
              <a:buChar char="•"/>
            </a:pP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جميع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المجموعات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النموذجية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الأخرى</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يتقدم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الشيخوخة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ناقص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وفيات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السابقة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ويتدفق</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شيخوخة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ووفيات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النموذجية</a:t>
            </a:r>
            <a:r>
              <a:rPr lang="fr-FR" sz="1200" kern="1200" dirty="0" smtClean="0">
                <a:solidFill>
                  <a:schemeClr val="tx1"/>
                </a:solidFill>
                <a:effectLst/>
                <a:latin typeface="+mn-lt"/>
                <a:ea typeface="+mn-ea"/>
                <a:cs typeface="+mn-cs"/>
              </a:rPr>
              <a:t>:</a:t>
            </a:r>
            <a:endParaRPr lang="ar-LB" sz="1200" kern="1200" dirty="0" smtClean="0">
              <a:solidFill>
                <a:schemeClr val="tx1"/>
              </a:solidFill>
              <a:effectLst/>
              <a:latin typeface="+mn-lt"/>
              <a:ea typeface="+mn-ea"/>
              <a:cs typeface="+mn-cs"/>
            </a:endParaRPr>
          </a:p>
          <a:p>
            <a:pPr marL="0" indent="0" algn="r" rtl="1">
              <a:buFont typeface="Arial" panose="020B0604020202020204" pitchFamily="34" charset="0"/>
              <a:buNone/>
            </a:pPr>
            <a:r>
              <a:rPr lang="en-US" sz="1200" b="1" kern="1200" dirty="0" err="1" smtClean="0">
                <a:solidFill>
                  <a:schemeClr val="tx1"/>
                </a:solidFill>
                <a:effectLst/>
                <a:latin typeface="+mn-lt"/>
                <a:ea typeface="+mn-ea"/>
                <a:cs typeface="+mn-cs"/>
              </a:rPr>
              <a:t>ناقلة</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السكان</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الأتراب</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التاليون</a:t>
            </a:r>
            <a:r>
              <a:rPr lang="fr-FR" sz="1200" b="1" kern="1200" dirty="0" smtClean="0">
                <a:solidFill>
                  <a:schemeClr val="tx1"/>
                </a:solidFill>
                <a:effectLst/>
                <a:latin typeface="+mn-lt"/>
                <a:ea typeface="+mn-ea"/>
                <a:cs typeface="+mn-cs"/>
              </a:rPr>
              <a:t>ʃ = [</a:t>
            </a:r>
            <a:r>
              <a:rPr lang="en-US" sz="1200" b="1" kern="1200" dirty="0" err="1" smtClean="0">
                <a:solidFill>
                  <a:schemeClr val="tx1"/>
                </a:solidFill>
                <a:effectLst/>
                <a:latin typeface="+mn-lt"/>
                <a:ea typeface="+mn-ea"/>
                <a:cs typeface="+mn-cs"/>
              </a:rPr>
              <a:t>الشيخوخة</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الأتراب</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السابقون</a:t>
            </a:r>
            <a:r>
              <a:rPr lang="fr-FR"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الوفيات</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الأتراب</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السابقون</a:t>
            </a:r>
            <a:r>
              <a:rPr lang="fr-FR"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الشيخوخة</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المجموعات</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اللاحقة</a:t>
            </a:r>
            <a:r>
              <a:rPr lang="fr-FR" sz="1200" b="1" kern="1200" dirty="0" smtClean="0">
                <a:solidFill>
                  <a:schemeClr val="tx1"/>
                </a:solidFill>
                <a:effectLst/>
                <a:latin typeface="+mn-lt"/>
                <a:ea typeface="+mn-ea"/>
                <a:cs typeface="+mn-cs"/>
              </a:rPr>
              <a:t>-[</a:t>
            </a:r>
            <a:r>
              <a:rPr lang="ar-LB"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الوفيات</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جماعات</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لاحقة</a:t>
            </a:r>
            <a:r>
              <a:rPr lang="en-US" sz="1200" b="1" kern="1200" dirty="0" smtClean="0">
                <a:solidFill>
                  <a:schemeClr val="tx1"/>
                </a:solidFill>
                <a:effectLst/>
                <a:latin typeface="+mn-lt"/>
                <a:ea typeface="+mn-ea"/>
                <a:cs typeface="+mn-cs"/>
              </a:rPr>
              <a:t>[</a:t>
            </a:r>
            <a:endParaRPr lang="ar-LB" b="1" dirty="0" smtClean="0"/>
          </a:p>
          <a:p>
            <a:pPr marL="0" indent="0" algn="r" rtl="1">
              <a:buFont typeface="Arial" panose="020B0604020202020204" pitchFamily="34" charset="0"/>
              <a:buNone/>
            </a:pPr>
            <a:endParaRPr lang="ar-LB" dirty="0" smtClean="0"/>
          </a:p>
          <a:p>
            <a:pPr marL="0" indent="0" algn="r" rtl="1">
              <a:buFont typeface="Arial" panose="020B0604020202020204" pitchFamily="34" charset="0"/>
              <a:buNone/>
            </a:pPr>
            <a:endParaRPr lang="ar-LB" dirty="0" smtClean="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xmlns="" val="775815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kern="1200" dirty="0" err="1" smtClean="0">
                <a:solidFill>
                  <a:schemeClr val="tx1"/>
                </a:solidFill>
                <a:effectLst/>
                <a:latin typeface="+mn-lt"/>
                <a:ea typeface="+mn-ea"/>
                <a:cs typeface="+mn-cs"/>
              </a:rPr>
              <a:t>كما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هو</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معروف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النموذج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الأساسي</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يتم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حساب</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الشيخوخة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لجميع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الأتراب</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باستثناء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الأخير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عدد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الأشخاص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الفوج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ومدة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الإقامة</a:t>
            </a:r>
            <a:r>
              <a:rPr lang="fr-FR"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ctr" rtl="1"/>
            <a:r>
              <a:rPr lang="ar-SA" sz="1200" kern="1200" dirty="0" smtClean="0">
                <a:solidFill>
                  <a:schemeClr val="tx1"/>
                </a:solidFill>
                <a:effectLst/>
                <a:latin typeface="+mn-lt"/>
                <a:ea typeface="+mn-ea"/>
                <a:cs typeface="+mn-cs"/>
              </a:rPr>
              <a:t>شيخوخة [الأفواج السابقة]= ناقل السكان [الأفواج السابقة] / مدة الإقامة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بالنسبة للفوج الأخير ، فإن الشيخوخة هي صفر ، لأن الناس يتركون هذه الفئة العمرية فقط من خلال الموت ، ولكن ليس من خلال الانتقال إلى فئة عمرية أعلى.</a:t>
            </a:r>
            <a:r>
              <a:rPr lang="ar-LB"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الشيخوخة [</a:t>
            </a:r>
            <a:r>
              <a:rPr lang="en-US" sz="1200" kern="1200" dirty="0" smtClean="0">
                <a:solidFill>
                  <a:schemeClr val="tx1"/>
                </a:solidFill>
                <a:effectLst/>
                <a:latin typeface="+mn-lt"/>
                <a:ea typeface="+mn-ea"/>
                <a:cs typeface="+mn-cs"/>
              </a:rPr>
              <a:t>K300plus] = 0</a:t>
            </a:r>
            <a:r>
              <a:rPr lang="ar-SA"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يوضح الجدول</a:t>
            </a:r>
            <a:r>
              <a:rPr lang="ar-LB" sz="1200" kern="1200" baseline="0" dirty="0" smtClean="0">
                <a:solidFill>
                  <a:schemeClr val="tx1"/>
                </a:solidFill>
                <a:effectLst/>
                <a:latin typeface="+mn-lt"/>
                <a:ea typeface="+mn-ea"/>
                <a:cs typeface="+mn-cs"/>
              </a:rPr>
              <a:t> أعلاه</a:t>
            </a:r>
            <a:r>
              <a:rPr lang="ar-SA" sz="1200" kern="1200" dirty="0" smtClean="0">
                <a:solidFill>
                  <a:schemeClr val="tx1"/>
                </a:solidFill>
                <a:effectLst/>
                <a:latin typeface="+mn-lt"/>
                <a:ea typeface="+mn-ea"/>
                <a:cs typeface="+mn-cs"/>
              </a:rPr>
              <a:t> كيف تطورت الفوج العشرون الأول بين عامي 1990 و 1995. من السهل أن نرى كيف ، بناء على قيم التهيئة ، تشكل أعداد المواليد المحسوبة الأفواج الفردية وتتقدم بأربع فئات عمرية كل عام. في هذا الصدد ، يمكن الآن افتراض الصحة السلوكية للنموذج.</a:t>
            </a:r>
            <a:endParaRPr lang="ar-LB"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تعديل العوامل المؤثرة التي تعتمد على الوقت</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 أجل أن تكون قادراً على التحقق من صحة النموذج التجريبي ، يجب أن تتم تهيئته بالقيم الحقيقية.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لهذا الغرض ، تم تعريف ما يسمى متغير الظل الأولي ناقل السكان الأولي ، والذي يحتوي أيضًا على الأفواج كخط منخفض ويتضمن قيم عام 1990 وفقًا للجدول </a:t>
            </a:r>
            <a:r>
              <a:rPr lang="ar-LB" sz="1200" kern="1200" dirty="0" smtClean="0">
                <a:solidFill>
                  <a:schemeClr val="tx1"/>
                </a:solidFill>
                <a:effectLst/>
                <a:latin typeface="+mn-lt"/>
                <a:ea typeface="+mn-ea"/>
                <a:cs typeface="+mn-cs"/>
              </a:rPr>
              <a:t>ادناه</a:t>
            </a:r>
            <a:r>
              <a:rPr lang="ar-LB" sz="1200" kern="1200" baseline="0" dirty="0" smtClean="0">
                <a:solidFill>
                  <a:schemeClr val="tx1"/>
                </a:solidFill>
                <a:effectLst/>
                <a:latin typeface="+mn-lt"/>
                <a:ea typeface="+mn-ea"/>
                <a:cs typeface="+mn-cs"/>
              </a:rPr>
              <a:t> , </a:t>
            </a:r>
            <a:r>
              <a:rPr lang="ar-SA" sz="1200" kern="1200" dirty="0" smtClean="0">
                <a:solidFill>
                  <a:schemeClr val="tx1"/>
                </a:solidFill>
                <a:effectLst/>
                <a:latin typeface="+mn-lt"/>
                <a:ea typeface="+mn-ea"/>
                <a:cs typeface="+mn-cs"/>
              </a:rPr>
              <a:t>وكان من المفترض أن يتم توزيع السكان بالتساوي في الفئات العمرية من خمس سنوات متوفر هناك.</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en-US" sz="1200" kern="1200" dirty="0" smtClean="0">
              <a:solidFill>
                <a:schemeClr val="tx1"/>
              </a:solidFill>
              <a:effectLst/>
              <a:latin typeface="+mn-lt"/>
              <a:ea typeface="+mn-ea"/>
              <a:cs typeface="+mn-cs"/>
            </a:endParaRPr>
          </a:p>
          <a:p>
            <a:pPr algn="r" rtl="1"/>
            <a:endParaRPr lang="en-US" dirty="0" smtClean="0"/>
          </a:p>
          <a:p>
            <a:pPr algn="r" rtl="1"/>
            <a:endParaRPr lang="ar-LB" dirty="0" smtClean="0"/>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xmlns="" val="385187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بالإضافة إلى ذلك ، كان لا بد من مراعاة تغير العوامل الخارجية بمرور الوقت. في النموذج الحالي على وجه الخصوص تطور معدل المواليد 12 ووفيات الأطفال ومعدل الوفيات.</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حققت إندونيسيا نجاحًا كبيرًا في الحد من النمو السكاني في السنوات الأخيرة.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على سبيل المثال ، انخفض معدل المواليد إلى النصف من 5.6 في عام 1971 إلى 2.85 في عام 1994 (انظر الجدول ).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وتشمل الأسباب بالتأكيد مستوى معيشياً محسناً ، والتعليم العالي والتقدم الصحي. </a:t>
            </a:r>
            <a:endParaRPr lang="ar-LB"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أخيرًا وليس آخرًا ، يساهم بشكل كبير في حقيقة أن المزيد والمزيد من الناس في إندونيسيا يخططون بنشاط للعائلات.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وهذا يشمل كلاً من زيادة سن الزواج وزيادة انتشار وكفاءة وسائل منع الحمل الحديثة. بينما استخدمت حوالي 10٪ فقط من النساء المتزوجات اللواتي تتراوح أعمارهن بين 15 و 49 عامًا وسائل منع الحمل في عام 1971 ، ارتفعت هذه النسبة إلى 49.7٪ في عام 1991 و 57٪ في عام 1998. </a:t>
            </a:r>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xmlns="" val="2180456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ويرجع هذا التطور إلى حد كبير إلى برنامج الأمم المتحدة للتنمية السكانية ، الذي تم تنفيذه في إندونيسيا مع نجاح مثالي وحصلت إندونيسيا على "جائزة السكان" في عام 1989.</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لذلك يبدو من الواقعي تمامًا أن يستمر هذا الاتجاه.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سلسلة زمنية متوقعة متوقعة لمعدل المواليد هي من مكتب الولايات المتحدة للتعداد المتاح. هو مبين في الشكل </a:t>
            </a:r>
            <a:r>
              <a:rPr lang="ar-LB" sz="1200" kern="1200" dirty="0" smtClean="0">
                <a:solidFill>
                  <a:schemeClr val="tx1"/>
                </a:solidFill>
                <a:effectLst/>
                <a:latin typeface="+mn-lt"/>
                <a:ea typeface="+mn-ea"/>
                <a:cs typeface="+mn-cs"/>
              </a:rPr>
              <a:t>أعلاه</a:t>
            </a:r>
            <a:r>
              <a:rPr lang="ar-SA" sz="1200" kern="1200" dirty="0" smtClean="0">
                <a:solidFill>
                  <a:schemeClr val="tx1"/>
                </a:solidFill>
                <a:effectLst/>
                <a:latin typeface="+mn-lt"/>
                <a:ea typeface="+mn-ea"/>
                <a:cs typeface="+mn-cs"/>
              </a:rPr>
              <a:t> وكان أساس النموذج.</a:t>
            </a:r>
            <a:endParaRPr lang="en-US" sz="1200" kern="1200" dirty="0" smtClean="0">
              <a:solidFill>
                <a:schemeClr val="tx1"/>
              </a:solidFill>
              <a:effectLst/>
              <a:latin typeface="+mn-lt"/>
              <a:ea typeface="+mn-ea"/>
              <a:cs typeface="+mn-cs"/>
            </a:endParaRPr>
          </a:p>
          <a:p>
            <a:pPr algn="r" rtl="1"/>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أصبح التقدم في وفيات الأطفال أكثر وضوحا في إندونيسيا.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انخفض هذا من 145 حالة وفاة لكل 1000 مولود في عام 1971 إلى 43.7 في عام 1999.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ومع ذلك ، نظرًا لأن هذه القيمة لا تزال أعلى بكثير من الدول الغربية (للمقارنة: </a:t>
            </a:r>
            <a:r>
              <a:rPr lang="en-US" sz="1200" kern="1200" dirty="0" smtClean="0">
                <a:solidFill>
                  <a:schemeClr val="tx1"/>
                </a:solidFill>
                <a:effectLst/>
                <a:latin typeface="+mn-lt"/>
                <a:ea typeface="+mn-ea"/>
                <a:cs typeface="+mn-cs"/>
              </a:rPr>
              <a:t>FRG 1999: 5</a:t>
            </a:r>
            <a:r>
              <a:rPr lang="ar-SA" sz="1200" kern="1200" dirty="0" smtClean="0">
                <a:solidFill>
                  <a:schemeClr val="tx1"/>
                </a:solidFill>
                <a:effectLst/>
                <a:latin typeface="+mn-lt"/>
                <a:ea typeface="+mn-ea"/>
                <a:cs typeface="+mn-cs"/>
              </a:rPr>
              <a:t>) ، فمن المتوقع حدوث انخفاض آخر. مرة أخرى ، استخدم مكتب توقعات الولايات المتحدة للتعداد ، وهو موضح في الشكل </a:t>
            </a:r>
            <a:r>
              <a:rPr lang="ar-LB" sz="1200" kern="1200" dirty="0" smtClean="0">
                <a:solidFill>
                  <a:schemeClr val="tx1"/>
                </a:solidFill>
                <a:effectLst/>
                <a:latin typeface="+mn-lt"/>
                <a:ea typeface="+mn-ea"/>
                <a:cs typeface="+mn-cs"/>
              </a:rPr>
              <a:t>أدناه</a:t>
            </a: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نظرًا لعدم إمكانية الحصول على بيانات قابلة للاستخدام لمعدلات الوفيات ، تم افتراض القيم التالية في البداية: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55 إلى 69 سنة: 2٪</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70 إلى 74 سنة: 2٪</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فوق 75 سنة: 5٪</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endParaRPr lang="ar-LB" dirty="0" smtClean="0"/>
          </a:p>
          <a:p>
            <a:pPr algn="r" rtl="1"/>
            <a:endParaRPr lang="ar-LB" dirty="0" smtClean="0"/>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xmlns="" val="2180456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بناءً على ما سبق ، يجب على النموذج الآن معايرة البيانات والافتراضات. يتم فحصها على أساس القيم التجريبية. كانت الأرقام السكانية لكل فئة عمرية للأعوام 1995 إلى 2000 متاحة كقيم مقارنة. تستند قيم عام 1995 إلى المسح الجزئي الذي تم إجراؤه في ذلك الوقت في إندونيسيا ، وقيم الفترة من 1996 إلى 2000 هي تحديثات لهذا المسح.</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جلبت أول عمليات المحاكاة بالفعل نتيجة مرضية بأن النموذج يلبي الواقع بالنسبة للفئات العمرية حتى 54 عامًا بشكل جيد نسبيًا.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كانت الانحرافات في هذه الفئات العمرية دائمًا تقريبًا أقل من +/- 5٪ ، في المتوسط ​​حوالي 1٪. كما تم تحقيق قيم جيدة للغاية لجميع السكان.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كان الانحراف 0.36٪ لعام 1995 و 1.68٪ لعام 2000. ولم تحدث الانحرافات الأكبر إلا في الفئات العمرية المذكورة </a:t>
            </a:r>
            <a:r>
              <a:rPr lang="ar-LB" sz="1200" kern="1200" dirty="0" smtClean="0">
                <a:solidFill>
                  <a:schemeClr val="tx1"/>
                </a:solidFill>
                <a:effectLst/>
                <a:latin typeface="+mn-lt"/>
                <a:ea typeface="+mn-ea"/>
                <a:cs typeface="+mn-cs"/>
              </a:rPr>
              <a:t>سابقاً</a:t>
            </a:r>
            <a:r>
              <a:rPr lang="ar-SA" sz="1200" kern="1200" dirty="0" smtClean="0">
                <a:solidFill>
                  <a:schemeClr val="tx1"/>
                </a:solidFill>
                <a:effectLst/>
                <a:latin typeface="+mn-lt"/>
                <a:ea typeface="+mn-ea"/>
                <a:cs typeface="+mn-cs"/>
              </a:rPr>
              <a:t> ، حيث تم تعديل معدلات الوفيات تدريجياً على النحو التالي:</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55 إلى 69 سنة: 1٪</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70 إلى 74 سنة: 5٪</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فوق 75 سنة: 10٪</a:t>
            </a:r>
            <a:endParaRPr lang="ar-LB" sz="1200" kern="1200" dirty="0" smtClean="0">
              <a:solidFill>
                <a:schemeClr val="tx1"/>
              </a:solidFill>
              <a:effectLst/>
              <a:latin typeface="+mn-lt"/>
              <a:ea typeface="+mn-ea"/>
              <a:cs typeface="+mn-cs"/>
            </a:endParaRPr>
          </a:p>
          <a:p>
            <a:pPr algn="r" rtl="1"/>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مع هذه القيم ، يمكن تقليل الانحرافات في هذه الفئات العمرية بشكل ملحوظ ، لكنها لا تزال فوق تلك الفئات العمرية الأخرى. قد يكون أحد الأسباب هو التوزيع المتساوي المفترض للسكان ضمن هذه الفئات العمرية. ومع ذلك ، هناك سببان لقبول الانحرافات بهذه الطريقة: </a:t>
            </a:r>
            <a:endParaRPr lang="ar-LB" sz="1200" kern="1200" dirty="0" smtClean="0">
              <a:solidFill>
                <a:schemeClr val="tx1"/>
              </a:solidFill>
              <a:effectLst/>
              <a:latin typeface="+mn-lt"/>
              <a:ea typeface="+mn-ea"/>
              <a:cs typeface="+mn-cs"/>
            </a:endParaRPr>
          </a:p>
          <a:p>
            <a:pPr marL="171450" indent="-171450" algn="r" rtl="1">
              <a:buFontTx/>
              <a:buChar char="-"/>
            </a:pPr>
            <a:r>
              <a:rPr lang="ar-SA" sz="1200" kern="1200" dirty="0" smtClean="0">
                <a:solidFill>
                  <a:schemeClr val="tx1"/>
                </a:solidFill>
                <a:effectLst/>
                <a:latin typeface="+mn-lt"/>
                <a:ea typeface="+mn-ea"/>
                <a:cs typeface="+mn-cs"/>
              </a:rPr>
              <a:t>أولاً: إذا قمت بدمج أكبر خمس فئات عمرية في واحدة ، والتي يمكن قبولها بالتأكيد لغرض النموذج ، يتم التخلص من الاختلافات تقريبًا. </a:t>
            </a:r>
            <a:endParaRPr lang="ar-LB" sz="1200" kern="1200" dirty="0" smtClean="0">
              <a:solidFill>
                <a:schemeClr val="tx1"/>
              </a:solidFill>
              <a:effectLst/>
              <a:latin typeface="+mn-lt"/>
              <a:ea typeface="+mn-ea"/>
              <a:cs typeface="+mn-cs"/>
            </a:endParaRPr>
          </a:p>
          <a:p>
            <a:pPr marL="171450" indent="-171450" algn="r" rtl="1">
              <a:buFontTx/>
              <a:buChar char="-"/>
            </a:pPr>
            <a:r>
              <a:rPr lang="ar-SA" sz="1200" kern="1200" dirty="0" smtClean="0">
                <a:solidFill>
                  <a:schemeClr val="tx1"/>
                </a:solidFill>
                <a:effectLst/>
                <a:latin typeface="+mn-lt"/>
                <a:ea typeface="+mn-ea"/>
                <a:cs typeface="+mn-cs"/>
              </a:rPr>
              <a:t>ثانيًا ، تمتلك الفئتان العمريتان الأعلى انحرافًا أكبر نسبة صغيرة من إجمالي السكان في الفترة قيد الاستعراض بحيث يمكن تجاهل الانحراف المطلق. </a:t>
            </a:r>
            <a:endParaRPr lang="ar-LB" sz="1200" kern="1200" dirty="0" smtClean="0">
              <a:solidFill>
                <a:schemeClr val="tx1"/>
              </a:solidFill>
              <a:effectLst/>
              <a:latin typeface="+mn-lt"/>
              <a:ea typeface="+mn-ea"/>
              <a:cs typeface="+mn-cs"/>
            </a:endParaRPr>
          </a:p>
          <a:p>
            <a:pPr marL="0" indent="0" algn="r" rtl="1">
              <a:buFontTx/>
              <a:buNone/>
            </a:pPr>
            <a:endParaRPr lang="ar-LB" sz="1200" kern="1200" dirty="0" smtClean="0">
              <a:solidFill>
                <a:schemeClr val="tx1"/>
              </a:solidFill>
              <a:effectLst/>
              <a:latin typeface="+mn-lt"/>
              <a:ea typeface="+mn-ea"/>
              <a:cs typeface="+mn-cs"/>
            </a:endParaRPr>
          </a:p>
          <a:p>
            <a:pPr marL="0" indent="0" algn="r" rtl="1">
              <a:buFontTx/>
              <a:buNone/>
            </a:pPr>
            <a:r>
              <a:rPr lang="ar-SA" sz="1200" kern="1200" dirty="0" smtClean="0">
                <a:solidFill>
                  <a:schemeClr val="tx1"/>
                </a:solidFill>
                <a:effectLst/>
                <a:latin typeface="+mn-lt"/>
                <a:ea typeface="+mn-ea"/>
                <a:cs typeface="+mn-cs"/>
              </a:rPr>
              <a:t>بسبب توطين النموذج الذي تم تنفيذه لاحقًا ، تم تغيير الانحرافات في الفئات العمرية. يتم عرض القيم النهائية في</a:t>
            </a:r>
            <a:r>
              <a:rPr lang="ar-LB" sz="1200" kern="1200" dirty="0" smtClean="0">
                <a:solidFill>
                  <a:schemeClr val="tx1"/>
                </a:solidFill>
                <a:effectLst/>
                <a:latin typeface="+mn-lt"/>
                <a:ea typeface="+mn-ea"/>
                <a:cs typeface="+mn-cs"/>
              </a:rPr>
              <a:t> هذاين</a:t>
            </a:r>
            <a:r>
              <a:rPr lang="ar-SA" sz="1200" kern="1200" dirty="0" smtClean="0">
                <a:solidFill>
                  <a:schemeClr val="tx1"/>
                </a:solidFill>
                <a:effectLst/>
                <a:latin typeface="+mn-lt"/>
                <a:ea typeface="+mn-ea"/>
                <a:cs typeface="+mn-cs"/>
              </a:rPr>
              <a:t> الجدول</a:t>
            </a:r>
            <a:r>
              <a:rPr lang="ar-LB" sz="1200" kern="1200" dirty="0" smtClean="0">
                <a:solidFill>
                  <a:schemeClr val="tx1"/>
                </a:solidFill>
                <a:effectLst/>
                <a:latin typeface="+mn-lt"/>
                <a:ea typeface="+mn-ea"/>
                <a:cs typeface="+mn-cs"/>
              </a:rPr>
              <a:t>ين</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وبذلك تم الانتهاء من المعايرة الأولى للنموذج بنجاح ويمكن افتراض الصلاحية التجريبية. كانت الهيكلة الإقليمية المذكورة في المقدمة ورسم خرائط لأنواع الأسر لا تزال مفقودة للتطبيق. في ما يلي ، تم توسيع النموذج ليشمل هذين الجانبين.</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xmlns="" val="2180456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تعريف المحافظات على أنها اشتراكات</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نظرًا لأن الأداء الأساسي للنموذج هو نفسه بالطبع بالنسبة لجميع المقاطعات ، فقد كان من المنطقي استخدام تقنية المنخفض للتوطين الإقليمي .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لأن التعريف الموحد للرموز في جميع النماذج الفرعية على وجه الخصوص مهم بشكل خاص ، تم إنشاء قالب نموذجي من قبل المشرف على هذا العمل واستخدمه جميع المشاركين.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يحتوي الخط على أسماء المقاطعات الـ 26 ، وقد تم حذف تيمور الشرقية بسبب الاستقلال الذي حصل عليه مؤخرًا.</a:t>
            </a:r>
            <a:endParaRPr lang="en-US" sz="1200" kern="1200" dirty="0" smtClean="0">
              <a:solidFill>
                <a:schemeClr val="tx1"/>
              </a:solidFill>
              <a:effectLst/>
              <a:latin typeface="+mn-lt"/>
              <a:ea typeface="+mn-ea"/>
              <a:cs typeface="+mn-cs"/>
            </a:endParaRPr>
          </a:p>
          <a:p>
            <a:pPr algn="r" rtl="1"/>
            <a:r>
              <a:rPr lang="en-US" sz="1200" kern="1200" dirty="0" smtClean="0">
                <a:solidFill>
                  <a:schemeClr val="tx1"/>
                </a:solidFill>
                <a:effectLst/>
                <a:latin typeface="+mn-lt"/>
                <a:ea typeface="+mn-ea"/>
                <a:cs typeface="+mn-cs"/>
              </a:rPr>
              <a:t> </a:t>
            </a:r>
          </a:p>
          <a:p>
            <a:pPr algn="r" rtl="1"/>
            <a:r>
              <a:rPr lang="ar-SA" sz="1200" b="1" kern="1200" dirty="0" smtClean="0">
                <a:solidFill>
                  <a:schemeClr val="tx1"/>
                </a:solidFill>
                <a:effectLst/>
                <a:latin typeface="+mn-lt"/>
                <a:ea typeface="+mn-ea"/>
                <a:cs typeface="+mn-cs"/>
              </a:rPr>
              <a:t>2.3.3. توافر البيانات والافتراضات لفرادى المحافظات</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الخطوة الثانية ، تم تعيين هذا المنخفض لجميع المتغيرات ، والتي تختلف خصائصها وفقًا للمحافظات.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بالإضافة إلى المستوى المتغير للناقل السكاني والولادات في حجم النهر ، والشيخوخة والوفيات ، فهي على وجه الخصوص العوامل الخارجية لمعدل المواليد ، ونسبة النساء ووفيات الأطفال ، والتي كانت البيانات متاحة على مستوى المقاطعات (انظر الجدول) . </a:t>
            </a:r>
            <a:endParaRPr lang="ar-LB" sz="8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لمزيد من التطوير ، افترض أن معدلات المواليد في المقاطعات الفردية تطورت بنفس الطريقة كما في إندونيسيا بأكملها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حيث تم اختيار 1995 كسنة مرجعية.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نظرًا لعدم إمكانية الحصول على بيانات حول معدلات الوفيات على مستوى المقاطعات أيضًا ، تم اعتماد القيم التي تم تجميعها لجميع المقاطعات وافترض أنها ثابتة بمرور الوقت.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كما تم منح نسبة النساء في المحافظات الفردية لعدة سنوات ؛ وقد استخدمت قيم عام 1995 وافترضت أيضا أنها ثابتة بمرور الوقت.</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xmlns="" val="2180456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smtClean="0">
                <a:effectLst/>
              </a:rPr>
              <a:t>إمكانيات الإنتاج</a:t>
            </a:r>
            <a:endParaRPr lang="ar-LB" b="1" dirty="0" smtClean="0">
              <a:effectLst/>
            </a:endParaRPr>
          </a:p>
          <a:p>
            <a:pPr algn="r" rtl="1"/>
            <a:r>
              <a:rPr lang="ar-SA" sz="2400" dirty="0" smtClean="0"/>
              <a:t>رأس المال</a:t>
            </a:r>
            <a:endParaRPr lang="ar-LB" sz="2400" dirty="0" smtClean="0"/>
          </a:p>
          <a:p>
            <a:pPr lvl="1" algn="r" rtl="1"/>
            <a:r>
              <a:rPr lang="ar-LB" sz="2000" dirty="0" smtClean="0"/>
              <a:t>ن</a:t>
            </a:r>
            <a:r>
              <a:rPr lang="ar-SA" sz="2000" dirty="0" smtClean="0"/>
              <a:t>جد تحت مخزون رأس المال</a:t>
            </a:r>
            <a:r>
              <a:rPr lang="ar-LB" sz="2000" dirty="0" smtClean="0"/>
              <a:t>:</a:t>
            </a:r>
            <a:r>
              <a:rPr lang="ar-SA" sz="2000" dirty="0" smtClean="0"/>
              <a:t> المتوسط السنوي للأصول الثابتة القابلة للتكرار بالأسعار الثابتة</a:t>
            </a:r>
            <a:endParaRPr lang="ar-LB" sz="2000" dirty="0" smtClean="0"/>
          </a:p>
          <a:p>
            <a:pPr lvl="1" algn="r" rtl="1"/>
            <a:r>
              <a:rPr lang="ar-SA" sz="2000" dirty="0" smtClean="0"/>
              <a:t>الأصول الثابتة تنشأ من خلال الاستثمارات</a:t>
            </a:r>
            <a:r>
              <a:rPr lang="ar-LB" sz="2000" dirty="0" smtClean="0"/>
              <a:t>,</a:t>
            </a:r>
            <a:r>
              <a:rPr lang="ar-SA" sz="2000" dirty="0" smtClean="0"/>
              <a:t> هذا هو السبب في أن رأس المال يعتمد على الاستثمارات </a:t>
            </a:r>
            <a:endParaRPr lang="ar-LB" sz="2000" dirty="0" smtClean="0"/>
          </a:p>
          <a:p>
            <a:pPr lvl="1" algn="r" rtl="1"/>
            <a:r>
              <a:rPr lang="ar-SA" sz="2000" dirty="0" smtClean="0"/>
              <a:t>يتميز رأس المال أيضا</a:t>
            </a:r>
            <a:r>
              <a:rPr lang="ar-LB" sz="2000" dirty="0" smtClean="0"/>
              <a:t>ً</a:t>
            </a:r>
            <a:r>
              <a:rPr lang="ar-SA" sz="2000" dirty="0" smtClean="0"/>
              <a:t> بتصرف الأصول الثابتة</a:t>
            </a:r>
            <a:r>
              <a:rPr lang="ar-SY" sz="2000" dirty="0" smtClean="0"/>
              <a:t>. </a:t>
            </a:r>
            <a:r>
              <a:rPr lang="ar-LB" sz="2000" dirty="0" smtClean="0"/>
              <a:t>إن </a:t>
            </a:r>
            <a:r>
              <a:rPr lang="ar-SA" sz="2000" dirty="0" smtClean="0"/>
              <a:t>رأس المال هو الحجم الذي يحدد محفظة الاستثمار</a:t>
            </a:r>
            <a:endParaRPr lang="en-US" sz="2400" dirty="0" smtClean="0"/>
          </a:p>
          <a:p>
            <a:pPr algn="r" rtl="1"/>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xmlns="" val="3019509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buClrTx/>
              <a:buFont typeface="Wingdings" panose="05000000000000000000" pitchFamily="2" charset="2"/>
              <a:buChar char="§"/>
            </a:pPr>
            <a:r>
              <a:rPr lang="ar-SA" sz="1900" b="1" dirty="0" smtClean="0">
                <a:solidFill>
                  <a:schemeClr val="tx1">
                    <a:lumMod val="95000"/>
                    <a:lumOff val="5000"/>
                  </a:schemeClr>
                </a:solidFill>
              </a:rPr>
              <a:t>المعايرة الثانية للنموذج الكلي</a:t>
            </a:r>
            <a:endParaRPr lang="en-US" sz="1900" dirty="0" smtClean="0">
              <a:solidFill>
                <a:schemeClr val="tx1">
                  <a:lumMod val="95000"/>
                  <a:lumOff val="5000"/>
                </a:schemeClr>
              </a:solidFill>
            </a:endParaRPr>
          </a:p>
          <a:p>
            <a:pPr algn="r" rtl="1"/>
            <a:r>
              <a:rPr lang="ar-SA" sz="1700" dirty="0" smtClean="0">
                <a:solidFill>
                  <a:schemeClr val="tx1">
                    <a:lumMod val="95000"/>
                    <a:lumOff val="5000"/>
                  </a:schemeClr>
                </a:solidFill>
              </a:rPr>
              <a:t>أظهرت المحاولات الأولى للمعايرة مع القيم والافتراضات المذكورة </a:t>
            </a:r>
            <a:r>
              <a:rPr lang="ar-LB" sz="1700" dirty="0" smtClean="0">
                <a:solidFill>
                  <a:schemeClr val="tx1">
                    <a:lumMod val="95000"/>
                    <a:lumOff val="5000"/>
                  </a:schemeClr>
                </a:solidFill>
              </a:rPr>
              <a:t>سابقاً</a:t>
            </a:r>
            <a:r>
              <a:rPr lang="ar-SA" sz="1700" dirty="0" smtClean="0">
                <a:solidFill>
                  <a:schemeClr val="tx1">
                    <a:lumMod val="95000"/>
                    <a:lumOff val="5000"/>
                  </a:schemeClr>
                </a:solidFill>
              </a:rPr>
              <a:t> اتجاهين في سلوك النموذج: </a:t>
            </a:r>
            <a:endParaRPr lang="ar-LB" sz="1700" dirty="0" smtClean="0">
              <a:solidFill>
                <a:schemeClr val="tx1">
                  <a:lumMod val="95000"/>
                  <a:lumOff val="5000"/>
                </a:schemeClr>
              </a:solidFill>
            </a:endParaRPr>
          </a:p>
          <a:p>
            <a:pPr lvl="1" algn="r" rtl="1"/>
            <a:r>
              <a:rPr lang="ar-SA" sz="1700" dirty="0" smtClean="0">
                <a:solidFill>
                  <a:schemeClr val="tx1">
                    <a:lumMod val="95000"/>
                    <a:lumOff val="5000"/>
                  </a:schemeClr>
                </a:solidFill>
              </a:rPr>
              <a:t>المناطق الضعيفة هيكليًا (مقاطعات ذات كثافة سكانية منخفضة بشكل رئيسي) نمت بشكل أبطأ مما كانت عليه في الواقع</a:t>
            </a:r>
            <a:endParaRPr lang="ar-LB" sz="1700" dirty="0" smtClean="0">
              <a:solidFill>
                <a:schemeClr val="tx1">
                  <a:lumMod val="95000"/>
                  <a:lumOff val="5000"/>
                </a:schemeClr>
              </a:solidFill>
            </a:endParaRPr>
          </a:p>
          <a:p>
            <a:pPr lvl="1" algn="r" rtl="1"/>
            <a:r>
              <a:rPr lang="ar-SA" sz="1700" dirty="0" smtClean="0">
                <a:solidFill>
                  <a:schemeClr val="tx1">
                    <a:lumMod val="95000"/>
                    <a:lumOff val="5000"/>
                  </a:schemeClr>
                </a:solidFill>
              </a:rPr>
              <a:t>المحافظات المتقدمة (بشكل أساسي مقاطعات ذات كثافة سكانية عالية ) نمت بشكل أسرع مما كانت عليه في الواقع</a:t>
            </a:r>
            <a:endParaRPr lang="ar-LB" sz="1700" dirty="0" smtClean="0">
              <a:solidFill>
                <a:schemeClr val="tx1">
                  <a:lumMod val="95000"/>
                  <a:lumOff val="5000"/>
                </a:schemeClr>
              </a:solidFill>
            </a:endParaRPr>
          </a:p>
          <a:p>
            <a:pPr algn="r" rtl="1"/>
            <a:r>
              <a:rPr lang="ar-SA" sz="1800" dirty="0" smtClean="0">
                <a:solidFill>
                  <a:schemeClr val="tx1">
                    <a:lumMod val="95000"/>
                    <a:lumOff val="5000"/>
                  </a:schemeClr>
                </a:solidFill>
              </a:rPr>
              <a:t> لهذا السبب ، تم تشكيل ثلاث فئات من المقاطعات ، لكل منها افتراضات مختلفة حول الهيكل العمري للسكان في عام 1990 وفترة خصوبة النساء</a:t>
            </a:r>
            <a:r>
              <a:rPr lang="ar-LB" sz="1800" dirty="0" smtClean="0">
                <a:solidFill>
                  <a:schemeClr val="tx1">
                    <a:lumMod val="95000"/>
                    <a:lumOff val="5000"/>
                  </a:schemeClr>
                </a:solidFill>
              </a:rPr>
              <a:t> (انظر الشكل الذي على اليسار)</a:t>
            </a:r>
          </a:p>
          <a:p>
            <a:pPr algn="r" rtl="1"/>
            <a:endParaRPr lang="ar-LB" sz="1800" dirty="0" smtClean="0">
              <a:solidFill>
                <a:schemeClr val="tx1">
                  <a:lumMod val="95000"/>
                  <a:lumOff val="5000"/>
                </a:schemeClr>
              </a:solidFill>
            </a:endParaRPr>
          </a:p>
          <a:p>
            <a:pPr algn="r" rtl="1"/>
            <a:r>
              <a:rPr lang="ar-LB" sz="1800" dirty="0" smtClean="0">
                <a:solidFill>
                  <a:schemeClr val="tx1">
                    <a:lumMod val="95000"/>
                    <a:lumOff val="5000"/>
                  </a:schemeClr>
                </a:solidFill>
              </a:rPr>
              <a:t>كذلك افترض أن النساء:</a:t>
            </a:r>
          </a:p>
          <a:p>
            <a:pPr lvl="1" algn="r" rtl="1">
              <a:buClrTx/>
            </a:pPr>
            <a:r>
              <a:rPr lang="ar-LB" sz="1600" dirty="0" smtClean="0">
                <a:solidFill>
                  <a:schemeClr val="tx1">
                    <a:lumMod val="95000"/>
                    <a:lumOff val="5000"/>
                  </a:schemeClr>
                </a:solidFill>
              </a:rPr>
              <a:t>في </a:t>
            </a:r>
            <a:r>
              <a:rPr lang="ar-SA" sz="1600" dirty="0" smtClean="0">
                <a:solidFill>
                  <a:schemeClr val="tx1">
                    <a:lumMod val="95000"/>
                    <a:lumOff val="5000"/>
                  </a:schemeClr>
                </a:solidFill>
              </a:rPr>
              <a:t>المقاطعات الضعيفة هيكليًا لديهن أطفال تتراوح أعمارهن من 15 إلى 30 عامًا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في المناطق المتوسطة من 15 إلى 44 عامًا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في المقاطعات المتقدمة الذين تتراوح أعمارهم بين 20 و 44 عامًا </a:t>
            </a:r>
            <a:endParaRPr lang="ar-LB" sz="1600" dirty="0" smtClean="0">
              <a:solidFill>
                <a:schemeClr val="tx1">
                  <a:lumMod val="95000"/>
                  <a:lumOff val="5000"/>
                </a:schemeClr>
              </a:solidFill>
            </a:endParaRPr>
          </a:p>
          <a:p>
            <a:pPr algn="r" rtl="1">
              <a:buClrTx/>
            </a:pPr>
            <a:r>
              <a:rPr lang="ar-SA" sz="1800" dirty="0" smtClean="0">
                <a:solidFill>
                  <a:schemeClr val="tx1">
                    <a:lumMod val="95000"/>
                    <a:lumOff val="5000"/>
                  </a:schemeClr>
                </a:solidFill>
              </a:rPr>
              <a:t>مع هذه الافتراضات ، فإن انحرافات النموذج عن القيم التجريبية يتم تخفيضها دائمًا تقريبًا إلى أقل من +/- 2٪ في عام 1995. على وجه الخصوص ، فإن الاتجاه المذكور هو أن المقاطعات الضعيفة هيكليًا تنمو ببطء شديد وأن الأقاليم التقدمية تنمو بسرعة كبيرة تقريبًا يتم التخلص منها تمامًا</a:t>
            </a:r>
            <a:endParaRPr lang="ar-LB" sz="1800" dirty="0" smtClean="0">
              <a:solidFill>
                <a:schemeClr val="tx1">
                  <a:lumMod val="95000"/>
                  <a:lumOff val="5000"/>
                </a:schemeClr>
              </a:solidFill>
            </a:endParaRPr>
          </a:p>
          <a:p>
            <a:pPr algn="r" rtl="1">
              <a:buClrTx/>
            </a:pPr>
            <a:r>
              <a:rPr lang="ar-SA" sz="1800" dirty="0" smtClean="0">
                <a:solidFill>
                  <a:schemeClr val="tx1">
                    <a:lumMod val="95000"/>
                    <a:lumOff val="5000"/>
                  </a:schemeClr>
                </a:solidFill>
              </a:rPr>
              <a:t>بالنسبة للنموذج العام ، كان الانحراف بعد هذه التعديلات 1.2٪ في عام 2000. ويظهر ذلك مرة أخرى بشكل رسومي في الشكل </a:t>
            </a:r>
            <a:r>
              <a:rPr lang="ar-LB" sz="1800" dirty="0" smtClean="0">
                <a:solidFill>
                  <a:schemeClr val="tx1">
                    <a:lumMod val="95000"/>
                    <a:lumOff val="5000"/>
                  </a:schemeClr>
                </a:solidFill>
              </a:rPr>
              <a:t>الأيمن</a:t>
            </a:r>
            <a:endParaRPr lang="ar-LB" sz="1800" kern="1200" dirty="0" smtClean="0">
              <a:solidFill>
                <a:schemeClr val="tx1">
                  <a:lumMod val="95000"/>
                  <a:lumOff val="5000"/>
                </a:schemeClr>
              </a:solidFill>
              <a:effectLst/>
              <a:latin typeface="+mn-lt"/>
              <a:ea typeface="+mn-ea"/>
              <a:cs typeface="+mn-cs"/>
            </a:endParaRPr>
          </a:p>
          <a:p>
            <a:pPr algn="r" rtl="1"/>
            <a:endParaRPr lang="ar-LB" sz="1800" kern="1200" dirty="0" smtClean="0">
              <a:solidFill>
                <a:schemeClr val="tx1">
                  <a:lumMod val="95000"/>
                  <a:lumOff val="5000"/>
                </a:schemeClr>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xmlns="" val="2180456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توسيع النموذج ليشمل أنواع الأسرة</a:t>
            </a:r>
            <a:endParaRPr lang="en-US" sz="1200" kern="1200" dirty="0" smtClean="0">
              <a:solidFill>
                <a:schemeClr val="tx1"/>
              </a:solidFill>
              <a:effectLst/>
              <a:latin typeface="+mn-lt"/>
              <a:ea typeface="+mn-ea"/>
              <a:cs typeface="+mn-cs"/>
            </a:endParaRPr>
          </a:p>
          <a:p>
            <a:pPr algn="r" rtl="1"/>
            <a:r>
              <a:rPr lang="ar-LB" sz="1200" b="1" kern="1200" dirty="0" smtClean="0">
                <a:solidFill>
                  <a:schemeClr val="tx1"/>
                </a:solidFill>
                <a:effectLst/>
                <a:latin typeface="+mn-lt"/>
                <a:ea typeface="+mn-ea"/>
                <a:cs typeface="+mn-cs"/>
              </a:rPr>
              <a:t>.</a:t>
            </a:r>
            <a:r>
              <a:rPr lang="ar-SA" sz="1200" b="1" kern="1200" dirty="0" smtClean="0">
                <a:solidFill>
                  <a:schemeClr val="tx1"/>
                </a:solidFill>
                <a:effectLst/>
                <a:latin typeface="+mn-lt"/>
                <a:ea typeface="+mn-ea"/>
                <a:cs typeface="+mn-cs"/>
              </a:rPr>
              <a:t> تطوير أحجام الأسرة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بما أن المعلومات حول عدد الأسر وحجم الأسر المعيشية كانت متاحة فقط إلى حد محدود للغاية ، خاصة على مستوى المقاطعات وكسلسلة زمنية ، بالكاد يمكن الحصول على أي بيانات ، </a:t>
            </a:r>
            <a:endParaRPr lang="ar-LB" sz="1200" kern="1200" dirty="0" smtClean="0">
              <a:solidFill>
                <a:schemeClr val="tx1"/>
              </a:solidFill>
              <a:effectLst/>
              <a:latin typeface="+mn-lt"/>
              <a:ea typeface="+mn-ea"/>
              <a:cs typeface="+mn-cs"/>
            </a:endParaRPr>
          </a:p>
          <a:p>
            <a:pPr algn="r" rtl="1"/>
            <a:r>
              <a:rPr lang="ar-SA" sz="1200" strike="noStrike" kern="1200" dirty="0" smtClean="0">
                <a:solidFill>
                  <a:schemeClr val="tx1"/>
                </a:solidFill>
                <a:effectLst/>
                <a:latin typeface="+mn-lt"/>
                <a:ea typeface="+mn-ea"/>
                <a:cs typeface="+mn-cs"/>
              </a:rPr>
              <a:t>تم استخدام الطريقة المسماة لتحديد عدد الأسر </a:t>
            </a:r>
            <a:endParaRPr lang="ar-LB" sz="1200" strike="noStrike" kern="1200" dirty="0" smtClean="0">
              <a:solidFill>
                <a:schemeClr val="tx1"/>
              </a:solidFill>
              <a:effectLst/>
              <a:latin typeface="+mn-lt"/>
              <a:ea typeface="+mn-ea"/>
              <a:cs typeface="+mn-cs"/>
            </a:endParaRPr>
          </a:p>
          <a:p>
            <a:pPr algn="r" rtl="1"/>
            <a:r>
              <a:rPr lang="ar-SA" sz="1200" strike="noStrike" kern="1200" dirty="0" smtClean="0">
                <a:solidFill>
                  <a:schemeClr val="tx1"/>
                </a:solidFill>
                <a:effectLst/>
                <a:latin typeface="+mn-lt"/>
                <a:ea typeface="+mn-ea"/>
                <a:cs typeface="+mn-cs"/>
              </a:rPr>
              <a:t>كان من المفترض</a:t>
            </a:r>
            <a:r>
              <a:rPr lang="ar-LB" sz="1200" strike="noStrike" kern="1200" baseline="0" dirty="0" smtClean="0">
                <a:solidFill>
                  <a:schemeClr val="tx1"/>
                </a:solidFill>
                <a:effectLst/>
                <a:latin typeface="+mn-lt"/>
                <a:ea typeface="+mn-ea"/>
                <a:cs typeface="+mn-cs"/>
              </a:rPr>
              <a:t> </a:t>
            </a:r>
            <a:r>
              <a:rPr lang="ar-SA" sz="1200" strike="noStrike" kern="1200" dirty="0" smtClean="0">
                <a:solidFill>
                  <a:schemeClr val="tx1"/>
                </a:solidFill>
                <a:effectLst/>
                <a:latin typeface="+mn-lt"/>
                <a:ea typeface="+mn-ea"/>
                <a:cs typeface="+mn-cs"/>
              </a:rPr>
              <a:t>إذا </a:t>
            </a:r>
            <a:r>
              <a:rPr lang="ar-SA" sz="1200" kern="1200" dirty="0" smtClean="0">
                <a:solidFill>
                  <a:schemeClr val="tx1"/>
                </a:solidFill>
                <a:effectLst/>
                <a:latin typeface="+mn-lt"/>
                <a:ea typeface="+mn-ea"/>
                <a:cs typeface="+mn-cs"/>
              </a:rPr>
              <a:t>قسمت إجمالي عدد السكان على عدد الأسر ، فستحصل على متوسط ​​حجم الأسرة </a:t>
            </a:r>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لكن</a:t>
            </a:r>
            <a:r>
              <a:rPr lang="ar-SA" sz="1200" kern="1200" dirty="0" smtClean="0">
                <a:solidFill>
                  <a:schemeClr val="tx1"/>
                </a:solidFill>
                <a:effectLst/>
                <a:latin typeface="+mn-lt"/>
                <a:ea typeface="+mn-ea"/>
                <a:cs typeface="+mn-cs"/>
              </a:rPr>
              <a:t> تطبيق نفس الإجراء على المحافظات الفردية ، </a:t>
            </a:r>
            <a:r>
              <a:rPr lang="ar-LB" sz="1200" kern="1200" dirty="0" smtClean="0">
                <a:solidFill>
                  <a:schemeClr val="tx1"/>
                </a:solidFill>
                <a:effectLst/>
                <a:latin typeface="+mn-lt"/>
                <a:ea typeface="+mn-ea"/>
                <a:cs typeface="+mn-cs"/>
              </a:rPr>
              <a:t>يعطي</a:t>
            </a:r>
            <a:r>
              <a:rPr lang="ar-SA" sz="1200" kern="1200" dirty="0" smtClean="0">
                <a:solidFill>
                  <a:schemeClr val="tx1"/>
                </a:solidFill>
                <a:effectLst/>
                <a:latin typeface="+mn-lt"/>
                <a:ea typeface="+mn-ea"/>
                <a:cs typeface="+mn-cs"/>
              </a:rPr>
              <a:t> انحرافات كبيرة في الحالات الفردية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لهذا السبب ، استند حساب عدد الأسر في المقاطعات الفردية إلى حجم الأسرة النسبية ،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والذي يتم الحصول عليه من خلال قسمة حجم الأسرة المرصود تجريبيًا على مقاطعة على متوسط ​​حجم الأسرة المتوقع لإجمالي إندونيسيا.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ويلخص الجدول </a:t>
            </a:r>
            <a:r>
              <a:rPr lang="ar-LB" sz="1200" kern="1200" dirty="0" smtClean="0">
                <a:solidFill>
                  <a:schemeClr val="tx1"/>
                </a:solidFill>
                <a:effectLst/>
                <a:latin typeface="+mn-lt"/>
                <a:ea typeface="+mn-ea"/>
                <a:cs typeface="+mn-cs"/>
              </a:rPr>
              <a:t>اعلاه</a:t>
            </a:r>
            <a:r>
              <a:rPr lang="ar-LB"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البيانات المتاحة عن أحجام الأسرة وأحجام الأسرة النسبية المستمدة منها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بالنسبة للمقاطعات التي لم تتوفر عنها معلومات ، تم اعتماد قيمة المقاطعة التي ظهرت أكثر تشابهًا من حيث السمات الجغرافية والهيكلية.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يتم سرد أحجام الأسرة النسبية المستخدمة مرة أخرى بشكل صريح في الجدول </a:t>
            </a:r>
            <a:r>
              <a:rPr lang="ar-LB" sz="1200" kern="1200" dirty="0" smtClean="0">
                <a:solidFill>
                  <a:schemeClr val="tx1"/>
                </a:solidFill>
                <a:effectLst/>
                <a:latin typeface="+mn-lt"/>
                <a:ea typeface="+mn-ea"/>
                <a:cs typeface="+mn-cs"/>
              </a:rPr>
              <a:t>ادناه</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xmlns="" val="2180456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buClrTx/>
              <a:buFont typeface="Wingdings" panose="05000000000000000000" pitchFamily="2" charset="2"/>
              <a:buChar char="§"/>
            </a:pPr>
            <a:r>
              <a:rPr lang="ar-SA" sz="2000" b="1" dirty="0" smtClean="0">
                <a:solidFill>
                  <a:schemeClr val="tx1">
                    <a:lumMod val="95000"/>
                    <a:lumOff val="5000"/>
                  </a:schemeClr>
                </a:solidFill>
              </a:rPr>
              <a:t>اشتقاق دخل الأسرة</a:t>
            </a:r>
            <a:endParaRPr lang="en-US" sz="2000" b="1" dirty="0" smtClean="0">
              <a:solidFill>
                <a:schemeClr val="tx1">
                  <a:lumMod val="95000"/>
                  <a:lumOff val="5000"/>
                </a:schemeClr>
              </a:solidFill>
            </a:endParaRPr>
          </a:p>
          <a:p>
            <a:pPr algn="r" rtl="1"/>
            <a:r>
              <a:rPr lang="ar-SA" sz="1800" dirty="0" smtClean="0">
                <a:solidFill>
                  <a:schemeClr val="tx1">
                    <a:lumMod val="95000"/>
                    <a:lumOff val="5000"/>
                  </a:schemeClr>
                </a:solidFill>
              </a:rPr>
              <a:t>لكي تتمكن من تصنيف الأسر بشكل أكبر ، يجب أن يتم اشتقاق دخل الأسرة أولاً </a:t>
            </a:r>
            <a:endParaRPr lang="ar-LB" sz="1800" dirty="0" smtClean="0">
              <a:solidFill>
                <a:schemeClr val="tx1">
                  <a:lumMod val="95000"/>
                  <a:lumOff val="5000"/>
                </a:schemeClr>
              </a:solidFill>
            </a:endParaRPr>
          </a:p>
          <a:p>
            <a:pPr lvl="1" algn="r" rtl="1"/>
            <a:r>
              <a:rPr lang="ar-SA" sz="1600" dirty="0" smtClean="0">
                <a:solidFill>
                  <a:schemeClr val="tx1">
                    <a:lumMod val="95000"/>
                    <a:lumOff val="5000"/>
                  </a:schemeClr>
                </a:solidFill>
              </a:rPr>
              <a:t>كان من المفترض أن الدخل الفردي المتغير المتاح سيتم إعطاؤه من نموذج فرعي آخر </a:t>
            </a:r>
            <a:endParaRPr lang="ar-LB" sz="1600" dirty="0" smtClean="0">
              <a:solidFill>
                <a:schemeClr val="tx1">
                  <a:lumMod val="95000"/>
                  <a:lumOff val="5000"/>
                </a:schemeClr>
              </a:solidFill>
            </a:endParaRPr>
          </a:p>
          <a:p>
            <a:pPr lvl="1" algn="r" rtl="1"/>
            <a:r>
              <a:rPr lang="ar-SA" sz="1600" dirty="0" smtClean="0">
                <a:solidFill>
                  <a:schemeClr val="tx1">
                    <a:lumMod val="95000"/>
                    <a:lumOff val="5000"/>
                  </a:schemeClr>
                </a:solidFill>
              </a:rPr>
              <a:t>كان من المفترض أيضًا أن حصة القوى العاملة كانت 70٪ من السكان الذين تتراوح أعمارهم بين 15 و 64 عامًا (ينطبق ما يلي على إندونيسيا:</a:t>
            </a:r>
            <a:r>
              <a:rPr lang="ar-LB" sz="1600" dirty="0" smtClean="0">
                <a:solidFill>
                  <a:schemeClr val="tx1">
                    <a:lumMod val="95000"/>
                    <a:lumOff val="5000"/>
                  </a:schemeClr>
                </a:solidFill>
              </a:rPr>
              <a:t> </a:t>
            </a:r>
            <a:r>
              <a:rPr lang="ar-SA" sz="1600" dirty="0" smtClean="0">
                <a:solidFill>
                  <a:schemeClr val="tx1">
                    <a:lumMod val="95000"/>
                    <a:lumOff val="5000"/>
                  </a:schemeClr>
                </a:solidFill>
              </a:rPr>
              <a:t> 1980: 69٪، 1998: 74٪. للمقارنة: </a:t>
            </a:r>
            <a:r>
              <a:rPr lang="en-US" sz="1600" dirty="0" smtClean="0">
                <a:solidFill>
                  <a:schemeClr val="tx1">
                    <a:lumMod val="95000"/>
                    <a:lumOff val="5000"/>
                  </a:schemeClr>
                </a:solidFill>
                <a:latin typeface="Adobe Fan Heiti Std B" pitchFamily="34" charset="-128"/>
                <a:ea typeface="Adobe Fan Heiti Std B" pitchFamily="34" charset="-128"/>
              </a:rPr>
              <a:t>FRG 1980 </a:t>
            </a:r>
            <a:r>
              <a:rPr lang="ar-LB" sz="1600" dirty="0" smtClean="0">
                <a:solidFill>
                  <a:schemeClr val="tx1">
                    <a:lumMod val="95000"/>
                    <a:lumOff val="5000"/>
                  </a:schemeClr>
                </a:solidFill>
                <a:latin typeface="Adobe Fan Heiti Std B" pitchFamily="34" charset="-128"/>
                <a:ea typeface="Adobe Fan Heiti Std B" pitchFamily="34" charset="-128"/>
              </a:rPr>
              <a:t> </a:t>
            </a:r>
            <a:r>
              <a:rPr lang="ar-SA" sz="1600" dirty="0" smtClean="0">
                <a:solidFill>
                  <a:schemeClr val="tx1">
                    <a:lumMod val="95000"/>
                    <a:lumOff val="5000"/>
                  </a:schemeClr>
                </a:solidFill>
              </a:rPr>
              <a:t>و</a:t>
            </a:r>
            <a:r>
              <a:rPr lang="ar-LB" sz="1600" dirty="0" smtClean="0">
                <a:solidFill>
                  <a:schemeClr val="tx1">
                    <a:lumMod val="95000"/>
                    <a:lumOff val="5000"/>
                  </a:schemeClr>
                </a:solidFill>
              </a:rPr>
              <a:t> </a:t>
            </a:r>
            <a:r>
              <a:rPr lang="ar-SA" sz="1600" dirty="0" smtClean="0">
                <a:solidFill>
                  <a:schemeClr val="tx1">
                    <a:lumMod val="95000"/>
                    <a:lumOff val="5000"/>
                  </a:schemeClr>
                </a:solidFill>
              </a:rPr>
              <a:t> </a:t>
            </a:r>
            <a:r>
              <a:rPr lang="ar-SA" sz="1600" dirty="0" smtClean="0">
                <a:solidFill>
                  <a:schemeClr val="tx1">
                    <a:lumMod val="95000"/>
                    <a:lumOff val="5000"/>
                  </a:schemeClr>
                </a:solidFill>
                <a:latin typeface="Adobe Fan Heiti Std B" pitchFamily="34" charset="-128"/>
                <a:ea typeface="Adobe Fan Heiti Std B" pitchFamily="34" charset="-128"/>
              </a:rPr>
              <a:t>1998: 73</a:t>
            </a:r>
            <a:r>
              <a:rPr lang="ar-SA" sz="1600" dirty="0" smtClean="0">
                <a:solidFill>
                  <a:schemeClr val="tx1">
                    <a:lumMod val="95000"/>
                    <a:lumOff val="5000"/>
                  </a:schemeClr>
                </a:solidFill>
              </a:rPr>
              <a:t>٪) </a:t>
            </a:r>
            <a:endParaRPr lang="ar-LB" sz="1600" dirty="0" smtClean="0">
              <a:solidFill>
                <a:schemeClr val="tx1">
                  <a:lumMod val="95000"/>
                  <a:lumOff val="5000"/>
                </a:schemeClr>
              </a:solidFill>
            </a:endParaRPr>
          </a:p>
          <a:p>
            <a:pPr algn="r" rtl="1"/>
            <a:r>
              <a:rPr lang="ar-SA" sz="1800" dirty="0" smtClean="0">
                <a:solidFill>
                  <a:schemeClr val="tx1">
                    <a:lumMod val="95000"/>
                    <a:lumOff val="5000"/>
                  </a:schemeClr>
                </a:solidFill>
              </a:rPr>
              <a:t>من الضروري التحقق فيما إذا كان من الممكن اشتقاق نسبة العاملين من النماذج الفرعية الأخرى</a:t>
            </a:r>
            <a:r>
              <a:rPr lang="ar-LB" sz="1800" dirty="0" smtClean="0">
                <a:solidFill>
                  <a:schemeClr val="tx1">
                    <a:lumMod val="95000"/>
                    <a:lumOff val="5000"/>
                  </a:schemeClr>
                </a:solidFill>
              </a:rPr>
              <a:t>, </a:t>
            </a:r>
            <a:r>
              <a:rPr lang="ar-SA" sz="1800" dirty="0" smtClean="0">
                <a:solidFill>
                  <a:schemeClr val="tx1">
                    <a:lumMod val="95000"/>
                    <a:lumOff val="5000"/>
                  </a:schemeClr>
                </a:solidFill>
              </a:rPr>
              <a:t>ونتيجة لذلك دخل الأسرة</a:t>
            </a:r>
            <a:endParaRPr lang="en-US" sz="1800" dirty="0" smtClean="0">
              <a:solidFill>
                <a:schemeClr val="tx1">
                  <a:lumMod val="95000"/>
                  <a:lumOff val="5000"/>
                </a:schemeClr>
              </a:solidFill>
            </a:endParaRPr>
          </a:p>
          <a:p>
            <a:pPr marL="0" indent="0" algn="r" rtl="1">
              <a:buNone/>
            </a:pPr>
            <a:r>
              <a:rPr lang="ar-LB" sz="1800" dirty="0" smtClean="0">
                <a:solidFill>
                  <a:schemeClr val="tx1">
                    <a:lumMod val="95000"/>
                    <a:lumOff val="5000"/>
                  </a:schemeClr>
                </a:solidFill>
                <a:effectLst>
                  <a:outerShdw blurRad="38100" dist="38100" dir="2700000" algn="tl">
                    <a:srgbClr val="000000">
                      <a:alpha val="43137"/>
                    </a:srgbClr>
                  </a:outerShdw>
                </a:effectLst>
              </a:rPr>
              <a:t>      </a:t>
            </a:r>
            <a:r>
              <a:rPr lang="ar-SA" sz="1800" dirty="0" smtClean="0">
                <a:solidFill>
                  <a:schemeClr val="tx1">
                    <a:lumMod val="95000"/>
                    <a:lumOff val="5000"/>
                  </a:schemeClr>
                </a:solidFill>
                <a:effectLst>
                  <a:outerShdw blurRad="38100" dist="38100" dir="2700000" algn="tl">
                    <a:srgbClr val="000000">
                      <a:alpha val="43137"/>
                    </a:srgbClr>
                  </a:outerShdw>
                </a:effectLst>
              </a:rPr>
              <a:t>دخل الأسرة = الأشخاص العاملين / الأسر المعيشية </a:t>
            </a:r>
            <a:r>
              <a:rPr lang="en-US" sz="1800" b="1" dirty="0" smtClean="0">
                <a:solidFill>
                  <a:schemeClr val="tx1">
                    <a:lumMod val="95000"/>
                    <a:lumOff val="5000"/>
                  </a:schemeClr>
                </a:solidFill>
                <a:effectLst>
                  <a:outerShdw blurRad="38100" dist="38100" dir="2700000" algn="tl">
                    <a:srgbClr val="000000">
                      <a:alpha val="43137"/>
                    </a:srgbClr>
                  </a:outerShdw>
                </a:effectLst>
                <a:latin typeface="Adobe Fan Heiti Std B" pitchFamily="34" charset="-128"/>
                <a:ea typeface="Adobe Fan Heiti Std B" pitchFamily="34" charset="-128"/>
              </a:rPr>
              <a:t>x</a:t>
            </a:r>
            <a:r>
              <a:rPr lang="en-US" sz="1800" dirty="0" smtClean="0">
                <a:solidFill>
                  <a:schemeClr val="tx1">
                    <a:lumMod val="95000"/>
                    <a:lumOff val="5000"/>
                  </a:schemeClr>
                </a:solidFill>
                <a:effectLst>
                  <a:outerShdw blurRad="38100" dist="38100" dir="2700000" algn="tl">
                    <a:srgbClr val="000000">
                      <a:alpha val="43137"/>
                    </a:srgbClr>
                  </a:outerShdw>
                </a:effectLst>
              </a:rPr>
              <a:t> </a:t>
            </a:r>
            <a:r>
              <a:rPr lang="ar-LB" sz="1800" dirty="0" smtClean="0">
                <a:solidFill>
                  <a:schemeClr val="tx1">
                    <a:lumMod val="95000"/>
                    <a:lumOff val="5000"/>
                  </a:schemeClr>
                </a:solidFill>
                <a:effectLst>
                  <a:outerShdw blurRad="38100" dist="38100" dir="2700000" algn="tl">
                    <a:srgbClr val="000000">
                      <a:alpha val="43137"/>
                    </a:srgbClr>
                  </a:outerShdw>
                </a:effectLst>
              </a:rPr>
              <a:t> </a:t>
            </a:r>
            <a:r>
              <a:rPr lang="ar-SA" sz="1800" dirty="0" smtClean="0">
                <a:solidFill>
                  <a:schemeClr val="tx1">
                    <a:lumMod val="95000"/>
                    <a:lumOff val="5000"/>
                  </a:schemeClr>
                </a:solidFill>
                <a:effectLst>
                  <a:outerShdw blurRad="38100" dist="38100" dir="2700000" algn="tl">
                    <a:srgbClr val="000000">
                      <a:alpha val="43137"/>
                    </a:srgbClr>
                  </a:outerShdw>
                </a:effectLst>
              </a:rPr>
              <a:t>دخل الفرد</a:t>
            </a:r>
            <a:endParaRPr lang="en-US" sz="1800" dirty="0" smtClean="0">
              <a:solidFill>
                <a:schemeClr val="tx1">
                  <a:lumMod val="95000"/>
                  <a:lumOff val="5000"/>
                </a:schemeClr>
              </a:solidFill>
              <a:effectLst>
                <a:outerShdw blurRad="38100" dist="38100" dir="2700000" algn="tl">
                  <a:srgbClr val="000000">
                    <a:alpha val="43137"/>
                  </a:srgbClr>
                </a:outerShdw>
              </a:effectLst>
            </a:endParaRPr>
          </a:p>
          <a:p>
            <a:pPr algn="r" rtl="1"/>
            <a:r>
              <a:rPr lang="ar-SA" sz="1800" dirty="0" smtClean="0">
                <a:solidFill>
                  <a:schemeClr val="tx1">
                    <a:lumMod val="95000"/>
                    <a:lumOff val="5000"/>
                  </a:schemeClr>
                </a:solidFill>
              </a:rPr>
              <a:t>يتم حساب هذه القيمة على مستوى المقاطعات</a:t>
            </a:r>
            <a:r>
              <a:rPr lang="ar-LB" sz="1800" dirty="0" smtClean="0">
                <a:solidFill>
                  <a:schemeClr val="tx1">
                    <a:lumMod val="95000"/>
                    <a:lumOff val="5000"/>
                  </a:schemeClr>
                </a:solidFill>
              </a:rPr>
              <a:t> </a:t>
            </a: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b="1" dirty="0" smtClean="0">
              <a:solidFill>
                <a:schemeClr val="tx1">
                  <a:lumMod val="95000"/>
                  <a:lumOff val="5000"/>
                </a:schemeClr>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b="1" dirty="0" smtClean="0">
                <a:solidFill>
                  <a:schemeClr val="tx1">
                    <a:lumMod val="95000"/>
                    <a:lumOff val="5000"/>
                  </a:schemeClr>
                </a:solidFill>
              </a:rPr>
              <a:t>التفريق بين أنواع الأسرة</a:t>
            </a:r>
            <a:r>
              <a:rPr lang="ar-LB" sz="1200" dirty="0" smtClean="0">
                <a:solidFill>
                  <a:schemeClr val="tx1">
                    <a:lumMod val="95000"/>
                    <a:lumOff val="5000"/>
                  </a:schemeClr>
                </a:solidFill>
              </a:rPr>
              <a:t>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من أجل التمييز بين أنواع الأسر المعيشية ، كان لا بد من استخدام ال</a:t>
            </a:r>
            <a:r>
              <a:rPr lang="ar-LB" sz="1200" kern="1200" dirty="0" smtClean="0">
                <a:solidFill>
                  <a:schemeClr val="tx1"/>
                </a:solidFill>
                <a:effectLst/>
                <a:latin typeface="+mn-lt"/>
                <a:ea typeface="+mn-ea"/>
                <a:cs typeface="+mn-cs"/>
              </a:rPr>
              <a:t>بيانات </a:t>
            </a:r>
            <a:r>
              <a:rPr lang="en-US" sz="1200" kern="1200" dirty="0" smtClean="0">
                <a:solidFill>
                  <a:schemeClr val="tx1"/>
                </a:solidFill>
                <a:effectLst/>
                <a:latin typeface="+mn-lt"/>
                <a:ea typeface="+mn-ea"/>
                <a:cs typeface="+mn-cs"/>
              </a:rPr>
              <a:t>Java</a:t>
            </a:r>
            <a:r>
              <a:rPr lang="ar-LB" sz="1200" kern="1200" dirty="0" smtClean="0">
                <a:solidFill>
                  <a:schemeClr val="tx1"/>
                </a:solidFill>
                <a:effectLst/>
                <a:latin typeface="+mn-lt"/>
                <a:ea typeface="+mn-ea"/>
                <a:cs typeface="+mn-cs"/>
              </a:rPr>
              <a:t> المتعلقة</a:t>
            </a:r>
            <a:r>
              <a:rPr lang="ar-LB" sz="1200" kern="1200" baseline="0" dirty="0" smtClean="0">
                <a:solidFill>
                  <a:schemeClr val="tx1"/>
                </a:solidFill>
                <a:effectLst/>
                <a:latin typeface="+mn-lt"/>
                <a:ea typeface="+mn-ea"/>
                <a:cs typeface="+mn-cs"/>
              </a:rPr>
              <a:t> ب</a:t>
            </a:r>
            <a:r>
              <a:rPr lang="ar-LB" sz="1200" kern="1200" dirty="0" smtClean="0">
                <a:solidFill>
                  <a:schemeClr val="tx1"/>
                </a:solidFill>
                <a:effectLst/>
                <a:latin typeface="+mn-lt"/>
                <a:ea typeface="+mn-ea"/>
                <a:cs typeface="+mn-cs"/>
              </a:rPr>
              <a:t>توزيع الدخل باستخدام المركزية لعام 1995 بشكل حصري تقريبًا</a:t>
            </a:r>
            <a:r>
              <a:rPr lang="ar-SA"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ويظهر ذلك في الشكل </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وقد أدى ذلك إلى متوسط ​​دخل الفرد بحوالي 150.000 روبية. </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إذا تم اختيار الحدود بشكل مناسب ، يمكن تحويل التوزيع الموضح إلى دخل الأسرة والأنواع الثلاثة "الأسر ذات الدخل المنخفض" و"الأسر ذات الدخل المتوسط" و"التمييز بين الأسر ذات الدخل المرتفع".</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b="0" dirty="0" smtClean="0">
                <a:solidFill>
                  <a:schemeClr val="tx1">
                    <a:lumMod val="95000"/>
                    <a:lumOff val="5000"/>
                  </a:schemeClr>
                </a:solidFill>
              </a:rPr>
              <a:t>تم استخدام </a:t>
            </a:r>
            <a:r>
              <a:rPr lang="en-US" sz="1200" b="0" dirty="0" smtClean="0">
                <a:solidFill>
                  <a:schemeClr val="tx1">
                    <a:lumMod val="95000"/>
                    <a:lumOff val="5000"/>
                  </a:schemeClr>
                </a:solidFill>
              </a:rPr>
              <a:t>VENSIM</a:t>
            </a:r>
            <a:r>
              <a:rPr lang="ar-LB" sz="1200" b="0" baseline="0" dirty="0" smtClean="0">
                <a:solidFill>
                  <a:schemeClr val="tx1">
                    <a:lumMod val="95000"/>
                    <a:lumOff val="5000"/>
                  </a:schemeClr>
                </a:solidFill>
              </a:rPr>
              <a:t> لهذا الغرض</a:t>
            </a:r>
            <a:endParaRPr lang="ar-LB" sz="1000" b="0" dirty="0" smtClean="0">
              <a:solidFill>
                <a:schemeClr val="tx1">
                  <a:lumMod val="95000"/>
                  <a:lumOff val="5000"/>
                </a:schemeClr>
              </a:solidFill>
            </a:endParaRPr>
          </a:p>
          <a:p>
            <a:pPr algn="r" rtl="1"/>
            <a:endParaRPr lang="ar-LB" dirty="0" smtClean="0"/>
          </a:p>
          <a:p>
            <a:pPr algn="r" rtl="1"/>
            <a:endParaRPr lang="ar-LB" dirty="0" smtClean="0"/>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xmlns="" val="4277061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600" b="1" kern="1200" dirty="0" smtClean="0">
                <a:solidFill>
                  <a:schemeClr val="tx1"/>
                </a:solidFill>
                <a:effectLst/>
                <a:latin typeface="+mn-lt"/>
                <a:ea typeface="+mn-ea"/>
                <a:cs typeface="+mn-cs"/>
              </a:rPr>
              <a:t>المحاكاة</a:t>
            </a:r>
          </a:p>
          <a:p>
            <a:pPr marL="0" marR="0" indent="0" algn="r" defTabSz="914400" rtl="1" eaLnBrk="1" fontAlgn="auto" latinLnBrk="0" hangingPunct="1">
              <a:lnSpc>
                <a:spcPct val="100000"/>
              </a:lnSpc>
              <a:spcBef>
                <a:spcPts val="0"/>
              </a:spcBef>
              <a:spcAft>
                <a:spcPts val="0"/>
              </a:spcAft>
              <a:buClrTx/>
              <a:buSzTx/>
              <a:buFontTx/>
              <a:buNone/>
              <a:tabLst/>
              <a:defRPr/>
            </a:pPr>
            <a:r>
              <a:rPr lang="ar-LB" sz="1600" b="1" kern="1200" dirty="0" smtClean="0">
                <a:solidFill>
                  <a:schemeClr val="tx1"/>
                </a:solidFill>
                <a:effectLst/>
                <a:latin typeface="+mn-lt"/>
                <a:ea typeface="+mn-ea"/>
                <a:cs typeface="+mn-cs"/>
              </a:rPr>
              <a:t>.</a:t>
            </a:r>
            <a:r>
              <a:rPr lang="ar-LB" sz="1600" b="1" kern="1200" baseline="0" dirty="0" smtClean="0">
                <a:solidFill>
                  <a:schemeClr val="tx1"/>
                </a:solidFill>
                <a:effectLst/>
                <a:latin typeface="+mn-lt"/>
                <a:ea typeface="+mn-ea"/>
                <a:cs typeface="+mn-cs"/>
              </a:rPr>
              <a:t> </a:t>
            </a:r>
            <a:r>
              <a:rPr lang="ar-SA" sz="1200" b="1" kern="1200" dirty="0" smtClean="0">
                <a:solidFill>
                  <a:schemeClr val="tx1"/>
                </a:solidFill>
                <a:effectLst/>
                <a:latin typeface="+mn-lt"/>
                <a:ea typeface="+mn-ea"/>
                <a:cs typeface="+mn-cs"/>
              </a:rPr>
              <a:t>التنبؤ بالتنمية السكانية على أساس الافتراضات</a:t>
            </a:r>
            <a:endParaRPr lang="ar-LB" sz="1600" b="1"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بعد</a:t>
            </a:r>
            <a:r>
              <a:rPr lang="ar-LB"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مقارنة قيم النموذج مع القيم التجريبية القليلة المتاحة، يمكن افتراض الصلاحية التجريبية. نظرًا لأن النموذج يحسب جميع البيانات المذكورة في المقدمة بعد إجراء الإضافات وبالتالي فهو متاح للنماذج الفرعية الأخرى ، فقد كان التطبيق صالحًا أيضًا.</a:t>
            </a:r>
            <a:endParaRPr lang="ar-LB" sz="1200" kern="1200" dirty="0" smtClean="0">
              <a:solidFill>
                <a:schemeClr val="tx1"/>
              </a:solidFill>
              <a:effectLst/>
              <a:latin typeface="+mn-lt"/>
              <a:ea typeface="+mn-ea"/>
              <a:cs typeface="+mn-cs"/>
            </a:endParaRPr>
          </a:p>
          <a:p>
            <a:pPr algn="r" rtl="1">
              <a:buClrTx/>
            </a:pPr>
            <a:r>
              <a:rPr lang="ar-SA" sz="1800" dirty="0" smtClean="0">
                <a:solidFill>
                  <a:schemeClr val="tx1">
                    <a:lumMod val="95000"/>
                    <a:lumOff val="5000"/>
                  </a:schemeClr>
                </a:solidFill>
              </a:rPr>
              <a:t>في التشغيل الأول للمحاكاة ، تم التنبؤ بالتنمية السكانية باستخدام القيم والافتراضات المذكورة </a:t>
            </a:r>
            <a:r>
              <a:rPr lang="ar-LB" sz="1800" dirty="0" smtClean="0">
                <a:solidFill>
                  <a:schemeClr val="tx1">
                    <a:lumMod val="95000"/>
                    <a:lumOff val="5000"/>
                  </a:schemeClr>
                </a:solidFill>
              </a:rPr>
              <a:t>سابقاً</a:t>
            </a:r>
            <a:r>
              <a:rPr lang="ar-SA" sz="1800" dirty="0" smtClean="0">
                <a:solidFill>
                  <a:schemeClr val="tx1">
                    <a:lumMod val="95000"/>
                    <a:lumOff val="5000"/>
                  </a:schemeClr>
                </a:solidFill>
              </a:rPr>
              <a:t> </a:t>
            </a:r>
            <a:endParaRPr lang="ar-LB" sz="18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في ظل هذه الظروف ، سيزداد عدد السكان من 212 مليون في عام 2000 إلى 309 مليون في عام 2040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سيتضاعف عدد الأسر تقريبًا من 55 مليون في عام 2000 إلى 109 مليون في عام 2040 </a:t>
            </a:r>
            <a:endParaRPr lang="ar-LB" sz="1600" dirty="0" smtClean="0">
              <a:solidFill>
                <a:schemeClr val="tx1">
                  <a:lumMod val="95000"/>
                  <a:lumOff val="5000"/>
                </a:schemeClr>
              </a:solidFill>
            </a:endParaRPr>
          </a:p>
          <a:p>
            <a:pPr algn="r" rtl="1">
              <a:buClrTx/>
              <a:buFontTx/>
              <a:buChar char="⇚"/>
            </a:pPr>
            <a:r>
              <a:rPr lang="ar-SA" sz="1800" dirty="0" smtClean="0">
                <a:solidFill>
                  <a:schemeClr val="tx1">
                    <a:lumMod val="95000"/>
                    <a:lumOff val="5000"/>
                  </a:schemeClr>
                </a:solidFill>
              </a:rPr>
              <a:t>وهذا من شأنه أن يقلل متوسط ​​حجم الأسرة من 3.8 أشخاص في عام 2000 إلى 2.8 شخص في عام 2040 </a:t>
            </a:r>
            <a:endParaRPr lang="ar-LB" sz="1800" dirty="0" smtClean="0">
              <a:solidFill>
                <a:schemeClr val="tx1">
                  <a:lumMod val="95000"/>
                  <a:lumOff val="5000"/>
                </a:schemeClr>
              </a:solidFill>
            </a:endParaRPr>
          </a:p>
          <a:p>
            <a:pPr algn="r" rtl="1">
              <a:buClrTx/>
            </a:pPr>
            <a:r>
              <a:rPr lang="ar-SA" sz="1800" dirty="0" smtClean="0">
                <a:solidFill>
                  <a:schemeClr val="tx1">
                    <a:lumMod val="95000"/>
                    <a:lumOff val="5000"/>
                  </a:schemeClr>
                </a:solidFill>
              </a:rPr>
              <a:t>كما هو متوقع ، ستكون هناك أيضًا اختلافات إقليمية كبيرة. بينما يوجد متوسط ​​نمو يقارب</a:t>
            </a:r>
            <a:r>
              <a:rPr lang="ar-LB" sz="1800" dirty="0" smtClean="0">
                <a:solidFill>
                  <a:schemeClr val="tx1">
                    <a:lumMod val="95000"/>
                    <a:lumOff val="5000"/>
                  </a:schemeClr>
                </a:solidFill>
              </a:rPr>
              <a:t>:</a:t>
            </a:r>
          </a:p>
          <a:p>
            <a:pPr lvl="1" algn="r" rtl="1">
              <a:buClrTx/>
            </a:pPr>
            <a:r>
              <a:rPr lang="ar-SA" sz="1600" dirty="0" smtClean="0">
                <a:solidFill>
                  <a:schemeClr val="tx1">
                    <a:lumMod val="95000"/>
                    <a:lumOff val="5000"/>
                  </a:schemeClr>
                </a:solidFill>
              </a:rPr>
              <a:t> 1٪ سنويًا لكل إندونيسيا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إيريان جايا بمتوسط ​​نمو 1.6٪ </a:t>
            </a:r>
            <a:endParaRPr lang="ar-LB" sz="1600" dirty="0" smtClean="0">
              <a:solidFill>
                <a:schemeClr val="tx1">
                  <a:lumMod val="95000"/>
                  <a:lumOff val="5000"/>
                </a:schemeClr>
              </a:solidFill>
            </a:endParaRPr>
          </a:p>
          <a:p>
            <a:pPr lvl="1" algn="r" rtl="1"/>
            <a:r>
              <a:rPr lang="ar-SA" sz="1600" dirty="0" smtClean="0">
                <a:solidFill>
                  <a:schemeClr val="tx1">
                    <a:lumMod val="95000"/>
                    <a:lumOff val="5000"/>
                  </a:schemeClr>
                </a:solidFill>
              </a:rPr>
              <a:t>جاكرتا بنسبة 0.6٪ </a:t>
            </a:r>
            <a:r>
              <a:rPr lang="ar-LB" sz="1600" dirty="0" smtClean="0">
                <a:solidFill>
                  <a:schemeClr val="tx1">
                    <a:lumMod val="95000"/>
                    <a:lumOff val="5000"/>
                  </a:schemeClr>
                </a:solidFill>
              </a:rPr>
              <a:t>تقريباً</a:t>
            </a: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مقارنة بتوقعات أخرى</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 أجل الحصول على انطباع عما إذا كان مثل هذا التطور واقعيًا ، تمت مقارنة توقعات النموذج مع توقعات من مؤسسات أخرى. </a:t>
            </a:r>
            <a:endParaRPr lang="ar-LB" sz="1200" kern="1200" dirty="0" smtClean="0">
              <a:solidFill>
                <a:schemeClr val="tx1"/>
              </a:solidFill>
              <a:effectLst/>
              <a:latin typeface="+mn-lt"/>
              <a:ea typeface="+mn-ea"/>
              <a:cs typeface="+mn-cs"/>
            </a:endParaRPr>
          </a:p>
          <a:p>
            <a:pPr lvl="1" algn="r" rtl="1"/>
            <a:r>
              <a:rPr lang="ar-SA" sz="1200" kern="1200" dirty="0" smtClean="0">
                <a:solidFill>
                  <a:schemeClr val="tx1"/>
                </a:solidFill>
                <a:effectLst/>
                <a:latin typeface="+mn-lt"/>
                <a:ea typeface="+mn-ea"/>
                <a:cs typeface="+mn-cs"/>
              </a:rPr>
              <a:t>تقدير مكتب الولايات المتحدة للتعداد وتقدير الأمم المتحدة</a:t>
            </a:r>
            <a:r>
              <a:rPr lang="ar-LB" sz="1200" kern="1200" dirty="0" smtClean="0">
                <a:solidFill>
                  <a:schemeClr val="tx1"/>
                </a:solidFill>
                <a:effectLst/>
                <a:latin typeface="+mn-lt"/>
                <a:ea typeface="+mn-ea"/>
                <a:cs typeface="+mn-cs"/>
              </a:rPr>
              <a:t>,</a:t>
            </a:r>
            <a:r>
              <a:rPr lang="ar-SA" sz="1200" kern="1200" dirty="0" smtClean="0">
                <a:solidFill>
                  <a:schemeClr val="tx1"/>
                </a:solidFill>
                <a:effectLst/>
                <a:latin typeface="+mn-lt"/>
                <a:ea typeface="+mn-ea"/>
                <a:cs typeface="+mn-cs"/>
              </a:rPr>
              <a:t> يتوقع مكتب التعداد السكاني في الولايات المتحدة أن يبلغ عدد السكان 329 مليون نسمة في عام 2040. </a:t>
            </a:r>
            <a:endParaRPr lang="ar-LB" sz="1200" kern="1200" dirty="0" smtClean="0">
              <a:solidFill>
                <a:schemeClr val="tx1"/>
              </a:solidFill>
              <a:effectLst/>
              <a:latin typeface="+mn-lt"/>
              <a:ea typeface="+mn-ea"/>
              <a:cs typeface="+mn-cs"/>
            </a:endParaRPr>
          </a:p>
          <a:p>
            <a:pPr lvl="1" algn="r" rtl="1"/>
            <a:r>
              <a:rPr lang="ar-SA" sz="1200" kern="1200" dirty="0" smtClean="0">
                <a:solidFill>
                  <a:schemeClr val="tx1"/>
                </a:solidFill>
                <a:effectLst/>
                <a:latin typeface="+mn-lt"/>
                <a:ea typeface="+mn-ea"/>
                <a:cs typeface="+mn-cs"/>
              </a:rPr>
              <a:t>تفترض الأمم المتحدة متغيرًا متوسطًا يبلغ 275 مليونًا في عام 2025 و 318 مليونًا في عام 2050. </a:t>
            </a:r>
            <a:endParaRPr lang="ar-LB" sz="1200" kern="1200" dirty="0" smtClean="0">
              <a:solidFill>
                <a:schemeClr val="tx1"/>
              </a:solidFill>
              <a:effectLst/>
              <a:latin typeface="+mn-lt"/>
              <a:ea typeface="+mn-ea"/>
              <a:cs typeface="+mn-cs"/>
            </a:endParaRPr>
          </a:p>
          <a:p>
            <a:pPr lvl="0" algn="r" rtl="1"/>
            <a:r>
              <a:rPr lang="ar-SA" sz="1200" kern="1200" dirty="0" smtClean="0">
                <a:solidFill>
                  <a:schemeClr val="tx1"/>
                </a:solidFill>
                <a:effectLst/>
                <a:latin typeface="+mn-lt"/>
                <a:ea typeface="+mn-ea"/>
                <a:cs typeface="+mn-cs"/>
              </a:rPr>
              <a:t>مع الاستيفاء الخطي ، ينتج عن هذا قيمة 301 مليون نسمة لعام 2040 وهذا يعني أن توقعات النموذج الذي تم إنشاؤه تقع بالضبط بين قيم المؤسسات الأخرى ، والتي يمكن أن تكون على الأقل مؤشرا على جودة التوقعات. يوضح الشكل التوقعات المختلفة بمرور الوقت.</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xmlns="" val="22787003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b="1" dirty="0" smtClean="0">
                <a:solidFill>
                  <a:schemeClr val="tx1">
                    <a:lumMod val="95000"/>
                    <a:lumOff val="5000"/>
                  </a:schemeClr>
                </a:solidFill>
              </a:rPr>
              <a:t>التنبؤ في سيناريوهات مختلفة</a:t>
            </a:r>
            <a:endParaRPr lang="en-US" sz="1200" dirty="0" smtClean="0">
              <a:solidFill>
                <a:schemeClr val="tx1">
                  <a:lumMod val="95000"/>
                  <a:lumOff val="5000"/>
                </a:schemeClr>
              </a:solidFill>
            </a:endParaRPr>
          </a:p>
          <a:p>
            <a:pPr algn="r" rtl="1">
              <a:buFont typeface="Wingdings" panose="05000000000000000000" pitchFamily="2" charset="2"/>
              <a:buChar char="§"/>
            </a:pPr>
            <a:r>
              <a:rPr lang="ar-SA" sz="1400" b="1" dirty="0" smtClean="0">
                <a:solidFill>
                  <a:schemeClr val="tx1">
                    <a:lumMod val="95000"/>
                    <a:lumOff val="5000"/>
                  </a:schemeClr>
                </a:solidFill>
              </a:rPr>
              <a:t>السيناريو 1: "التباطؤ قيد التقدم"</a:t>
            </a:r>
            <a:endParaRPr lang="ar-LB" sz="1400" dirty="0" smtClean="0">
              <a:solidFill>
                <a:schemeClr val="tx1">
                  <a:lumMod val="95000"/>
                  <a:lumOff val="5000"/>
                </a:schemeClr>
              </a:solidFill>
            </a:endParaRPr>
          </a:p>
          <a:p>
            <a:pPr algn="r" rtl="1"/>
            <a:r>
              <a:rPr lang="ar-SA" sz="1200" dirty="0" smtClean="0">
                <a:solidFill>
                  <a:schemeClr val="tx1">
                    <a:lumMod val="95000"/>
                    <a:lumOff val="5000"/>
                  </a:schemeClr>
                </a:solidFill>
              </a:rPr>
              <a:t>في السيناريو الأول ، المشار إليه باسم "التقدم البطيء" ، يجب فحص التطور الذي سيحدث إذا كان الانخفاض المتوقع في معدل المواليد أبطأ مما كان متوقعًا في البداية</a:t>
            </a:r>
            <a:endParaRPr lang="ar-LB" sz="1200" dirty="0" smtClean="0">
              <a:solidFill>
                <a:schemeClr val="tx1">
                  <a:lumMod val="95000"/>
                  <a:lumOff val="5000"/>
                </a:schemeClr>
              </a:solidFill>
            </a:endParaRPr>
          </a:p>
          <a:p>
            <a:pPr algn="r" rtl="1"/>
            <a:r>
              <a:rPr lang="ar-SA" sz="1200" dirty="0" smtClean="0">
                <a:solidFill>
                  <a:schemeClr val="tx1">
                    <a:lumMod val="95000"/>
                    <a:lumOff val="5000"/>
                  </a:schemeClr>
                </a:solidFill>
              </a:rPr>
              <a:t>لهذا الغرض ، تم زيادة معدلات ال</a:t>
            </a:r>
            <a:r>
              <a:rPr lang="ar-LB" sz="1200" dirty="0" smtClean="0">
                <a:solidFill>
                  <a:schemeClr val="tx1">
                    <a:lumMod val="95000"/>
                    <a:lumOff val="5000"/>
                  </a:schemeClr>
                </a:solidFill>
              </a:rPr>
              <a:t>ولادات</a:t>
            </a:r>
            <a:r>
              <a:rPr lang="ar-SA" sz="1200" dirty="0" smtClean="0">
                <a:solidFill>
                  <a:schemeClr val="tx1">
                    <a:lumMod val="95000"/>
                    <a:lumOff val="5000"/>
                  </a:schemeClr>
                </a:solidFill>
              </a:rPr>
              <a:t> الأصلية بنسبة 1 ٪ كل عام</a:t>
            </a:r>
            <a:endParaRPr lang="ar-LB" sz="1200" dirty="0" smtClean="0">
              <a:solidFill>
                <a:schemeClr val="tx1">
                  <a:lumMod val="95000"/>
                  <a:lumOff val="5000"/>
                </a:schemeClr>
              </a:solidFill>
            </a:endParaRPr>
          </a:p>
          <a:p>
            <a:pPr algn="r" rtl="1"/>
            <a:r>
              <a:rPr lang="ar-SA" sz="1200" dirty="0" smtClean="0">
                <a:solidFill>
                  <a:schemeClr val="tx1">
                    <a:lumMod val="95000"/>
                    <a:lumOff val="5000"/>
                  </a:schemeClr>
                </a:solidFill>
              </a:rPr>
              <a:t>في ظل هذه الظروف الجديدة ، ستكون هناك زيادة خطية تقريبًا في عدد السكان وقيمة ما يقرب من 376 مليون نسمة في عام 2040</a:t>
            </a:r>
            <a:endParaRPr lang="en-US" sz="1200" dirty="0" smtClean="0">
              <a:solidFill>
                <a:schemeClr val="tx1">
                  <a:lumMod val="95000"/>
                  <a:lumOff val="5000"/>
                </a:schemeClr>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algn="r" rtl="1">
              <a:buClrTx/>
              <a:buFont typeface="Wingdings" panose="05000000000000000000" pitchFamily="2" charset="2"/>
              <a:buChar char="§"/>
            </a:pPr>
            <a:r>
              <a:rPr lang="ar-SA" sz="2000" b="1" dirty="0" smtClean="0">
                <a:solidFill>
                  <a:schemeClr val="tx1">
                    <a:lumMod val="95000"/>
                    <a:lumOff val="5000"/>
                  </a:schemeClr>
                </a:solidFill>
              </a:rPr>
              <a:t>السيناريو 2: "إندونيسيا تلحق بالركب"</a:t>
            </a:r>
            <a:endParaRPr lang="en-US" sz="2000" dirty="0" smtClean="0">
              <a:solidFill>
                <a:schemeClr val="tx1">
                  <a:lumMod val="95000"/>
                  <a:lumOff val="5000"/>
                </a:schemeClr>
              </a:solidFill>
            </a:endParaRPr>
          </a:p>
          <a:p>
            <a:pPr algn="r" rtl="1"/>
            <a:r>
              <a:rPr lang="ar-SA" sz="1800" dirty="0" smtClean="0">
                <a:solidFill>
                  <a:schemeClr val="tx1">
                    <a:lumMod val="95000"/>
                    <a:lumOff val="5000"/>
                  </a:schemeClr>
                </a:solidFill>
              </a:rPr>
              <a:t>في الحالة المعاكسة ، يجب التحقق مما يحدث عندما يتسارع انخفاض معدلات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ك</a:t>
            </a:r>
            <a:r>
              <a:rPr lang="ar-LB" sz="1800" dirty="0" smtClean="0">
                <a:solidFill>
                  <a:schemeClr val="tx1">
                    <a:lumMod val="95000"/>
                    <a:lumOff val="5000"/>
                  </a:schemeClr>
                </a:solidFill>
              </a:rPr>
              <a:t>ذلك </a:t>
            </a:r>
            <a:r>
              <a:rPr lang="ar-SA" sz="1800" dirty="0" smtClean="0">
                <a:solidFill>
                  <a:schemeClr val="tx1">
                    <a:lumMod val="95000"/>
                    <a:lumOff val="5000"/>
                  </a:schemeClr>
                </a:solidFill>
              </a:rPr>
              <a:t>تم افتراض انحراف بنسبة 1٪ سنويًا بناءً على القيمة الأصلية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في هذه الحالة اتضح أن الزيادة في عدد السكان ست</a:t>
            </a:r>
            <a:r>
              <a:rPr lang="ar-LB" sz="1800" dirty="0" smtClean="0">
                <a:solidFill>
                  <a:schemeClr val="tx1">
                    <a:lumMod val="95000"/>
                    <a:lumOff val="5000"/>
                  </a:schemeClr>
                </a:solidFill>
              </a:rPr>
              <a:t>كون</a:t>
            </a:r>
            <a:r>
              <a:rPr lang="ar-SA" sz="1800" dirty="0" smtClean="0">
                <a:solidFill>
                  <a:schemeClr val="tx1">
                    <a:lumMod val="95000"/>
                    <a:lumOff val="5000"/>
                  </a:schemeClr>
                </a:solidFill>
              </a:rPr>
              <a:t> في وقت مبكر للغاية </a:t>
            </a:r>
            <a:endParaRPr lang="ar-LB" sz="1800" dirty="0" smtClean="0">
              <a:solidFill>
                <a:schemeClr val="tx1">
                  <a:lumMod val="95000"/>
                  <a:lumOff val="5000"/>
                </a:schemeClr>
              </a:solidFill>
            </a:endParaRPr>
          </a:p>
          <a:p>
            <a:pPr lvl="1" algn="r" rtl="1"/>
            <a:r>
              <a:rPr lang="ar-SA" sz="1600" dirty="0" smtClean="0">
                <a:solidFill>
                  <a:schemeClr val="tx1">
                    <a:lumMod val="95000"/>
                    <a:lumOff val="5000"/>
                  </a:schemeClr>
                </a:solidFill>
              </a:rPr>
              <a:t>بحلول عام 2028 ، سيكون إجمالي عدد السكان قد نما إلى 260 مليونًا ، وبعد ذلك سينخفض ​​إلى 251 مليونًا في عام 2040</a:t>
            </a:r>
            <a:endParaRPr lang="en-US" sz="1500" dirty="0" smtClean="0">
              <a:solidFill>
                <a:schemeClr val="tx1">
                  <a:lumMod val="95000"/>
                  <a:lumOff val="5000"/>
                </a:schemeClr>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يقارن الشكل بين التوقعات الأصلية والسيناريوهين</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buFont typeface="Wingdings" panose="05000000000000000000" pitchFamily="2" charset="2"/>
              <a:buChar char="§"/>
            </a:pPr>
            <a:r>
              <a:rPr lang="ar-SA" sz="2000" b="1" dirty="0" smtClean="0">
                <a:solidFill>
                  <a:schemeClr val="tx1">
                    <a:lumMod val="95000"/>
                    <a:lumOff val="5000"/>
                  </a:schemeClr>
                </a:solidFill>
              </a:rPr>
              <a:t>تفسير النتائج</a:t>
            </a:r>
            <a:endParaRPr lang="en-US" sz="2000" dirty="0" smtClean="0">
              <a:solidFill>
                <a:schemeClr val="tx1">
                  <a:lumMod val="95000"/>
                  <a:lumOff val="5000"/>
                </a:schemeClr>
              </a:solidFill>
            </a:endParaRPr>
          </a:p>
          <a:p>
            <a:pPr algn="r" rtl="1"/>
            <a:r>
              <a:rPr lang="ar-SA" sz="1800" dirty="0" smtClean="0">
                <a:solidFill>
                  <a:schemeClr val="tx1">
                    <a:lumMod val="95000"/>
                    <a:lumOff val="5000"/>
                  </a:schemeClr>
                </a:solidFill>
              </a:rPr>
              <a:t>أظهرت الاختلافات الكبيرة بين السيناريوهات الثلاثة أن تطور معدلات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له أهمية حاسمة للتطور طويل الأجل للسكان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حتى التغييرات الصغيرة جدًا تؤدي إلى تغيير سلوك النموذج تمامًا.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إن "فن التكهن" هو بالتحديد التنبؤ بمعدلات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بدقة قدر الإمكان. </a:t>
            </a:r>
            <a:endParaRPr lang="ar-LB" sz="1800" dirty="0" smtClean="0">
              <a:solidFill>
                <a:schemeClr val="tx1">
                  <a:lumMod val="95000"/>
                  <a:lumOff val="5000"/>
                </a:schemeClr>
              </a:solidFill>
            </a:endParaRPr>
          </a:p>
          <a:p>
            <a:pPr algn="r" rtl="1"/>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في النموذج الذي تم تطويره هنا ، تم افتراض أن معدل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خارجي وتم استخدام التوقعات المتاحة.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في الواقع ، سيكون هناك أيضًا تبعيات على الأحجام الأخرى لمعدل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a:t>
            </a:r>
            <a:endParaRPr lang="ar-LB" sz="1800" dirty="0" smtClean="0">
              <a:solidFill>
                <a:schemeClr val="tx1">
                  <a:lumMod val="95000"/>
                  <a:lumOff val="5000"/>
                </a:schemeClr>
              </a:solidFill>
            </a:endParaRPr>
          </a:p>
          <a:p>
            <a:pPr lvl="1" algn="r" rtl="1"/>
            <a:r>
              <a:rPr lang="ar-SA" sz="1600" dirty="0" smtClean="0">
                <a:solidFill>
                  <a:schemeClr val="tx1">
                    <a:lumMod val="95000"/>
                    <a:lumOff val="5000"/>
                  </a:schemeClr>
                </a:solidFill>
              </a:rPr>
              <a:t>على سبيل المثال ، حقيقة أن معدل المواليد في الدول الغربية الغنية أقل بكثير يمكن أن يشير إلى أن معدل المواليد سينخفض ​​مع زيادة الدخل و / أو التقدم التكنولوجي. </a:t>
            </a:r>
            <a:endParaRPr lang="ar-LB" sz="1600" dirty="0" smtClean="0">
              <a:solidFill>
                <a:schemeClr val="tx1">
                  <a:lumMod val="95000"/>
                  <a:lumOff val="5000"/>
                </a:schemeClr>
              </a:solidFill>
            </a:endParaRPr>
          </a:p>
          <a:p>
            <a:pPr algn="r" rtl="1"/>
            <a:r>
              <a:rPr lang="ar-SA" sz="1800" dirty="0" smtClean="0">
                <a:solidFill>
                  <a:schemeClr val="tx1">
                    <a:lumMod val="95000"/>
                    <a:lumOff val="5000"/>
                  </a:schemeClr>
                </a:solidFill>
              </a:rPr>
              <a:t>كجزء من تكامل النموذج ،</a:t>
            </a:r>
            <a:r>
              <a:rPr lang="ar-LB" sz="1800" dirty="0" smtClean="0">
                <a:solidFill>
                  <a:schemeClr val="tx1">
                    <a:lumMod val="95000"/>
                    <a:lumOff val="5000"/>
                  </a:schemeClr>
                </a:solidFill>
              </a:rPr>
              <a:t> </a:t>
            </a:r>
            <a:r>
              <a:rPr lang="ar-SA" sz="1800" dirty="0" smtClean="0">
                <a:solidFill>
                  <a:schemeClr val="tx1">
                    <a:lumMod val="95000"/>
                    <a:lumOff val="5000"/>
                  </a:schemeClr>
                </a:solidFill>
              </a:rPr>
              <a:t>لذلك ينبغي النظر في تضمين هذه التبعيات في النموذج العام</a:t>
            </a:r>
            <a:endParaRPr lang="en-US" sz="1800" dirty="0" smtClean="0">
              <a:solidFill>
                <a:schemeClr val="tx1">
                  <a:lumMod val="95000"/>
                  <a:lumOff val="5000"/>
                </a:schemeClr>
              </a:solidFill>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xmlns="" val="2278700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None/>
            </a:pPr>
            <a:r>
              <a:rPr lang="ar-LB" sz="2000" b="1" dirty="0" smtClean="0">
                <a:solidFill>
                  <a:schemeClr val="tx1">
                    <a:lumMod val="95000"/>
                    <a:lumOff val="5000"/>
                  </a:schemeClr>
                </a:solidFill>
              </a:rPr>
              <a:t>الملاحظة النهائية</a:t>
            </a:r>
          </a:p>
          <a:p>
            <a:pPr marL="0" indent="0" algn="r" rtl="1">
              <a:buNone/>
            </a:pPr>
            <a:r>
              <a:rPr lang="ar-SA" sz="2000" dirty="0" smtClean="0">
                <a:solidFill>
                  <a:schemeClr val="tx1">
                    <a:lumMod val="95000"/>
                    <a:lumOff val="5000"/>
                  </a:schemeClr>
                </a:solidFill>
              </a:rPr>
              <a:t>يمكن تلخيص النتائج الرئيسية لهذا العمل على النحو التالي:</a:t>
            </a:r>
            <a:endParaRPr lang="en-US" sz="2000" dirty="0" smtClean="0">
              <a:solidFill>
                <a:schemeClr val="tx1">
                  <a:lumMod val="95000"/>
                  <a:lumOff val="5000"/>
                </a:schemeClr>
              </a:solidFill>
            </a:endParaRPr>
          </a:p>
          <a:p>
            <a:pPr algn="r" rtl="1"/>
            <a:r>
              <a:rPr lang="ar-SA" sz="2000" dirty="0" smtClean="0">
                <a:solidFill>
                  <a:schemeClr val="tx1">
                    <a:lumMod val="95000"/>
                    <a:lumOff val="5000"/>
                  </a:schemeClr>
                </a:solidFill>
              </a:rPr>
              <a:t>النموذج الذي تم إنشاؤه بشكل جيد يتطابق مع التطور الحقيقي للسكان في فترة المعايرة </a:t>
            </a:r>
            <a:endParaRPr lang="ar-LB" sz="2000" dirty="0" smtClean="0">
              <a:solidFill>
                <a:schemeClr val="tx1">
                  <a:lumMod val="95000"/>
                  <a:lumOff val="5000"/>
                </a:schemeClr>
              </a:solidFill>
            </a:endParaRPr>
          </a:p>
          <a:p>
            <a:pPr lvl="1" algn="r" rtl="1"/>
            <a:r>
              <a:rPr lang="ar-SA" sz="2000" dirty="0" smtClean="0">
                <a:solidFill>
                  <a:schemeClr val="tx1">
                    <a:lumMod val="95000"/>
                    <a:lumOff val="5000"/>
                  </a:schemeClr>
                </a:solidFill>
              </a:rPr>
              <a:t>تبلغ الانحرافات عن إجمالي إندونيسيا حوالي 1 ٪ في عام 2000 ، على مستوى المقاطعات في الغالب أقل من +/- 2 ٪ في عام 1995</a:t>
            </a:r>
            <a:endParaRPr lang="en-US" sz="2000" dirty="0" smtClean="0">
              <a:solidFill>
                <a:schemeClr val="tx1">
                  <a:lumMod val="95000"/>
                  <a:lumOff val="5000"/>
                </a:schemeClr>
              </a:solidFill>
            </a:endParaRPr>
          </a:p>
          <a:p>
            <a:pPr algn="r" rtl="1"/>
            <a:r>
              <a:rPr lang="ar-SA" sz="2000" dirty="0" smtClean="0">
                <a:solidFill>
                  <a:schemeClr val="tx1">
                    <a:lumMod val="95000"/>
                    <a:lumOff val="5000"/>
                  </a:schemeClr>
                </a:solidFill>
              </a:rPr>
              <a:t>تبدو القيمة المتوقعة لـ 309 مليون نسمة في عام 2040 واقعية بالنظر إلى النجاح الكبير الذي حققته إندونيسيا في الحد من النمو السكاني وبالمقارنة مع التوقعات الأخرى </a:t>
            </a:r>
            <a:endParaRPr lang="ar-LB" sz="2000" dirty="0" smtClean="0">
              <a:solidFill>
                <a:schemeClr val="tx1">
                  <a:lumMod val="95000"/>
                  <a:lumOff val="5000"/>
                </a:schemeClr>
              </a:solidFill>
            </a:endParaRPr>
          </a:p>
          <a:p>
            <a:pPr lvl="1" algn="r" rtl="1"/>
            <a:r>
              <a:rPr lang="ar-SA" sz="2000" dirty="0" smtClean="0">
                <a:solidFill>
                  <a:schemeClr val="tx1">
                    <a:lumMod val="95000"/>
                    <a:lumOff val="5000"/>
                  </a:schemeClr>
                </a:solidFill>
              </a:rPr>
              <a:t>وهو يقابل متوسط ​​نمو سنوي يقارب. 1٪ بين عامي 2000 و 2040</a:t>
            </a:r>
            <a:endParaRPr lang="en-US" sz="2000" dirty="0" smtClean="0">
              <a:solidFill>
                <a:schemeClr val="tx1">
                  <a:lumMod val="95000"/>
                  <a:lumOff val="5000"/>
                </a:schemeClr>
              </a:solidFill>
            </a:endParaRPr>
          </a:p>
          <a:p>
            <a:pPr algn="r" rtl="1"/>
            <a:r>
              <a:rPr lang="ar-SA" sz="2000" dirty="0" smtClean="0">
                <a:solidFill>
                  <a:schemeClr val="tx1">
                    <a:lumMod val="95000"/>
                    <a:lumOff val="5000"/>
                  </a:schemeClr>
                </a:solidFill>
              </a:rPr>
              <a:t>بالنسبة للفترة المتوقعة ، يضاعف النموذج تقريبًا عدد الأسر وبالتالي انخفاض متوسط ​​حجم الأسرة من 3.8 فردًا حاليًا إلى 2.8 فردًا في عام 2040 </a:t>
            </a:r>
            <a:endParaRPr lang="ar-LB" sz="2000" dirty="0" smtClean="0">
              <a:solidFill>
                <a:schemeClr val="tx1">
                  <a:lumMod val="95000"/>
                  <a:lumOff val="5000"/>
                </a:schemeClr>
              </a:solidFill>
            </a:endParaRPr>
          </a:p>
          <a:p>
            <a:pPr lvl="1" algn="r" rtl="1"/>
            <a:r>
              <a:rPr lang="ar-SA" sz="2000" dirty="0" smtClean="0">
                <a:solidFill>
                  <a:schemeClr val="tx1">
                    <a:lumMod val="95000"/>
                    <a:lumOff val="5000"/>
                  </a:schemeClr>
                </a:solidFill>
              </a:rPr>
              <a:t>يعتمد تطوير الأسر حسب فئة الدخل بشكل كبير على النماذج الفرعية الأخرى ويجب أن يكون ضمن النطاق يتم فحص تكامل النموذج مرة أخرى</a:t>
            </a:r>
            <a:endParaRPr lang="en-US" sz="2000" dirty="0" smtClean="0">
              <a:solidFill>
                <a:schemeClr val="tx1">
                  <a:lumMod val="95000"/>
                  <a:lumOff val="5000"/>
                </a:schemeClr>
              </a:solidFill>
            </a:endParaRPr>
          </a:p>
          <a:p>
            <a:pPr algn="r" rtl="1"/>
            <a:r>
              <a:rPr lang="ar-SA" sz="2000" dirty="0" smtClean="0">
                <a:solidFill>
                  <a:schemeClr val="tx1">
                    <a:lumMod val="95000"/>
                    <a:lumOff val="5000"/>
                  </a:schemeClr>
                </a:solidFill>
              </a:rPr>
              <a:t>تم تحديد معدل ال</a:t>
            </a:r>
            <a:r>
              <a:rPr lang="ar-LB" sz="2000" dirty="0" smtClean="0">
                <a:solidFill>
                  <a:schemeClr val="tx1">
                    <a:lumMod val="95000"/>
                    <a:lumOff val="5000"/>
                  </a:schemeClr>
                </a:solidFill>
              </a:rPr>
              <a:t>ولادات</a:t>
            </a:r>
            <a:r>
              <a:rPr lang="ar-SA" sz="2000" dirty="0" smtClean="0">
                <a:solidFill>
                  <a:schemeClr val="tx1">
                    <a:lumMod val="95000"/>
                    <a:lumOff val="5000"/>
                  </a:schemeClr>
                </a:solidFill>
              </a:rPr>
              <a:t> باعتباره المحدد الحاسم للتنمية السكانية. </a:t>
            </a:r>
            <a:endParaRPr lang="ar-LB" sz="2000" dirty="0" smtClean="0">
              <a:solidFill>
                <a:schemeClr val="tx1">
                  <a:lumMod val="95000"/>
                  <a:lumOff val="5000"/>
                </a:schemeClr>
              </a:solidFill>
            </a:endParaRPr>
          </a:p>
          <a:p>
            <a:pPr lvl="1" algn="r" rtl="1">
              <a:buClrTx/>
              <a:buFont typeface="CommercialPi BT" panose="05020102010206080802" pitchFamily="18" charset="2"/>
              <a:buChar char="Ü"/>
            </a:pPr>
            <a:r>
              <a:rPr lang="ar-SA" sz="2000" dirty="0" smtClean="0">
                <a:solidFill>
                  <a:schemeClr val="tx1">
                    <a:lumMod val="95000"/>
                    <a:lumOff val="5000"/>
                  </a:schemeClr>
                </a:solidFill>
              </a:rPr>
              <a:t>هنا ، يجب أيضًا التحقق من التبعيات على النماذج الفرعية الأخرى كجزء من تكامل النموذج</a:t>
            </a:r>
            <a:endParaRPr lang="en-US" sz="2000" dirty="0" smtClean="0">
              <a:solidFill>
                <a:schemeClr val="tx1">
                  <a:lumMod val="95000"/>
                  <a:lumOff val="5000"/>
                </a:schemeClr>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xmlns="" val="2278700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xmlns="" val="3329823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E2CABDDE-F488-423F-A947-1DA51AD74680}" type="slidenum">
              <a:rPr lang="fr-FR" smtClean="0">
                <a:solidFill>
                  <a:prstClr val="black"/>
                </a:solidFill>
              </a:rPr>
              <a:pPr/>
              <a:t>65</a:t>
            </a:fld>
            <a:endParaRPr lang="fr-FR">
              <a:solidFill>
                <a:prstClr val="black"/>
              </a:solidFill>
            </a:endParaRPr>
          </a:p>
        </p:txBody>
      </p:sp>
    </p:spTree>
    <p:extLst>
      <p:ext uri="{BB962C8B-B14F-4D97-AF65-F5344CB8AC3E}">
        <p14:creationId xmlns:p14="http://schemas.microsoft.com/office/powerpoint/2010/main" xmlns="" val="1239882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sz="1200" dirty="0" smtClean="0"/>
              <a:t>يتصف لبنان الحالي بالفساد و الفقر و قلة النظافة و مشاكل أخرى لا تعد و لا تحصى...</a:t>
            </a:r>
            <a:endParaRPr lang="en-US" sz="1200" dirty="0" smtClean="0"/>
          </a:p>
          <a:p>
            <a:pPr algn="r" rtl="1"/>
            <a:r>
              <a:rPr lang="ar-LB" sz="1200" dirty="0" smtClean="0"/>
              <a:t>الحل هو الاصلاح و اعادة تحقيق التنمية على مختلف أبعادها للتخلص من مصائب لبنان</a:t>
            </a: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sz="1200" dirty="0" smtClean="0"/>
              <a:t>غالبا ما نسمع أن الزعماء هم من يعرقلون التنمية و ذلك بفسادهم و استبدادهم, و هذا أمر لاشك فيه, فهم أكثر من يملكون القدرة على عرقلة النهوض للدولة, لكن من يعينهم هو الشعب نفسه الذي يشكو من شرهم, و هم في النهاية أيضا لبنانيين أي يفكرون و يتصرفون كما يفكر و يتصرف اللبناني, من المستحيل أن يكون هؤلاء الزعماء بالصدفة هم نخبة من شر اللبنانيين, لأن الواقع أن معظمنا, اذا استلمنا منصبا سياسيا لا نفعل غير ما يفعله السياسيين الحاليين, فنرى شخص فلان يتكلم عن الرئيس فلان أنه ظالم مستبد, فاسد, سارق لأموال الدولة, ثم تدور الأيام و يصبح ذلك الشخص رئيسا, فيظلم و يفسد و يسرق أموال الدولة...</a:t>
            </a:r>
          </a:p>
        </p:txBody>
      </p:sp>
      <p:sp>
        <p:nvSpPr>
          <p:cNvPr id="4" name="Slide Number Placeholder 3"/>
          <p:cNvSpPr>
            <a:spLocks noGrp="1"/>
          </p:cNvSpPr>
          <p:nvPr>
            <p:ph type="sldNum" sz="quarter" idx="10"/>
          </p:nvPr>
        </p:nvSpPr>
        <p:spPr/>
        <p:txBody>
          <a:bodyPr/>
          <a:lstStyle/>
          <a:p>
            <a:fld id="{8562CA49-B546-4796-BAB3-CC9A1BA74FF3}" type="slidenum">
              <a:rPr lang="fr-FR" smtClean="0">
                <a:solidFill>
                  <a:prstClr val="black"/>
                </a:solidFill>
              </a:rPr>
              <a:pPr/>
              <a:t>66</a:t>
            </a:fld>
            <a:endParaRPr lang="fr-FR">
              <a:solidFill>
                <a:prstClr val="black"/>
              </a:solidFill>
            </a:endParaRPr>
          </a:p>
        </p:txBody>
      </p:sp>
    </p:spTree>
    <p:extLst>
      <p:ext uri="{BB962C8B-B14F-4D97-AF65-F5344CB8AC3E}">
        <p14:creationId xmlns:p14="http://schemas.microsoft.com/office/powerpoint/2010/main" xmlns="" val="31466435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ظننا أن المشكلة و الحل ليس لهما علاقة الا بالنواب و الوزراء, و الواقع أننا ننتظر عشرات السنين, و لم يتغير شيء, بل يذهب الزعيم, و يحل مكانه من هو نسخة منه أو أسوء منه.</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ان كنا نبحث عن الاصلاح فانه يكمن في تغيير التفكير لدى اللبنانيين, بل في تربيتهم. يتربى الولد منذ صغره على أن عليه التعلم لتأمين مستقبله, ثم يدخل المدرسة, و تستمر التعليمات:" عليك أن تتعلم لكسب رزقك و تأمين مستقبلك..." الا أنه يزاد على ذلك" ان أتيحت لك الفرصة للسفر الى الخارج, فاخرج بلا تردد, لأن في لبنان لا توجد فرص عمل جيدة", ثم تجري الأحاديث عن اناس تعلموا في لبنان ثم سافروا الى أوروبا و أسسوا هناك حياة جديدة محترمة خالية من العوائق و كأنهم أفراد مثاليين, مع العلم أنهم قد هربوا من مسؤولية لها غاية في الأهمية و هي خدمة المجتمع و الوطن الذي تربوا فيه, تلك المسؤولية التي لم يكتسبها الولد لا من أهله و لا من معلميه. ينتج عن ذلك فرد لا يهمه سوى نفسه عائلته و راحته المادية و لو كانت على حساب الوطن...</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67</a:t>
            </a:fld>
            <a:endParaRPr lang="fr-FR"/>
          </a:p>
        </p:txBody>
      </p:sp>
    </p:spTree>
    <p:extLst>
      <p:ext uri="{BB962C8B-B14F-4D97-AF65-F5344CB8AC3E}">
        <p14:creationId xmlns:p14="http://schemas.microsoft.com/office/powerpoint/2010/main" xmlns="" val="3747461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من الاعتبارات السابقة، نعلم أن إمكانات الإنتاج تعتمد أيضًا على عرض العمل. يتوقف ويستند هذا الحجم بدوره إلى إنتاجية العمل (الناتج المحلي الإجمالي متوسط قوة العمل في السنة) ، ومتوسط وقت العمل  والقوى العاملة معا. تعتبر الإنتاجية بالإضافة إلى متوسط وقت العمل ثابتًا النظر فيها. يتم احتساب القوى العاملة من السكان احياناً كعامل ثابت</a:t>
            </a:r>
            <a:endParaRPr lang="fr-FR" dirty="0" smtClean="0"/>
          </a:p>
          <a:p>
            <a:pPr algn="r" rtl="1"/>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20</a:t>
            </a:fld>
            <a:endParaRPr lang="fr-FR">
              <a:solidFill>
                <a:prstClr val="black"/>
              </a:solidFill>
            </a:endParaRPr>
          </a:p>
        </p:txBody>
      </p:sp>
    </p:spTree>
    <p:extLst>
      <p:ext uri="{BB962C8B-B14F-4D97-AF65-F5344CB8AC3E}">
        <p14:creationId xmlns:p14="http://schemas.microsoft.com/office/powerpoint/2010/main" xmlns="" val="3019509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في هذه الحالة سيأتينا بالتأكيد ليس من يبتغون تحقيق مصالحنا, بل من لا نهمهم بقدر ذرة, من يفكروا مثلنا أي بأنفسهم فقط, و قد صدق من قال:" كما تكونوا يولى عليكم".</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dirty="0" smtClean="0">
                <a:solidFill>
                  <a:schemeClr val="tx1"/>
                </a:solidFill>
              </a:rPr>
              <a:t>صحیح أن النقص كبیر, و أنه یستغرق الكثیر من الوقت لسده, و لكنه لیس مستحیل حتى نتخلى عن الوطن, بل لیس علینا غیر أن نطبق "كلنا للوطن" في حیاتنا؛ ذلك یعني أن كل فرد من أفراد الوطن, من رئیس الجمھوریة حتى ناطور البنایة, لھ دور تجاه الوطن وھو سد جزء صغیر من النقص الكبیر و ذلك من خلال القیام بالوظیفة باستقامة, و بما یتناسب مع الضمیر الانساني من أجل الوطن الكبیر ولیس من أجل العائلة الصغیرة (فقط).</a:t>
            </a:r>
            <a:endParaRPr lang="en-US" sz="1200" dirty="0" smtClean="0">
              <a:solidFill>
                <a:schemeClr val="tx1"/>
              </a:solidFill>
            </a:endParaRPr>
          </a:p>
          <a:p>
            <a:pPr algn="r" rtl="1"/>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sz="1200" dirty="0" smtClean="0">
                <a:solidFill>
                  <a:prstClr val="black"/>
                </a:solidFill>
              </a:rPr>
              <a:t>عندھا نتخطى قیود الفساد و الطائفیة و سننھض تدریجیا بعد نومنا الطویل, الشرط الوحید ھو فقط أن نؤمن بأنفسنا, أن نؤمن بأن لبنان سیرجع و لو بعد طول المھلة. ألمانیا على سبیل المثال دمرت بالكامل خلال الحرب العالمیة الثانیة, كان حالھا بعد انتھاء الحرب أسوء بكثیر من حالنا الیوم, لكنھا الیوم على ما نراھا من تقدم و تطور في الكثیر من النواحي, و ذلك بفضل الھمة العالیة التي للأسف الشدید یفتقدھا شبابنا الذین غالبا ما ھم منغرقین بالشھوات و حالات الحب و الغرام التي لا تأثیر ایجابي لھا بدلا من الانشغال بالقضایا المھمة الواقعیة. ما الذي یمنعنا من أن نعمر وطنا مزدھرا كألمانیا؟ ھل ھم بشر و نحن بشر آخرون؟ الى متى سنظل نفكر أن ما فعله الغرب یستحیل علینا فعله؟ من المؤسف أننا نطلب العون من دول خارجیة لحل مشاكلنا بالرغم من معرفتنا من أن أحیانا ھذه الدول ھي سببا مباشرا أو غیر مباشرا للكثیر من مشاكلنا.</a:t>
            </a:r>
            <a:endParaRPr lang="en-US" sz="1200" dirty="0" smtClean="0">
              <a:solidFill>
                <a:prstClr val="black"/>
              </a:solidFill>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68</a:t>
            </a:fld>
            <a:endParaRPr lang="fr-FR"/>
          </a:p>
        </p:txBody>
      </p:sp>
    </p:spTree>
    <p:extLst>
      <p:ext uri="{BB962C8B-B14F-4D97-AF65-F5344CB8AC3E}">
        <p14:creationId xmlns:p14="http://schemas.microsoft.com/office/powerpoint/2010/main" xmlns="" val="20537146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
                <a:srgbClr val="9C5252"/>
              </a:buClr>
              <a:buSzTx/>
              <a:buFont typeface="Wingdings"/>
              <a:buNone/>
              <a:tabLst/>
              <a:defRPr/>
            </a:pPr>
            <a:r>
              <a:rPr lang="ar-LB" sz="1200" dirty="0" smtClean="0">
                <a:solidFill>
                  <a:schemeClr val="tx1"/>
                </a:solidFill>
              </a:rPr>
              <a:t>على أیدینا قیود وضعناھا بأنفسنا تمنعنا من تحقیق الاصلاح, تتمثل بعدم الثقة بالنفس, و قول "اید وحدة ما بتزقف" مما یدفعنا الى الكف عن عمل أي شيء بسبب التوقع أنه لا ینفع اذا قمنا بھ لوحدنا. من المفروض أن یسعى ویكافح المواطن من أجل تطویر بلده و لو لم یتوصل الى نتیجة ملموسة في حیاته ھو, و ذلك أفضل بكثیر من الذي یترك وطنه و یصبح دكتور أو مھندس في الخارج و یؤمن ثروة...فالأول رأى بیتھ مدمرا فسعى الى اعادة بنائه, أما الثاني فرأى بیته مدمرا, فذھب الى من ساھم في تدمیره لیطلب اللجوء عنده...</a:t>
            </a:r>
            <a:endParaRPr lang="ar-LB" sz="1200" dirty="0" smtClean="0">
              <a:solidFill>
                <a:prstClr val="black"/>
              </a:solidFill>
            </a:endParaRPr>
          </a:p>
          <a:p>
            <a:pPr marL="0" indent="0" algn="just" rtl="1">
              <a:buClr>
                <a:srgbClr val="9C5252"/>
              </a:buClr>
              <a:buFont typeface="Wingdings"/>
              <a:buNone/>
            </a:pPr>
            <a:endParaRPr lang="ar-LB" sz="1200" dirty="0" smtClean="0">
              <a:solidFill>
                <a:prstClr val="black"/>
              </a:solidFill>
            </a:endParaRPr>
          </a:p>
          <a:p>
            <a:pPr marL="0" indent="0" algn="just" rtl="1">
              <a:buClr>
                <a:srgbClr val="9C5252"/>
              </a:buClr>
              <a:buFont typeface="Wingdings"/>
              <a:buNone/>
            </a:pPr>
            <a:r>
              <a:rPr lang="ar-LB" sz="1200" dirty="0" smtClean="0">
                <a:solidFill>
                  <a:prstClr val="black"/>
                </a:solidFill>
              </a:rPr>
              <a:t>في الخلاصة؛ ان لم یكن حتى الآن الاصلاح متحققا في لبنان فذلك لأن اللبنانیین لم یستحقوه بعد, وما نراه من مصائب ما ھي الا نتیجة كسلنا و سكوتنا, فالذي لا یحني رقبته لا أحد یدوس علیھا.</a:t>
            </a:r>
          </a:p>
          <a:p>
            <a:pPr marL="0" indent="0" algn="just" rtl="1">
              <a:buClr>
                <a:srgbClr val="9C5252"/>
              </a:buClr>
              <a:buFont typeface="Wingdings"/>
              <a:buNone/>
            </a:pPr>
            <a:r>
              <a:rPr lang="ar-LB" sz="1200" dirty="0" smtClean="0">
                <a:solidFill>
                  <a:prstClr val="black"/>
                </a:solidFill>
              </a:rPr>
              <a:t>متى یحقق اللبناني الاصلاح لنفسه و یقول "كلنا للوطن" بكل صدق وفخر و بدون خجل؟</a:t>
            </a:r>
            <a:endParaRPr lang="en-US" sz="1200" dirty="0" smtClean="0">
              <a:solidFill>
                <a:prstClr val="black"/>
              </a:solidFill>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69</a:t>
            </a:fld>
            <a:endParaRPr lang="fr-FR"/>
          </a:p>
        </p:txBody>
      </p:sp>
    </p:spTree>
    <p:extLst>
      <p:ext uri="{BB962C8B-B14F-4D97-AF65-F5344CB8AC3E}">
        <p14:creationId xmlns:p14="http://schemas.microsoft.com/office/powerpoint/2010/main" xmlns="" val="2822465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b="1" dirty="0" smtClean="0">
                <a:solidFill>
                  <a:prstClr val="white"/>
                </a:solidFill>
                <a:latin typeface="GE SS Unique Light" pitchFamily="18" charset="-78"/>
                <a:ea typeface="GE SS Unique Light" pitchFamily="18" charset="-78"/>
                <a:cs typeface="GE SS Unique Light" pitchFamily="18" charset="-78"/>
              </a:rPr>
              <a:t>نشاطات </a:t>
            </a:r>
            <a:r>
              <a:rPr lang="ar-SY" sz="1200" b="1" dirty="0" smtClean="0">
                <a:solidFill>
                  <a:prstClr val="white"/>
                </a:solidFill>
                <a:latin typeface="GE SS Unique Light" pitchFamily="18" charset="-78"/>
                <a:ea typeface="GE SS Unique Light" pitchFamily="18" charset="-78"/>
                <a:cs typeface="GE SS Unique Light" pitchFamily="18" charset="-78"/>
              </a:rPr>
              <a:t>لمنظمات</a:t>
            </a:r>
            <a:r>
              <a:rPr lang="ar-LB" sz="1200" b="1" dirty="0" smtClean="0">
                <a:solidFill>
                  <a:prstClr val="white"/>
                </a:solidFill>
                <a:latin typeface="GE SS Unique Light" pitchFamily="18" charset="-78"/>
                <a:ea typeface="GE SS Unique Light" pitchFamily="18" charset="-78"/>
                <a:cs typeface="GE SS Unique Light" pitchFamily="18" charset="-78"/>
              </a:rPr>
              <a:t> دولية في شمال لبنان </a:t>
            </a:r>
            <a:endParaRPr lang="en-US" sz="1200" b="1" dirty="0" smtClean="0">
              <a:solidFill>
                <a:prstClr val="white"/>
              </a:solidFill>
              <a:latin typeface="GE SS Unique Light" pitchFamily="18" charset="-78"/>
              <a:ea typeface="GE SS Unique Light" pitchFamily="18" charset="-78"/>
              <a:cs typeface="GE SS Unique Light" pitchFamily="18" charset="-78"/>
            </a:endParaRPr>
          </a:p>
        </p:txBody>
      </p:sp>
      <p:sp>
        <p:nvSpPr>
          <p:cNvPr id="4" name="Foliennummernplatzhalter 3"/>
          <p:cNvSpPr>
            <a:spLocks noGrp="1"/>
          </p:cNvSpPr>
          <p:nvPr>
            <p:ph type="sldNum" sz="quarter" idx="10"/>
          </p:nvPr>
        </p:nvSpPr>
        <p:spPr/>
        <p:txBody>
          <a:bodyPr/>
          <a:lstStyle/>
          <a:p>
            <a:fld id="{8562CA49-B546-4796-BAB3-CC9A1BA74FF3}" type="slidenum">
              <a:rPr lang="fr-FR" smtClean="0"/>
              <a:pPr/>
              <a:t>71</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kern="1200" dirty="0" smtClean="0">
                <a:solidFill>
                  <a:schemeClr val="tx1"/>
                </a:solidFill>
                <a:effectLst/>
                <a:latin typeface="+mn-lt"/>
                <a:ea typeface="+mn-ea"/>
                <a:cs typeface="+mn-cs"/>
              </a:rPr>
              <a:t>شهد لبنان تدفق كبير للاموال وذلك بعد الحرب السورية التي كانت نتائجها كبيرة على لبنان حيث استقطب عدد كبير من اللاجئين الوافدين بطريقة شرعيّة او غير شرعيّة .</a:t>
            </a:r>
            <a:endParaRPr lang="en-US" sz="1200" b="0" kern="1200" dirty="0" smtClean="0">
              <a:solidFill>
                <a:schemeClr val="tx1"/>
              </a:solidFill>
              <a:effectLst/>
              <a:latin typeface="+mn-lt"/>
              <a:ea typeface="+mn-ea"/>
              <a:cs typeface="+mn-cs"/>
            </a:endParaRPr>
          </a:p>
          <a:p>
            <a:pPr algn="r" rtl="1"/>
            <a:r>
              <a:rPr lang="ar-LB" sz="1200" b="0" kern="1200" dirty="0" smtClean="0">
                <a:solidFill>
                  <a:schemeClr val="tx1"/>
                </a:solidFill>
                <a:effectLst/>
                <a:latin typeface="+mn-lt"/>
                <a:ea typeface="+mn-ea"/>
                <a:cs typeface="+mn-cs"/>
              </a:rPr>
              <a:t>لذلك برز نشاط العديد من الجمعيات  الوليّة أهمها:</a:t>
            </a:r>
            <a:endParaRPr lang="en-US" sz="1200" b="0" kern="1200" dirty="0" smtClean="0">
              <a:solidFill>
                <a:schemeClr val="tx1"/>
              </a:solidFill>
              <a:effectLst/>
              <a:latin typeface="+mn-lt"/>
              <a:ea typeface="+mn-ea"/>
              <a:cs typeface="+mn-cs"/>
            </a:endParaRPr>
          </a:p>
          <a:p>
            <a:pPr algn="r" rtl="1"/>
            <a:r>
              <a:rPr lang="fr-FR" sz="1200" b="0" kern="1200" cap="all" dirty="0" smtClean="0">
                <a:solidFill>
                  <a:schemeClr val="tx1"/>
                </a:solidFill>
                <a:effectLst/>
                <a:latin typeface="+mn-lt"/>
                <a:ea typeface="+mn-ea"/>
                <a:cs typeface="+mn-cs"/>
              </a:rPr>
              <a:t>USAID</a:t>
            </a:r>
            <a:br>
              <a:rPr lang="fr-FR" sz="1200" b="0" kern="1200" cap="all" dirty="0" smtClean="0">
                <a:solidFill>
                  <a:schemeClr val="tx1"/>
                </a:solidFill>
                <a:effectLst/>
                <a:latin typeface="+mn-lt"/>
                <a:ea typeface="+mn-ea"/>
                <a:cs typeface="+mn-cs"/>
              </a:rPr>
            </a:br>
            <a:r>
              <a:rPr lang="fr-FR" sz="1200" b="0" kern="1200" cap="all" dirty="0" smtClean="0">
                <a:solidFill>
                  <a:schemeClr val="tx1"/>
                </a:solidFill>
                <a:effectLst/>
                <a:latin typeface="+mn-lt"/>
                <a:ea typeface="+mn-ea"/>
                <a:cs typeface="+mn-cs"/>
              </a:rPr>
              <a:t>EU </a:t>
            </a:r>
            <a:br>
              <a:rPr lang="fr-FR" sz="1200" b="0" kern="1200" cap="all" dirty="0" smtClean="0">
                <a:solidFill>
                  <a:schemeClr val="tx1"/>
                </a:solidFill>
                <a:effectLst/>
                <a:latin typeface="+mn-lt"/>
                <a:ea typeface="+mn-ea"/>
                <a:cs typeface="+mn-cs"/>
              </a:rPr>
            </a:br>
            <a:r>
              <a:rPr lang="fr-FR" sz="1200" b="0" kern="1200" cap="all" dirty="0" err="1" smtClean="0">
                <a:solidFill>
                  <a:schemeClr val="tx1"/>
                </a:solidFill>
                <a:effectLst/>
                <a:latin typeface="+mn-lt"/>
                <a:ea typeface="+mn-ea"/>
                <a:cs typeface="+mn-cs"/>
              </a:rPr>
              <a:t>unicef</a:t>
            </a:r>
            <a:r>
              <a:rPr lang="fr-FR" sz="1200" b="0" kern="1200" cap="all" dirty="0" smtClean="0">
                <a:solidFill>
                  <a:schemeClr val="tx1"/>
                </a:solidFill>
                <a:effectLst/>
                <a:latin typeface="+mn-lt"/>
                <a:ea typeface="+mn-ea"/>
                <a:cs typeface="+mn-cs"/>
              </a:rPr>
              <a:t/>
            </a:r>
            <a:br>
              <a:rPr lang="fr-FR" sz="1200" b="0" kern="1200" cap="all" dirty="0" smtClean="0">
                <a:solidFill>
                  <a:schemeClr val="tx1"/>
                </a:solidFill>
                <a:effectLst/>
                <a:latin typeface="+mn-lt"/>
                <a:ea typeface="+mn-ea"/>
                <a:cs typeface="+mn-cs"/>
              </a:rPr>
            </a:br>
            <a:r>
              <a:rPr lang="fr-FR" sz="1200" b="0" kern="1200" cap="all" dirty="0" smtClean="0">
                <a:solidFill>
                  <a:schemeClr val="tx1"/>
                </a:solidFill>
                <a:effectLst/>
                <a:latin typeface="+mn-lt"/>
                <a:ea typeface="+mn-ea"/>
                <a:cs typeface="+mn-cs"/>
              </a:rPr>
              <a:t>UNDP</a:t>
            </a:r>
            <a:br>
              <a:rPr lang="fr-FR" sz="1200" b="0" kern="1200" cap="all" dirty="0" smtClean="0">
                <a:solidFill>
                  <a:schemeClr val="tx1"/>
                </a:solidFill>
                <a:effectLst/>
                <a:latin typeface="+mn-lt"/>
                <a:ea typeface="+mn-ea"/>
                <a:cs typeface="+mn-cs"/>
              </a:rPr>
            </a:br>
            <a:r>
              <a:rPr lang="fr-FR" sz="1200" b="0" kern="1200" cap="all" dirty="0" err="1" smtClean="0">
                <a:solidFill>
                  <a:schemeClr val="tx1"/>
                </a:solidFill>
                <a:effectLst/>
                <a:latin typeface="+mn-lt"/>
                <a:ea typeface="+mn-ea"/>
                <a:cs typeface="+mn-cs"/>
              </a:rPr>
              <a:t>Ukaid</a:t>
            </a:r>
            <a:r>
              <a:rPr lang="fr-FR" sz="1200" b="0" kern="1200" cap="all" dirty="0" smtClean="0">
                <a:solidFill>
                  <a:schemeClr val="tx1"/>
                </a:solidFill>
                <a:effectLst/>
                <a:latin typeface="+mn-lt"/>
                <a:ea typeface="+mn-ea"/>
                <a:cs typeface="+mn-cs"/>
              </a:rPr>
              <a:t/>
            </a:r>
            <a:br>
              <a:rPr lang="fr-FR" sz="1200" b="0" kern="1200" cap="all" dirty="0" smtClean="0">
                <a:solidFill>
                  <a:schemeClr val="tx1"/>
                </a:solidFill>
                <a:effectLst/>
                <a:latin typeface="+mn-lt"/>
                <a:ea typeface="+mn-ea"/>
                <a:cs typeface="+mn-cs"/>
              </a:rPr>
            </a:br>
            <a:r>
              <a:rPr lang="fr-FR" sz="1200" b="0" kern="1200" cap="all" dirty="0" smtClean="0">
                <a:solidFill>
                  <a:schemeClr val="tx1"/>
                </a:solidFill>
                <a:effectLst/>
                <a:latin typeface="+mn-lt"/>
                <a:ea typeface="+mn-ea"/>
                <a:cs typeface="+mn-cs"/>
              </a:rPr>
              <a:t>AVSI</a:t>
            </a:r>
            <a:br>
              <a:rPr lang="fr-FR" sz="1200" b="0" kern="1200" cap="all" dirty="0" smtClean="0">
                <a:solidFill>
                  <a:schemeClr val="tx1"/>
                </a:solidFill>
                <a:effectLst/>
                <a:latin typeface="+mn-lt"/>
                <a:ea typeface="+mn-ea"/>
                <a:cs typeface="+mn-cs"/>
              </a:rPr>
            </a:br>
            <a:r>
              <a:rPr lang="fr-FR" sz="1200" b="0" kern="1200" cap="all" dirty="0" smtClean="0">
                <a:solidFill>
                  <a:schemeClr val="tx1"/>
                </a:solidFill>
                <a:effectLst/>
                <a:latin typeface="+mn-lt"/>
                <a:ea typeface="+mn-ea"/>
                <a:cs typeface="+mn-cs"/>
              </a:rPr>
              <a:t>Fao</a:t>
            </a:r>
            <a:br>
              <a:rPr lang="fr-FR" sz="1200" b="0" kern="1200" cap="all" dirty="0" smtClean="0">
                <a:solidFill>
                  <a:schemeClr val="tx1"/>
                </a:solidFill>
                <a:effectLst/>
                <a:latin typeface="+mn-lt"/>
                <a:ea typeface="+mn-ea"/>
                <a:cs typeface="+mn-cs"/>
              </a:rPr>
            </a:br>
            <a:r>
              <a:rPr lang="fr-FR" sz="1200" b="0" kern="1200" cap="all" dirty="0" smtClean="0">
                <a:solidFill>
                  <a:schemeClr val="tx1"/>
                </a:solidFill>
                <a:effectLst/>
                <a:latin typeface="+mn-lt"/>
                <a:ea typeface="+mn-ea"/>
                <a:cs typeface="+mn-cs"/>
              </a:rPr>
              <a:t>ILO</a:t>
            </a:r>
            <a:endParaRPr lang="en-US" sz="1200" b="0" kern="1200" dirty="0" smtClean="0">
              <a:solidFill>
                <a:schemeClr val="tx1"/>
              </a:solidFill>
              <a:effectLst/>
              <a:latin typeface="+mn-lt"/>
              <a:ea typeface="+mn-ea"/>
              <a:cs typeface="+mn-cs"/>
            </a:endParaRPr>
          </a:p>
          <a:p>
            <a:pPr algn="r" rtl="1"/>
            <a:endParaRPr lang="fr-FR" b="0"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72</a:t>
            </a:fld>
            <a:endParaRPr lang="fr-FR"/>
          </a:p>
        </p:txBody>
      </p:sp>
    </p:spTree>
    <p:extLst>
      <p:ext uri="{BB962C8B-B14F-4D97-AF65-F5344CB8AC3E}">
        <p14:creationId xmlns:p14="http://schemas.microsoft.com/office/powerpoint/2010/main" xmlns="" val="23617032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0" kern="1200" cap="all" dirty="0" smtClean="0">
                <a:solidFill>
                  <a:schemeClr val="tx1"/>
                </a:solidFill>
                <a:effectLst/>
                <a:latin typeface="+mn-lt"/>
                <a:ea typeface="+mn-ea"/>
                <a:cs typeface="+mn-cs"/>
              </a:rPr>
              <a:t>بداية منظمة </a:t>
            </a:r>
            <a:r>
              <a:rPr lang="en-US" sz="1200" b="0" kern="1200" cap="all" dirty="0" err="1" smtClean="0">
                <a:solidFill>
                  <a:schemeClr val="tx1"/>
                </a:solidFill>
                <a:effectLst/>
                <a:latin typeface="+mn-lt"/>
                <a:ea typeface="+mn-ea"/>
                <a:cs typeface="+mn-cs"/>
              </a:rPr>
              <a:t>usaid</a:t>
            </a:r>
            <a:r>
              <a:rPr lang="ar-SY" sz="1200" b="0" kern="1200" cap="all" dirty="0" smtClean="0">
                <a:solidFill>
                  <a:schemeClr val="tx1"/>
                </a:solidFill>
                <a:effectLst/>
                <a:latin typeface="+mn-lt"/>
                <a:ea typeface="+mn-ea"/>
                <a:cs typeface="+mn-cs"/>
              </a:rPr>
              <a:t>,</a:t>
            </a:r>
            <a:r>
              <a:rPr lang="ar-SY" sz="1200" b="0" kern="1200" cap="all" baseline="0" dirty="0" smtClean="0">
                <a:solidFill>
                  <a:schemeClr val="tx1"/>
                </a:solidFill>
                <a:effectLst/>
                <a:latin typeface="+mn-lt"/>
                <a:ea typeface="+mn-ea"/>
                <a:cs typeface="+mn-cs"/>
              </a:rPr>
              <a:t> و هي تابعة لحكومة الولايات المتحدة وتطبق قسم من سياساتها الخارجية في المنطقة و في العالم.</a:t>
            </a:r>
            <a:endParaRPr lang="en-US" sz="1200" b="0" kern="1200" dirty="0" smtClean="0">
              <a:solidFill>
                <a:schemeClr val="tx1"/>
              </a:solidFill>
              <a:effectLst/>
              <a:latin typeface="+mn-lt"/>
              <a:ea typeface="+mn-ea"/>
              <a:cs typeface="+mn-cs"/>
            </a:endParaRPr>
          </a:p>
          <a:p>
            <a:pPr algn="r" rtl="1"/>
            <a:r>
              <a:rPr lang="ar-SY" sz="1200" b="0" kern="1200" cap="all" dirty="0" smtClean="0">
                <a:solidFill>
                  <a:schemeClr val="tx1"/>
                </a:solidFill>
                <a:effectLst/>
                <a:latin typeface="+mn-lt"/>
                <a:ea typeface="+mn-ea"/>
                <a:cs typeface="+mn-cs"/>
              </a:rPr>
              <a:t>حسب</a:t>
            </a:r>
            <a:r>
              <a:rPr lang="ar-SY" sz="1200" b="0" kern="1200" cap="all" baseline="0" dirty="0" smtClean="0">
                <a:solidFill>
                  <a:schemeClr val="tx1"/>
                </a:solidFill>
                <a:effectLst/>
                <a:latin typeface="+mn-lt"/>
                <a:ea typeface="+mn-ea"/>
                <a:cs typeface="+mn-cs"/>
              </a:rPr>
              <a:t> تقرير </a:t>
            </a:r>
            <a:r>
              <a:rPr lang="en-US" sz="1200" b="0" kern="1200" cap="all" dirty="0" err="1" smtClean="0">
                <a:solidFill>
                  <a:schemeClr val="tx1"/>
                </a:solidFill>
                <a:effectLst/>
                <a:latin typeface="+mn-lt"/>
                <a:ea typeface="+mn-ea"/>
                <a:cs typeface="+mn-cs"/>
              </a:rPr>
              <a:t>usaid</a:t>
            </a:r>
            <a:r>
              <a:rPr lang="ar-SY" sz="1200" b="0" kern="1200" cap="all" baseline="0" dirty="0" smtClean="0">
                <a:solidFill>
                  <a:schemeClr val="tx1"/>
                </a:solidFill>
                <a:effectLst/>
                <a:latin typeface="+mn-lt"/>
                <a:ea typeface="+mn-ea"/>
                <a:cs typeface="+mn-cs"/>
              </a:rPr>
              <a:t> نفسها </a:t>
            </a:r>
            <a:r>
              <a:rPr lang="ar-LB" sz="1200" b="0" kern="1200" cap="all" dirty="0" smtClean="0">
                <a:solidFill>
                  <a:schemeClr val="tx1"/>
                </a:solidFill>
                <a:effectLst/>
                <a:latin typeface="+mn-lt"/>
                <a:ea typeface="+mn-ea"/>
                <a:cs typeface="+mn-cs"/>
              </a:rPr>
              <a:t>خصصت ما يقارب</a:t>
            </a:r>
            <a:r>
              <a:rPr lang="ar-SA" sz="1200" b="0" kern="1200" cap="all" dirty="0" smtClean="0">
                <a:solidFill>
                  <a:schemeClr val="tx1"/>
                </a:solidFill>
                <a:effectLst/>
                <a:latin typeface="+mn-lt"/>
                <a:ea typeface="+mn-ea"/>
                <a:cs typeface="+mn-cs"/>
              </a:rPr>
              <a:t> </a:t>
            </a:r>
            <a:r>
              <a:rPr lang="ar-LB" sz="1200" b="0" kern="1200" cap="all" dirty="0" smtClean="0">
                <a:solidFill>
                  <a:schemeClr val="tx1"/>
                </a:solidFill>
                <a:effectLst/>
                <a:latin typeface="+mn-lt"/>
                <a:ea typeface="+mn-ea"/>
                <a:cs typeface="+mn-cs"/>
              </a:rPr>
              <a:t>141مليون  $</a:t>
            </a:r>
            <a:r>
              <a:rPr lang="de-DE" sz="1200" b="0" kern="1200" cap="all" dirty="0" smtClean="0">
                <a:solidFill>
                  <a:schemeClr val="tx1"/>
                </a:solidFill>
                <a:effectLst/>
                <a:latin typeface="+mn-lt"/>
                <a:ea typeface="+mn-ea"/>
                <a:cs typeface="+mn-cs"/>
              </a:rPr>
              <a:t> </a:t>
            </a:r>
            <a:r>
              <a:rPr lang="ar-LB" sz="1200" b="0" kern="1200" cap="all" dirty="0" smtClean="0">
                <a:solidFill>
                  <a:schemeClr val="tx1"/>
                </a:solidFill>
                <a:effectLst/>
                <a:latin typeface="+mn-lt"/>
                <a:ea typeface="+mn-ea"/>
                <a:cs typeface="+mn-cs"/>
              </a:rPr>
              <a:t>للبنان في السنوات الاخيرة في ظل الأزمة السورية.</a:t>
            </a:r>
            <a:r>
              <a:rPr lang="de-DE" sz="1200" b="0" kern="1200" cap="all" dirty="0" smtClean="0">
                <a:solidFill>
                  <a:schemeClr val="tx1"/>
                </a:solidFill>
                <a:effectLst/>
                <a:latin typeface="+mn-lt"/>
                <a:ea typeface="+mn-ea"/>
                <a:cs typeface="+mn-cs"/>
              </a:rPr>
              <a:t> </a:t>
            </a:r>
            <a:r>
              <a:rPr lang="ar-LB" sz="1200" b="0" kern="1200" cap="all" dirty="0" smtClean="0">
                <a:solidFill>
                  <a:schemeClr val="tx1"/>
                </a:solidFill>
                <a:effectLst/>
                <a:latin typeface="+mn-lt"/>
                <a:ea typeface="+mn-ea"/>
                <a:cs typeface="+mn-cs"/>
              </a:rPr>
              <a:t>فقد ركزت على اربع أصعدة:المياه,التعليم,النمو الاقتصادي,والمجتمات المستضيفة.</a:t>
            </a:r>
            <a:endParaRPr lang="en-US" sz="1200" b="0" kern="1200" cap="all"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على صعيد المياه فقد حسّنت طرق الوصول لمياه الشرب لأكثر من 120 الف لاجئ سوري وحوالي 300 الف لبناني .</a:t>
            </a:r>
            <a:endParaRPr lang="en-US" sz="1200" b="0" kern="1200" cap="all"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اما على الصعيد التعليمي ,فقد دعمت اكثرمن 50 الف طفل 30%منهم لاجئين في سبيل تحسين مهاراته اللغوية العربية .كذلك دفعت رسوم تسجيل 28 الف طفل لاجئ و50 الف لبناني في مدارس رسمية لبنانية لعام 2016.</a:t>
            </a:r>
            <a:endParaRPr lang="en-US" sz="1200" b="0" kern="1200" cap="all"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اما على صعيد النمو الاقتصادي ,فقد استفاد حوالي 6 آلالاف عائلة ذي دخل تحت الادنى من ال</a:t>
            </a:r>
            <a:r>
              <a:rPr lang="en-US" sz="1200" b="0" kern="1200" cap="all" dirty="0" smtClean="0">
                <a:solidFill>
                  <a:schemeClr val="tx1"/>
                </a:solidFill>
                <a:effectLst/>
                <a:latin typeface="+mn-lt"/>
                <a:ea typeface="+mn-ea"/>
                <a:cs typeface="+mn-cs"/>
              </a:rPr>
              <a:t>assistance technical  </a:t>
            </a:r>
            <a:r>
              <a:rPr lang="ar-LB" sz="1200" b="0" kern="1200" cap="all" dirty="0" smtClean="0">
                <a:solidFill>
                  <a:schemeClr val="tx1"/>
                </a:solidFill>
                <a:effectLst/>
                <a:latin typeface="+mn-lt"/>
                <a:ea typeface="+mn-ea"/>
                <a:cs typeface="+mn-cs"/>
              </a:rPr>
              <a:t>لتحسين الانتاج والتسويق في اعمالهم الزراعية كذلك الاعمال اليدويّة الحرفيّة ,من ناحية اخرى فقد ساهمت </a:t>
            </a:r>
            <a:r>
              <a:rPr lang="en-US" sz="1200" b="0" kern="1200" cap="all" dirty="0" err="1" smtClean="0">
                <a:solidFill>
                  <a:schemeClr val="tx1"/>
                </a:solidFill>
                <a:effectLst/>
                <a:latin typeface="+mn-lt"/>
                <a:ea typeface="+mn-ea"/>
                <a:cs typeface="+mn-cs"/>
              </a:rPr>
              <a:t>usaid</a:t>
            </a:r>
            <a:r>
              <a:rPr lang="ar-LB" sz="1200" b="0" kern="1200" cap="all" dirty="0" smtClean="0">
                <a:solidFill>
                  <a:schemeClr val="tx1"/>
                </a:solidFill>
                <a:effectLst/>
                <a:latin typeface="+mn-lt"/>
                <a:ea typeface="+mn-ea"/>
                <a:cs typeface="+mn-cs"/>
              </a:rPr>
              <a:t> بخلق 6آلالاف فرصة عمل ,ثلثهم في المجتماف المستضيفة.</a:t>
            </a:r>
            <a:endParaRPr lang="en-US" sz="1200" b="0" kern="1200" cap="all"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أما على صعيد دعم المجتمعات المستضيفة فقد  استفاد 392 الف مواطن من الخدمات العامة وتحسين البنية التحتية لتلك المجتمعات.</a:t>
            </a:r>
            <a:endParaRPr lang="en-US" sz="1200" b="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73</a:t>
            </a:fld>
            <a:endParaRPr lang="fr-FR"/>
          </a:p>
        </p:txBody>
      </p:sp>
    </p:spTree>
    <p:extLst>
      <p:ext uri="{BB962C8B-B14F-4D97-AF65-F5344CB8AC3E}">
        <p14:creationId xmlns:p14="http://schemas.microsoft.com/office/powerpoint/2010/main" xmlns="" val="10195264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b="0" dirty="0" smtClean="0"/>
              <a:t>جدول</a:t>
            </a:r>
            <a:r>
              <a:rPr lang="ar-LB" b="0" baseline="0" dirty="0" smtClean="0"/>
              <a:t> توزيع نشاطات </a:t>
            </a:r>
            <a:r>
              <a:rPr lang="ar-SA" sz="1200" b="0" kern="1200" cap="all" dirty="0" smtClean="0">
                <a:solidFill>
                  <a:schemeClr val="tx1"/>
                </a:solidFill>
                <a:effectLst/>
                <a:latin typeface="+mn-lt"/>
                <a:ea typeface="+mn-ea"/>
                <a:cs typeface="+mn-cs"/>
              </a:rPr>
              <a:t>منظمة </a:t>
            </a:r>
            <a:r>
              <a:rPr lang="en-US" sz="1200" b="0" kern="1200" cap="all" dirty="0" err="1" smtClean="0">
                <a:solidFill>
                  <a:schemeClr val="tx1"/>
                </a:solidFill>
                <a:effectLst/>
                <a:latin typeface="+mn-lt"/>
                <a:ea typeface="+mn-ea"/>
                <a:cs typeface="+mn-cs"/>
              </a:rPr>
              <a:t>usaid</a:t>
            </a:r>
            <a:r>
              <a:rPr lang="en-US" sz="1200" b="0" kern="1200" cap="all" dirty="0" smtClean="0">
                <a:solidFill>
                  <a:schemeClr val="tx1"/>
                </a:solidFill>
                <a:effectLst/>
                <a:latin typeface="+mn-lt"/>
                <a:ea typeface="+mn-ea"/>
                <a:cs typeface="+mn-cs"/>
              </a:rPr>
              <a:t> </a:t>
            </a:r>
            <a:r>
              <a:rPr lang="ar-LB" sz="1200" b="0" kern="1200" cap="all" dirty="0" smtClean="0">
                <a:solidFill>
                  <a:schemeClr val="tx1"/>
                </a:solidFill>
                <a:effectLst/>
                <a:latin typeface="+mn-lt"/>
                <a:ea typeface="+mn-ea"/>
                <a:cs typeface="+mn-cs"/>
              </a:rPr>
              <a:t> بأصعدتها</a:t>
            </a:r>
            <a:r>
              <a:rPr lang="ar-LB" sz="1200" b="0" kern="1200" cap="all" baseline="0" dirty="0" smtClean="0">
                <a:solidFill>
                  <a:schemeClr val="tx1"/>
                </a:solidFill>
                <a:effectLst/>
                <a:latin typeface="+mn-lt"/>
                <a:ea typeface="+mn-ea"/>
                <a:cs typeface="+mn-cs"/>
              </a:rPr>
              <a:t> المختلفة في مناطق شمال لبنان</a:t>
            </a:r>
            <a:endParaRPr lang="en-US" sz="1200" b="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74</a:t>
            </a:fld>
            <a:endParaRPr lang="fr-FR"/>
          </a:p>
        </p:txBody>
      </p:sp>
    </p:spTree>
    <p:extLst>
      <p:ext uri="{BB962C8B-B14F-4D97-AF65-F5344CB8AC3E}">
        <p14:creationId xmlns:p14="http://schemas.microsoft.com/office/powerpoint/2010/main" xmlns="" val="42795812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kern="1200" cap="all" dirty="0" smtClean="0">
                <a:solidFill>
                  <a:schemeClr val="tx1"/>
                </a:solidFill>
                <a:effectLst/>
                <a:latin typeface="+mn-lt"/>
                <a:ea typeface="+mn-ea"/>
                <a:cs typeface="+mn-cs"/>
              </a:rPr>
              <a:t>الاتحاد الاوروبي:</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 </a:t>
            </a:r>
            <a:r>
              <a:rPr lang="ar-SY" sz="1200" b="0" kern="1200" cap="all" dirty="0" smtClean="0">
                <a:solidFill>
                  <a:schemeClr val="tx1"/>
                </a:solidFill>
                <a:effectLst/>
                <a:latin typeface="+mn-lt"/>
                <a:ea typeface="+mn-ea"/>
                <a:cs typeface="+mn-cs"/>
              </a:rPr>
              <a:t>بحسب</a:t>
            </a:r>
            <a:r>
              <a:rPr lang="ar-SY" sz="1200" b="0" kern="1200" cap="all" baseline="0" dirty="0" smtClean="0">
                <a:solidFill>
                  <a:schemeClr val="tx1"/>
                </a:solidFill>
                <a:effectLst/>
                <a:latin typeface="+mn-lt"/>
                <a:ea typeface="+mn-ea"/>
                <a:cs typeface="+mn-cs"/>
              </a:rPr>
              <a:t> تقريره </a:t>
            </a:r>
            <a:r>
              <a:rPr lang="ar-LB" sz="1200" b="0" kern="1200" cap="all" dirty="0" smtClean="0">
                <a:solidFill>
                  <a:schemeClr val="tx1"/>
                </a:solidFill>
                <a:effectLst/>
                <a:latin typeface="+mn-lt"/>
                <a:ea typeface="+mn-ea"/>
                <a:cs typeface="+mn-cs"/>
              </a:rPr>
              <a:t>فقد ساهم بتعزيز النمو وخلق فرص العمل ؛كما </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تعزيز الحكم المحلي والتنمية الاجتماعية والاقتصادية ؛</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و تعزيز سيادة القانون وتعزيز الأمن ومكافحة الإرهاب. </a:t>
            </a:r>
            <a:endParaRPr lang="fr-FR" b="0"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75</a:t>
            </a:fld>
            <a:endParaRPr lang="fr-FR"/>
          </a:p>
        </p:txBody>
      </p:sp>
    </p:spTree>
    <p:extLst>
      <p:ext uri="{BB962C8B-B14F-4D97-AF65-F5344CB8AC3E}">
        <p14:creationId xmlns:p14="http://schemas.microsoft.com/office/powerpoint/2010/main" xmlns="" val="30838348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kern="1200" cap="all" dirty="0" smtClean="0">
                <a:solidFill>
                  <a:schemeClr val="tx1"/>
                </a:solidFill>
                <a:effectLst/>
                <a:latin typeface="+mn-lt"/>
                <a:ea typeface="+mn-ea"/>
                <a:cs typeface="+mn-cs"/>
              </a:rPr>
              <a:t>من المشاريع التي نفذت ,مشروع دعم البلديات ماديا  في الشمال والبقاع والذي بدأ من سنة 2012 حتى 2017 وكانت قيمته 20 </a:t>
            </a:r>
            <a:r>
              <a:rPr lang="ar-SY" sz="1200" b="0" kern="1200" cap="all" dirty="0" smtClean="0">
                <a:solidFill>
                  <a:schemeClr val="tx1"/>
                </a:solidFill>
                <a:effectLst/>
                <a:latin typeface="+mn-lt"/>
                <a:ea typeface="+mn-ea"/>
                <a:cs typeface="+mn-cs"/>
              </a:rPr>
              <a:t>مليون </a:t>
            </a:r>
            <a:r>
              <a:rPr lang="ar-LB" sz="1200" b="0" kern="1200" cap="all" dirty="0" smtClean="0">
                <a:solidFill>
                  <a:schemeClr val="tx1"/>
                </a:solidFill>
                <a:effectLst/>
                <a:latin typeface="+mn-lt"/>
                <a:ea typeface="+mn-ea"/>
                <a:cs typeface="+mn-cs"/>
              </a:rPr>
              <a:t>يورو </a:t>
            </a:r>
            <a:endParaRPr lang="en-US" sz="1200" b="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76</a:t>
            </a:fld>
            <a:endParaRPr lang="fr-FR"/>
          </a:p>
        </p:txBody>
      </p:sp>
    </p:spTree>
    <p:extLst>
      <p:ext uri="{BB962C8B-B14F-4D97-AF65-F5344CB8AC3E}">
        <p14:creationId xmlns:p14="http://schemas.microsoft.com/office/powerpoint/2010/main" xmlns="" val="26161172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kern="1200" cap="all" dirty="0" smtClean="0">
                <a:solidFill>
                  <a:schemeClr val="tx1"/>
                </a:solidFill>
                <a:effectLst/>
                <a:latin typeface="+mn-lt"/>
                <a:ea typeface="+mn-ea"/>
                <a:cs typeface="+mn-cs"/>
              </a:rPr>
              <a:t>اليونيسف</a:t>
            </a:r>
            <a:r>
              <a:rPr lang="ar-SY" sz="1200" b="0" kern="1200" cap="all" dirty="0" smtClean="0">
                <a:solidFill>
                  <a:schemeClr val="tx1"/>
                </a:solidFill>
                <a:effectLst/>
                <a:latin typeface="+mn-lt"/>
                <a:ea typeface="+mn-ea"/>
                <a:cs typeface="+mn-cs"/>
              </a:rPr>
              <a:t> (</a:t>
            </a:r>
            <a:r>
              <a:rPr lang="de-DE" sz="1200" b="0" kern="1200" cap="all" dirty="0" smtClean="0">
                <a:solidFill>
                  <a:schemeClr val="tx1"/>
                </a:solidFill>
                <a:effectLst/>
                <a:latin typeface="+mn-lt"/>
                <a:ea typeface="+mn-ea"/>
                <a:cs typeface="+mn-cs"/>
              </a:rPr>
              <a:t>UNICEF</a:t>
            </a:r>
            <a:r>
              <a:rPr lang="ar-SY" sz="1200" b="0" kern="1200" cap="all" dirty="0" smtClean="0">
                <a:solidFill>
                  <a:schemeClr val="tx1"/>
                </a:solidFill>
                <a:effectLst/>
                <a:latin typeface="+mn-lt"/>
                <a:ea typeface="+mn-ea"/>
                <a:cs typeface="+mn-cs"/>
              </a:rPr>
              <a:t>) وهي</a:t>
            </a:r>
            <a:r>
              <a:rPr lang="ar-SY" sz="1200" b="0" kern="1200" cap="all" baseline="0" dirty="0" smtClean="0">
                <a:solidFill>
                  <a:schemeClr val="tx1"/>
                </a:solidFill>
                <a:effectLst/>
                <a:latin typeface="+mn-lt"/>
                <a:ea typeface="+mn-ea"/>
                <a:cs typeface="+mn-cs"/>
              </a:rPr>
              <a:t> منظمة تابعة للامم المتحدة (</a:t>
            </a:r>
            <a:r>
              <a:rPr lang="de-DE" sz="1200" b="0" kern="1200" cap="all" baseline="0" dirty="0" smtClean="0">
                <a:solidFill>
                  <a:schemeClr val="tx1"/>
                </a:solidFill>
                <a:effectLst/>
                <a:latin typeface="+mn-lt"/>
                <a:ea typeface="+mn-ea"/>
                <a:cs typeface="+mn-cs"/>
              </a:rPr>
              <a:t>UN</a:t>
            </a:r>
            <a:r>
              <a:rPr lang="ar-SY" sz="1200" b="0" kern="1200" cap="all" baseline="0" dirty="0" smtClean="0">
                <a:solidFill>
                  <a:schemeClr val="tx1"/>
                </a:solidFill>
                <a:effectLst/>
                <a:latin typeface="+mn-lt"/>
                <a:ea typeface="+mn-ea"/>
                <a:cs typeface="+mn-cs"/>
              </a:rPr>
              <a:t>)</a:t>
            </a:r>
            <a:r>
              <a:rPr lang="ar-LB" sz="1200" b="0" kern="1200" cap="all"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فقد ساهمت ب 6 بليون $ منذ سنة 2011 ,وكان نشاطها مركز على صعيد حقوق الاطفال بحيث كل طفل يعيش ويزدهر</a:t>
            </a:r>
            <a:r>
              <a:rPr lang="en-US" sz="1200" b="0" kern="1200" cap="all" dirty="0" smtClean="0">
                <a:solidFill>
                  <a:schemeClr val="tx1"/>
                </a:solidFill>
                <a:effectLst/>
                <a:latin typeface="+mn-lt"/>
                <a:ea typeface="+mn-ea"/>
                <a:cs typeface="+mn-cs"/>
              </a:rPr>
              <a:t>:</a:t>
            </a:r>
            <a:r>
              <a:rPr lang="ar-LB" sz="1200" b="0" kern="1200" cap="all" dirty="0" smtClean="0">
                <a:solidFill>
                  <a:schemeClr val="tx1"/>
                </a:solidFill>
                <a:effectLst/>
                <a:latin typeface="+mn-lt"/>
                <a:ea typeface="+mn-ea"/>
                <a:cs typeface="+mn-cs"/>
              </a:rPr>
              <a:t>فقد ساهمت ب:</a:t>
            </a:r>
            <a:endParaRPr lang="en-US" sz="1200" b="0" kern="1200" dirty="0" smtClean="0">
              <a:solidFill>
                <a:schemeClr val="tx1"/>
              </a:solidFill>
              <a:effectLst/>
              <a:latin typeface="+mn-lt"/>
              <a:ea typeface="+mn-ea"/>
              <a:cs typeface="+mn-cs"/>
            </a:endParaRPr>
          </a:p>
          <a:p>
            <a:pPr algn="r" rtl="1"/>
            <a:r>
              <a:rPr lang="en-US" sz="1200" b="0" kern="1200" cap="all" dirty="0" smtClean="0">
                <a:solidFill>
                  <a:schemeClr val="tx1"/>
                </a:solidFill>
                <a:effectLst/>
                <a:latin typeface="+mn-lt"/>
                <a:ea typeface="+mn-ea"/>
                <a:cs typeface="+mn-cs"/>
              </a:rPr>
              <a:t>- </a:t>
            </a:r>
            <a:r>
              <a:rPr lang="ar-LB" sz="1200" b="0" kern="1200" cap="all" dirty="0" smtClean="0">
                <a:solidFill>
                  <a:schemeClr val="tx1"/>
                </a:solidFill>
                <a:effectLst/>
                <a:latin typeface="+mn-lt"/>
                <a:ea typeface="+mn-ea"/>
                <a:cs typeface="+mn-cs"/>
              </a:rPr>
              <a:t>تمويل 54 مناصب وزارية ومستويات مركزية لإنشاء منصة إلكترونية (مدير المعلومات والممرضات وموظفو البرامج)</a:t>
            </a:r>
            <a:endParaRPr lang="en-US" sz="1200" b="0" kern="1200" dirty="0" smtClean="0">
              <a:solidFill>
                <a:schemeClr val="tx1"/>
              </a:solidFill>
              <a:effectLst/>
              <a:latin typeface="+mn-lt"/>
              <a:ea typeface="+mn-ea"/>
              <a:cs typeface="+mn-cs"/>
            </a:endParaRPr>
          </a:p>
          <a:p>
            <a:pPr algn="r" rtl="1"/>
            <a:r>
              <a:rPr lang="en-US" sz="1200" b="0" kern="1200" cap="all" dirty="0" smtClean="0">
                <a:solidFill>
                  <a:schemeClr val="tx1"/>
                </a:solidFill>
                <a:effectLst/>
                <a:latin typeface="+mn-lt"/>
                <a:ea typeface="+mn-ea"/>
                <a:cs typeface="+mn-cs"/>
              </a:rPr>
              <a:t>- </a:t>
            </a:r>
            <a:r>
              <a:rPr lang="ar-LB" sz="1200" b="0" kern="1200" cap="all" dirty="0" smtClean="0">
                <a:solidFill>
                  <a:schemeClr val="tx1"/>
                </a:solidFill>
                <a:effectLst/>
                <a:latin typeface="+mn-lt"/>
                <a:ea typeface="+mn-ea"/>
                <a:cs typeface="+mn-cs"/>
              </a:rPr>
              <a:t>تنشيط مبادرة المستشفيات الصديقة للطفل في 12 مستشفى عام</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  خصصت 1.36   مليون دولار أمريكي للقاح: عينت الأونروا والمفوضية 27 ملقحاً (حالات الحصبة)</a:t>
            </a:r>
            <a:endParaRPr lang="en-US" sz="1200" b="0" kern="1200" dirty="0" smtClean="0">
              <a:solidFill>
                <a:schemeClr val="tx1"/>
              </a:solidFill>
              <a:effectLst/>
              <a:latin typeface="+mn-lt"/>
              <a:ea typeface="+mn-ea"/>
              <a:cs typeface="+mn-cs"/>
            </a:endParaRPr>
          </a:p>
          <a:p>
            <a:pPr algn="r" rtl="1"/>
            <a:endParaRPr lang="ar-LB" sz="1200" b="0" kern="1200" cap="all"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كما لكل طفل حق في التعلم فساهمت ب:</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 </a:t>
            </a:r>
            <a:r>
              <a:rPr lang="en-US" sz="1200" b="0" kern="1200" cap="all" dirty="0" smtClean="0">
                <a:solidFill>
                  <a:schemeClr val="tx1"/>
                </a:solidFill>
                <a:effectLst/>
                <a:latin typeface="+mn-lt"/>
                <a:ea typeface="+mn-ea"/>
                <a:cs typeface="+mn-cs"/>
              </a:rPr>
              <a:t>-</a:t>
            </a:r>
            <a:r>
              <a:rPr lang="ar-LB" sz="1200" b="0" kern="1200" cap="all" dirty="0" smtClean="0">
                <a:solidFill>
                  <a:schemeClr val="tx1"/>
                </a:solidFill>
                <a:effectLst/>
                <a:latin typeface="+mn-lt"/>
                <a:ea typeface="+mn-ea"/>
                <a:cs typeface="+mn-cs"/>
              </a:rPr>
              <a:t>تسخين أكثر من 500 مدرسة في الشتاء</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 المساعدة النقدية للنقل</a:t>
            </a:r>
            <a:endParaRPr lang="en-US" sz="1200" b="0" kern="1200" dirty="0" smtClean="0">
              <a:solidFill>
                <a:schemeClr val="tx1"/>
              </a:solidFill>
              <a:effectLst/>
              <a:latin typeface="+mn-lt"/>
              <a:ea typeface="+mn-ea"/>
              <a:cs typeface="+mn-cs"/>
            </a:endParaRPr>
          </a:p>
          <a:p>
            <a:endParaRPr lang="fr-FR" b="0"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77</a:t>
            </a:fld>
            <a:endParaRPr lang="fr-FR"/>
          </a:p>
        </p:txBody>
      </p:sp>
    </p:spTree>
    <p:extLst>
      <p:ext uri="{BB962C8B-B14F-4D97-AF65-F5344CB8AC3E}">
        <p14:creationId xmlns:p14="http://schemas.microsoft.com/office/powerpoint/2010/main" xmlns="" val="20972643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kern="1200" cap="all" dirty="0" smtClean="0">
                <a:solidFill>
                  <a:schemeClr val="tx1"/>
                </a:solidFill>
                <a:effectLst/>
                <a:latin typeface="+mn-lt"/>
                <a:ea typeface="+mn-ea"/>
                <a:cs typeface="+mn-cs"/>
              </a:rPr>
              <a:t>كما أن كل طفل محمي من العنف</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 -كل طفل يعيش في منطقة آمنة ونظيفة</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 - كل طفل لديه فرصة متكافئة للحياة</a:t>
            </a:r>
            <a:endParaRPr lang="en-US" sz="1200" b="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78</a:t>
            </a:fld>
            <a:endParaRPr lang="fr-FR"/>
          </a:p>
        </p:txBody>
      </p:sp>
    </p:spTree>
    <p:extLst>
      <p:ext uri="{BB962C8B-B14F-4D97-AF65-F5344CB8AC3E}">
        <p14:creationId xmlns:p14="http://schemas.microsoft.com/office/powerpoint/2010/main" xmlns="" val="2615818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يتم تعريفه على أنه مجموع جميع الرسوم لعوامل الإنتاج (العمالة، الأرض، رأس المال، الأداء الريادي). من الواضح أن الزيادة في الدخل القومي ستؤدي إلى زيادة الإيرادات الضريبية، وبالتالي زيادة إجماليّة في الاستهلاك، وهذا بدوره قد يعني المزيد من الوظائف، وكما سيظهر لك بالفعل، سيؤدي إلى زيادة الدخل القومي</a:t>
            </a:r>
            <a:r>
              <a:rPr lang="de-D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الوقت نفسه، ومع ذلك، يمكن لزيادة الدخل القومي زيادة الطلب على المال، الأمر الذي يؤدي بدوره إلى ارتفاع أسعار الفائدة. ومع ارتفاع أسعار الفائدة، يؤدي ذلك إلى انخفاض الاستثمار والوظائف ذات الصلة.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نهاية المطاف، يجب أن يكون هدف السياسة الاقتصادية الجيدة هو إيجاد توازنها الخاص بين العواقب المذكورة أعلاه</a:t>
            </a:r>
            <a:r>
              <a:rPr lang="de-D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فالدخل القومي هو الكمية المضافة. وتتكون من الناتج المحلي الإجمالي مطروحًا منها الضرائب غير المباشرة والإعانات وغيرها</a:t>
            </a:r>
            <a:r>
              <a:rPr lang="de-D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21</a:t>
            </a:fld>
            <a:endParaRPr lang="fr-FR">
              <a:solidFill>
                <a:prstClr val="black"/>
              </a:solidFill>
            </a:endParaRPr>
          </a:p>
        </p:txBody>
      </p:sp>
    </p:spTree>
    <p:extLst>
      <p:ext uri="{BB962C8B-B14F-4D97-AF65-F5344CB8AC3E}">
        <p14:creationId xmlns:p14="http://schemas.microsoft.com/office/powerpoint/2010/main" xmlns="" val="18559593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b="0" kern="1200" cap="all" dirty="0" err="1" smtClean="0">
                <a:solidFill>
                  <a:schemeClr val="tx1"/>
                </a:solidFill>
                <a:effectLst/>
                <a:latin typeface="+mn-lt"/>
                <a:ea typeface="+mn-ea"/>
                <a:cs typeface="+mn-cs"/>
              </a:rPr>
              <a:t>Undp</a:t>
            </a:r>
            <a:r>
              <a:rPr lang="ar-SY" sz="1200" b="0" kern="1200" cap="all" dirty="0" smtClean="0">
                <a:solidFill>
                  <a:schemeClr val="tx1"/>
                </a:solidFill>
                <a:effectLst/>
                <a:latin typeface="+mn-lt"/>
                <a:ea typeface="+mn-ea"/>
                <a:cs typeface="+mn-cs"/>
              </a:rPr>
              <a:t> وهي</a:t>
            </a:r>
            <a:r>
              <a:rPr lang="ar-SY" sz="1200" b="0" kern="1200" cap="all" baseline="0" dirty="0" smtClean="0">
                <a:solidFill>
                  <a:schemeClr val="tx1"/>
                </a:solidFill>
                <a:effectLst/>
                <a:latin typeface="+mn-lt"/>
                <a:ea typeface="+mn-ea"/>
                <a:cs typeface="+mn-cs"/>
              </a:rPr>
              <a:t> منظمة تابعة للامم المتحدة</a:t>
            </a:r>
            <a:r>
              <a:rPr lang="ar-LB" sz="1200" b="0" kern="1200" cap="all"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من مشاريعها اعداد محطات نقل وتخزين مياه الشرب في الكثير من المجتمعات المستضيفة ,عكار على وجه الخصوص,قيمة المش</a:t>
            </a:r>
            <a:r>
              <a:rPr lang="ar-SY" sz="1200" b="0" kern="1200" cap="all" dirty="0" smtClean="0">
                <a:solidFill>
                  <a:schemeClr val="tx1"/>
                </a:solidFill>
                <a:effectLst/>
                <a:latin typeface="+mn-lt"/>
                <a:ea typeface="+mn-ea"/>
                <a:cs typeface="+mn-cs"/>
              </a:rPr>
              <a:t>ا</a:t>
            </a:r>
            <a:r>
              <a:rPr lang="ar-LB" sz="1200" b="0" kern="1200" cap="all" dirty="0" smtClean="0">
                <a:solidFill>
                  <a:schemeClr val="tx1"/>
                </a:solidFill>
                <a:effectLst/>
                <a:latin typeface="+mn-lt"/>
                <a:ea typeface="+mn-ea"/>
                <a:cs typeface="+mn-cs"/>
              </a:rPr>
              <a:t>ر</a:t>
            </a:r>
            <a:r>
              <a:rPr lang="ar-SY" sz="1200" b="0" kern="1200" cap="all" dirty="0" smtClean="0">
                <a:solidFill>
                  <a:schemeClr val="tx1"/>
                </a:solidFill>
                <a:effectLst/>
                <a:latin typeface="+mn-lt"/>
                <a:ea typeface="+mn-ea"/>
                <a:cs typeface="+mn-cs"/>
              </a:rPr>
              <a:t>ي</a:t>
            </a:r>
            <a:r>
              <a:rPr lang="ar-LB" sz="1200" b="0" kern="1200" cap="all" dirty="0" smtClean="0">
                <a:solidFill>
                  <a:schemeClr val="tx1"/>
                </a:solidFill>
                <a:effectLst/>
                <a:latin typeface="+mn-lt"/>
                <a:ea typeface="+mn-ea"/>
                <a:cs typeface="+mn-cs"/>
              </a:rPr>
              <a:t>ع 8 م</a:t>
            </a:r>
            <a:r>
              <a:rPr lang="ar-SY" sz="1200" b="0" kern="1200" cap="all" dirty="0" smtClean="0">
                <a:solidFill>
                  <a:schemeClr val="tx1"/>
                </a:solidFill>
                <a:effectLst/>
                <a:latin typeface="+mn-lt"/>
                <a:ea typeface="+mn-ea"/>
                <a:cs typeface="+mn-cs"/>
              </a:rPr>
              <a:t>ليون</a:t>
            </a:r>
            <a:r>
              <a:rPr lang="ar-LB" sz="1200" b="0" kern="1200" cap="all" dirty="0" smtClean="0">
                <a:solidFill>
                  <a:schemeClr val="tx1"/>
                </a:solidFill>
                <a:effectLst/>
                <a:latin typeface="+mn-lt"/>
                <a:ea typeface="+mn-ea"/>
                <a:cs typeface="+mn-cs"/>
              </a:rPr>
              <a:t> $,كذلك دعمت اكثر من مليون لبناني و500 الف سوري بقيمة 86 مليون $ بتنفيذ حوالي 470 مشروع صغير للتأهيل ودعم المهارات </a:t>
            </a:r>
            <a:endParaRPr lang="en-US" sz="1200" b="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79</a:t>
            </a:fld>
            <a:endParaRPr lang="fr-FR"/>
          </a:p>
        </p:txBody>
      </p:sp>
    </p:spTree>
    <p:extLst>
      <p:ext uri="{BB962C8B-B14F-4D97-AF65-F5344CB8AC3E}">
        <p14:creationId xmlns:p14="http://schemas.microsoft.com/office/powerpoint/2010/main" xmlns="" val="17961626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80</a:t>
            </a:fld>
            <a:endParaRPr lang="fr-FR"/>
          </a:p>
        </p:txBody>
      </p:sp>
    </p:spTree>
    <p:extLst>
      <p:ext uri="{BB962C8B-B14F-4D97-AF65-F5344CB8AC3E}">
        <p14:creationId xmlns:p14="http://schemas.microsoft.com/office/powerpoint/2010/main" xmlns="" val="41019731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Y" sz="1200" b="0" kern="1200" cap="all" dirty="0" smtClean="0">
                <a:solidFill>
                  <a:schemeClr val="tx1"/>
                </a:solidFill>
                <a:effectLst/>
                <a:latin typeface="+mn-lt"/>
                <a:ea typeface="+mn-ea"/>
                <a:cs typeface="+mn-cs"/>
              </a:rPr>
              <a:t> </a:t>
            </a:r>
            <a:r>
              <a:rPr lang="en-US" sz="1200" b="0" kern="1200" cap="all" dirty="0" err="1" smtClean="0">
                <a:solidFill>
                  <a:schemeClr val="tx1"/>
                </a:solidFill>
                <a:effectLst/>
                <a:latin typeface="+mn-lt"/>
                <a:ea typeface="+mn-ea"/>
                <a:cs typeface="+mn-cs"/>
              </a:rPr>
              <a:t>ukaid</a:t>
            </a:r>
            <a:r>
              <a:rPr lang="ar-SY" sz="1200" b="0" kern="1200" cap="all" dirty="0" smtClean="0">
                <a:solidFill>
                  <a:schemeClr val="tx1"/>
                </a:solidFill>
                <a:effectLst/>
                <a:latin typeface="+mn-lt"/>
                <a:ea typeface="+mn-ea"/>
                <a:cs typeface="+mn-cs"/>
              </a:rPr>
              <a:t> وهي منظمة تابعة للحكومة</a:t>
            </a:r>
            <a:r>
              <a:rPr lang="ar-SY" sz="1200" b="0" kern="1200" cap="all" baseline="0" dirty="0" smtClean="0">
                <a:solidFill>
                  <a:schemeClr val="tx1"/>
                </a:solidFill>
                <a:effectLst/>
                <a:latin typeface="+mn-lt"/>
                <a:ea typeface="+mn-ea"/>
                <a:cs typeface="+mn-cs"/>
              </a:rPr>
              <a:t> البريطانية وتنفذ قسك من السياسة الخارجية البريطانية</a:t>
            </a:r>
            <a:r>
              <a:rPr lang="ar-LB" sz="1200" b="0" kern="1200" cap="all"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فقد خصصت ما يقارب 151 مليون $ لمشاريع 2019-2020 بحيث كان للاستغاثة في اوقات الكوارث الحصة الاكبر وجاء قطاع التعليم في الدرجة الثانية,كما للمجتمع االمني والحكومة جزء من الدعم كما لقطاعات اخرى من الخدمات وبنى تحتيّة</a:t>
            </a:r>
            <a:endParaRPr lang="en-US" sz="1200" b="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81</a:t>
            </a:fld>
            <a:endParaRPr lang="fr-FR"/>
          </a:p>
        </p:txBody>
      </p:sp>
    </p:spTree>
    <p:extLst>
      <p:ext uri="{BB962C8B-B14F-4D97-AF65-F5344CB8AC3E}">
        <p14:creationId xmlns:p14="http://schemas.microsoft.com/office/powerpoint/2010/main" xmlns="" val="42125919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b="0" kern="1200" cap="all" dirty="0" err="1" smtClean="0">
                <a:solidFill>
                  <a:schemeClr val="tx1"/>
                </a:solidFill>
                <a:effectLst/>
                <a:latin typeface="+mn-lt"/>
                <a:ea typeface="+mn-ea"/>
                <a:cs typeface="+mn-cs"/>
              </a:rPr>
              <a:t>avsi</a:t>
            </a:r>
            <a:r>
              <a:rPr lang="en-US" sz="1200" b="0" kern="1200" cap="all" dirty="0" smtClean="0">
                <a:solidFill>
                  <a:schemeClr val="tx1"/>
                </a:solidFill>
                <a:effectLst/>
                <a:latin typeface="+mn-lt"/>
                <a:ea typeface="+mn-ea"/>
                <a:cs typeface="+mn-cs"/>
              </a:rPr>
              <a:t> </a:t>
            </a:r>
            <a:r>
              <a:rPr lang="en-US" sz="1200" b="0" kern="1200" cap="all" dirty="0" err="1" smtClean="0">
                <a:solidFill>
                  <a:schemeClr val="tx1"/>
                </a:solidFill>
                <a:effectLst/>
                <a:latin typeface="+mn-lt"/>
                <a:ea typeface="+mn-ea"/>
                <a:cs typeface="+mn-cs"/>
              </a:rPr>
              <a:t>lebanon</a:t>
            </a:r>
            <a:r>
              <a:rPr lang="en-US" sz="1200" b="0" kern="1200" cap="all" dirty="0" smtClean="0">
                <a:solidFill>
                  <a:schemeClr val="tx1"/>
                </a:solidFill>
                <a:effectLst/>
                <a:latin typeface="+mn-lt"/>
                <a:ea typeface="+mn-ea"/>
                <a:cs typeface="+mn-cs"/>
              </a:rPr>
              <a:t> </a:t>
            </a:r>
            <a:r>
              <a:rPr lang="ar-LB" sz="1200" b="0" kern="1200" cap="all"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منذ سنة 2018 ,نفذت 16 مشروع في كل لبنان  بقيمة 16 مليون يورو ,وظفت 170 شخص .</a:t>
            </a:r>
          </a:p>
          <a:p>
            <a:pPr algn="r" rtl="1"/>
            <a:r>
              <a:rPr lang="ar-LB" sz="1200" b="0" kern="1200" cap="all" dirty="0" smtClean="0">
                <a:solidFill>
                  <a:schemeClr val="tx1"/>
                </a:solidFill>
                <a:effectLst/>
                <a:latin typeface="+mn-lt"/>
                <a:ea typeface="+mn-ea"/>
                <a:cs typeface="+mn-cs"/>
              </a:rPr>
              <a:t>ساهمت بتحسين المستوى التعليمي للكثير من الاطفال اللاجئين من خلال انشطة غير صفّية ,عدا عن الدعم النفسي للاطفال كما وتحسين بنية المدارس .من جهة اخرى , ساهمت بدعم الشباب في سبيل الوصول الى فرص عمل مناسبة من خلال دورات تدريبية لتحسين مهاراتهم المهنية ,ذلك بالتنيق مع اكثر من 30 مدرسة مهنية واصحاب عمل صغيرة او متوسطة ,و10 منظمات لتمتين العلاقة بين الشباب والسوق .</a:t>
            </a:r>
            <a:endParaRPr lang="en-US" sz="1200" b="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83</a:t>
            </a:fld>
            <a:endParaRPr lang="fr-FR"/>
          </a:p>
        </p:txBody>
      </p:sp>
    </p:spTree>
    <p:extLst>
      <p:ext uri="{BB962C8B-B14F-4D97-AF65-F5344CB8AC3E}">
        <p14:creationId xmlns:p14="http://schemas.microsoft.com/office/powerpoint/2010/main" xmlns="" val="28469188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kern="1200" cap="all" dirty="0" smtClean="0">
                <a:solidFill>
                  <a:schemeClr val="tx1"/>
                </a:solidFill>
                <a:effectLst/>
                <a:latin typeface="+mn-lt"/>
                <a:ea typeface="+mn-ea"/>
                <a:cs typeface="+mn-cs"/>
              </a:rPr>
              <a:t>منظمة </a:t>
            </a:r>
            <a:r>
              <a:rPr lang="en-US" sz="1200" b="0" kern="1200" cap="all" dirty="0" err="1" smtClean="0">
                <a:solidFill>
                  <a:schemeClr val="tx1"/>
                </a:solidFill>
                <a:effectLst/>
                <a:latin typeface="+mn-lt"/>
                <a:ea typeface="+mn-ea"/>
                <a:cs typeface="+mn-cs"/>
              </a:rPr>
              <a:t>fao</a:t>
            </a:r>
            <a:r>
              <a:rPr lang="ar-SY" sz="1200" b="0" kern="1200" cap="all" dirty="0" smtClean="0">
                <a:solidFill>
                  <a:schemeClr val="tx1"/>
                </a:solidFill>
                <a:effectLst/>
                <a:latin typeface="+mn-lt"/>
                <a:ea typeface="+mn-ea"/>
                <a:cs typeface="+mn-cs"/>
              </a:rPr>
              <a:t> هي تابعة للامم المتحدة</a:t>
            </a:r>
            <a:r>
              <a:rPr lang="ar-LB" sz="1200" b="0" kern="1200" cap="all"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خصّصت 50.5 مليون $ للبنان ,من مشاريعها:دعم المرأة في المجال الزراعي الغذائي ,الاهتمام بالغابات,وضع استرايجية وطنية لقطاع الزراعة,دعم قطاع الاسماك,برامج ريدة الاعمال,تنظيف مياه الليطاني ,تطوير مناهج التعليم الزراعي في لبنان.</a:t>
            </a:r>
            <a:endParaRPr lang="en-US" sz="1200" b="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84</a:t>
            </a:fld>
            <a:endParaRPr lang="fr-FR"/>
          </a:p>
        </p:txBody>
      </p:sp>
    </p:spTree>
    <p:extLst>
      <p:ext uri="{BB962C8B-B14F-4D97-AF65-F5344CB8AC3E}">
        <p14:creationId xmlns:p14="http://schemas.microsoft.com/office/powerpoint/2010/main" xmlns="" val="21234310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b="0" kern="1200" dirty="0" smtClean="0">
                <a:solidFill>
                  <a:schemeClr val="tx1"/>
                </a:solidFill>
                <a:effectLst/>
                <a:latin typeface="+mn-lt"/>
                <a:ea typeface="+mn-ea"/>
                <a:cs typeface="+mn-cs"/>
              </a:rPr>
              <a:t>ILO: international  </a:t>
            </a:r>
            <a:r>
              <a:rPr lang="en-US" sz="1200" b="0" kern="1200" dirty="0" err="1" smtClean="0">
                <a:solidFill>
                  <a:schemeClr val="tx1"/>
                </a:solidFill>
                <a:effectLst/>
                <a:latin typeface="+mn-lt"/>
                <a:ea typeface="+mn-ea"/>
                <a:cs typeface="+mn-cs"/>
              </a:rPr>
              <a:t>labour</a:t>
            </a:r>
            <a:r>
              <a:rPr lang="en-US" sz="1200" b="0" kern="1200" dirty="0" smtClean="0">
                <a:solidFill>
                  <a:schemeClr val="tx1"/>
                </a:solidFill>
                <a:effectLst/>
                <a:latin typeface="+mn-lt"/>
                <a:ea typeface="+mn-ea"/>
                <a:cs typeface="+mn-cs"/>
              </a:rPr>
              <a:t> organization </a:t>
            </a:r>
          </a:p>
          <a:p>
            <a:pPr algn="r" rtl="1"/>
            <a:r>
              <a:rPr lang="ar-SA" sz="1200" b="0" kern="1200" dirty="0" smtClean="0">
                <a:solidFill>
                  <a:schemeClr val="tx1"/>
                </a:solidFill>
                <a:effectLst/>
                <a:latin typeface="+mn-lt"/>
                <a:ea typeface="+mn-ea"/>
                <a:cs typeface="+mn-cs"/>
              </a:rPr>
              <a:t>ساعدت المجتمعات المستضيفة كما اللاجئين السوريين والفلسطينيين .</a:t>
            </a:r>
            <a:endParaRPr lang="en-US" sz="1200" b="0" kern="1200" dirty="0" smtClean="0">
              <a:solidFill>
                <a:schemeClr val="tx1"/>
              </a:solidFill>
              <a:effectLst/>
              <a:latin typeface="+mn-lt"/>
              <a:ea typeface="+mn-ea"/>
              <a:cs typeface="+mn-cs"/>
            </a:endParaRPr>
          </a:p>
          <a:p>
            <a:pPr algn="r" rtl="1"/>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85</a:t>
            </a:fld>
            <a:endParaRPr lang="fr-FR"/>
          </a:p>
        </p:txBody>
      </p:sp>
    </p:spTree>
    <p:extLst>
      <p:ext uri="{BB962C8B-B14F-4D97-AF65-F5344CB8AC3E}">
        <p14:creationId xmlns:p14="http://schemas.microsoft.com/office/powerpoint/2010/main" xmlns="" val="30842077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dirty="0" smtClean="0">
                <a:solidFill>
                  <a:schemeClr val="tx1"/>
                </a:solidFill>
                <a:effectLst/>
                <a:latin typeface="+mn-lt"/>
                <a:ea typeface="+mn-ea"/>
                <a:cs typeface="+mn-cs"/>
              </a:rPr>
              <a:t>نستنتج,</a:t>
            </a:r>
            <a:r>
              <a:rPr lang="ar-LB" sz="1200" kern="1200" cap="all" dirty="0" smtClean="0">
                <a:solidFill>
                  <a:schemeClr val="tx1"/>
                </a:solidFill>
                <a:effectLst/>
                <a:latin typeface="+mn-lt"/>
                <a:ea typeface="+mn-ea"/>
                <a:cs typeface="+mn-cs"/>
              </a:rPr>
              <a:t> بعد الاطلاع على مختلف نشاطات الجمعيات الدولية الناشطة  في لبنان والتي اصبحت اكثر اهمية بعد الازمة السورية </a:t>
            </a:r>
            <a:r>
              <a:rPr lang="en-US" sz="1200" kern="1200" cap="all" dirty="0" smtClean="0">
                <a:solidFill>
                  <a:schemeClr val="tx1"/>
                </a:solidFill>
                <a:effectLst/>
                <a:latin typeface="+mn-lt"/>
                <a:ea typeface="+mn-ea"/>
                <a:cs typeface="+mn-cs"/>
              </a:rPr>
              <a:t>,</a:t>
            </a:r>
            <a:r>
              <a:rPr lang="ar-LB" sz="1200" kern="1200" cap="all" dirty="0" smtClean="0">
                <a:solidFill>
                  <a:schemeClr val="tx1"/>
                </a:solidFill>
                <a:effectLst/>
                <a:latin typeface="+mn-lt"/>
                <a:ea typeface="+mn-ea"/>
                <a:cs typeface="+mn-cs"/>
              </a:rPr>
              <a:t>تجدر الاشارة أنها تركز على دعم المجتمعات المستضيفة واللاجئين التمركزين وغير المتمركزين ضمن المخيمات من جهة وعلى صعيد الوازارات (الداخلية والبلديات-الصحة-التربية-البيئة-الطاقة والمياه ) من جهة أخرى.</a:t>
            </a:r>
            <a:endParaRPr lang="en-US" sz="1200" kern="1200" dirty="0" smtClean="0">
              <a:solidFill>
                <a:schemeClr val="tx1"/>
              </a:solidFill>
              <a:effectLst/>
              <a:latin typeface="+mn-lt"/>
              <a:ea typeface="+mn-ea"/>
              <a:cs typeface="+mn-cs"/>
            </a:endParaRPr>
          </a:p>
          <a:p>
            <a:pPr algn="r" rtl="1"/>
            <a:r>
              <a:rPr lang="ar-LB" sz="1200" kern="1200" cap="all" dirty="0" smtClean="0">
                <a:solidFill>
                  <a:schemeClr val="tx1"/>
                </a:solidFill>
                <a:effectLst/>
                <a:latin typeface="+mn-lt"/>
                <a:ea typeface="+mn-ea"/>
                <a:cs typeface="+mn-cs"/>
              </a:rPr>
              <a:t>المحاور التي تهتم بها الجمعيات هي :</a:t>
            </a:r>
            <a:endParaRPr lang="en-US" sz="1200" kern="1200" dirty="0" smtClean="0">
              <a:solidFill>
                <a:schemeClr val="tx1"/>
              </a:solidFill>
              <a:effectLst/>
              <a:latin typeface="+mn-lt"/>
              <a:ea typeface="+mn-ea"/>
              <a:cs typeface="+mn-cs"/>
            </a:endParaRPr>
          </a:p>
          <a:p>
            <a:pPr algn="r" rtl="1"/>
            <a:r>
              <a:rPr lang="ar-LB" sz="1200" kern="1200" cap="all" dirty="0" smtClean="0">
                <a:solidFill>
                  <a:schemeClr val="tx1"/>
                </a:solidFill>
                <a:effectLst/>
                <a:latin typeface="+mn-lt"/>
                <a:ea typeface="+mn-ea"/>
                <a:cs typeface="+mn-cs"/>
              </a:rPr>
              <a:t>1-توفيربعض  الشبكات لتأمين مياه الشرب</a:t>
            </a:r>
            <a:r>
              <a:rPr lang="en-US" sz="1200" kern="1200" cap="all" dirty="0" smtClean="0">
                <a:solidFill>
                  <a:schemeClr val="tx1"/>
                </a:solidFill>
                <a:effectLst/>
                <a:latin typeface="+mn-lt"/>
                <a:ea typeface="+mn-ea"/>
                <a:cs typeface="+mn-cs"/>
              </a:rPr>
              <a:t> ,</a:t>
            </a:r>
            <a:r>
              <a:rPr lang="ar-LB" sz="1200" kern="1200" cap="all" dirty="0" smtClean="0">
                <a:solidFill>
                  <a:schemeClr val="tx1"/>
                </a:solidFill>
                <a:effectLst/>
                <a:latin typeface="+mn-lt"/>
                <a:ea typeface="+mn-ea"/>
                <a:cs typeface="+mn-cs"/>
              </a:rPr>
              <a:t> وبعض شبكات الانارة.  </a:t>
            </a:r>
            <a:endParaRPr lang="en-US" sz="1200" kern="1200" dirty="0" smtClean="0">
              <a:solidFill>
                <a:schemeClr val="tx1"/>
              </a:solidFill>
              <a:effectLst/>
              <a:latin typeface="+mn-lt"/>
              <a:ea typeface="+mn-ea"/>
              <a:cs typeface="+mn-cs"/>
            </a:endParaRPr>
          </a:p>
          <a:p>
            <a:pPr algn="r" rtl="1"/>
            <a:r>
              <a:rPr lang="ar-LB" sz="1200" kern="1200" cap="all" dirty="0" smtClean="0">
                <a:solidFill>
                  <a:schemeClr val="tx1"/>
                </a:solidFill>
                <a:effectLst/>
                <a:latin typeface="+mn-lt"/>
                <a:ea typeface="+mn-ea"/>
                <a:cs typeface="+mn-cs"/>
              </a:rPr>
              <a:t>2-النمو الاقتصادي :من خلال خلق فرص عمل لا سيما للموظفين والمستهدفين من المشاريع (الزراعة</a:t>
            </a:r>
            <a:r>
              <a:rPr lang="en-US" sz="1200" kern="1200" cap="all" dirty="0" smtClean="0">
                <a:solidFill>
                  <a:schemeClr val="tx1"/>
                </a:solidFill>
                <a:effectLst/>
                <a:latin typeface="+mn-lt"/>
                <a:ea typeface="+mn-ea"/>
                <a:cs typeface="+mn-cs"/>
              </a:rPr>
              <a:t> ,</a:t>
            </a:r>
            <a:r>
              <a:rPr lang="ar-LB" sz="1200" kern="1200" cap="all" dirty="0" smtClean="0">
                <a:solidFill>
                  <a:schemeClr val="tx1"/>
                </a:solidFill>
                <a:effectLst/>
                <a:latin typeface="+mn-lt"/>
                <a:ea typeface="+mn-ea"/>
                <a:cs typeface="+mn-cs"/>
              </a:rPr>
              <a:t>الاشغال اليدوية)</a:t>
            </a:r>
            <a:endParaRPr lang="en-US" sz="1200" kern="1200" dirty="0" smtClean="0">
              <a:solidFill>
                <a:schemeClr val="tx1"/>
              </a:solidFill>
              <a:effectLst/>
              <a:latin typeface="+mn-lt"/>
              <a:ea typeface="+mn-ea"/>
              <a:cs typeface="+mn-cs"/>
            </a:endParaRPr>
          </a:p>
          <a:p>
            <a:pPr algn="r" rtl="1"/>
            <a:r>
              <a:rPr lang="ar-LB" sz="1200" kern="1200" cap="all" dirty="0" smtClean="0">
                <a:solidFill>
                  <a:schemeClr val="tx1"/>
                </a:solidFill>
                <a:effectLst/>
                <a:latin typeface="+mn-lt"/>
                <a:ea typeface="+mn-ea"/>
                <a:cs typeface="+mn-cs"/>
              </a:rPr>
              <a:t>3-التعليم:التعليم الابتدائي والثانوي والجامعي </a:t>
            </a:r>
            <a:r>
              <a:rPr lang="en-US" sz="1200" kern="1200" cap="all" dirty="0" smtClean="0">
                <a:solidFill>
                  <a:schemeClr val="tx1"/>
                </a:solidFill>
                <a:effectLst/>
                <a:latin typeface="+mn-lt"/>
                <a:ea typeface="+mn-ea"/>
                <a:cs typeface="+mn-cs"/>
              </a:rPr>
              <a:t>,</a:t>
            </a:r>
            <a:r>
              <a:rPr lang="ar-LB" sz="1200" kern="1200" cap="all" dirty="0" smtClean="0">
                <a:solidFill>
                  <a:schemeClr val="tx1"/>
                </a:solidFill>
                <a:effectLst/>
                <a:latin typeface="+mn-lt"/>
                <a:ea typeface="+mn-ea"/>
                <a:cs typeface="+mn-cs"/>
              </a:rPr>
              <a:t>تدريبات لتحسين المهارات الحياتية (</a:t>
            </a:r>
            <a:r>
              <a:rPr lang="en-US" sz="1200" kern="1200" cap="all" dirty="0" smtClean="0">
                <a:solidFill>
                  <a:schemeClr val="tx1"/>
                </a:solidFill>
                <a:effectLst/>
                <a:latin typeface="+mn-lt"/>
                <a:ea typeface="+mn-ea"/>
                <a:cs typeface="+mn-cs"/>
              </a:rPr>
              <a:t>life </a:t>
            </a:r>
            <a:r>
              <a:rPr lang="en-US" sz="1200" kern="1200" cap="all" dirty="0" err="1" smtClean="0">
                <a:solidFill>
                  <a:schemeClr val="tx1"/>
                </a:solidFill>
                <a:effectLst/>
                <a:latin typeface="+mn-lt"/>
                <a:ea typeface="+mn-ea"/>
                <a:cs typeface="+mn-cs"/>
              </a:rPr>
              <a:t>skills,communication</a:t>
            </a:r>
            <a:r>
              <a:rPr lang="en-US" sz="1200" kern="1200" cap="all" dirty="0" smtClean="0">
                <a:solidFill>
                  <a:schemeClr val="tx1"/>
                </a:solidFill>
                <a:effectLst/>
                <a:latin typeface="+mn-lt"/>
                <a:ea typeface="+mn-ea"/>
                <a:cs typeface="+mn-cs"/>
              </a:rPr>
              <a:t> </a:t>
            </a:r>
            <a:r>
              <a:rPr lang="en-US" sz="1200" kern="1200" cap="all" dirty="0" err="1" smtClean="0">
                <a:solidFill>
                  <a:schemeClr val="tx1"/>
                </a:solidFill>
                <a:effectLst/>
                <a:latin typeface="+mn-lt"/>
                <a:ea typeface="+mn-ea"/>
                <a:cs typeface="+mn-cs"/>
              </a:rPr>
              <a:t>skills,professional</a:t>
            </a:r>
            <a:r>
              <a:rPr lang="en-US" sz="1200" kern="1200" cap="all" dirty="0" smtClean="0">
                <a:solidFill>
                  <a:schemeClr val="tx1"/>
                </a:solidFill>
                <a:effectLst/>
                <a:latin typeface="+mn-lt"/>
                <a:ea typeface="+mn-ea"/>
                <a:cs typeface="+mn-cs"/>
              </a:rPr>
              <a:t> skills</a:t>
            </a:r>
            <a:r>
              <a:rPr lang="ar-LB" sz="1200" kern="1200" cap="all"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r>
              <a:rPr lang="ar-LB" sz="1200" kern="1200" cap="all" dirty="0" smtClean="0">
                <a:solidFill>
                  <a:schemeClr val="tx1"/>
                </a:solidFill>
                <a:effectLst/>
                <a:latin typeface="+mn-lt"/>
                <a:ea typeface="+mn-ea"/>
                <a:cs typeface="+mn-cs"/>
              </a:rPr>
              <a:t>نستخلص انها مشاريع قصيرة المدى </a:t>
            </a:r>
            <a:r>
              <a:rPr lang="en-US" sz="1200" kern="1200" cap="all" dirty="0" smtClean="0">
                <a:solidFill>
                  <a:schemeClr val="tx1"/>
                </a:solidFill>
                <a:effectLst/>
                <a:latin typeface="+mn-lt"/>
                <a:ea typeface="+mn-ea"/>
                <a:cs typeface="+mn-cs"/>
              </a:rPr>
              <a:t>,</a:t>
            </a:r>
            <a:r>
              <a:rPr lang="ar-LB" sz="1200" kern="1200" cap="all" dirty="0" smtClean="0">
                <a:solidFill>
                  <a:schemeClr val="tx1"/>
                </a:solidFill>
                <a:effectLst/>
                <a:latin typeface="+mn-lt"/>
                <a:ea typeface="+mn-ea"/>
                <a:cs typeface="+mn-cs"/>
              </a:rPr>
              <a:t>ذو منفعة وقتية   اذ ما تم الاستمرار في تطويرها ومتابعة نتائجها على كافة الاصعدة </a:t>
            </a:r>
            <a:r>
              <a:rPr lang="ar-LB" sz="1200" kern="1200" dirty="0" smtClean="0">
                <a:solidFill>
                  <a:schemeClr val="tx1"/>
                </a:solidFill>
                <a:effectLst/>
                <a:latin typeface="+mn-lt"/>
                <a:ea typeface="+mn-ea"/>
                <a:cs typeface="+mn-cs"/>
              </a:rPr>
              <a:t>خصوصا انها تركز على تمكين الموارد البشرية.</a:t>
            </a:r>
            <a:endParaRPr lang="en-US"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86</a:t>
            </a:fld>
            <a:endParaRPr lang="fr-FR"/>
          </a:p>
        </p:txBody>
      </p:sp>
    </p:spTree>
    <p:extLst>
      <p:ext uri="{BB962C8B-B14F-4D97-AF65-F5344CB8AC3E}">
        <p14:creationId xmlns:p14="http://schemas.microsoft.com/office/powerpoint/2010/main" xmlns="" val="17821416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التنظيم المدني في شمال لبنان </a:t>
            </a:r>
            <a:endParaRPr lang="fr-FR" dirty="0"/>
          </a:p>
        </p:txBody>
      </p:sp>
      <p:sp>
        <p:nvSpPr>
          <p:cNvPr id="4" name="Slide Number Placeholder 3"/>
          <p:cNvSpPr>
            <a:spLocks noGrp="1"/>
          </p:cNvSpPr>
          <p:nvPr>
            <p:ph type="sldNum" sz="quarter" idx="10"/>
          </p:nvPr>
        </p:nvSpPr>
        <p:spPr/>
        <p:txBody>
          <a:bodyPr/>
          <a:lstStyle/>
          <a:p>
            <a:fld id="{849BFFEF-0D30-49A7-9630-61B0895DA8E2}" type="slidenum">
              <a:rPr lang="fr-FR" smtClean="0">
                <a:solidFill>
                  <a:prstClr val="black"/>
                </a:solidFill>
              </a:rPr>
              <a:pPr/>
              <a:t>88</a:t>
            </a:fld>
            <a:endParaRPr lang="fr-FR">
              <a:solidFill>
                <a:prstClr val="black"/>
              </a:solidFill>
            </a:endParaRPr>
          </a:p>
        </p:txBody>
      </p:sp>
    </p:spTree>
    <p:extLst>
      <p:ext uri="{BB962C8B-B14F-4D97-AF65-F5344CB8AC3E}">
        <p14:creationId xmlns:p14="http://schemas.microsoft.com/office/powerpoint/2010/main" xmlns="" val="17663990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هو </a:t>
            </a:r>
            <a:r>
              <a:rPr lang="ar-SA" dirty="0" smtClean="0"/>
              <a:t>علمًا قائمًا بحد ذاته يمكن التعريف عنه بأنه </a:t>
            </a:r>
            <a:r>
              <a:rPr lang="ar-SA" dirty="0" smtClean="0">
                <a:solidFill>
                  <a:srgbClr val="FF0000"/>
                </a:solidFill>
              </a:rPr>
              <a:t>تنظيم</a:t>
            </a:r>
            <a:r>
              <a:rPr lang="ar-SA" dirty="0" smtClean="0"/>
              <a:t> يتبعه في الوقت </a:t>
            </a:r>
            <a:r>
              <a:rPr lang="ar-SA" dirty="0" smtClean="0">
                <a:solidFill>
                  <a:srgbClr val="FF0000"/>
                </a:solidFill>
              </a:rPr>
              <a:t>عينه توزيع الأنشطة والقطاعات المختلفة</a:t>
            </a:r>
            <a:r>
              <a:rPr lang="ar-SA" dirty="0" smtClean="0"/>
              <a:t> مثل القطاع الأقتصادي، والأجتماعي، والعمراني، والسياسي التي تعمل جميعها في إطار متصل بتنسيقٍ كامل في ما بينها على قاعدة التبادل بين الاختصاصات</a:t>
            </a:r>
            <a:r>
              <a:rPr lang="en-US" dirty="0" smtClean="0"/>
              <a:t>Interdisciplinary)</a:t>
            </a:r>
            <a:r>
              <a:rPr lang="ar-LB" dirty="0" smtClean="0"/>
              <a:t>)</a:t>
            </a:r>
            <a:r>
              <a:rPr lang="ar-SA" dirty="0" smtClean="0"/>
              <a:t>، بحيث تأتي الشروط ملائمة ولا </a:t>
            </a:r>
            <a:r>
              <a:rPr lang="ar-SA" dirty="0" smtClean="0">
                <a:solidFill>
                  <a:srgbClr val="FF0000"/>
                </a:solidFill>
              </a:rPr>
              <a:t>يطغى قطاع على الآخر</a:t>
            </a:r>
            <a:r>
              <a:rPr lang="ar-SA" dirty="0" smtClean="0"/>
              <a:t> لتحقق هذه القطاعات في النهاية إدأ ً إنسانيا ً ووظيفيا ً</a:t>
            </a:r>
            <a:r>
              <a:rPr lang="en-US" dirty="0" smtClean="0"/>
              <a:t>Functional) </a:t>
            </a:r>
            <a:r>
              <a:rPr lang="ar-LB" dirty="0" smtClean="0"/>
              <a:t>)</a:t>
            </a:r>
            <a:r>
              <a:rPr lang="de-DE" dirty="0" smtClean="0"/>
              <a:t> </a:t>
            </a:r>
            <a:r>
              <a:rPr lang="ar-SA" dirty="0" smtClean="0"/>
              <a:t>سليما ًوفاعلا ً.</a:t>
            </a:r>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endParaRPr lang="ar-LB" dirty="0" smtClean="0"/>
          </a:p>
          <a:p>
            <a:pPr algn="r" rtl="1"/>
            <a:endParaRPr lang="fr-FR" dirty="0"/>
          </a:p>
        </p:txBody>
      </p:sp>
      <p:sp>
        <p:nvSpPr>
          <p:cNvPr id="4" name="Slide Number Placeholder 3"/>
          <p:cNvSpPr>
            <a:spLocks noGrp="1"/>
          </p:cNvSpPr>
          <p:nvPr>
            <p:ph type="sldNum" sz="quarter" idx="10"/>
          </p:nvPr>
        </p:nvSpPr>
        <p:spPr/>
        <p:txBody>
          <a:bodyPr/>
          <a:lstStyle/>
          <a:p>
            <a:fld id="{849BFFEF-0D30-49A7-9630-61B0895DA8E2}" type="slidenum">
              <a:rPr lang="fr-FR" smtClean="0">
                <a:solidFill>
                  <a:prstClr val="black"/>
                </a:solidFill>
              </a:rPr>
              <a:pPr/>
              <a:t>89</a:t>
            </a:fld>
            <a:endParaRPr lang="fr-FR">
              <a:solidFill>
                <a:prstClr val="black"/>
              </a:solidFill>
            </a:endParaRPr>
          </a:p>
        </p:txBody>
      </p:sp>
    </p:spTree>
    <p:extLst>
      <p:ext uri="{BB962C8B-B14F-4D97-AF65-F5344CB8AC3E}">
        <p14:creationId xmlns:p14="http://schemas.microsoft.com/office/powerpoint/2010/main" xmlns="" val="19126842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تاريخ التنظيم المدني:</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صدر اول قرار للتنظيم المدني في </a:t>
            </a:r>
            <a:r>
              <a:rPr lang="ar-SA" sz="1200" kern="1200" dirty="0" smtClean="0">
                <a:solidFill>
                  <a:schemeClr val="tx1"/>
                </a:solidFill>
                <a:effectLst/>
                <a:latin typeface="+mn-lt"/>
                <a:ea typeface="+mn-ea"/>
                <a:cs typeface="+mn-cs"/>
              </a:rPr>
              <a:t>سنة 1940 </a:t>
            </a:r>
            <a:r>
              <a:rPr lang="ar-LB" sz="1200" kern="1200" dirty="0" smtClean="0">
                <a:solidFill>
                  <a:schemeClr val="tx1"/>
                </a:solidFill>
                <a:effectLst/>
                <a:latin typeface="+mn-lt"/>
                <a:ea typeface="+mn-ea"/>
                <a:cs typeface="+mn-cs"/>
              </a:rPr>
              <a:t>والذي اقتصر على تحديد الحد الاقصى للبناء 6 امتار ,وفي سنة 2005 صدر عن المجلس الاعلى للتنظيم المدني  قرار خاص بنظام البناء والفرز والاستثمار للمناطق الغير منظمة  يحدد فيه نسبة الاستثمار السطحي بنسبة 25%.</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90</a:t>
            </a:fld>
            <a:endParaRPr lang="fr-FR"/>
          </a:p>
        </p:txBody>
      </p:sp>
    </p:spTree>
    <p:extLst>
      <p:ext uri="{BB962C8B-B14F-4D97-AF65-F5344CB8AC3E}">
        <p14:creationId xmlns:p14="http://schemas.microsoft.com/office/powerpoint/2010/main" xmlns="" val="279866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الدخل القومي النموذجي</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xmlns="" val="12756961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62CA49-B546-4796-BAB3-CC9A1BA74FF3}" type="slidenum">
              <a:rPr lang="fr-FR" smtClean="0"/>
              <a:pPr/>
              <a:t>91</a:t>
            </a:fld>
            <a:endParaRPr lang="fr-FR"/>
          </a:p>
        </p:txBody>
      </p:sp>
    </p:spTree>
    <p:extLst>
      <p:ext uri="{BB962C8B-B14F-4D97-AF65-F5344CB8AC3E}">
        <p14:creationId xmlns:p14="http://schemas.microsoft.com/office/powerpoint/2010/main" xmlns="" val="3899967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خريطة التنظيم المدني في شمال لبنان:</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تبين لنا ان المناطق المنظمة وفق مراسيم قليلة نسبيا ذلك بنسبة 14.4% من مساحة لبنان الاجمالية  في حين 4.3%منظمة جزئيا وفق مرسوم فيبقى 81.3% من اراضي لبنان غير منظم ابدا.في عكار مثلا,فان القبيات وشدرا له حصة من التنظيم ,كذلك للمنية ومدينة الميناء والضم والفرز في طرابلس ونسبة قليلة في قضاء بشري .</a:t>
            </a:r>
            <a:endParaRPr lang="en-US"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92</a:t>
            </a:fld>
            <a:endParaRPr lang="fr-FR"/>
          </a:p>
        </p:txBody>
      </p:sp>
    </p:spTree>
    <p:extLst>
      <p:ext uri="{BB962C8B-B14F-4D97-AF65-F5344CB8AC3E}">
        <p14:creationId xmlns:p14="http://schemas.microsoft.com/office/powerpoint/2010/main" xmlns="" val="22802471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cap="all" dirty="0" smtClean="0">
                <a:solidFill>
                  <a:schemeClr val="tx1"/>
                </a:solidFill>
                <a:effectLst/>
                <a:latin typeface="+mn-lt"/>
                <a:ea typeface="+mn-ea"/>
                <a:cs typeface="+mn-cs"/>
              </a:rPr>
              <a:t>الهيكلية العمرانية في الشمال وعكار</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يعيش، في الفترة الحالية، في منطقة طرابلس وضواحيها قرابة ٤٨ %من اجمالي عدد السكان في محافظتي الشمال وعكار، في مقابل ٥٢ %يعيشون في المدن الصغيرة والقرى . وقد يزداد الوزن الديموغرافي لمنطقة طرابلس المدينية ضمن الشمال حتى سنة ٢٠٣٠ ،بفعل تقدم نمط العيش في المدن، لكن وزن الأرياف في الشمال سيبقى على الأرجح على مستوى مرتفع يوازي نصف عدد المقيمين تقريبًا في كلا المحافظتين</a:t>
            </a:r>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وضمن المناطق الريفية الواقعة في محافظتي الشمال، تمتلك بعض المدن الصغرى شروطًا أفضل للعب دور القطب المحلي. وقد تم تحديد ١٤» قطبًا محليًا» في الشمال وعكار، تتواجد ٩ مدن منها في محافظة الشمال و٥ مدن في محافظة عكار، وتتوزع كالآتي</a:t>
            </a:r>
            <a:endParaRPr lang="en-US" sz="1200" kern="1200" dirty="0" smtClean="0">
              <a:solidFill>
                <a:schemeClr val="tx1"/>
              </a:solidFill>
              <a:effectLst/>
              <a:latin typeface="+mn-lt"/>
              <a:ea typeface="+mn-ea"/>
              <a:cs typeface="+mn-cs"/>
            </a:endParaRPr>
          </a:p>
          <a:p>
            <a:pPr algn="r" rtl="1"/>
            <a:r>
              <a:rPr lang="ar-LB"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 - في منطقة ساحل البترون: البترون؛</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مرتفعات نهر الجوز: تنورين التحتا؛</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الكورة: أميون؛</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قنوبين؛ إهدن وبشري؛</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زغرتا: زغرتا؛</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الضنية: سير؛</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الشاطئ الشمالي: المنية والعبدة؛</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منخفضات منطقة عكار: حلبا، مركز محافظة عكار المقترح؛</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عكار الوسطى: بينو؛</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عكار العليا: فنيدق؛</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القبيات: القبيات؛</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وادي خالد: شدرا</a:t>
            </a:r>
            <a:r>
              <a:rPr lang="fr-FR"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62CA49-B546-4796-BAB3-CC9A1BA74FF3}" type="slidenum">
              <a:rPr lang="fr-FR" smtClean="0"/>
              <a:pPr/>
              <a:t>93</a:t>
            </a:fld>
            <a:endParaRPr lang="fr-FR"/>
          </a:p>
        </p:txBody>
      </p:sp>
    </p:spTree>
    <p:extLst>
      <p:ext uri="{BB962C8B-B14F-4D97-AF65-F5344CB8AC3E}">
        <p14:creationId xmlns:p14="http://schemas.microsoft.com/office/powerpoint/2010/main" xmlns="" val="2698495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cap="all" dirty="0" smtClean="0">
                <a:solidFill>
                  <a:schemeClr val="tx1"/>
                </a:solidFill>
                <a:effectLst/>
                <a:latin typeface="+mn-lt"/>
                <a:ea typeface="+mn-ea"/>
                <a:cs typeface="+mn-cs"/>
              </a:rPr>
              <a:t>كيف تعدّ التصاميم وأنظمة التنظيم</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تعد المديرية العامة للتنظيم المدني تصاميم وانظمة تنظيم المدن والقرى. تتحمل الدولة نفقات درس ووضع التصاميم والانظمة. غير انه يحق للبلديات اذا توفرت لديها الاموال اجراء هذه الاعمال على نفقتها بالتنسيق مع المديرية العامة للتنظيم المدني.</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لكن الخطأ الذي ترتكبه الدولة هنا هو عدم استشارة الناس في القرارات والمراسيم المتعلقة بالتنظيم المدني.</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94</a:t>
            </a:fld>
            <a:endParaRPr lang="fr-FR"/>
          </a:p>
        </p:txBody>
      </p:sp>
    </p:spTree>
    <p:extLst>
      <p:ext uri="{BB962C8B-B14F-4D97-AF65-F5344CB8AC3E}">
        <p14:creationId xmlns:p14="http://schemas.microsoft.com/office/powerpoint/2010/main" xmlns="" val="1158846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b="1" kern="1200" cap="all" dirty="0" smtClean="0">
                <a:solidFill>
                  <a:schemeClr val="tx1"/>
                </a:solidFill>
                <a:effectLst/>
                <a:latin typeface="+mn-lt"/>
                <a:ea typeface="+mn-ea"/>
                <a:cs typeface="+mn-cs"/>
              </a:rPr>
              <a:t>6</a:t>
            </a:r>
            <a:r>
              <a:rPr lang="fr-FR" sz="1200" b="1" kern="1200" cap="all" dirty="0" smtClean="0">
                <a:solidFill>
                  <a:schemeClr val="tx1"/>
                </a:solidFill>
                <a:effectLst/>
                <a:latin typeface="+mn-lt"/>
                <a:ea typeface="+mn-ea"/>
                <a:cs typeface="+mn-cs"/>
              </a:rPr>
              <a:t>- </a:t>
            </a:r>
            <a:r>
              <a:rPr lang="ar-LB" sz="1200" b="1" kern="1200" cap="all" dirty="0" smtClean="0">
                <a:solidFill>
                  <a:schemeClr val="tx1"/>
                </a:solidFill>
                <a:effectLst/>
                <a:latin typeface="+mn-lt"/>
                <a:ea typeface="+mn-ea"/>
                <a:cs typeface="+mn-cs"/>
              </a:rPr>
              <a:t>من المهم إشراك كافة المناطق في الاقتصاد الوطني وتحديدا اعطاء منطقة طرابلس والشمال مكانة مميزة  في النقل البحري والتجارة والصناعة والسياحو والمعارض الدولية والتعليم العالي .</a:t>
            </a:r>
            <a:endParaRPr lang="en-US"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95</a:t>
            </a:fld>
            <a:endParaRPr lang="fr-FR"/>
          </a:p>
        </p:txBody>
      </p:sp>
    </p:spTree>
    <p:extLst>
      <p:ext uri="{BB962C8B-B14F-4D97-AF65-F5344CB8AC3E}">
        <p14:creationId xmlns:p14="http://schemas.microsoft.com/office/powerpoint/2010/main" xmlns="" val="42568613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cap="all" dirty="0" smtClean="0">
                <a:solidFill>
                  <a:schemeClr val="tx1"/>
                </a:solidFill>
                <a:effectLst/>
                <a:latin typeface="+mn-lt"/>
                <a:ea typeface="+mn-ea"/>
                <a:cs typeface="+mn-cs"/>
              </a:rPr>
              <a:t>اصلاح التنظيم المدني:</a:t>
            </a:r>
            <a:endParaRPr lang="en-US" sz="1200" kern="1200" dirty="0" smtClean="0">
              <a:solidFill>
                <a:schemeClr val="tx1"/>
              </a:solidFill>
              <a:effectLst/>
              <a:latin typeface="+mn-lt"/>
              <a:ea typeface="+mn-ea"/>
              <a:cs typeface="+mn-cs"/>
            </a:endParaRPr>
          </a:p>
          <a:p>
            <a:pPr algn="r" rtl="1"/>
            <a:r>
              <a:rPr lang="ar-LB" sz="1200" kern="1200" cap="all" dirty="0" smtClean="0">
                <a:solidFill>
                  <a:schemeClr val="tx1"/>
                </a:solidFill>
                <a:effectLst/>
                <a:latin typeface="+mn-lt"/>
                <a:ea typeface="+mn-ea"/>
                <a:cs typeface="+mn-cs"/>
              </a:rPr>
              <a:t>هناك حاجة ملحة للتنظيم المدني من اجل تطويق لعمران العشوائي وانتاج الضواحي.</a:t>
            </a:r>
            <a:r>
              <a:rPr lang="ar-SA" sz="1200" kern="1200" cap="all" dirty="0" smtClean="0">
                <a:solidFill>
                  <a:schemeClr val="tx1"/>
                </a:solidFill>
                <a:effectLst/>
                <a:latin typeface="+mn-lt"/>
                <a:ea typeface="+mn-ea"/>
                <a:cs typeface="+mn-cs"/>
              </a:rPr>
              <a:t> </a:t>
            </a:r>
            <a:r>
              <a:rPr lang="ar-LB" sz="1200" kern="1200" cap="all" dirty="0" smtClean="0">
                <a:solidFill>
                  <a:schemeClr val="tx1"/>
                </a:solidFill>
                <a:effectLst/>
                <a:latin typeface="+mn-lt"/>
                <a:ea typeface="+mn-ea"/>
                <a:cs typeface="+mn-cs"/>
              </a:rPr>
              <a:t>وهذا يستدعي بعض الشروط ,منها:</a:t>
            </a:r>
            <a:endParaRPr lang="en-US" sz="1200" kern="1200" dirty="0" smtClean="0">
              <a:solidFill>
                <a:schemeClr val="tx1"/>
              </a:solidFill>
              <a:effectLst/>
              <a:latin typeface="+mn-lt"/>
              <a:ea typeface="+mn-ea"/>
              <a:cs typeface="+mn-cs"/>
            </a:endParaRPr>
          </a:p>
          <a:p>
            <a:pPr marL="228600" indent="-228600" algn="r" rtl="1">
              <a:buFont typeface="+mj-lt"/>
              <a:buAutoNum type="arabicPeriod"/>
            </a:pPr>
            <a:r>
              <a:rPr lang="ar-LB" sz="1200" kern="1200" cap="all" dirty="0" smtClean="0">
                <a:solidFill>
                  <a:schemeClr val="tx1"/>
                </a:solidFill>
                <a:effectLst/>
                <a:latin typeface="+mn-lt"/>
                <a:ea typeface="+mn-ea"/>
                <a:cs typeface="+mn-cs"/>
              </a:rPr>
              <a:t>عدم التدخل السياسي بالقرارات الناتجة عن التظيم المدني ,</a:t>
            </a:r>
            <a:endParaRPr lang="en-US" sz="1200" kern="1200" dirty="0" smtClean="0">
              <a:solidFill>
                <a:schemeClr val="tx1"/>
              </a:solidFill>
              <a:effectLst/>
              <a:latin typeface="+mn-lt"/>
              <a:ea typeface="+mn-ea"/>
              <a:cs typeface="+mn-cs"/>
            </a:endParaRPr>
          </a:p>
          <a:p>
            <a:pPr marL="228600" indent="-228600" algn="r" rtl="1">
              <a:buFont typeface="+mj-lt"/>
              <a:buAutoNum type="arabicPeriod"/>
            </a:pPr>
            <a:r>
              <a:rPr lang="ar-LB" sz="1200" kern="1200" cap="all" dirty="0" smtClean="0">
                <a:solidFill>
                  <a:schemeClr val="tx1"/>
                </a:solidFill>
                <a:effectLst/>
                <a:latin typeface="+mn-lt"/>
                <a:ea typeface="+mn-ea"/>
                <a:cs typeface="+mn-cs"/>
              </a:rPr>
              <a:t>اتمام واكمال المشاريع ضمن الخطة الشاملة  الوطنية لتنظيم الاراضي,</a:t>
            </a:r>
            <a:endParaRPr lang="en-US" sz="1200" kern="1200" dirty="0" smtClean="0">
              <a:solidFill>
                <a:schemeClr val="tx1"/>
              </a:solidFill>
              <a:effectLst/>
              <a:latin typeface="+mn-lt"/>
              <a:ea typeface="+mn-ea"/>
              <a:cs typeface="+mn-cs"/>
            </a:endParaRPr>
          </a:p>
          <a:p>
            <a:pPr marL="228600" indent="-228600" algn="r" rtl="1">
              <a:buFont typeface="+mj-lt"/>
              <a:buAutoNum type="arabicPeriod"/>
            </a:pPr>
            <a:r>
              <a:rPr lang="ar-LB" sz="1200" kern="1200" cap="all" dirty="0" smtClean="0">
                <a:solidFill>
                  <a:schemeClr val="tx1"/>
                </a:solidFill>
                <a:effectLst/>
                <a:latin typeface="+mn-lt"/>
                <a:ea typeface="+mn-ea"/>
                <a:cs typeface="+mn-cs"/>
              </a:rPr>
              <a:t>تدبير وسيطرة على الامتداد الطبيعي للعمران في القرى والمحافظة على التجمعات الحالية  بهدف ترشيد استهلاك الطاقة,</a:t>
            </a:r>
            <a:endParaRPr lang="en-US" sz="1200" kern="1200" dirty="0" smtClean="0">
              <a:solidFill>
                <a:schemeClr val="tx1"/>
              </a:solidFill>
              <a:effectLst/>
              <a:latin typeface="+mn-lt"/>
              <a:ea typeface="+mn-ea"/>
              <a:cs typeface="+mn-cs"/>
            </a:endParaRPr>
          </a:p>
          <a:p>
            <a:pPr marL="228600" indent="-228600" algn="r" rtl="1">
              <a:buFont typeface="+mj-lt"/>
              <a:buAutoNum type="arabicPeriod"/>
            </a:pPr>
            <a:r>
              <a:rPr lang="ar-LB" sz="1200" kern="1200" cap="all" dirty="0" smtClean="0">
                <a:solidFill>
                  <a:schemeClr val="tx1"/>
                </a:solidFill>
                <a:effectLst/>
                <a:latin typeface="+mn-lt"/>
                <a:ea typeface="+mn-ea"/>
                <a:cs typeface="+mn-cs"/>
              </a:rPr>
              <a:t>تنقيح الخطة الرئيسية ل:</a:t>
            </a:r>
          </a:p>
          <a:p>
            <a:pPr marL="685800" lvl="1" indent="-228600" algn="r" rtl="1">
              <a:buFont typeface="Arial" pitchFamily="34" charset="0"/>
              <a:buChar char="•"/>
            </a:pPr>
            <a:r>
              <a:rPr lang="ar-LB" sz="1200" kern="1200" cap="all" dirty="0" smtClean="0">
                <a:solidFill>
                  <a:schemeClr val="tx1"/>
                </a:solidFill>
                <a:effectLst/>
                <a:latin typeface="+mn-lt"/>
                <a:ea typeface="+mn-ea"/>
                <a:cs typeface="+mn-cs"/>
              </a:rPr>
              <a:t>لانتقال من التنظيم الفيزيائي للتنظيم الاستراتيجي الذي يشمل اهداف مستدامة  التي تضم دراسات تقييم الاثر البيئي ,</a:t>
            </a:r>
            <a:endParaRPr lang="en-US" sz="1200" kern="1200" dirty="0" smtClean="0">
              <a:solidFill>
                <a:schemeClr val="tx1"/>
              </a:solidFill>
              <a:effectLst/>
              <a:latin typeface="+mn-lt"/>
              <a:ea typeface="+mn-ea"/>
              <a:cs typeface="+mn-cs"/>
            </a:endParaRPr>
          </a:p>
          <a:p>
            <a:pPr marL="685800" lvl="1" indent="-228600" algn="r" rtl="1">
              <a:buFont typeface="Arial" pitchFamily="34" charset="0"/>
              <a:buChar char="•"/>
            </a:pPr>
            <a:r>
              <a:rPr lang="ar-LB" sz="1200" kern="1200" cap="all" dirty="0" smtClean="0">
                <a:solidFill>
                  <a:schemeClr val="tx1"/>
                </a:solidFill>
                <a:effectLst/>
                <a:latin typeface="+mn-lt"/>
                <a:ea typeface="+mn-ea"/>
                <a:cs typeface="+mn-cs"/>
              </a:rPr>
              <a:t>حماية مناظر الطبيعة ,</a:t>
            </a:r>
            <a:endParaRPr lang="en-US" sz="1200" kern="1200" dirty="0" smtClean="0">
              <a:solidFill>
                <a:schemeClr val="tx1"/>
              </a:solidFill>
              <a:effectLst/>
              <a:latin typeface="+mn-lt"/>
              <a:ea typeface="+mn-ea"/>
              <a:cs typeface="+mn-cs"/>
            </a:endParaRPr>
          </a:p>
          <a:p>
            <a:pPr marL="685800" lvl="1" indent="-228600" algn="r" rtl="1">
              <a:buFont typeface="Arial" pitchFamily="34" charset="0"/>
              <a:buChar char="•"/>
            </a:pPr>
            <a:r>
              <a:rPr lang="ar-LB" sz="1200" kern="1200" cap="all" dirty="0" smtClean="0">
                <a:solidFill>
                  <a:schemeClr val="tx1"/>
                </a:solidFill>
                <a:effectLst/>
                <a:latin typeface="+mn-lt"/>
                <a:ea typeface="+mn-ea"/>
                <a:cs typeface="+mn-cs"/>
              </a:rPr>
              <a:t>تخفيض امتداد الحفريات ,</a:t>
            </a:r>
            <a:endParaRPr lang="en-US" sz="1200" kern="1200" dirty="0" smtClean="0">
              <a:solidFill>
                <a:schemeClr val="tx1"/>
              </a:solidFill>
              <a:effectLst/>
              <a:latin typeface="+mn-lt"/>
              <a:ea typeface="+mn-ea"/>
              <a:cs typeface="+mn-cs"/>
            </a:endParaRPr>
          </a:p>
          <a:p>
            <a:pPr marL="685800" lvl="1" indent="-228600" algn="r" rtl="1">
              <a:buFont typeface="Arial" pitchFamily="34" charset="0"/>
              <a:buChar char="•"/>
            </a:pPr>
            <a:r>
              <a:rPr lang="ar-LB" sz="1200" kern="1200" cap="all" dirty="0" smtClean="0">
                <a:solidFill>
                  <a:schemeClr val="tx1"/>
                </a:solidFill>
                <a:effectLst/>
                <a:latin typeface="+mn-lt"/>
                <a:ea typeface="+mn-ea"/>
                <a:cs typeface="+mn-cs"/>
              </a:rPr>
              <a:t>زيادة الفسحات الخضراء في المدن</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pPr/>
              <a:t>97</a:t>
            </a:fld>
            <a:endParaRPr lang="fr-FR"/>
          </a:p>
        </p:txBody>
      </p:sp>
    </p:spTree>
    <p:extLst>
      <p:ext uri="{BB962C8B-B14F-4D97-AF65-F5344CB8AC3E}">
        <p14:creationId xmlns:p14="http://schemas.microsoft.com/office/powerpoint/2010/main" xmlns="" val="3250516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واقع الموارد المائية المتجددة في لبنان</a:t>
            </a:r>
            <a:r>
              <a:rPr lang="ar-LB" baseline="0" dirty="0" smtClean="0"/>
              <a:t> نلاحظ تراجع بسيط لكمية الموارد المائية المتاحة للفرد بين عامي 2009 و 2015 من 962 الي 839</a:t>
            </a:r>
            <a:r>
              <a:rPr lang="ar-SA" baseline="0" dirty="0" smtClean="0"/>
              <a:t> متر مكعب للفرد في السنة</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xmlns="" val="7087111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 الرسومات البيانية</a:t>
            </a:r>
            <a:r>
              <a:rPr lang="ar-LB" baseline="0" dirty="0" smtClean="0"/>
              <a:t> التالية ان كمية المياه السطحية المتوفرة في الشمال اعلى بشكل ملحوظ من تلك المستخدمة</a:t>
            </a:r>
            <a:r>
              <a:rPr lang="ar-SA" baseline="0" dirty="0" smtClean="0"/>
              <a:t>:</a:t>
            </a:r>
            <a:r>
              <a:rPr lang="ar-LB" baseline="0" dirty="0" smtClean="0"/>
              <a:t> 381 مقابل 175 في العام 2010</a:t>
            </a:r>
          </a:p>
          <a:p>
            <a:pPr algn="r" rtl="1"/>
            <a:r>
              <a:rPr lang="ar-LB" baseline="0" dirty="0" smtClean="0"/>
              <a:t>عدد الابار الجوفية العامة يصل الي 54 وتلك الخاصة يصل الى 9966 بأرا (المسجل منها فقط) مع احتمالية ان يكون العدد تكبر من ذلك بكثير</a:t>
            </a:r>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xmlns="" val="1737104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تعتبر ساعات تأمين المياه جيدة بالنسبة</a:t>
            </a:r>
            <a:r>
              <a:rPr lang="ar-LB" baseline="0" dirty="0" smtClean="0"/>
              <a:t> لباقي المناطق اللبنانية فهي تصل الى 22 ساعة للعام 2009</a:t>
            </a:r>
          </a:p>
          <a:p>
            <a:pPr algn="r" rtl="1"/>
            <a:r>
              <a:rPr lang="ar-LB" baseline="0" dirty="0" smtClean="0"/>
              <a:t>كما تعتبر مدة تخزين المياه جيدة فتصل الى 9.80 ساعة </a:t>
            </a:r>
          </a:p>
          <a:p>
            <a:pPr algn="r" rtl="1"/>
            <a:r>
              <a:rPr lang="ar-LB" baseline="0" dirty="0" smtClean="0"/>
              <a:t>ولكن الامدادات المستخدمة لنقل المياه وتوزيعها تعتبر قديمة بمعظمها عمرها ما يقارب ال 30 سنة</a:t>
            </a:r>
            <a:r>
              <a:rPr lang="ar-SA" baseline="0" dirty="0" smtClean="0"/>
              <a:t> واكثر من نصف الامدادات قد تجاوزت العمر المخصص للاستخدام.</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xmlns="" val="8239445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يستهلك القطاع الزراعي النسبة الأكبر من المياه وذلك بسبب استخدام أساليب</a:t>
            </a:r>
            <a:r>
              <a:rPr lang="ar-LB" baseline="0" dirty="0" smtClean="0"/>
              <a:t> الري القديمة التي تعرض الموارد المائية للهدر</a:t>
            </a:r>
          </a:p>
          <a:p>
            <a:pPr algn="r" rtl="1"/>
            <a:r>
              <a:rPr lang="ar-LB" baseline="0" dirty="0" smtClean="0"/>
              <a:t>تصل نسبة الأراضي المروية في الشمال الى 24000 هكتار للعام 2010 </a:t>
            </a:r>
          </a:p>
          <a:p>
            <a:pPr algn="r" rtl="1"/>
            <a:r>
              <a:rPr lang="ar-LB" baseline="0" dirty="0" smtClean="0"/>
              <a:t>حاجة الزراعة للمياه تصل في شمال لبنان الى 216 </a:t>
            </a:r>
            <a:r>
              <a:rPr lang="ar-SA" baseline="0" dirty="0" smtClean="0"/>
              <a:t>مليون متر مكعب في السنة (</a:t>
            </a:r>
            <a:r>
              <a:rPr lang="en-US" baseline="0" dirty="0" smtClean="0"/>
              <a:t>MCM/yr </a:t>
            </a:r>
            <a:r>
              <a:rPr lang="ar-SA" baseline="0" dirty="0" smtClean="0"/>
              <a:t>)</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xmlns="" val="1326312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 نموذج التصدير / الاستيراد</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تؤدي التجارة الخارجية إلى تقسيم العمل بين الدول المتنافسة. من خلال هذه التجارة يُسمح للاقتصاد بالعمل بشكل أكثر كفاءة لقياس تحسين الكفاءة.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أما النمو الاقتصادي فيحسب الصادرات. إذا كانت الصادرات تزيد أسرع من الواردات، يمكن أن نخلص إلى أن الإنتاج المحلي قد زاد، وهذا بدوره يخلق وظائف مما يؤدي إلى ارتفاع الدخل القومي وهلم جر.</a:t>
            </a:r>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xmlns="" val="30195095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قطاع المياه يعاني من نقص حاد في طاقم</a:t>
            </a:r>
            <a:r>
              <a:rPr lang="ar-LB" baseline="0" dirty="0" smtClean="0"/>
              <a:t> العمل اذ بلغ العدد المسموح به قانونيا 1271 بينما العدد الموجود حاليا هو فقط 262 موظفا في الشمال</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xmlns="" val="9201375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يظهر الجدول التالي نسبة التلوث في مياه الأنهار اللبنانية</a:t>
            </a:r>
            <a:r>
              <a:rPr lang="ar-LB" baseline="0" dirty="0" smtClean="0"/>
              <a:t> بسبب مياه صرف الصحي من المنازل والمصانع الغير معالجة</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xmlns="" val="22303052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ينقسم</a:t>
            </a:r>
            <a:r>
              <a:rPr lang="ar-LB" baseline="0" dirty="0" smtClean="0"/>
              <a:t> الطلب على المياه الى 5 اقسام:</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المياه للاستخدام المنزلي في الأرياف يصل الى 160 </a:t>
            </a:r>
            <a:r>
              <a:rPr lang="en-US" baseline="0" dirty="0" err="1" smtClean="0"/>
              <a:t>Lcd</a:t>
            </a:r>
            <a:endParaRPr lang="ar-LB" baseline="0" dirty="0" smtClean="0"/>
          </a:p>
          <a:p>
            <a:pPr algn="r" rtl="1"/>
            <a:r>
              <a:rPr lang="ar-LB" baseline="0" dirty="0" smtClean="0"/>
              <a:t>المياه للاستخدام المنزلي في المدن يصل الى 180 </a:t>
            </a:r>
            <a:r>
              <a:rPr lang="en-US" baseline="0" dirty="0" err="1" smtClean="0"/>
              <a:t>Lcd</a:t>
            </a:r>
            <a:endParaRPr lang="ar-LB" baseline="0"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المياه للاستخدامات الصناعية</a:t>
            </a:r>
            <a:r>
              <a:rPr lang="en-US" baseline="0" dirty="0" smtClean="0"/>
              <a:t> </a:t>
            </a:r>
            <a:r>
              <a:rPr lang="ar-LB" baseline="0" dirty="0" smtClean="0"/>
              <a:t> يصل الى</a:t>
            </a:r>
            <a:r>
              <a:rPr lang="en-US" baseline="0" dirty="0" smtClean="0"/>
              <a:t>30% </a:t>
            </a:r>
            <a:r>
              <a:rPr lang="ar-LB" baseline="0" dirty="0" smtClean="0"/>
              <a:t> من الاستهلاك المنزلي</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المياه للقطاع السياحي يصل الى </a:t>
            </a:r>
            <a:r>
              <a:rPr lang="en-US" baseline="0" dirty="0" smtClean="0"/>
              <a:t>400 </a:t>
            </a:r>
            <a:r>
              <a:rPr lang="ar-LB" baseline="0" dirty="0" smtClean="0"/>
              <a:t> ليتر للسائح في اليوم</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المياه للقطاع الزراعي 9000 متر مكعب للهكتار في السنة</a:t>
            </a:r>
          </a:p>
          <a:p>
            <a:pPr algn="r" rtl="1"/>
            <a:endParaRPr lang="ar-LB" baseline="0" dirty="0" smtClean="0"/>
          </a:p>
          <a:p>
            <a:pPr algn="r" rtl="1"/>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xmlns="" val="31947286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a:t>
            </a:r>
            <a:r>
              <a:rPr lang="ar-LB" baseline="0" dirty="0" smtClean="0"/>
              <a:t> الرسوم البيانية تزايد عدد السكان بين عامي 2007 و 2009 بنسبة 1.75%</a:t>
            </a:r>
          </a:p>
          <a:p>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xmlns="" val="21278750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 الرسوم البيانية تزايد مساحة</a:t>
            </a:r>
            <a:r>
              <a:rPr lang="ar-LB" baseline="0" dirty="0" smtClean="0"/>
              <a:t> الأراضي المزروعة</a:t>
            </a:r>
            <a:r>
              <a:rPr lang="ar-SA" baseline="0" dirty="0" smtClean="0"/>
              <a:t> المزودة بالماء</a:t>
            </a:r>
            <a:r>
              <a:rPr lang="ar-LB" baseline="0" dirty="0" smtClean="0"/>
              <a:t> وتزايدها حتى عام 2035</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xmlns="" val="20106245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يظهر</a:t>
            </a:r>
            <a:r>
              <a:rPr lang="ar-LB" baseline="0" dirty="0" smtClean="0"/>
              <a:t> الرسم تأثير الوضع الاقتصادي على كمية المياه المستهلكة في المدن</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xmlns="" val="1980979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 الرسوم</a:t>
            </a:r>
            <a:r>
              <a:rPr lang="ar-LB" baseline="0" dirty="0" smtClean="0"/>
              <a:t> تغير ال</a:t>
            </a:r>
            <a:r>
              <a:rPr lang="ar-SA" baseline="0" dirty="0" smtClean="0"/>
              <a:t>سعر</a:t>
            </a:r>
            <a:r>
              <a:rPr lang="ar-LB" baseline="0" dirty="0" smtClean="0"/>
              <a:t> مع تغير استهلاك المياه</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xmlns="" val="30588861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الحفاظ على الموارد المائية</a:t>
            </a:r>
            <a:r>
              <a:rPr lang="ar-LB" baseline="0" dirty="0" smtClean="0"/>
              <a:t> من خلال خطط للحد من الهدر  على صعيد السكان والقطاع الزراعي</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xmlns="" val="7607098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لجعل البحث اكثر واقعية تمت دراسة ثلاث</a:t>
            </a:r>
            <a:r>
              <a:rPr lang="ar-LB" baseline="0" dirty="0" smtClean="0"/>
              <a:t> خطط: </a:t>
            </a:r>
          </a:p>
          <a:p>
            <a:pPr algn="r" rtl="1"/>
            <a:r>
              <a:rPr lang="ar-LB" baseline="0" dirty="0" smtClean="0"/>
              <a:t>الأول في حال الاستهلاك المحافظ</a:t>
            </a:r>
          </a:p>
          <a:p>
            <a:pPr algn="r" rtl="1"/>
            <a:r>
              <a:rPr lang="ar-LB" baseline="0" dirty="0" smtClean="0"/>
              <a:t>الثاني في حالة الاستهلاك المعتدل والثالث في حالة الاستهلاك العالي</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xmlns="" val="40750593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توقع تزايد</a:t>
            </a:r>
            <a:r>
              <a:rPr lang="ar-LB" baseline="0" dirty="0" smtClean="0"/>
              <a:t> الاستهلاك للماء من عام 2010 للعام 2035</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xmlns="" val="2916684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الإستهلاك</a:t>
            </a:r>
          </a:p>
          <a:p>
            <a:pPr algn="r" rtl="1"/>
            <a:r>
              <a:rPr lang="ar-LB" sz="1200" kern="1200" dirty="0" smtClean="0">
                <a:solidFill>
                  <a:schemeClr val="tx1"/>
                </a:solidFill>
                <a:effectLst/>
                <a:latin typeface="+mn-lt"/>
                <a:ea typeface="+mn-ea"/>
                <a:cs typeface="+mn-cs"/>
              </a:rPr>
              <a:t>1.</a:t>
            </a:r>
            <a:r>
              <a:rPr lang="ar-LB" sz="1200" kern="1200" baseline="0" dirty="0" smtClean="0">
                <a:solidFill>
                  <a:schemeClr val="tx1"/>
                </a:solidFill>
                <a:effectLst/>
                <a:latin typeface="+mn-lt"/>
                <a:ea typeface="+mn-ea"/>
                <a:cs typeface="+mn-cs"/>
              </a:rPr>
              <a:t> الإستهلاك الخاص</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مع زيادة الاستهلاك الخاص، هناك حاجة للمزيد من السلع.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أوقات الركود ، يمكن أن يؤدي هذا إلى إحياء الاقتصاد (على سبيل المثال ، إذا كانت الدولة تروج للقطاع الخاص من خلال مدفوعات التحويل).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إذا كان هناك المزيد من السلع في الطلب سيتم إنتاج المزيد والتوسع في الإنتاج يخلق الوظائف، إلخ.</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المحاكاة، يعتمد الاستهلاك الخاص على الدخل المتاح. ومن الضرائب المباشرة.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نتائج الاستهلاك الخاص تكون من التحويلات والضرائب غير المباشرة</a:t>
            </a:r>
            <a:endParaRPr lang="ar-LB"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2. إستهلاك الدولة</a:t>
            </a:r>
          </a:p>
          <a:p>
            <a:pPr algn="r" rtl="1"/>
            <a:r>
              <a:rPr lang="ar-SA" sz="1200" kern="1200" dirty="0" smtClean="0">
                <a:solidFill>
                  <a:schemeClr val="tx1"/>
                </a:solidFill>
                <a:effectLst/>
                <a:latin typeface="+mn-lt"/>
                <a:ea typeface="+mn-ea"/>
                <a:cs typeface="+mn-cs"/>
              </a:rPr>
              <a:t>.تمول الدولة نفسها بشكل رئيسي من خلال الضرائب.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وفقا لآدم سميث ، يجب على الدولة عدم التدخل في الاقتصاد لأن ذلك سيتم تلقائيا من خلال الموازنة.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وفقا للخبير الاقتصادي كينز، ينبغي على الدولة اتباع سياسة نشطة للطلب، أي. في أوقات ضعف النشاط الاقتصادي، تعزيز الاقتصاد من خلال العمل كمشتري للسلع في السوق (السياسة المالية لمواجهة التقلبات الدورية).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المقابل، هناك سياسة الى جانب العرض، وتعرف بالليبرالية الجديدة، حيث تهيمن عليها الدولة على سبيل المثال، عندما تدعم الإعانات أو اللوائح القانونية الى جانب العرض في السوق</a:t>
            </a:r>
            <a:r>
              <a:rPr lang="de-D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xmlns="" val="18559593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مصادر</a:t>
            </a:r>
            <a:r>
              <a:rPr lang="ar-LB" baseline="0" dirty="0" smtClean="0"/>
              <a:t> المياه 4 هي: </a:t>
            </a:r>
          </a:p>
          <a:p>
            <a:pPr algn="r" rtl="1"/>
            <a:r>
              <a:rPr lang="ar-LB" baseline="0" dirty="0" smtClean="0"/>
              <a:t>المياه السطحية كالأنهار والينابيع </a:t>
            </a:r>
          </a:p>
          <a:p>
            <a:pPr algn="r" rtl="1"/>
            <a:r>
              <a:rPr lang="ar-LB" baseline="0" dirty="0" smtClean="0"/>
              <a:t>المياه الجوفية عن طريق الابار</a:t>
            </a:r>
          </a:p>
          <a:p>
            <a:pPr algn="r" rtl="1"/>
            <a:r>
              <a:rPr lang="ar-LB" baseline="0" dirty="0" smtClean="0"/>
              <a:t>المياه المخزنة عن طريق السدود</a:t>
            </a:r>
          </a:p>
          <a:p>
            <a:pPr algn="r" rtl="1"/>
            <a:r>
              <a:rPr lang="ar-LB" baseline="0" dirty="0" smtClean="0"/>
              <a:t>مصادر مياه غير تقليدية مثل تحلية مياه البحر ومعالجة المياه المبتذلة</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xmlns="" val="6516530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المؤسسات الحكومية في وزارة الطاقة والمياه</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xmlns="" val="13691503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المؤسسات المحلية المسؤولة عن قطاع المياه في الشمال</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xmlns="" val="40988353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خريطة للسدود المراد انشاءها على الأنهر في الشمال بالإضافة الى نظرة عامة على وضع القطاع نلاحظ ان نسبة الجباية تصل الى 58% </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xmlns="" val="8915472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المشاريع التي تم تنفيذها و التي يعمل على تنفذيها في الشمال</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xmlns="" val="32703826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LB" sz="1100" b="0" i="0" u="none" strike="noStrike" cap="none" dirty="0" smtClean="0">
                <a:solidFill>
                  <a:srgbClr val="000000"/>
                </a:solidFill>
                <a:effectLst/>
                <a:latin typeface="Arial"/>
                <a:ea typeface="Arial"/>
                <a:cs typeface="Arial"/>
                <a:sym typeface="Arial"/>
              </a:rPr>
              <a:t>- </a:t>
            </a:r>
            <a:r>
              <a:rPr lang="ar-SA" sz="1100" b="0" i="0" u="none" strike="noStrike" cap="none" dirty="0" smtClean="0">
                <a:solidFill>
                  <a:srgbClr val="000000"/>
                </a:solidFill>
                <a:effectLst/>
                <a:latin typeface="Arial"/>
                <a:ea typeface="Arial"/>
                <a:cs typeface="Arial"/>
                <a:sym typeface="Arial"/>
              </a:rPr>
              <a:t>المنزلي  </a:t>
            </a:r>
            <a:r>
              <a:rPr lang="en-US" sz="1100" b="0" i="0" u="none" strike="noStrike" cap="none" dirty="0" smtClean="0">
                <a:solidFill>
                  <a:srgbClr val="000000"/>
                </a:solidFill>
                <a:effectLst/>
                <a:latin typeface="Arial"/>
                <a:ea typeface="Arial"/>
                <a:cs typeface="Arial"/>
                <a:sym typeface="Arial"/>
              </a:rPr>
              <a:t>domestic</a:t>
            </a:r>
            <a:r>
              <a:rPr lang="ar-SA" sz="1100" b="0" i="0" u="none" strike="noStrike" cap="none" dirty="0" smtClean="0">
                <a:solidFill>
                  <a:srgbClr val="000000"/>
                </a:solidFill>
                <a:effectLst/>
                <a:latin typeface="Arial"/>
                <a:ea typeface="Arial"/>
                <a:cs typeface="Arial"/>
                <a:sym typeface="Arial"/>
              </a:rPr>
              <a:t>: مياه الصرف الصحي من مكاتب المنازل والمباني والفنادق والمؤسسات الأخرى</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LB" sz="1100" b="0" i="0" u="none" strike="noStrike" cap="none" dirty="0" smtClean="0">
                <a:solidFill>
                  <a:srgbClr val="000000"/>
                </a:solidFill>
                <a:effectLst/>
                <a:latin typeface="Arial"/>
                <a:ea typeface="Arial"/>
                <a:cs typeface="Arial"/>
                <a:sym typeface="Arial"/>
              </a:rPr>
              <a:t>- </a:t>
            </a:r>
            <a:r>
              <a:rPr lang="ar-SA" sz="1100" b="0" i="0" u="none" strike="noStrike" cap="none" dirty="0" smtClean="0">
                <a:solidFill>
                  <a:srgbClr val="000000"/>
                </a:solidFill>
                <a:effectLst/>
                <a:latin typeface="Arial"/>
                <a:ea typeface="Arial"/>
                <a:cs typeface="Arial"/>
                <a:sym typeface="Arial"/>
              </a:rPr>
              <a:t> الصناعية </a:t>
            </a:r>
            <a:r>
              <a:rPr lang="en-US" sz="1100" b="0" i="0" u="none" strike="noStrike" cap="none" dirty="0" smtClean="0">
                <a:solidFill>
                  <a:srgbClr val="000000"/>
                </a:solidFill>
                <a:effectLst/>
                <a:latin typeface="Arial"/>
                <a:ea typeface="Arial"/>
                <a:cs typeface="Arial"/>
                <a:sym typeface="Arial"/>
              </a:rPr>
              <a:t>industrial </a:t>
            </a:r>
            <a:r>
              <a:rPr lang="ar-SA" sz="1100" b="0" i="0" u="none" strike="noStrike" cap="none" dirty="0" smtClean="0">
                <a:solidFill>
                  <a:srgbClr val="000000"/>
                </a:solidFill>
                <a:effectLst/>
                <a:latin typeface="Arial"/>
                <a:ea typeface="Arial"/>
                <a:cs typeface="Arial"/>
                <a:sym typeface="Arial"/>
              </a:rPr>
              <a:t>: هي النفايات السائلة من العمليات الصناعية</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  مياه الأمطار </a:t>
            </a:r>
            <a:r>
              <a:rPr lang="en-US" sz="1100" b="0" i="0" u="none" strike="noStrike" cap="none" dirty="0" err="1" smtClean="0">
                <a:solidFill>
                  <a:srgbClr val="000000"/>
                </a:solidFill>
                <a:effectLst/>
                <a:latin typeface="Arial"/>
                <a:ea typeface="Arial"/>
                <a:cs typeface="Arial"/>
                <a:sym typeface="Arial"/>
              </a:rPr>
              <a:t>stormwater</a:t>
            </a:r>
            <a:r>
              <a:rPr lang="en-US" sz="1100" b="0" i="0" u="none" strike="noStrike" cap="none" dirty="0" smtClean="0">
                <a:solidFill>
                  <a:srgbClr val="000000"/>
                </a:solidFill>
                <a:effectLst/>
                <a:latin typeface="Arial"/>
                <a:ea typeface="Arial"/>
                <a:cs typeface="Arial"/>
                <a:sym typeface="Arial"/>
              </a:rPr>
              <a:t> </a:t>
            </a:r>
            <a:r>
              <a:rPr lang="ar-SA" sz="1100" b="0" i="0" u="none" strike="noStrike" cap="none" dirty="0" smtClean="0">
                <a:solidFill>
                  <a:srgbClr val="000000"/>
                </a:solidFill>
                <a:effectLst/>
                <a:latin typeface="Arial"/>
                <a:ea typeface="Arial"/>
                <a:cs typeface="Arial"/>
                <a:sym typeface="Arial"/>
              </a:rPr>
              <a:t>: تشمل جريان المياه المتولدة عن الأمطار وغسل الشوارع</a:t>
            </a:r>
            <a:endParaRPr lang="en-US" sz="1100" b="0" i="0" u="none" strike="noStrike" cap="none" dirty="0" smtClean="0">
              <a:solidFill>
                <a:srgbClr val="000000"/>
              </a:solidFill>
              <a:effectLst/>
              <a:latin typeface="Arial"/>
              <a:ea typeface="Arial"/>
              <a:cs typeface="Arial"/>
              <a:sym typeface="Arial"/>
            </a:endParaRPr>
          </a:p>
          <a:p>
            <a:pPr marL="0" lvl="0" indent="0" algn="r" rtl="1">
              <a:spcBef>
                <a:spcPts val="0"/>
              </a:spcBef>
              <a:spcAft>
                <a:spcPts val="0"/>
              </a:spcAft>
              <a:buNone/>
            </a:pPr>
            <a:endParaRP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LB" sz="1100" b="0" i="0" u="none" strike="noStrike" cap="none" dirty="0" smtClean="0">
                <a:solidFill>
                  <a:srgbClr val="000000"/>
                </a:solidFill>
                <a:effectLst/>
                <a:latin typeface="Arial"/>
                <a:ea typeface="Arial"/>
                <a:cs typeface="Arial"/>
                <a:sym typeface="Arial"/>
              </a:rPr>
              <a:t>أنواع المجاري:</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en-US" sz="1100" b="0" i="0" u="none" strike="noStrike" cap="none" dirty="0" smtClean="0">
                <a:solidFill>
                  <a:srgbClr val="000000"/>
                </a:solidFill>
                <a:effectLst/>
                <a:latin typeface="Arial"/>
                <a:ea typeface="Arial"/>
                <a:cs typeface="Arial"/>
                <a:sym typeface="Arial"/>
              </a:rPr>
              <a:t>1</a:t>
            </a:r>
            <a:r>
              <a:rPr lang="ar-SA" sz="1100" b="0" i="0" u="none" strike="noStrike" cap="none" dirty="0" smtClean="0">
                <a:solidFill>
                  <a:srgbClr val="000000"/>
                </a:solidFill>
                <a:effectLst/>
                <a:latin typeface="Arial"/>
                <a:ea typeface="Arial"/>
                <a:cs typeface="Arial"/>
                <a:sym typeface="Arial"/>
              </a:rPr>
              <a:t>. المجاري الصحية - تحمل مياه الصرف الصحي مثل النفايات من البلديات بما في ذلك مياه الصرف الصحي المنزلية والصناعية</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2. مجاري الأمطار - تحمل مياه الصرف الصحي العاصفة بما في ذلك الجريان السطحي وغسل الشوارع</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3. مجاري مجتمعة - تحمل مجاري منزلية وصناعية ومياه الصرف الصحي</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4. مجاري المنزل - هي المجاري التي تنقل مياه الصرف الصحي من نظام السباكة في المبنى إلى النظام البلدي المشترك</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5. المجاري الجانبية - هذه المجاري تحمل تصريف من المجاري المنزلية</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6. </a:t>
            </a:r>
            <a:r>
              <a:rPr lang="en-US" sz="1100" b="0" i="0" u="none" strike="noStrike" cap="none" dirty="0" smtClean="0">
                <a:solidFill>
                  <a:srgbClr val="000000"/>
                </a:solidFill>
                <a:effectLst/>
                <a:latin typeface="Arial"/>
                <a:ea typeface="Arial"/>
                <a:cs typeface="Arial"/>
                <a:sym typeface="Arial"/>
              </a:rPr>
              <a:t>Sub-main</a:t>
            </a:r>
            <a:r>
              <a:rPr lang="ar-SA" sz="1100" b="0" i="0" u="none" strike="noStrike" cap="none" dirty="0" smtClean="0">
                <a:solidFill>
                  <a:srgbClr val="000000"/>
                </a:solidFill>
                <a:effectLst/>
                <a:latin typeface="Arial"/>
                <a:ea typeface="Arial"/>
                <a:cs typeface="Arial"/>
                <a:sym typeface="Arial"/>
              </a:rPr>
              <a:t> - تتلقى هذه المجاري تصريف من جانبين أو أكثر</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7.المجاري الرئيسي / الجذع - يتلقى تصريف من اثنين أو أكثر من المجاري الفرعية</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8. مجاري المصبات- تستقبل التصريف من جميع أنظمة التجميع وتنقله إلى نقطة التخلص النهائي</a:t>
            </a:r>
            <a:endParaRPr lang="en-US" sz="1100" b="0" i="0" u="none" strike="noStrike" cap="none" dirty="0" smtClean="0">
              <a:solidFill>
                <a:srgbClr val="000000"/>
              </a:solidFill>
              <a:effectLst/>
              <a:latin typeface="Arial"/>
              <a:ea typeface="Arial"/>
              <a:cs typeface="Arial"/>
              <a:sym typeface="Arial"/>
            </a:endParaRPr>
          </a:p>
          <a:p>
            <a:pPr marL="0" lvl="0" indent="0" algn="r" rtl="1">
              <a:spcBef>
                <a:spcPts val="0"/>
              </a:spcBef>
              <a:spcAft>
                <a:spcPts val="0"/>
              </a:spcAft>
              <a:buNone/>
            </a:pPr>
            <a:endParaRPr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justLow" rtl="1">
              <a:buNone/>
            </a:pPr>
            <a:r>
              <a:rPr lang="ar-SA" sz="1100" dirty="0" smtClean="0"/>
              <a:t>يفضل النظام المشترك عندما ؛</a:t>
            </a:r>
          </a:p>
          <a:p>
            <a:pPr marL="139700" lvl="0" indent="0" algn="justLow" rtl="1">
              <a:buNone/>
            </a:pPr>
            <a:r>
              <a:rPr lang="ar-SA" sz="1100" dirty="0" smtClean="0"/>
              <a:t>- يمكن التخلص من مياه الصرف الصحي مجتمعة دون معالجة</a:t>
            </a:r>
          </a:p>
          <a:p>
            <a:pPr marL="139700" lvl="0" indent="0" algn="justLow" rtl="1">
              <a:buNone/>
            </a:pPr>
            <a:r>
              <a:rPr lang="ar-SA" sz="1100" dirty="0" smtClean="0"/>
              <a:t>- تحتاج كل من المياه الصحية ومياه الأمطار إلى معالجة</a:t>
            </a:r>
          </a:p>
          <a:p>
            <a:pPr marL="139700" lvl="0" indent="0" algn="justLow" rtl="1">
              <a:buNone/>
            </a:pPr>
            <a:r>
              <a:rPr lang="ar-SA" sz="1100" dirty="0" smtClean="0"/>
              <a:t>- الشوارع ضيقة ولا يمكن مد مجاري صرف منفصلة</a:t>
            </a:r>
            <a:r>
              <a:rPr lang="ar-SA" sz="1100" b="1" dirty="0" smtClean="0">
                <a:solidFill>
                  <a:srgbClr val="0091EA"/>
                </a:solidFill>
                <a:latin typeface="Source Sans Pro"/>
                <a:ea typeface="Source Sans Pro"/>
                <a:cs typeface="Source Sans Pro"/>
                <a:sym typeface="Source Sans Pro"/>
              </a:rPr>
              <a:t> </a:t>
            </a:r>
            <a:endParaRPr lang="ar-LB" sz="1100" b="0" i="0" u="sng" strike="noStrike" cap="none" dirty="0" smtClean="0">
              <a:solidFill>
                <a:srgbClr val="000000"/>
              </a:solidFill>
              <a:effectLst/>
              <a:latin typeface="Arial"/>
              <a:ea typeface="Arial"/>
              <a:cs typeface="Arial"/>
              <a:sym typeface="Arial"/>
            </a:endParaRPr>
          </a:p>
          <a:p>
            <a:pPr marL="139700" lvl="0" indent="0" algn="r" rtl="1">
              <a:buNone/>
            </a:pPr>
            <a:endParaRPr lang="ar-LB" sz="1100" b="0" i="0" u="sng" strike="noStrike" cap="none" dirty="0" smtClean="0">
              <a:solidFill>
                <a:srgbClr val="000000"/>
              </a:solidFill>
              <a:effectLst/>
              <a:latin typeface="Arial"/>
              <a:ea typeface="Arial"/>
              <a:cs typeface="Arial"/>
              <a:sym typeface="Arial"/>
            </a:endParaRPr>
          </a:p>
          <a:p>
            <a:pPr marL="139700" lvl="0" indent="0" algn="r" rtl="1">
              <a:buNone/>
            </a:pPr>
            <a:r>
              <a:rPr lang="ar-LB" sz="1100" b="0" i="0" u="sng" strike="noStrike" cap="none" dirty="0" smtClean="0">
                <a:solidFill>
                  <a:srgbClr val="000000"/>
                </a:solidFill>
                <a:effectLst/>
                <a:latin typeface="Arial"/>
                <a:ea typeface="Arial"/>
                <a:cs typeface="Arial"/>
                <a:sym typeface="Arial"/>
              </a:rPr>
              <a:t>- </a:t>
            </a:r>
            <a:r>
              <a:rPr lang="ar-SA" sz="1100" b="0" i="0" u="sng" strike="noStrike" cap="none" dirty="0" smtClean="0">
                <a:solidFill>
                  <a:srgbClr val="000000"/>
                </a:solidFill>
                <a:effectLst/>
                <a:latin typeface="Arial"/>
                <a:ea typeface="Arial"/>
                <a:cs typeface="Arial"/>
                <a:sym typeface="Arial"/>
              </a:rPr>
              <a:t>المزايا</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يتم نقل مياه الصرف الصحي ومياه العواصف في مجاري واحدة ، لذلك تكون تكلفة البناء أقل.</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يتم تقليل قوة مياه الصرف الصحي المحلية بسبب تخفيف مياه العواصف.</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تكون المجاري كبيرة الحجم ، وبالتالي فإن فرص حدوث الاختناق نادرة. من السهل تنظيفها.</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في المدينة ذات الشارع الضيق ، يفضل هذا النظام.</a:t>
            </a:r>
            <a:endParaRPr lang="en-US" sz="1100" b="0" i="0" u="none" strike="noStrike" cap="none" dirty="0" smtClean="0">
              <a:solidFill>
                <a:srgbClr val="000000"/>
              </a:solidFill>
              <a:effectLst/>
              <a:latin typeface="Arial"/>
              <a:ea typeface="Arial"/>
              <a:cs typeface="Arial"/>
              <a:sym typeface="Arial"/>
            </a:endParaRPr>
          </a:p>
          <a:p>
            <a:pPr lvl="0" algn="r" rtl="1"/>
            <a:endParaRPr lang="ar-LB" sz="1100" b="0" i="0" u="sng" strike="noStrike" cap="none" dirty="0" smtClean="0">
              <a:solidFill>
                <a:srgbClr val="000000"/>
              </a:solidFill>
              <a:effectLst/>
              <a:latin typeface="Arial"/>
              <a:ea typeface="Arial"/>
              <a:cs typeface="Arial"/>
              <a:sym typeface="Arial"/>
            </a:endParaRPr>
          </a:p>
          <a:p>
            <a:pPr marL="139700" lvl="0" indent="0" algn="r" rtl="1">
              <a:buNone/>
            </a:pPr>
            <a:r>
              <a:rPr lang="ar-LB" sz="1100" b="0" i="0" u="sng" strike="noStrike" cap="none" dirty="0" smtClean="0">
                <a:solidFill>
                  <a:srgbClr val="000000"/>
                </a:solidFill>
                <a:effectLst/>
                <a:latin typeface="Arial"/>
                <a:ea typeface="Arial"/>
                <a:cs typeface="Arial"/>
                <a:sym typeface="Arial"/>
              </a:rPr>
              <a:t>- </a:t>
            </a:r>
            <a:r>
              <a:rPr lang="ar-SA" sz="1100" b="0" i="0" u="sng" strike="noStrike" cap="none" dirty="0" smtClean="0">
                <a:solidFill>
                  <a:srgbClr val="000000"/>
                </a:solidFill>
                <a:effectLst/>
                <a:latin typeface="Arial"/>
                <a:ea typeface="Arial"/>
                <a:cs typeface="Arial"/>
                <a:sym typeface="Arial"/>
              </a:rPr>
              <a:t>العيوب</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التكلفة الأولية مرتفعة بسبب الأبعاد الكبيرة للصرف الصحي.</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بسبب الحجم الكبير للصرف الصحي ، من الصعب التعامل معها ونقلها.</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بسبب إدراج مياه العواصف ، يزداد الحمل على محطة المعالجة.</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أثناء هطول الأمطار الغزيرة ، قد تكون المجاري مفرطة وبالتالي قد تخلق ظروفًا غير صحية.</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إذا كان سيتم التخلص من مياه الصرف الصحي بأكملها عن طريق الضخ ، فهذا أمر غير اقتصادي.</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endParaRPr lang="en-US" sz="1100" b="0" i="0" u="none" strike="noStrike" cap="none" dirty="0" smtClean="0">
              <a:solidFill>
                <a:srgbClr val="000000"/>
              </a:solidFill>
              <a:effectLst/>
              <a:latin typeface="Arial"/>
              <a:ea typeface="Arial"/>
              <a:cs typeface="Arial"/>
              <a:sym typeface="Arial"/>
            </a:endParaRPr>
          </a:p>
          <a:p>
            <a:pPr marL="0" lvl="0" indent="0" algn="r" rtl="1">
              <a:spcBef>
                <a:spcPts val="0"/>
              </a:spcBef>
              <a:spcAft>
                <a:spcPts val="0"/>
              </a:spcAft>
              <a:buNone/>
            </a:pPr>
            <a:endParaRPr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justLow" rtl="1">
              <a:buNone/>
            </a:pPr>
            <a:r>
              <a:rPr lang="ar-SA" sz="1100" dirty="0" smtClean="0"/>
              <a:t>يفضل النظام الم</a:t>
            </a:r>
            <a:r>
              <a:rPr lang="ar-LB" sz="1100" dirty="0" smtClean="0"/>
              <a:t>نفصل</a:t>
            </a:r>
            <a:r>
              <a:rPr lang="ar-SA" sz="1100" dirty="0" smtClean="0"/>
              <a:t> عندما ؛</a:t>
            </a:r>
            <a:endParaRPr lang="en-US" sz="1100" dirty="0" smtClean="0"/>
          </a:p>
          <a:p>
            <a:pPr marL="139700" lvl="0" indent="0" algn="r" rtl="1">
              <a:buNone/>
            </a:pPr>
            <a:r>
              <a:rPr lang="ar-LB" sz="1100" dirty="0" smtClean="0"/>
              <a:t>- </a:t>
            </a:r>
            <a:r>
              <a:rPr lang="ar-SA" sz="1100" dirty="0" smtClean="0"/>
              <a:t>هناك حاجة فورية لجمع مياه الصرف الصحي ولكن ليس لمياه العواصف.</a:t>
            </a:r>
            <a:endParaRPr lang="en-US" sz="1100" dirty="0" smtClean="0"/>
          </a:p>
          <a:p>
            <a:pPr marL="139700" lvl="0" indent="0" algn="r" rtl="1">
              <a:buNone/>
            </a:pPr>
            <a:r>
              <a:rPr lang="ar-LB" sz="1100" dirty="0" smtClean="0"/>
              <a:t>- </a:t>
            </a:r>
            <a:r>
              <a:rPr lang="ar-SA" sz="1100" dirty="0" smtClean="0"/>
              <a:t>عندما تحتاج مياه الصرف الصحي إلى المعالجة ولكن مياه العواصف لا تحتاج إليها</a:t>
            </a:r>
            <a:endParaRPr lang="en-US" sz="1100" dirty="0" smtClean="0"/>
          </a:p>
          <a:p>
            <a:pPr marL="139700" lvl="0" indent="0" algn="r" rtl="1">
              <a:buNone/>
            </a:pPr>
            <a:endParaRPr lang="ar-LB" sz="1100" b="0" i="0" u="sng" strike="noStrike" cap="none" dirty="0" smtClean="0">
              <a:solidFill>
                <a:srgbClr val="000000"/>
              </a:solidFill>
              <a:effectLst/>
              <a:latin typeface="Arial"/>
              <a:ea typeface="Arial"/>
              <a:cs typeface="Arial"/>
              <a:sym typeface="Arial"/>
            </a:endParaRPr>
          </a:p>
          <a:p>
            <a:pPr marL="139700" lvl="0" indent="0" algn="r" rtl="1">
              <a:buNone/>
            </a:pPr>
            <a:r>
              <a:rPr lang="ar-LB" sz="1100" b="0" i="0" u="sng" strike="noStrike" cap="none" dirty="0" smtClean="0">
                <a:solidFill>
                  <a:srgbClr val="000000"/>
                </a:solidFill>
                <a:effectLst/>
                <a:latin typeface="Arial"/>
                <a:ea typeface="Arial"/>
                <a:cs typeface="Arial"/>
                <a:sym typeface="Arial"/>
              </a:rPr>
              <a:t>- </a:t>
            </a:r>
            <a:r>
              <a:rPr lang="ar-SA" sz="1100" b="0" i="0" u="sng" strike="noStrike" cap="none" dirty="0" smtClean="0">
                <a:solidFill>
                  <a:srgbClr val="000000"/>
                </a:solidFill>
                <a:effectLst/>
                <a:latin typeface="Arial"/>
                <a:ea typeface="Arial"/>
                <a:cs typeface="Arial"/>
                <a:sym typeface="Arial"/>
              </a:rPr>
              <a:t>المزايا</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يتطلب حجم المجاري أقل.</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نظرًا لأن مياه الصرف الصحي ومياه العواصف في أنابيب منفصلة ، فإن كمية مياه الصرف الصحي المراد معالجتها أقل.</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نظرًا لأن المجاري أصغر في القسم ، يمكن تهويتها بسهولة.</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أثناء التخلص إذا كان سيتم ضخ مياه الصرف الصحي ، يكون النظام المنفصل أرخص ،</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يمكن تصريف مياه الأمطار إلى البخار دون أي معالجة.</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endParaRPr lang="en-US" sz="1100" b="0" i="0" u="none" strike="noStrike" cap="none" dirty="0" smtClean="0">
              <a:solidFill>
                <a:srgbClr val="000000"/>
              </a:solidFill>
              <a:effectLst/>
              <a:latin typeface="Arial"/>
              <a:ea typeface="Arial"/>
              <a:cs typeface="Arial"/>
              <a:sym typeface="Arial"/>
            </a:endParaRPr>
          </a:p>
          <a:p>
            <a:pPr marL="139700" lvl="0" indent="0" algn="r" rtl="1">
              <a:buNone/>
            </a:pPr>
            <a:r>
              <a:rPr lang="ar-LB" sz="1100" b="0" i="0" u="sng" strike="noStrike" cap="none" dirty="0" smtClean="0">
                <a:solidFill>
                  <a:srgbClr val="000000"/>
                </a:solidFill>
                <a:effectLst/>
                <a:latin typeface="Arial"/>
                <a:ea typeface="Arial"/>
                <a:cs typeface="Arial"/>
                <a:sym typeface="Arial"/>
              </a:rPr>
              <a:t>- </a:t>
            </a:r>
            <a:r>
              <a:rPr lang="ar-SA" sz="1100" b="0" i="0" u="sng" strike="noStrike" cap="none" dirty="0" smtClean="0">
                <a:solidFill>
                  <a:srgbClr val="000000"/>
                </a:solidFill>
                <a:effectLst/>
                <a:latin typeface="Arial"/>
                <a:ea typeface="Arial"/>
                <a:cs typeface="Arial"/>
                <a:sym typeface="Arial"/>
              </a:rPr>
              <a:t>العيوب</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نظرًا لأن المجاري أصغر حجمًا ، فمن الصعب تنظيفها.</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من المحتمل أن يصابوا بالصدمة.</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التكلفة الأولية مرتفعة ، عندما يتم استخدام مجموعتين منفصلتين.</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تكلفة صيانة المجاري مرتفعة أيضًا.</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بشكل عام ، لا تتوفر سرعة التنظيف الذاتي نظرًا لكمية صغيرة من مياه الصرف الصحي ، لذلك يلزم التنظيف في نقاط مختلفة.</a:t>
            </a:r>
            <a:endParaRPr lang="en-US" sz="1100" b="0" i="0" u="none" strike="noStrike" cap="none" dirty="0" smtClean="0">
              <a:solidFill>
                <a:srgbClr val="000000"/>
              </a:solidFill>
              <a:effectLst/>
              <a:latin typeface="Arial"/>
              <a:ea typeface="Arial"/>
              <a:cs typeface="Arial"/>
              <a:sym typeface="Arial"/>
            </a:endParaRPr>
          </a:p>
          <a:p>
            <a:pPr marL="0" lvl="0" indent="0" algn="r" rtl="1">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5957" y="-4762"/>
            <a:ext cx="5013606"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7640" y="1380072"/>
            <a:ext cx="8572389"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4206" y="3996267"/>
            <a:ext cx="698582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86B67F6-03D4-4C4E-A28F-3DB699D9766F}"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a:xfrm>
            <a:off x="5331023" y="5883285"/>
            <a:ext cx="4322918" cy="365125"/>
          </a:xfr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17330019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929" y="4732865"/>
            <a:ext cx="10016102"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5395" y="932112"/>
            <a:ext cx="8223803"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3929" y="5299603"/>
            <a:ext cx="10016102"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12AFCA2-CB76-4FD6-B9C6-1F2DDEEF8285}" type="datetime1">
              <a:rPr lang="en-US" smtClean="0">
                <a:solidFill>
                  <a:prstClr val="black"/>
                </a:solidFill>
              </a:rPr>
              <a:pPr/>
              <a:t>5/9/2020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3116353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3928" y="685803"/>
            <a:ext cx="10016104"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3926" y="2667005"/>
            <a:ext cx="489378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6246" y="2667000"/>
            <a:ext cx="4893781"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1901F2-2D3D-4A7B-9370-2D945BB1DC7F}" type="datetime1">
              <a:rPr lang="en-US" smtClean="0">
                <a:solidFill>
                  <a:prstClr val="black"/>
                </a:solidFill>
              </a:rPr>
              <a:pPr/>
              <a:t>5/9/2020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19186512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1718" y="2658533"/>
            <a:ext cx="46059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3928" y="3335337"/>
            <a:ext cx="4893781"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78699" y="2667000"/>
            <a:ext cx="4621333"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6246" y="3335337"/>
            <a:ext cx="4893781"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40CE89-AD0A-4075-9DA3-2E1840C661EE}" type="datetime1">
              <a:rPr lang="en-US" smtClean="0">
                <a:solidFill>
                  <a:prstClr val="black"/>
                </a:solidFill>
              </a:rPr>
              <a:pPr/>
              <a:t>5/9/2020</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2264918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092E7AF-F30E-4F06-89DD-8786FC8CA930}" type="datetime1">
              <a:rPr lang="en-US" smtClean="0">
                <a:solidFill>
                  <a:prstClr val="black"/>
                </a:solidFill>
              </a:rPr>
              <a:pPr/>
              <a:t>5/9/2020</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2941338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C7603C-2C25-4C15-B761-99BBC5DB3D7A}" type="datetime1">
              <a:rPr lang="en-US" smtClean="0">
                <a:solidFill>
                  <a:prstClr val="black"/>
                </a:solidFill>
              </a:rPr>
              <a:pPr/>
              <a:t>5/9/2020</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4567047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929" y="1600200"/>
            <a:ext cx="3548197"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0666" y="685799"/>
            <a:ext cx="6239365"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3929" y="2971800"/>
            <a:ext cx="3548197"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12DED4A-E813-4B1B-95FB-3AB32318F81E}" type="datetime1">
              <a:rPr lang="en-US" smtClean="0">
                <a:solidFill>
                  <a:prstClr val="black"/>
                </a:solidFill>
              </a:rPr>
              <a:pPr/>
              <a:t>5/9/2020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502015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341" y="1752599"/>
            <a:ext cx="5424745"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2704" y="914400"/>
            <a:ext cx="3280120"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341" y="3124199"/>
            <a:ext cx="5424745"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3A5D763-3CBF-4A95-BB46-00C73B71ABFE}" type="datetime1">
              <a:rPr lang="en-US" smtClean="0">
                <a:solidFill>
                  <a:prstClr val="black"/>
                </a:solidFill>
              </a:rPr>
              <a:pPr/>
              <a:t>5/9/2020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2144282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928" y="4732865"/>
            <a:ext cx="10016102"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5391" y="932112"/>
            <a:ext cx="8223802"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3928" y="5299603"/>
            <a:ext cx="10016102"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FA81C7E-356B-471D-A75A-4C859A9CC875}" type="datetime1">
              <a:rPr lang="en-US" smtClean="0">
                <a:solidFill>
                  <a:prstClr val="black"/>
                </a:solidFill>
              </a:rPr>
              <a:pPr/>
              <a:t>5/9/2020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4906432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929" y="685800"/>
            <a:ext cx="10016102"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3929" y="4343400"/>
            <a:ext cx="10016104"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43AE37-DE73-491F-A533-7205F7324230}"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6944839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199" y="863023"/>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0588" y="2819399"/>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7640" y="685800"/>
            <a:ext cx="8987671"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180" y="3428999"/>
            <a:ext cx="8530593"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3928" y="4343400"/>
            <a:ext cx="1001610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C4638B9-956B-47A6-B15D-D40623277D92}"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38532040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3930" y="3308581"/>
            <a:ext cx="10016100"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3925" y="4777381"/>
            <a:ext cx="100161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A547C2-B2A3-4A0B-AF88-74FDDF4F74BF}"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3797093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931" y="685800"/>
            <a:ext cx="10016102"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3930" y="4343400"/>
            <a:ext cx="10016104"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6603F2-7C50-40F9-8FA0-4361A22D4EFA}"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6423967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199" y="863023"/>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0588" y="2819399"/>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7640" y="685800"/>
            <a:ext cx="8987671"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3926" y="3886200"/>
            <a:ext cx="10016101"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3925" y="4775200"/>
            <a:ext cx="10016101"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026F9B9-9A85-4D77-90E3-27E301CE8DAF}"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313600408"/>
      </p:ext>
    </p:extLst>
  </p:cSld>
  <p:clrMapOvr>
    <a:masterClrMapping/>
  </p:clrMapOvr>
  <p:hf hdr="0" ftr="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3926" y="685802"/>
            <a:ext cx="10016103"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3929" y="3505200"/>
            <a:ext cx="10016104"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3928" y="4343400"/>
            <a:ext cx="10016104"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026F9B9-9A85-4D77-90E3-27E301CE8DAF}"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3542399978"/>
      </p:ext>
    </p:extLst>
  </p:cSld>
  <p:clrMapOvr>
    <a:masterClrMapping/>
  </p:clrMapOvr>
  <p:hf hdr="0" ftr="0"/>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FB4EAC-37CD-4ED4-BDC2-C203E9E94551}"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7260549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0124" y="685800"/>
            <a:ext cx="1769908"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3925" y="685800"/>
            <a:ext cx="8017654"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B9CAD5-5B8E-46E5-AD28-727655C106E0}"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35026801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2" y="5971032"/>
            <a:ext cx="12188825"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2189" y="6053328"/>
            <a:ext cx="2998451"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3144717" y="6044184"/>
            <a:ext cx="90441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3148782" y="4038600"/>
            <a:ext cx="8633751"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8780" y="6050037"/>
            <a:ext cx="8938472"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573" y="6068699"/>
            <a:ext cx="2742486" cy="685800"/>
          </a:xfrm>
        </p:spPr>
        <p:txBody>
          <a:bodyPr>
            <a:noAutofit/>
          </a:bodyPr>
          <a:lstStyle>
            <a:lvl1pPr algn="ctr">
              <a:defRPr sz="2000">
                <a:solidFill>
                  <a:srgbClr val="FFFFFF"/>
                </a:solidFill>
              </a:defRPr>
            </a:lvl1pPr>
          </a:lstStyle>
          <a:p>
            <a:fld id="{1D8BD707-D9CF-40AE-B4C6-C98DA3205C09}" type="datetimeFigureOut">
              <a:rPr lang="en-US" smtClean="0"/>
              <a:pPr/>
              <a:t>5/9/2020</a:t>
            </a:fld>
            <a:endParaRPr lang="en-US"/>
          </a:p>
        </p:txBody>
      </p:sp>
      <p:sp>
        <p:nvSpPr>
          <p:cNvPr id="17" name="Footer Placeholder 16"/>
          <p:cNvSpPr>
            <a:spLocks noGrp="1"/>
          </p:cNvSpPr>
          <p:nvPr>
            <p:ph type="ftr" sz="quarter" idx="11"/>
          </p:nvPr>
        </p:nvSpPr>
        <p:spPr>
          <a:xfrm>
            <a:off x="2779802" y="236542"/>
            <a:ext cx="7821163"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10665224" y="228600"/>
            <a:ext cx="1117309" cy="381000"/>
          </a:xfrm>
        </p:spPr>
        <p:txBody>
          <a:bodyPr/>
          <a:lstStyle>
            <a:lvl1pPr>
              <a:defRPr>
                <a:solidFill>
                  <a:schemeClr val="tx2"/>
                </a:solidFill>
              </a:defRPr>
            </a:lvl1pPr>
          </a:lstStyle>
          <a:p>
            <a:fld id="{B6F15528-21DE-4FAA-801E-634DDDAF4B2B}" type="slidenum">
              <a:rPr lang="en-US" smtClean="0">
                <a:solidFill>
                  <a:srgbClr val="EBDDC3"/>
                </a:solidFill>
              </a:rPr>
              <a:pPr/>
              <a:t>‹Nr.›</a:t>
            </a:fld>
            <a:endParaRPr lang="en-US">
              <a:solidFill>
                <a:srgbClr val="EBDDC3"/>
              </a:solidFill>
            </a:endParaRPr>
          </a:p>
        </p:txBody>
      </p:sp>
    </p:spTree>
    <p:extLst>
      <p:ext uri="{BB962C8B-B14F-4D97-AF65-F5344CB8AC3E}">
        <p14:creationId xmlns:p14="http://schemas.microsoft.com/office/powerpoint/2010/main" xmlns="" val="1620237710"/>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651" y="228600"/>
            <a:ext cx="10868369"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775F55"/>
                </a:solidFill>
              </a:rPr>
              <a:pPr/>
              <a:t>5/9/2020</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‹Nr.›</a:t>
            </a:fld>
            <a:endParaRPr lang="en-US"/>
          </a:p>
        </p:txBody>
      </p:sp>
      <p:sp>
        <p:nvSpPr>
          <p:cNvPr id="8" name="Content Placeholder 7"/>
          <p:cNvSpPr>
            <a:spLocks noGrp="1"/>
          </p:cNvSpPr>
          <p:nvPr>
            <p:ph sz="quarter" idx="1"/>
          </p:nvPr>
        </p:nvSpPr>
        <p:spPr>
          <a:xfrm>
            <a:off x="816651" y="1600200"/>
            <a:ext cx="10868369"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29202476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326" y="2743200"/>
            <a:ext cx="9495011"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2" y="1524000"/>
            <a:ext cx="12188825"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72675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828326" y="1600200"/>
            <a:ext cx="10360501"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828324" y="1600200"/>
            <a:ext cx="10157354"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solidFill>
                  <a:srgbClr val="775F55"/>
                </a:solidFill>
              </a:rPr>
              <a:pPr/>
              <a:t>5/9/2020</a:t>
            </a:fld>
            <a:endParaRPr lang="en-US">
              <a:solidFill>
                <a:srgbClr val="775F55"/>
              </a:solidFill>
            </a:endParaRPr>
          </a:p>
        </p:txBody>
      </p:sp>
      <p:sp>
        <p:nvSpPr>
          <p:cNvPr id="13" name="Slide Number Placeholder 12"/>
          <p:cNvSpPr>
            <a:spLocks noGrp="1"/>
          </p:cNvSpPr>
          <p:nvPr>
            <p:ph type="sldNum" sz="quarter" idx="11"/>
          </p:nvPr>
        </p:nvSpPr>
        <p:spPr>
          <a:xfrm>
            <a:off x="0" y="1752600"/>
            <a:ext cx="1726750" cy="701676"/>
          </a:xfrm>
        </p:spPr>
        <p:txBody>
          <a:bodyPr>
            <a:noAutofit/>
          </a:bodyPr>
          <a:lstStyle>
            <a:lvl1pPr>
              <a:defRPr sz="2400">
                <a:solidFill>
                  <a:srgbClr val="FFFFFF"/>
                </a:solidFill>
              </a:defRPr>
            </a:lvl1pPr>
          </a:lstStyle>
          <a:p>
            <a:fld id="{B6F15528-21DE-4FAA-801E-634DDDAF4B2B}" type="slidenum">
              <a:rPr lang="en-US" smtClean="0"/>
              <a:pPr/>
              <a:t>‹Nr.›</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xmlns="" val="1102763801"/>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588" y="1589567"/>
            <a:ext cx="5180251"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458188" y="1589567"/>
            <a:ext cx="5180251"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solidFill>
                  <a:srgbClr val="775F55"/>
                </a:solidFill>
              </a:rPr>
              <a:pPr/>
              <a:t>5/9/2020</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‹Nr.›</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xmlns="" val="17601136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017" y="273050"/>
            <a:ext cx="10868369"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588" y="2438400"/>
            <a:ext cx="5180251"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399135" y="2438400"/>
            <a:ext cx="5180251"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solidFill>
                  <a:srgbClr val="775F55"/>
                </a:solidFill>
              </a:rPr>
              <a:pPr/>
              <a:t>5/9/2020</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‹Nr.›</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812588" y="1752600"/>
            <a:ext cx="5180251"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399135" y="1752600"/>
            <a:ext cx="5180251"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xmlns="" val="31749533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775F55"/>
                </a:solidFill>
              </a:rPr>
              <a:pPr/>
              <a:t>5/9/2020</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2928408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201" y="863024"/>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0589" y="2819399"/>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7641" y="685800"/>
            <a:ext cx="8987671"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178" y="3428999"/>
            <a:ext cx="8530592"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3929" y="4343400"/>
            <a:ext cx="1001610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42E741D-C9DB-4EC1-A11E-1934A02ED766}"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13979772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775F55"/>
                </a:solidFill>
              </a:rPr>
              <a:pPr/>
              <a:t>5/9/2020</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2" y="6248400"/>
            <a:ext cx="711015" cy="381000"/>
          </a:xfrm>
        </p:spPr>
        <p:txBody>
          <a:bodyPr/>
          <a:lstStyle>
            <a:lvl1pPr>
              <a:defRPr>
                <a:solidFill>
                  <a:schemeClr val="tx2"/>
                </a:solidFill>
              </a:defRPr>
            </a:lvl1pPr>
          </a:lstStyle>
          <a:p>
            <a:fld id="{B6F15528-21DE-4FAA-801E-634DDDAF4B2B}" type="slidenum">
              <a:rPr lang="en-US" smtClean="0">
                <a:solidFill>
                  <a:srgbClr val="775F55"/>
                </a:solidFill>
              </a:rPr>
              <a:pPr/>
              <a:t>‹Nr.›</a:t>
            </a:fld>
            <a:endParaRPr lang="en-US">
              <a:solidFill>
                <a:srgbClr val="775F55"/>
              </a:solidFill>
            </a:endParaRPr>
          </a:p>
        </p:txBody>
      </p:sp>
    </p:spTree>
    <p:extLst>
      <p:ext uri="{BB962C8B-B14F-4D97-AF65-F5344CB8AC3E}">
        <p14:creationId xmlns:p14="http://schemas.microsoft.com/office/powerpoint/2010/main" xmlns="" val="12923029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591" y="273050"/>
            <a:ext cx="10766795"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775F55"/>
                </a:solidFill>
              </a:rPr>
              <a:pPr/>
              <a:t>5/9/2020</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‹Nr.›</a:t>
            </a:fld>
            <a:endParaRPr lang="en-US"/>
          </a:p>
        </p:txBody>
      </p:sp>
      <p:sp>
        <p:nvSpPr>
          <p:cNvPr id="3" name="Text Placeholder 2"/>
          <p:cNvSpPr>
            <a:spLocks noGrp="1"/>
          </p:cNvSpPr>
          <p:nvPr>
            <p:ph type="body" idx="2"/>
          </p:nvPr>
        </p:nvSpPr>
        <p:spPr>
          <a:xfrm>
            <a:off x="812589" y="1752600"/>
            <a:ext cx="2133044"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3148782" y="1752600"/>
            <a:ext cx="8532178"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28369435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044" y="5486400"/>
            <a:ext cx="975106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89" y="4572000"/>
            <a:ext cx="12188825"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2189" y="4663440"/>
            <a:ext cx="195021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2059911" y="4654296"/>
            <a:ext cx="1012891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2133044" y="4648200"/>
            <a:ext cx="975106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29897" y="0"/>
            <a:ext cx="134077"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8329030" y="6248405"/>
            <a:ext cx="3555074" cy="365125"/>
          </a:xfrm>
        </p:spPr>
        <p:txBody>
          <a:bodyPr rtlCol="0"/>
          <a:lstStyle/>
          <a:p>
            <a:fld id="{1D8BD707-D9CF-40AE-B4C6-C98DA3205C09}" type="datetimeFigureOut">
              <a:rPr lang="en-US" smtClean="0">
                <a:solidFill>
                  <a:srgbClr val="775F55"/>
                </a:solidFill>
              </a:rPr>
              <a:pPr/>
              <a:t>5/9/2020</a:t>
            </a:fld>
            <a:endParaRPr lang="en-US">
              <a:solidFill>
                <a:srgbClr val="775F55"/>
              </a:solidFill>
            </a:endParaRPr>
          </a:p>
        </p:txBody>
      </p:sp>
      <p:sp>
        <p:nvSpPr>
          <p:cNvPr id="13" name="Slide Number Placeholder 12"/>
          <p:cNvSpPr>
            <a:spLocks noGrp="1"/>
          </p:cNvSpPr>
          <p:nvPr>
            <p:ph type="sldNum" sz="quarter" idx="11"/>
          </p:nvPr>
        </p:nvSpPr>
        <p:spPr>
          <a:xfrm>
            <a:off x="0" y="4667249"/>
            <a:ext cx="1929897" cy="663578"/>
          </a:xfrm>
        </p:spPr>
        <p:txBody>
          <a:bodyPr rtlCol="0"/>
          <a:lstStyle>
            <a:lvl1pPr>
              <a:defRPr sz="2800"/>
            </a:lvl1pPr>
          </a:lstStyle>
          <a:p>
            <a:fld id="{B6F15528-21DE-4FAA-801E-634DDDAF4B2B}" type="slidenum">
              <a:rPr lang="en-US" smtClean="0"/>
              <a:pPr/>
              <a:t>‹Nr.›</a:t>
            </a:fld>
            <a:endParaRPr lang="en-US"/>
          </a:p>
        </p:txBody>
      </p:sp>
      <p:sp>
        <p:nvSpPr>
          <p:cNvPr id="14" name="Footer Placeholder 13"/>
          <p:cNvSpPr>
            <a:spLocks noGrp="1"/>
          </p:cNvSpPr>
          <p:nvPr>
            <p:ph type="ftr" sz="quarter" idx="12"/>
          </p:nvPr>
        </p:nvSpPr>
        <p:spPr>
          <a:xfrm>
            <a:off x="2133046" y="6248211"/>
            <a:ext cx="6094413"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2080226" y="0"/>
            <a:ext cx="10108599"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xmlns="" val="3294344372"/>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775F55"/>
                </a:solidFill>
              </a:rPr>
              <a:pPr/>
              <a:t>5/9/2020</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41240644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5324" y="609602"/>
            <a:ext cx="2742486"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609600"/>
            <a:ext cx="7414869"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5324" y="6248407"/>
            <a:ext cx="2945633" cy="365125"/>
          </a:xfrm>
        </p:spPr>
        <p:txBody>
          <a:bodyPr/>
          <a:lstStyle/>
          <a:p>
            <a:fld id="{1D8BD707-D9CF-40AE-B4C6-C98DA3205C09}" type="datetimeFigureOut">
              <a:rPr lang="en-US" smtClean="0">
                <a:solidFill>
                  <a:srgbClr val="775F55"/>
                </a:solidFill>
              </a:rPr>
              <a:pPr/>
              <a:t>5/9/2020</a:t>
            </a:fld>
            <a:endParaRPr lang="en-US">
              <a:solidFill>
                <a:srgbClr val="775F55"/>
              </a:solidFill>
            </a:endParaRPr>
          </a:p>
        </p:txBody>
      </p:sp>
      <p:sp>
        <p:nvSpPr>
          <p:cNvPr id="5" name="Footer Placeholder 4"/>
          <p:cNvSpPr>
            <a:spLocks noGrp="1"/>
          </p:cNvSpPr>
          <p:nvPr>
            <p:ph type="ftr" sz="quarter" idx="11"/>
          </p:nvPr>
        </p:nvSpPr>
        <p:spPr>
          <a:xfrm>
            <a:off x="609443" y="6248212"/>
            <a:ext cx="7429375" cy="365125"/>
          </a:xfrm>
        </p:spPr>
        <p:txBody>
          <a:bodyPr/>
          <a:lstStyle/>
          <a:p>
            <a:endParaRPr lang="en-US">
              <a:solidFill>
                <a:srgbClr val="775F55"/>
              </a:solidFill>
            </a:endParaRPr>
          </a:p>
        </p:txBody>
      </p:sp>
      <p:sp>
        <p:nvSpPr>
          <p:cNvPr id="7" name="Rectangle 6"/>
          <p:cNvSpPr/>
          <p:nvPr/>
        </p:nvSpPr>
        <p:spPr bwMode="white">
          <a:xfrm>
            <a:off x="8126307" y="0"/>
            <a:ext cx="426609"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187251" y="609600"/>
            <a:ext cx="304721"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8187251" y="0"/>
            <a:ext cx="304721"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8072912" y="103760"/>
            <a:ext cx="533400" cy="325883"/>
          </a:xfrm>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2533952915"/>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0" y="4664147"/>
            <a:ext cx="12198275"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Title 8"/>
          <p:cNvSpPr>
            <a:spLocks noGrp="1"/>
          </p:cNvSpPr>
          <p:nvPr>
            <p:ph type="ctrTitle"/>
          </p:nvPr>
        </p:nvSpPr>
        <p:spPr>
          <a:xfrm>
            <a:off x="914164" y="1752604"/>
            <a:ext cx="10360501"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164" y="3611607"/>
            <a:ext cx="10360501"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8" y="4953000"/>
            <a:ext cx="12193844"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60FB080-A6EF-43A4-BE7F-485CF8B85176}" type="datetime1">
              <a:rPr lang="en-US" smtClean="0"/>
              <a:pPr/>
              <a:t>5/9/2020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36616511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089DC74-19D2-44B1-9B7A-8DB507251802}"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black"/>
                </a:solidFill>
              </a:rPr>
              <a:pPr/>
              <a:t>‹Nr.›</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xmlns="" val="22971489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2917" y="1059712"/>
            <a:ext cx="10360501"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28924" y="2931712"/>
            <a:ext cx="6094413"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D444030-A2FB-4F70-BDEA-CBCF26396447}" type="datetime1">
              <a:rPr lang="en-US" smtClean="0">
                <a:solidFill>
                  <a:prstClr val="white"/>
                </a:solidFill>
              </a:rPr>
              <a:pPr/>
              <a:t>5/9/2020</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white"/>
                </a:solidFill>
              </a:rPr>
              <a:pPr/>
              <a:t>‹Nr.›</a:t>
            </a:fld>
            <a:endParaRPr lang="en-US">
              <a:solidFill>
                <a:prstClr val="white"/>
              </a:solidFill>
            </a:endParaRPr>
          </a:p>
        </p:txBody>
      </p:sp>
      <p:sp>
        <p:nvSpPr>
          <p:cNvPr id="7" name="Chevron 6"/>
          <p:cNvSpPr/>
          <p:nvPr/>
        </p:nvSpPr>
        <p:spPr>
          <a:xfrm>
            <a:off x="4847646" y="3005472"/>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Chevron 7"/>
          <p:cNvSpPr/>
          <p:nvPr/>
        </p:nvSpPr>
        <p:spPr>
          <a:xfrm>
            <a:off x="4599156" y="3005472"/>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xmlns="" val="2151042660"/>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441" y="1481333"/>
            <a:ext cx="5383398"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5986" y="1481333"/>
            <a:ext cx="5383398"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D257A07-CD54-4267-ADE9-0D3211678555}" type="datetime1">
              <a:rPr lang="en-US" smtClean="0">
                <a:solidFill>
                  <a:prstClr val="white"/>
                </a:solidFill>
              </a:rPr>
              <a:pPr/>
              <a:t>5/9/2020</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prstClr val="white"/>
                </a:solidFill>
              </a:rPr>
              <a:pPr/>
              <a:t>‹Nr.›</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xmlns="" val="259989466"/>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50"/>
            <a:ext cx="10969943"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443" y="5410200"/>
            <a:ext cx="5385514"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1756" y="5410200"/>
            <a:ext cx="5387630"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443" y="1444296"/>
            <a:ext cx="5385514"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1754" y="1444296"/>
            <a:ext cx="5387630"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9F1359A-90DF-428B-B363-720B8952FCC0}" type="datetime1">
              <a:rPr lang="en-US" smtClean="0">
                <a:solidFill>
                  <a:prstClr val="black"/>
                </a:solidFill>
              </a:rPr>
              <a:pPr/>
              <a:t>5/9/2020</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377548958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3930" y="3308581"/>
            <a:ext cx="10016100"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3930" y="4777381"/>
            <a:ext cx="1001610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85974B-BE60-4B40-8D41-407979224812}"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8005535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95F9F330-72B2-4902-940F-E4FB8C8D82CA}" type="datetime1">
              <a:rPr lang="en-US" smtClean="0">
                <a:solidFill>
                  <a:prstClr val="white"/>
                </a:solidFill>
              </a:rPr>
              <a:pPr/>
              <a:t>5/9/2020</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solidFill>
                  <a:prstClr val="white"/>
                </a:solidFill>
              </a:rPr>
              <a:pPr/>
              <a:t>‹Nr.›</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xmlns="" val="1182941441"/>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0FB252-550C-4DC8-8D67-4F31913506A5}" type="datetime1">
              <a:rPr lang="en-US" smtClean="0">
                <a:solidFill>
                  <a:prstClr val="black"/>
                </a:solidFill>
              </a:rPr>
              <a:pPr/>
              <a:t>5/9/2020</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35496675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8885" y="4876800"/>
            <a:ext cx="9973103"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1265" y="5355102"/>
            <a:ext cx="529807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8882" y="274320"/>
            <a:ext cx="9970459"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7040" y="6407944"/>
            <a:ext cx="2559653" cy="365760"/>
          </a:xfrm>
        </p:spPr>
        <p:txBody>
          <a:bodyPr/>
          <a:lstStyle>
            <a:extLst/>
          </a:lstStyle>
          <a:p>
            <a:fld id="{322CA87A-C672-454C-B7B7-22B5F82A77F4}" type="datetime1">
              <a:rPr lang="en-US" smtClean="0">
                <a:solidFill>
                  <a:prstClr val="black"/>
                </a:solidFill>
              </a:rPr>
              <a:pPr/>
              <a:t>5/9/2020</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467813033"/>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248" y="5443402"/>
            <a:ext cx="9547913"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721" y="189968"/>
            <a:ext cx="11579384"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8271396-3FE6-4F32-A09B-7E2AA681F331}" type="datetime1">
              <a:rPr lang="en-US" smtClean="0">
                <a:solidFill>
                  <a:prstClr val="white"/>
                </a:solidFill>
              </a:rPr>
              <a:pPr/>
              <a:t>5/9/2020</a:t>
            </a:fld>
            <a:endParaRPr lang="en-US">
              <a:solidFill>
                <a:prstClr val="white"/>
              </a:solidFill>
            </a:endParaRPr>
          </a:p>
        </p:txBody>
      </p:sp>
      <p:sp>
        <p:nvSpPr>
          <p:cNvPr id="6" name="Footer Placeholder 5"/>
          <p:cNvSpPr>
            <a:spLocks noGrp="1"/>
          </p:cNvSpPr>
          <p:nvPr>
            <p:ph type="ftr" sz="quarter" idx="11"/>
          </p:nvPr>
        </p:nvSpPr>
        <p:spPr>
          <a:xfrm>
            <a:off x="5838578" y="6407949"/>
            <a:ext cx="3133425"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solidFill>
                  <a:prstClr val="white"/>
                </a:solidFill>
              </a:rPr>
              <a:pPr/>
              <a:t>‹Nr.›</a:t>
            </a:fld>
            <a:endParaRPr lang="en-US">
              <a:solidFill>
                <a:prstClr val="white"/>
              </a:solidFill>
            </a:endParaRPr>
          </a:p>
        </p:txBody>
      </p:sp>
      <p:sp>
        <p:nvSpPr>
          <p:cNvPr id="2" name="Title 1"/>
          <p:cNvSpPr>
            <a:spLocks noGrp="1"/>
          </p:cNvSpPr>
          <p:nvPr>
            <p:ph type="title"/>
          </p:nvPr>
        </p:nvSpPr>
        <p:spPr>
          <a:xfrm>
            <a:off x="304722" y="4865122"/>
            <a:ext cx="10764439"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524" y="5944936"/>
            <a:ext cx="6585783"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Freeform 8"/>
          <p:cNvSpPr>
            <a:spLocks/>
          </p:cNvSpPr>
          <p:nvPr/>
        </p:nvSpPr>
        <p:spPr bwMode="auto">
          <a:xfrm>
            <a:off x="647457" y="5939011"/>
            <a:ext cx="4919320"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Right Triangle 9"/>
          <p:cNvSpPr>
            <a:spLocks/>
          </p:cNvSpPr>
          <p:nvPr/>
        </p:nvSpPr>
        <p:spPr bwMode="auto">
          <a:xfrm>
            <a:off x="-8052" y="5791253"/>
            <a:ext cx="4535237"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Straight Connector 10"/>
          <p:cNvCxnSpPr/>
          <p:nvPr/>
        </p:nvCxnSpPr>
        <p:spPr>
          <a:xfrm>
            <a:off x="-12312" y="5787743"/>
            <a:ext cx="4539496"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49143" y="4988440"/>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Chevron 12"/>
          <p:cNvSpPr/>
          <p:nvPr/>
        </p:nvSpPr>
        <p:spPr>
          <a:xfrm>
            <a:off x="11300653" y="4988440"/>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xmlns="" val="1895123367"/>
      </p:ext>
    </p:extLst>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3" y="1481332"/>
            <a:ext cx="10969943"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C6CE035-AF45-4335-81E1-100776DC6F41}"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4617994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2976" y="274642"/>
            <a:ext cx="2369343"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274641"/>
            <a:ext cx="8430604"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A1ECFB-729E-4C8B-83BE-D0E786602015}"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42149348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73" y="-925"/>
            <a:ext cx="12191998"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1089202" y="1730403"/>
            <a:ext cx="7529536"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5949" y="2470930"/>
            <a:ext cx="8679247"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C49B83-7BD7-42AD-8D82-30A12C61D3C3}" type="datetime1">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30387197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BB8A37-25DC-455B-AAF1-7423D10321F0}" type="datetime1">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6667427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1998"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1" y="2647950"/>
            <a:ext cx="476126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92247" y="1726739"/>
            <a:ext cx="7532694"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116" y="2468304"/>
            <a:ext cx="8678443"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B1F7A669-4DF6-4644-82D2-2E557C4E1A31}" type="datetime1">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30532600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6994"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5058"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7E93F3-C235-423A-B12E-83AF7838CBC3}" type="datetime1">
              <a:rPr lang="en-US" smtClean="0"/>
              <a:pPr/>
              <a:t>5/9/2020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587103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201" y="863024"/>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0589" y="2819399"/>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7641" y="685800"/>
            <a:ext cx="8987671"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3930" y="3886200"/>
            <a:ext cx="1001610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3930" y="4775200"/>
            <a:ext cx="1001610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ECC2D67-929A-453B-98EF-EA32734965B6}"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7301033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6994"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1915"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5058"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5058"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5B489B-DBFA-40FA-AA7F-CB1B80B0B083}" type="datetime1">
              <a:rPr lang="en-US" smtClean="0"/>
              <a:pPr/>
              <a:t>5/9/2020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35346039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FDAB42-CDB2-4A88-A50A-2CB7FFA1105F}" type="datetime1">
              <a:rPr lang="en-US" smtClean="0"/>
              <a:pPr/>
              <a:t>5/9/2020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38423916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1A780-A386-4C4E-A485-E7498208C08F}" type="datetime1">
              <a:rPr lang="en-US" smtClean="0"/>
              <a:pPr/>
              <a:t>5/9/2020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17694878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1719511" y="-1719509"/>
            <a:ext cx="6858000" cy="1029702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46301" y="1576107"/>
            <a:ext cx="694763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1089" y="2618917"/>
            <a:ext cx="5075717"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156" y="2253385"/>
            <a:ext cx="7724335"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B5BE1CC5-487B-4866-A5EC-FC15EF4A1D2F}" type="datetime1">
              <a:rPr lang="en-US" smtClean="0"/>
              <a:pPr/>
              <a:t>5/9/2020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solidFill>
                  <a:srgbClr val="434342"/>
                </a:solidFill>
              </a:rPr>
              <a:pPr/>
              <a:t>‹Nr.›</a:t>
            </a:fld>
            <a:endParaRPr lang="en-US">
              <a:solidFill>
                <a:srgbClr val="434342"/>
              </a:solidFill>
            </a:endParaRPr>
          </a:p>
        </p:txBody>
      </p:sp>
    </p:spTree>
    <p:extLst>
      <p:ext uri="{BB962C8B-B14F-4D97-AF65-F5344CB8AC3E}">
        <p14:creationId xmlns:p14="http://schemas.microsoft.com/office/powerpoint/2010/main" xmlns="" val="39708790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4398" y="0"/>
            <a:ext cx="9484429"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1" y="5048250"/>
            <a:ext cx="476126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94698" y="1717501"/>
            <a:ext cx="7313295"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244" y="2180529"/>
            <a:ext cx="8126610"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4FD62B-09CB-4C44-BCC4-755FCBC47FE4}" type="datetime1">
              <a:rPr lang="en-US" smtClean="0"/>
              <a:pPr/>
              <a:t>5/9/2020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34387428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3BB8BE-58E3-48FF-B0BB-C8A1C62DE8C8}" type="datetime1">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8053127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441" y="274639"/>
            <a:ext cx="802431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A57E1-B938-4763-9001-F979C6544A7A}" type="datetime1">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7180643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5173"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0982" y="6442529"/>
            <a:ext cx="2742486" cy="365125"/>
          </a:xfrm>
        </p:spPr>
        <p:txBody>
          <a:bodyPr/>
          <a:lstStyle/>
          <a:p>
            <a:fld id="{AEA32DDA-DC73-4CD9-B06C-7C40C1DADCC5}" type="datetime1">
              <a:rPr lang="en-US" smtClean="0">
                <a:solidFill>
                  <a:srgbClr val="121316">
                    <a:lumMod val="75000"/>
                    <a:lumOff val="25000"/>
                  </a:srgbClr>
                </a:solidFill>
              </a:rPr>
              <a:pPr/>
              <a:t>5/9/2020</a:t>
            </a:fld>
            <a:endParaRPr lang="en-US">
              <a:solidFill>
                <a:srgbClr val="121316">
                  <a:lumMod val="75000"/>
                  <a:lumOff val="25000"/>
                </a:srgbClr>
              </a:solidFill>
            </a:endParaRPr>
          </a:p>
        </p:txBody>
      </p:sp>
      <p:sp>
        <p:nvSpPr>
          <p:cNvPr id="5" name="Footer Placeholder 4"/>
          <p:cNvSpPr>
            <a:spLocks noGrp="1"/>
          </p:cNvSpPr>
          <p:nvPr>
            <p:ph type="ftr" sz="quarter" idx="11"/>
          </p:nvPr>
        </p:nvSpPr>
        <p:spPr>
          <a:xfrm>
            <a:off x="4031160" y="6442529"/>
            <a:ext cx="4113728" cy="365125"/>
          </a:xfrm>
        </p:spPr>
        <p:txBody>
          <a:bodyPr/>
          <a:lstStyle>
            <a:lvl1pPr algn="ctr">
              <a:defRPr/>
            </a:lvl1pPr>
          </a:lstStyle>
          <a:p>
            <a:endParaRPr lang="en-US">
              <a:solidFill>
                <a:srgbClr val="121316">
                  <a:lumMod val="75000"/>
                  <a:lumOff val="25000"/>
                </a:srgbClr>
              </a:solidFill>
            </a:endParaRPr>
          </a:p>
        </p:txBody>
      </p:sp>
      <p:sp>
        <p:nvSpPr>
          <p:cNvPr id="6" name="Slide Number Placeholder 5"/>
          <p:cNvSpPr>
            <a:spLocks noGrp="1"/>
          </p:cNvSpPr>
          <p:nvPr>
            <p:ph type="sldNum" sz="quarter" idx="12"/>
          </p:nvPr>
        </p:nvSpPr>
        <p:spPr>
          <a:xfrm>
            <a:off x="466311" y="6442529"/>
            <a:ext cx="2754660" cy="365125"/>
          </a:xfrm>
        </p:spPr>
        <p:txBody>
          <a:bodyPr anchor="ctr"/>
          <a:lstStyle>
            <a:lvl1pPr algn="l">
              <a:defRPr sz="1200"/>
            </a:lvl1pPr>
          </a:lstStyle>
          <a:p>
            <a:fld id="{F746EC5F-5281-48BD-9C16-E66193B8D020}" type="slidenum">
              <a:rPr lang="en-US" smtClean="0">
                <a:solidFill>
                  <a:srgbClr val="121316">
                    <a:lumMod val="75000"/>
                    <a:lumOff val="25000"/>
                  </a:srgbClr>
                </a:solidFill>
              </a:rPr>
              <a:pPr/>
              <a:t>‹Nr.›</a:t>
            </a:fld>
            <a:endParaRPr lang="en-US">
              <a:solidFill>
                <a:srgbClr val="121316">
                  <a:lumMod val="75000"/>
                  <a:lumOff val="25000"/>
                </a:srgbClr>
              </a:solidFill>
            </a:endParaRPr>
          </a:p>
        </p:txBody>
      </p:sp>
      <p:sp>
        <p:nvSpPr>
          <p:cNvPr id="68" name="Freeform 57"/>
          <p:cNvSpPr/>
          <p:nvPr/>
        </p:nvSpPr>
        <p:spPr bwMode="auto">
          <a:xfrm>
            <a:off x="445495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p:cNvGrpSpPr/>
          <p:nvPr/>
        </p:nvGrpSpPr>
        <p:grpSpPr>
          <a:xfrm>
            <a:off x="7318396" y="467785"/>
            <a:ext cx="487394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18689" y="1023869"/>
            <a:ext cx="3792690"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18689" y="4945377"/>
            <a:ext cx="3792690"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xmlns="" val="2978255354"/>
      </p:ext>
    </p:extLst>
  </p:cSld>
  <p:clrMapOvr>
    <a:masterClrMapping/>
  </p:clrMapOvr>
  <p:extLst mod="1">
    <p:ext uri="{DCECCB84-F9BA-43D5-87BE-67443E8EF086}">
      <p15:sldGuideLst xmlns:p15="http://schemas.microsoft.com/office/powerpoint/2012/main" xmlns="">
        <p15:guide id="1" orient="horz" pos="405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39CB71-2329-4AFF-B8B9-F6E9D4FFEDEB}" type="datetime1">
              <a:rPr lang="en-US" smtClean="0">
                <a:solidFill>
                  <a:srgbClr val="121316">
                    <a:lumMod val="75000"/>
                    <a:lumOff val="25000"/>
                  </a:srgbClr>
                </a:solidFill>
              </a:rPr>
              <a:pPr/>
              <a:t>5/9/2020</a:t>
            </a:fld>
            <a:endParaRPr lang="en-US">
              <a:solidFill>
                <a:srgbClr val="121316">
                  <a:lumMod val="75000"/>
                  <a:lumOff val="25000"/>
                </a:srgbClr>
              </a:solidFill>
            </a:endParaRPr>
          </a:p>
        </p:txBody>
      </p:sp>
      <p:sp>
        <p:nvSpPr>
          <p:cNvPr id="5" name="Footer Placeholder 4"/>
          <p:cNvSpPr>
            <a:spLocks noGrp="1"/>
          </p:cNvSpPr>
          <p:nvPr>
            <p:ph type="ftr" sz="quarter" idx="11"/>
          </p:nvPr>
        </p:nvSpPr>
        <p:spPr/>
        <p:txBody>
          <a:bodyPr/>
          <a:lstStyle/>
          <a:p>
            <a:endParaRPr lang="en-US">
              <a:solidFill>
                <a:srgbClr val="121316">
                  <a:lumMod val="75000"/>
                  <a:lumOff val="25000"/>
                </a:srgbClr>
              </a:solidFill>
            </a:endParaRPr>
          </a:p>
        </p:txBody>
      </p:sp>
      <p:sp>
        <p:nvSpPr>
          <p:cNvPr id="6" name="Slide Number Placeholder 5"/>
          <p:cNvSpPr>
            <a:spLocks noGrp="1"/>
          </p:cNvSpPr>
          <p:nvPr>
            <p:ph type="sldNum" sz="quarter" idx="12"/>
          </p:nvPr>
        </p:nvSpPr>
        <p:spPr/>
        <p:txBody>
          <a:bodyPr/>
          <a:lstStyle/>
          <a:p>
            <a:fld id="{F746EC5F-5281-48BD-9C16-E66193B8D020}" type="slidenum">
              <a:rPr lang="en-US" smtClean="0">
                <a:solidFill>
                  <a:srgbClr val="121316">
                    <a:lumMod val="75000"/>
                    <a:lumOff val="25000"/>
                  </a:srgbClr>
                </a:solidFill>
              </a:rPr>
              <a:pPr/>
              <a:t>‹Nr.›</a:t>
            </a:fld>
            <a:endParaRPr lang="en-US">
              <a:solidFill>
                <a:srgbClr val="121316">
                  <a:lumMod val="75000"/>
                  <a:lumOff val="25000"/>
                </a:srgbClr>
              </a:solidFill>
            </a:endParaRPr>
          </a:p>
        </p:txBody>
      </p:sp>
    </p:spTree>
    <p:extLst>
      <p:ext uri="{BB962C8B-B14F-4D97-AF65-F5344CB8AC3E}">
        <p14:creationId xmlns:p14="http://schemas.microsoft.com/office/powerpoint/2010/main" xmlns="" val="40143850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p:cNvSpPr>
            <a:spLocks noEditPoints="1"/>
          </p:cNvSpPr>
          <p:nvPr/>
        </p:nvSpPr>
        <p:spPr bwMode="auto">
          <a:xfrm>
            <a:off x="0" y="-4676"/>
            <a:ext cx="12197438"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p:cNvGrpSpPr/>
          <p:nvPr/>
        </p:nvGrpSpPr>
        <p:grpSpPr>
          <a:xfrm>
            <a:off x="2452052" y="1262064"/>
            <a:ext cx="7284727"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2403" y="6296735"/>
            <a:ext cx="2742486" cy="365125"/>
          </a:xfrm>
        </p:spPr>
        <p:txBody>
          <a:bodyPr/>
          <a:lstStyle>
            <a:lvl1pPr>
              <a:defRPr>
                <a:solidFill>
                  <a:schemeClr val="bg2"/>
                </a:solidFill>
              </a:defRPr>
            </a:lvl1pPr>
          </a:lstStyle>
          <a:p>
            <a:fld id="{D33ECE82-1A81-4A08-B0AA-680CA21EC63C}" type="datetime1">
              <a:rPr lang="en-US" smtClean="0">
                <a:solidFill>
                  <a:srgbClr val="FEFCF7"/>
                </a:solidFill>
              </a:rPr>
              <a:pPr/>
              <a:t>5/9/2020</a:t>
            </a:fld>
            <a:endParaRPr lang="en-US">
              <a:solidFill>
                <a:srgbClr val="FEFCF7"/>
              </a:solidFill>
            </a:endParaRPr>
          </a:p>
        </p:txBody>
      </p:sp>
      <p:sp>
        <p:nvSpPr>
          <p:cNvPr id="5" name="Footer Placeholder 4"/>
          <p:cNvSpPr>
            <a:spLocks noGrp="1"/>
          </p:cNvSpPr>
          <p:nvPr>
            <p:ph type="ftr" sz="quarter" idx="11"/>
          </p:nvPr>
        </p:nvSpPr>
        <p:spPr>
          <a:xfrm>
            <a:off x="4039858" y="6296735"/>
            <a:ext cx="4113728" cy="365125"/>
          </a:xfrm>
        </p:spPr>
        <p:txBody>
          <a:bodyPr/>
          <a:lstStyle>
            <a:lvl1pPr algn="ctr">
              <a:defRPr>
                <a:solidFill>
                  <a:schemeClr val="bg2"/>
                </a:solidFill>
              </a:defRPr>
            </a:lvl1pPr>
          </a:lstStyle>
          <a:p>
            <a:endParaRPr lang="en-US">
              <a:solidFill>
                <a:srgbClr val="FEFCF7"/>
              </a:solidFill>
            </a:endParaRPr>
          </a:p>
        </p:txBody>
      </p:sp>
      <p:sp>
        <p:nvSpPr>
          <p:cNvPr id="6" name="Slide Number Placeholder 5"/>
          <p:cNvSpPr>
            <a:spLocks noGrp="1"/>
          </p:cNvSpPr>
          <p:nvPr>
            <p:ph type="sldNum" sz="quarter" idx="12"/>
          </p:nvPr>
        </p:nvSpPr>
        <p:spPr>
          <a:xfrm>
            <a:off x="463955" y="6296735"/>
            <a:ext cx="2780818" cy="365125"/>
          </a:xfrm>
        </p:spPr>
        <p:txBody>
          <a:bodyPr anchor="ctr"/>
          <a:lstStyle>
            <a:lvl1pPr algn="l">
              <a:defRPr sz="1200">
                <a:solidFill>
                  <a:schemeClr val="bg2"/>
                </a:solidFill>
              </a:defRPr>
            </a:lvl1pPr>
          </a:lstStyle>
          <a:p>
            <a:fld id="{F746EC5F-5281-48BD-9C16-E66193B8D020}" type="slidenum">
              <a:rPr lang="en-US" smtClean="0">
                <a:solidFill>
                  <a:srgbClr val="FEFCF7"/>
                </a:solidFill>
              </a:rPr>
              <a:pPr/>
              <a:t>‹Nr.›</a:t>
            </a:fld>
            <a:endParaRPr lang="en-US">
              <a:solidFill>
                <a:srgbClr val="FEFCF7"/>
              </a:solidFill>
            </a:endParaRPr>
          </a:p>
        </p:txBody>
      </p:sp>
      <p:sp>
        <p:nvSpPr>
          <p:cNvPr id="2" name="Title 1"/>
          <p:cNvSpPr>
            <a:spLocks noGrp="1"/>
          </p:cNvSpPr>
          <p:nvPr>
            <p:ph type="title"/>
          </p:nvPr>
        </p:nvSpPr>
        <p:spPr>
          <a:xfrm>
            <a:off x="3161477" y="1830582"/>
            <a:ext cx="5858198"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3593" y="4176131"/>
            <a:ext cx="4565285"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xmlns="" val="2207947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3930" y="685802"/>
            <a:ext cx="10016104"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3930" y="3505200"/>
            <a:ext cx="10016104"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3928" y="4343400"/>
            <a:ext cx="10016104"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A568DC9-96F1-4870-B7AC-8A9B1FD8F601}"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2895578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2937" y="2438403"/>
            <a:ext cx="4159437"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1786" y="2438403"/>
            <a:ext cx="4159437"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3FE350-BA12-4E41-A905-4CE60B507DA0}" type="datetime1">
              <a:rPr lang="en-US" smtClean="0">
                <a:solidFill>
                  <a:srgbClr val="121316">
                    <a:lumMod val="75000"/>
                    <a:lumOff val="25000"/>
                  </a:srgbClr>
                </a:solidFill>
              </a:rPr>
              <a:pPr/>
              <a:t>5/9/2020</a:t>
            </a:fld>
            <a:endParaRPr lang="en-US">
              <a:solidFill>
                <a:srgbClr val="121316">
                  <a:lumMod val="75000"/>
                  <a:lumOff val="25000"/>
                </a:srgbClr>
              </a:solidFill>
            </a:endParaRPr>
          </a:p>
        </p:txBody>
      </p:sp>
      <p:sp>
        <p:nvSpPr>
          <p:cNvPr id="6" name="Footer Placeholder 5"/>
          <p:cNvSpPr>
            <a:spLocks noGrp="1"/>
          </p:cNvSpPr>
          <p:nvPr>
            <p:ph type="ftr" sz="quarter" idx="11"/>
          </p:nvPr>
        </p:nvSpPr>
        <p:spPr/>
        <p:txBody>
          <a:bodyPr/>
          <a:lstStyle/>
          <a:p>
            <a:endParaRPr lang="en-US">
              <a:solidFill>
                <a:srgbClr val="121316">
                  <a:lumMod val="75000"/>
                  <a:lumOff val="25000"/>
                </a:srgbClr>
              </a:solidFill>
            </a:endParaRPr>
          </a:p>
        </p:txBody>
      </p:sp>
      <p:sp>
        <p:nvSpPr>
          <p:cNvPr id="7" name="Slide Number Placeholder 6"/>
          <p:cNvSpPr>
            <a:spLocks noGrp="1"/>
          </p:cNvSpPr>
          <p:nvPr>
            <p:ph type="sldNum" sz="quarter" idx="12"/>
          </p:nvPr>
        </p:nvSpPr>
        <p:spPr/>
        <p:txBody>
          <a:bodyPr/>
          <a:lstStyle/>
          <a:p>
            <a:fld id="{F746EC5F-5281-48BD-9C16-E66193B8D020}" type="slidenum">
              <a:rPr lang="en-US" smtClean="0">
                <a:solidFill>
                  <a:srgbClr val="121316">
                    <a:lumMod val="75000"/>
                    <a:lumOff val="25000"/>
                  </a:srgbClr>
                </a:solidFill>
              </a:rPr>
              <a:pPr/>
              <a:t>‹Nr.›</a:t>
            </a:fld>
            <a:endParaRPr lang="en-US">
              <a:solidFill>
                <a:srgbClr val="121316">
                  <a:lumMod val="75000"/>
                  <a:lumOff val="25000"/>
                </a:srgbClr>
              </a:solidFill>
            </a:endParaRPr>
          </a:p>
        </p:txBody>
      </p:sp>
    </p:spTree>
    <p:extLst>
      <p:ext uri="{BB962C8B-B14F-4D97-AF65-F5344CB8AC3E}">
        <p14:creationId xmlns:p14="http://schemas.microsoft.com/office/powerpoint/2010/main" xmlns="" val="31396075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2937" y="566928"/>
            <a:ext cx="8768289"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2937" y="2456408"/>
            <a:ext cx="4159437"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932937" y="3316644"/>
            <a:ext cx="4159437"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1786" y="2456408"/>
            <a:ext cx="4159437"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541786" y="3316644"/>
            <a:ext cx="4159437"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7334D0-2BF6-4FB2-8A23-A5122DCB25EF}" type="datetime1">
              <a:rPr lang="en-US" smtClean="0">
                <a:solidFill>
                  <a:srgbClr val="121316">
                    <a:lumMod val="75000"/>
                    <a:lumOff val="25000"/>
                  </a:srgbClr>
                </a:solidFill>
              </a:rPr>
              <a:pPr/>
              <a:t>5/9/2020</a:t>
            </a:fld>
            <a:endParaRPr lang="en-US">
              <a:solidFill>
                <a:srgbClr val="121316">
                  <a:lumMod val="75000"/>
                  <a:lumOff val="25000"/>
                </a:srgbClr>
              </a:solidFill>
            </a:endParaRPr>
          </a:p>
        </p:txBody>
      </p:sp>
      <p:sp>
        <p:nvSpPr>
          <p:cNvPr id="8" name="Footer Placeholder 7"/>
          <p:cNvSpPr>
            <a:spLocks noGrp="1"/>
          </p:cNvSpPr>
          <p:nvPr>
            <p:ph type="ftr" sz="quarter" idx="11"/>
          </p:nvPr>
        </p:nvSpPr>
        <p:spPr/>
        <p:txBody>
          <a:bodyPr/>
          <a:lstStyle/>
          <a:p>
            <a:endParaRPr lang="en-US">
              <a:solidFill>
                <a:srgbClr val="121316">
                  <a:lumMod val="75000"/>
                  <a:lumOff val="25000"/>
                </a:srgbClr>
              </a:solidFill>
            </a:endParaRPr>
          </a:p>
        </p:txBody>
      </p:sp>
      <p:sp>
        <p:nvSpPr>
          <p:cNvPr id="9" name="Slide Number Placeholder 8"/>
          <p:cNvSpPr>
            <a:spLocks noGrp="1"/>
          </p:cNvSpPr>
          <p:nvPr>
            <p:ph type="sldNum" sz="quarter" idx="12"/>
          </p:nvPr>
        </p:nvSpPr>
        <p:spPr/>
        <p:txBody>
          <a:bodyPr/>
          <a:lstStyle/>
          <a:p>
            <a:fld id="{F746EC5F-5281-48BD-9C16-E66193B8D020}" type="slidenum">
              <a:rPr lang="en-US" smtClean="0">
                <a:solidFill>
                  <a:srgbClr val="121316">
                    <a:lumMod val="75000"/>
                    <a:lumOff val="25000"/>
                  </a:srgbClr>
                </a:solidFill>
              </a:rPr>
              <a:pPr/>
              <a:t>‹Nr.›</a:t>
            </a:fld>
            <a:endParaRPr lang="en-US">
              <a:solidFill>
                <a:srgbClr val="121316">
                  <a:lumMod val="75000"/>
                  <a:lumOff val="25000"/>
                </a:srgbClr>
              </a:solidFill>
            </a:endParaRPr>
          </a:p>
        </p:txBody>
      </p:sp>
    </p:spTree>
    <p:extLst>
      <p:ext uri="{BB962C8B-B14F-4D97-AF65-F5344CB8AC3E}">
        <p14:creationId xmlns:p14="http://schemas.microsoft.com/office/powerpoint/2010/main" xmlns="" val="16343323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B0DFE7-146C-4CC3-B122-1AA4F9C99BA6}" type="datetime1">
              <a:rPr lang="en-US" smtClean="0">
                <a:solidFill>
                  <a:srgbClr val="121316">
                    <a:lumMod val="75000"/>
                    <a:lumOff val="25000"/>
                  </a:srgbClr>
                </a:solidFill>
              </a:rPr>
              <a:pPr/>
              <a:t>5/9/2020</a:t>
            </a:fld>
            <a:endParaRPr lang="en-US">
              <a:solidFill>
                <a:srgbClr val="121316">
                  <a:lumMod val="75000"/>
                  <a:lumOff val="25000"/>
                </a:srgbClr>
              </a:solidFill>
            </a:endParaRPr>
          </a:p>
        </p:txBody>
      </p:sp>
      <p:sp>
        <p:nvSpPr>
          <p:cNvPr id="4" name="Footer Placeholder 3"/>
          <p:cNvSpPr>
            <a:spLocks noGrp="1"/>
          </p:cNvSpPr>
          <p:nvPr>
            <p:ph type="ftr" sz="quarter" idx="11"/>
          </p:nvPr>
        </p:nvSpPr>
        <p:spPr/>
        <p:txBody>
          <a:bodyPr/>
          <a:lstStyle/>
          <a:p>
            <a:endParaRPr lang="en-US">
              <a:solidFill>
                <a:srgbClr val="121316">
                  <a:lumMod val="75000"/>
                  <a:lumOff val="25000"/>
                </a:srgbClr>
              </a:solidFill>
            </a:endParaRPr>
          </a:p>
        </p:txBody>
      </p:sp>
      <p:sp>
        <p:nvSpPr>
          <p:cNvPr id="5" name="Slide Number Placeholder 4"/>
          <p:cNvSpPr>
            <a:spLocks noGrp="1"/>
          </p:cNvSpPr>
          <p:nvPr>
            <p:ph type="sldNum" sz="quarter" idx="12"/>
          </p:nvPr>
        </p:nvSpPr>
        <p:spPr/>
        <p:txBody>
          <a:bodyPr/>
          <a:lstStyle/>
          <a:p>
            <a:fld id="{F746EC5F-5281-48BD-9C16-E66193B8D020}" type="slidenum">
              <a:rPr lang="en-US" smtClean="0">
                <a:solidFill>
                  <a:srgbClr val="121316">
                    <a:lumMod val="75000"/>
                    <a:lumOff val="25000"/>
                  </a:srgbClr>
                </a:solidFill>
              </a:rPr>
              <a:pPr/>
              <a:t>‹Nr.›</a:t>
            </a:fld>
            <a:endParaRPr lang="en-US">
              <a:solidFill>
                <a:srgbClr val="121316">
                  <a:lumMod val="75000"/>
                  <a:lumOff val="25000"/>
                </a:srgbClr>
              </a:solidFill>
            </a:endParaRPr>
          </a:p>
        </p:txBody>
      </p:sp>
    </p:spTree>
    <p:extLst>
      <p:ext uri="{BB962C8B-B14F-4D97-AF65-F5344CB8AC3E}">
        <p14:creationId xmlns:p14="http://schemas.microsoft.com/office/powerpoint/2010/main" xmlns="" val="39790332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p:cNvGrpSpPr/>
          <p:nvPr/>
        </p:nvGrpSpPr>
        <p:grpSpPr>
          <a:xfrm>
            <a:off x="400612" y="362425"/>
            <a:ext cx="349506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A68053A5-4034-4FD0-983C-32F458AE27AB}" type="datetime1">
              <a:rPr lang="en-US" smtClean="0">
                <a:solidFill>
                  <a:srgbClr val="121316">
                    <a:lumMod val="75000"/>
                    <a:lumOff val="25000"/>
                  </a:srgbClr>
                </a:solidFill>
              </a:rPr>
              <a:pPr/>
              <a:t>5/9/2020</a:t>
            </a:fld>
            <a:endParaRPr lang="en-US">
              <a:solidFill>
                <a:srgbClr val="121316">
                  <a:lumMod val="75000"/>
                  <a:lumOff val="25000"/>
                </a:srgbClr>
              </a:solidFill>
            </a:endParaRPr>
          </a:p>
        </p:txBody>
      </p:sp>
      <p:sp>
        <p:nvSpPr>
          <p:cNvPr id="3" name="Footer Placeholder 2"/>
          <p:cNvSpPr>
            <a:spLocks noGrp="1"/>
          </p:cNvSpPr>
          <p:nvPr>
            <p:ph type="ftr" sz="quarter" idx="11"/>
          </p:nvPr>
        </p:nvSpPr>
        <p:spPr/>
        <p:txBody>
          <a:bodyPr/>
          <a:lstStyle/>
          <a:p>
            <a:endParaRPr lang="en-US">
              <a:solidFill>
                <a:srgbClr val="121316">
                  <a:lumMod val="75000"/>
                  <a:lumOff val="25000"/>
                </a:srgbClr>
              </a:solidFill>
            </a:endParaRPr>
          </a:p>
        </p:txBody>
      </p:sp>
      <p:sp>
        <p:nvSpPr>
          <p:cNvPr id="4" name="Slide Number Placeholder 3"/>
          <p:cNvSpPr>
            <a:spLocks noGrp="1"/>
          </p:cNvSpPr>
          <p:nvPr>
            <p:ph type="sldNum" sz="quarter" idx="12"/>
          </p:nvPr>
        </p:nvSpPr>
        <p:spPr/>
        <p:txBody>
          <a:bodyPr/>
          <a:lstStyle/>
          <a:p>
            <a:fld id="{F746EC5F-5281-48BD-9C16-E66193B8D020}" type="slidenum">
              <a:rPr lang="en-US" smtClean="0">
                <a:solidFill>
                  <a:srgbClr val="121316">
                    <a:lumMod val="75000"/>
                    <a:lumOff val="25000"/>
                  </a:srgbClr>
                </a:solidFill>
              </a:rPr>
              <a:pPr/>
              <a:t>‹Nr.›</a:t>
            </a:fld>
            <a:endParaRPr lang="en-US">
              <a:solidFill>
                <a:srgbClr val="121316">
                  <a:lumMod val="75000"/>
                  <a:lumOff val="25000"/>
                </a:srgbClr>
              </a:solidFill>
            </a:endParaRPr>
          </a:p>
        </p:txBody>
      </p:sp>
    </p:spTree>
    <p:extLst>
      <p:ext uri="{BB962C8B-B14F-4D97-AF65-F5344CB8AC3E}">
        <p14:creationId xmlns:p14="http://schemas.microsoft.com/office/powerpoint/2010/main" xmlns="" val="736225004"/>
      </p:ext>
    </p:extLst>
  </p:cSld>
  <p:clrMapOvr>
    <a:masterClrMapping/>
  </p:clrMapOvr>
  <p:extLst mod="1">
    <p:ext uri="{DCECCB84-F9BA-43D5-87BE-67443E8EF086}">
      <p15:sldGuideLst xmlns:p15="http://schemas.microsoft.com/office/powerpoint/2012/main" xmlns="">
        <p15:guide id="1" pos="540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p:cNvSpPr>
            <a:spLocks noEditPoints="1"/>
          </p:cNvSpPr>
          <p:nvPr/>
        </p:nvSpPr>
        <p:spPr bwMode="auto">
          <a:xfrm rot="2047334" flipH="1">
            <a:off x="8570227" y="453681"/>
            <a:ext cx="3408557"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4281" y="1503907"/>
            <a:ext cx="3226874"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603" y="441414"/>
            <a:ext cx="7595062"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4281" y="3223807"/>
            <a:ext cx="3226874"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4348" y="6286505"/>
            <a:ext cx="3226874" cy="365125"/>
          </a:xfrm>
        </p:spPr>
        <p:txBody>
          <a:bodyPr/>
          <a:lstStyle>
            <a:lvl1pPr algn="l">
              <a:defRPr/>
            </a:lvl1pPr>
          </a:lstStyle>
          <a:p>
            <a:fld id="{E52416EA-4F49-4B63-9CCF-9FE4F753A894}" type="datetime1">
              <a:rPr lang="en-US" smtClean="0">
                <a:solidFill>
                  <a:srgbClr val="121316">
                    <a:lumMod val="75000"/>
                    <a:lumOff val="25000"/>
                  </a:srgbClr>
                </a:solidFill>
              </a:rPr>
              <a:pPr/>
              <a:t>5/9/2020</a:t>
            </a:fld>
            <a:endParaRPr lang="en-US">
              <a:solidFill>
                <a:srgbClr val="121316">
                  <a:lumMod val="75000"/>
                  <a:lumOff val="25000"/>
                </a:srgbClr>
              </a:solidFill>
            </a:endParaRPr>
          </a:p>
        </p:txBody>
      </p:sp>
      <p:sp>
        <p:nvSpPr>
          <p:cNvPr id="6" name="Footer Placeholder 5"/>
          <p:cNvSpPr>
            <a:spLocks noGrp="1"/>
          </p:cNvSpPr>
          <p:nvPr>
            <p:ph type="ftr" sz="quarter" idx="11"/>
          </p:nvPr>
        </p:nvSpPr>
        <p:spPr>
          <a:xfrm>
            <a:off x="487603" y="6286505"/>
            <a:ext cx="7595062" cy="365125"/>
          </a:xfrm>
        </p:spPr>
        <p:txBody>
          <a:bodyPr/>
          <a:lstStyle>
            <a:lvl1pPr algn="l">
              <a:defRPr/>
            </a:lvl1pPr>
          </a:lstStyle>
          <a:p>
            <a:endParaRPr lang="en-US">
              <a:solidFill>
                <a:srgbClr val="121316">
                  <a:lumMod val="75000"/>
                  <a:lumOff val="25000"/>
                </a:srgbClr>
              </a:solidFill>
            </a:endParaRPr>
          </a:p>
        </p:txBody>
      </p:sp>
      <p:sp>
        <p:nvSpPr>
          <p:cNvPr id="7" name="Slide Number Placeholder 6"/>
          <p:cNvSpPr>
            <a:spLocks noGrp="1"/>
          </p:cNvSpPr>
          <p:nvPr>
            <p:ph type="sldNum" sz="quarter" idx="12"/>
          </p:nvPr>
        </p:nvSpPr>
        <p:spPr>
          <a:xfrm>
            <a:off x="8474281" y="373605"/>
            <a:ext cx="3226874" cy="816481"/>
          </a:xfrm>
        </p:spPr>
        <p:txBody>
          <a:bodyPr anchor="t"/>
          <a:lstStyle>
            <a:lvl1pPr algn="l">
              <a:defRPr sz="4400"/>
            </a:lvl1pPr>
          </a:lstStyle>
          <a:p>
            <a:fld id="{F746EC5F-5281-48BD-9C16-E66193B8D020}" type="slidenum">
              <a:rPr lang="en-US" smtClean="0">
                <a:solidFill>
                  <a:srgbClr val="121316">
                    <a:lumMod val="75000"/>
                    <a:lumOff val="25000"/>
                  </a:srgbClr>
                </a:solidFill>
              </a:rPr>
              <a:pPr/>
              <a:t>‹Nr.›</a:t>
            </a:fld>
            <a:endParaRPr lang="en-US">
              <a:solidFill>
                <a:srgbClr val="121316">
                  <a:lumMod val="75000"/>
                  <a:lumOff val="25000"/>
                </a:srgbClr>
              </a:solidFill>
            </a:endParaRPr>
          </a:p>
        </p:txBody>
      </p:sp>
    </p:spTree>
    <p:extLst>
      <p:ext uri="{BB962C8B-B14F-4D97-AF65-F5344CB8AC3E}">
        <p14:creationId xmlns:p14="http://schemas.microsoft.com/office/powerpoint/2010/main" xmlns="" val="3194041986"/>
      </p:ext>
    </p:extLst>
  </p:cSld>
  <p:clrMapOvr>
    <a:masterClrMapping/>
  </p:clrMapOvr>
  <p:extLst mod="1">
    <p:ext uri="{DCECCB84-F9BA-43D5-87BE-67443E8EF086}">
      <p15:sldGuideLst xmlns:p15="http://schemas.microsoft.com/office/powerpoint/2012/main" xmlns="">
        <p15:guide id="1" pos="540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p:cNvSpPr>
            <a:spLocks noEditPoints="1"/>
          </p:cNvSpPr>
          <p:nvPr/>
        </p:nvSpPr>
        <p:spPr bwMode="auto">
          <a:xfrm rot="2047334" flipH="1">
            <a:off x="8570227" y="453681"/>
            <a:ext cx="3408557"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4283" y="1503910"/>
            <a:ext cx="3229784"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 y="1"/>
            <a:ext cx="810054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4283" y="3223806"/>
            <a:ext cx="3226991"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4283" y="6291077"/>
            <a:ext cx="3226991" cy="365125"/>
          </a:xfrm>
        </p:spPr>
        <p:txBody>
          <a:bodyPr/>
          <a:lstStyle>
            <a:lvl1pPr algn="l">
              <a:defRPr/>
            </a:lvl1pPr>
          </a:lstStyle>
          <a:p>
            <a:fld id="{CBD6282A-3A36-4581-AC26-A95CF2269767}" type="datetime1">
              <a:rPr lang="en-US" smtClean="0">
                <a:solidFill>
                  <a:srgbClr val="121316">
                    <a:lumMod val="75000"/>
                    <a:lumOff val="25000"/>
                  </a:srgbClr>
                </a:solidFill>
              </a:rPr>
              <a:pPr/>
              <a:t>5/9/2020</a:t>
            </a:fld>
            <a:endParaRPr lang="en-US">
              <a:solidFill>
                <a:srgbClr val="121316">
                  <a:lumMod val="75000"/>
                  <a:lumOff val="25000"/>
                </a:srgbClr>
              </a:solidFill>
            </a:endParaRPr>
          </a:p>
        </p:txBody>
      </p:sp>
      <p:sp>
        <p:nvSpPr>
          <p:cNvPr id="6" name="Footer Placeholder 5"/>
          <p:cNvSpPr>
            <a:spLocks noGrp="1"/>
          </p:cNvSpPr>
          <p:nvPr>
            <p:ph type="ftr" sz="quarter" idx="11"/>
          </p:nvPr>
        </p:nvSpPr>
        <p:spPr>
          <a:xfrm>
            <a:off x="487604" y="6291077"/>
            <a:ext cx="7596685" cy="365125"/>
          </a:xfrm>
        </p:spPr>
        <p:txBody>
          <a:bodyPr/>
          <a:lstStyle>
            <a:lvl1pPr algn="l">
              <a:defRPr/>
            </a:lvl1pPr>
          </a:lstStyle>
          <a:p>
            <a:endParaRPr lang="en-US">
              <a:solidFill>
                <a:srgbClr val="121316">
                  <a:lumMod val="75000"/>
                  <a:lumOff val="25000"/>
                </a:srgbClr>
              </a:solidFill>
            </a:endParaRPr>
          </a:p>
        </p:txBody>
      </p:sp>
      <p:sp>
        <p:nvSpPr>
          <p:cNvPr id="7" name="Slide Number Placeholder 6"/>
          <p:cNvSpPr>
            <a:spLocks noGrp="1"/>
          </p:cNvSpPr>
          <p:nvPr>
            <p:ph type="sldNum" sz="quarter" idx="12"/>
          </p:nvPr>
        </p:nvSpPr>
        <p:spPr>
          <a:xfrm>
            <a:off x="8474283" y="373607"/>
            <a:ext cx="3226991" cy="816482"/>
          </a:xfrm>
        </p:spPr>
        <p:txBody>
          <a:bodyPr anchor="t"/>
          <a:lstStyle>
            <a:lvl1pPr algn="l">
              <a:defRPr sz="4400"/>
            </a:lvl1pPr>
          </a:lstStyle>
          <a:p>
            <a:fld id="{F746EC5F-5281-48BD-9C16-E66193B8D020}" type="slidenum">
              <a:rPr lang="en-US" smtClean="0">
                <a:solidFill>
                  <a:srgbClr val="121316">
                    <a:lumMod val="75000"/>
                    <a:lumOff val="25000"/>
                  </a:srgbClr>
                </a:solidFill>
              </a:rPr>
              <a:pPr/>
              <a:t>‹Nr.›</a:t>
            </a:fld>
            <a:endParaRPr lang="en-US">
              <a:solidFill>
                <a:srgbClr val="121316">
                  <a:lumMod val="75000"/>
                  <a:lumOff val="25000"/>
                </a:srgbClr>
              </a:solidFill>
            </a:endParaRPr>
          </a:p>
        </p:txBody>
      </p:sp>
    </p:spTree>
    <p:extLst>
      <p:ext uri="{BB962C8B-B14F-4D97-AF65-F5344CB8AC3E}">
        <p14:creationId xmlns:p14="http://schemas.microsoft.com/office/powerpoint/2010/main" xmlns="" val="30040239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F02590-928D-4BB0-A814-3038548CCF5E}" type="datetime1">
              <a:rPr lang="en-US" smtClean="0">
                <a:solidFill>
                  <a:srgbClr val="121316">
                    <a:lumMod val="75000"/>
                    <a:lumOff val="25000"/>
                  </a:srgbClr>
                </a:solidFill>
              </a:rPr>
              <a:pPr/>
              <a:t>5/9/2020</a:t>
            </a:fld>
            <a:endParaRPr lang="en-US">
              <a:solidFill>
                <a:srgbClr val="121316">
                  <a:lumMod val="75000"/>
                  <a:lumOff val="25000"/>
                </a:srgbClr>
              </a:solidFill>
            </a:endParaRPr>
          </a:p>
        </p:txBody>
      </p:sp>
      <p:sp>
        <p:nvSpPr>
          <p:cNvPr id="5" name="Footer Placeholder 4"/>
          <p:cNvSpPr>
            <a:spLocks noGrp="1"/>
          </p:cNvSpPr>
          <p:nvPr>
            <p:ph type="ftr" sz="quarter" idx="11"/>
          </p:nvPr>
        </p:nvSpPr>
        <p:spPr/>
        <p:txBody>
          <a:bodyPr/>
          <a:lstStyle/>
          <a:p>
            <a:endParaRPr lang="en-US">
              <a:solidFill>
                <a:srgbClr val="121316">
                  <a:lumMod val="75000"/>
                  <a:lumOff val="25000"/>
                </a:srgbClr>
              </a:solidFill>
            </a:endParaRPr>
          </a:p>
        </p:txBody>
      </p:sp>
      <p:sp>
        <p:nvSpPr>
          <p:cNvPr id="6" name="Slide Number Placeholder 5"/>
          <p:cNvSpPr>
            <a:spLocks noGrp="1"/>
          </p:cNvSpPr>
          <p:nvPr>
            <p:ph type="sldNum" sz="quarter" idx="12"/>
          </p:nvPr>
        </p:nvSpPr>
        <p:spPr/>
        <p:txBody>
          <a:bodyPr/>
          <a:lstStyle/>
          <a:p>
            <a:fld id="{F746EC5F-5281-48BD-9C16-E66193B8D020}" type="slidenum">
              <a:rPr lang="en-US" smtClean="0">
                <a:solidFill>
                  <a:srgbClr val="121316">
                    <a:lumMod val="75000"/>
                    <a:lumOff val="25000"/>
                  </a:srgbClr>
                </a:solidFill>
              </a:rPr>
              <a:pPr/>
              <a:t>‹Nr.›</a:t>
            </a:fld>
            <a:endParaRPr lang="en-US">
              <a:solidFill>
                <a:srgbClr val="121316">
                  <a:lumMod val="75000"/>
                  <a:lumOff val="25000"/>
                </a:srgbClr>
              </a:solidFill>
            </a:endParaRPr>
          </a:p>
        </p:txBody>
      </p:sp>
    </p:spTree>
    <p:extLst>
      <p:ext uri="{BB962C8B-B14F-4D97-AF65-F5344CB8AC3E}">
        <p14:creationId xmlns:p14="http://schemas.microsoft.com/office/powerpoint/2010/main" xmlns="" val="29932030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400612" y="362425"/>
            <a:ext cx="349506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5551" y="507037"/>
            <a:ext cx="1571217"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2939" y="524373"/>
            <a:ext cx="5958025" cy="532259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5549" y="6296620"/>
            <a:ext cx="2505343" cy="365125"/>
          </a:xfrm>
        </p:spPr>
        <p:txBody>
          <a:bodyPr/>
          <a:lstStyle/>
          <a:p>
            <a:fld id="{31FF8AAD-3E6B-4F7E-8C71-F46B4A240190}" type="datetime1">
              <a:rPr lang="en-US" smtClean="0">
                <a:solidFill>
                  <a:srgbClr val="121316">
                    <a:lumMod val="75000"/>
                    <a:lumOff val="25000"/>
                  </a:srgbClr>
                </a:solidFill>
              </a:rPr>
              <a:pPr/>
              <a:t>5/9/2020</a:t>
            </a:fld>
            <a:endParaRPr lang="en-US">
              <a:solidFill>
                <a:srgbClr val="121316">
                  <a:lumMod val="75000"/>
                  <a:lumOff val="25000"/>
                </a:srgbClr>
              </a:solidFill>
            </a:endParaRPr>
          </a:p>
        </p:txBody>
      </p:sp>
      <p:sp>
        <p:nvSpPr>
          <p:cNvPr id="5" name="Footer Placeholder 4"/>
          <p:cNvSpPr>
            <a:spLocks noGrp="1"/>
          </p:cNvSpPr>
          <p:nvPr>
            <p:ph type="ftr" sz="quarter" idx="11"/>
          </p:nvPr>
        </p:nvSpPr>
        <p:spPr>
          <a:xfrm>
            <a:off x="2932938" y="6296620"/>
            <a:ext cx="5958025" cy="365125"/>
          </a:xfrm>
        </p:spPr>
        <p:txBody>
          <a:bodyPr/>
          <a:lstStyle/>
          <a:p>
            <a:endParaRPr lang="en-US">
              <a:solidFill>
                <a:srgbClr val="121316">
                  <a:lumMod val="75000"/>
                  <a:lumOff val="25000"/>
                </a:srgbClr>
              </a:solidFill>
            </a:endParaRPr>
          </a:p>
        </p:txBody>
      </p:sp>
      <p:sp>
        <p:nvSpPr>
          <p:cNvPr id="6" name="Slide Number Placeholder 5"/>
          <p:cNvSpPr>
            <a:spLocks noGrp="1"/>
          </p:cNvSpPr>
          <p:nvPr>
            <p:ph type="sldNum" sz="quarter" idx="12"/>
          </p:nvPr>
        </p:nvSpPr>
        <p:spPr>
          <a:xfrm rot="5400000">
            <a:off x="8731670" y="2853282"/>
            <a:ext cx="5383267" cy="604112"/>
          </a:xfrm>
        </p:spPr>
        <p:txBody>
          <a:bodyPr/>
          <a:lstStyle>
            <a:lvl1pPr algn="l">
              <a:defRPr/>
            </a:lvl1pPr>
          </a:lstStyle>
          <a:p>
            <a:fld id="{F746EC5F-5281-48BD-9C16-E66193B8D020}" type="slidenum">
              <a:rPr lang="en-US" smtClean="0">
                <a:solidFill>
                  <a:srgbClr val="121316">
                    <a:lumMod val="75000"/>
                    <a:lumOff val="25000"/>
                  </a:srgbClr>
                </a:solidFill>
              </a:rPr>
              <a:pPr/>
              <a:t>‹Nr.›</a:t>
            </a:fld>
            <a:endParaRPr lang="en-US">
              <a:solidFill>
                <a:srgbClr val="121316">
                  <a:lumMod val="75000"/>
                  <a:lumOff val="25000"/>
                </a:srgbClr>
              </a:solidFill>
            </a:endParaRPr>
          </a:p>
        </p:txBody>
      </p:sp>
      <p:cxnSp>
        <p:nvCxnSpPr>
          <p:cNvPr id="7" name="Straight Connector 6"/>
          <p:cNvCxnSpPr/>
          <p:nvPr/>
        </p:nvCxnSpPr>
        <p:spPr>
          <a:xfrm>
            <a:off x="9109209" y="571504"/>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313779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p:cNvSpPr/>
          <p:nvPr/>
        </p:nvSpPr>
        <p:spPr bwMode="auto">
          <a:xfrm>
            <a:off x="11780942" y="1189204"/>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629" y="1143294"/>
            <a:ext cx="7032530" cy="4268965"/>
          </a:xfrm>
        </p:spPr>
        <p:txBody>
          <a:bodyPr anchor="t">
            <a:normAutofit/>
          </a:bodyPr>
          <a:lstStyle>
            <a:lvl1pPr algn="l">
              <a:lnSpc>
                <a:spcPct val="85000"/>
              </a:lnSpc>
              <a:defRPr sz="77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88630" y="5537926"/>
            <a:ext cx="7032530"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88630" y="6314441"/>
            <a:ext cx="1596206" cy="365125"/>
          </a:xfrm>
        </p:spPr>
        <p:txBody>
          <a:bodyPr/>
          <a:lstStyle>
            <a:lvl1pPr algn="l">
              <a:defRPr sz="1200">
                <a:solidFill>
                  <a:schemeClr val="tx2"/>
                </a:solidFill>
              </a:defRPr>
            </a:lvl1pPr>
          </a:lstStyle>
          <a:p>
            <a:fld id="{FA9ECA93-D8A9-43BB-BB1E-57713D73072E}" type="datetime1">
              <a:rPr lang="en-US" smtClean="0">
                <a:solidFill>
                  <a:srgbClr val="F5F5F5"/>
                </a:solidFill>
              </a:rPr>
              <a:pPr/>
              <a:t>5/9/2020</a:t>
            </a:fld>
            <a:endParaRPr lang="en-US">
              <a:solidFill>
                <a:srgbClr val="F5F5F5"/>
              </a:solidFill>
            </a:endParaRPr>
          </a:p>
        </p:txBody>
      </p:sp>
      <p:sp>
        <p:nvSpPr>
          <p:cNvPr id="5" name="Footer Placeholder 4"/>
          <p:cNvSpPr>
            <a:spLocks noGrp="1"/>
          </p:cNvSpPr>
          <p:nvPr>
            <p:ph type="ftr" sz="quarter" idx="11"/>
          </p:nvPr>
        </p:nvSpPr>
        <p:spPr>
          <a:xfrm>
            <a:off x="2999810" y="6314441"/>
            <a:ext cx="5121349" cy="365125"/>
          </a:xfrm>
        </p:spPr>
        <p:txBody>
          <a:bodyPr/>
          <a:lstStyle>
            <a:lvl1pPr algn="l">
              <a:defRPr b="0">
                <a:solidFill>
                  <a:schemeClr val="tx2"/>
                </a:solidFill>
              </a:defRPr>
            </a:lvl1pPr>
          </a:lstStyle>
          <a:p>
            <a:endParaRPr lang="en-US">
              <a:solidFill>
                <a:srgbClr val="F5F5F5"/>
              </a:solidFill>
            </a:endParaRPr>
          </a:p>
        </p:txBody>
      </p:sp>
      <p:sp>
        <p:nvSpPr>
          <p:cNvPr id="6" name="Slide Number Placeholder 5"/>
          <p:cNvSpPr>
            <a:spLocks noGrp="1"/>
          </p:cNvSpPr>
          <p:nvPr>
            <p:ph type="sldNum" sz="quarter" idx="12"/>
          </p:nvPr>
        </p:nvSpPr>
        <p:spPr>
          <a:xfrm>
            <a:off x="11780942" y="1416217"/>
            <a:ext cx="407882" cy="365125"/>
          </a:xfrm>
        </p:spPr>
        <p:txBody>
          <a:bodyPr/>
          <a:lstStyle>
            <a:lvl1pPr algn="r">
              <a:defRPr>
                <a:solidFill>
                  <a:schemeClr val="bg2"/>
                </a:solidFill>
              </a:defRPr>
            </a:lvl1pPr>
          </a:lstStyle>
          <a:p>
            <a:fld id="{A4883166-F9AD-4397-A73D-BDC12B37970B}" type="slidenum">
              <a:rPr lang="en-US" smtClean="0">
                <a:solidFill>
                  <a:srgbClr val="1D1A1D"/>
                </a:solidFill>
              </a:rPr>
              <a:pPr/>
              <a:t>‹Nr.›</a:t>
            </a:fld>
            <a:endParaRPr lang="en-US">
              <a:solidFill>
                <a:srgbClr val="1D1A1D"/>
              </a:solidFill>
            </a:endParaRPr>
          </a:p>
        </p:txBody>
      </p:sp>
      <p:cxnSp>
        <p:nvCxnSpPr>
          <p:cNvPr id="9" name="Straight Connector 8"/>
          <p:cNvCxnSpPr/>
          <p:nvPr/>
        </p:nvCxnSpPr>
        <p:spPr>
          <a:xfrm>
            <a:off x="773653"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98767594"/>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792">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4A5479-B058-4DDD-9EA8-F65B4F01BE76}" type="datetime1">
              <a:rPr lang="en-US" smtClean="0">
                <a:solidFill>
                  <a:prstClr val="black">
                    <a:lumMod val="85000"/>
                    <a:lumOff val="15000"/>
                  </a:prstClr>
                </a:solidFill>
              </a:rPr>
              <a:pPr/>
              <a:t>5/9/2020</a:t>
            </a:fld>
            <a:endParaRPr lang="en-US">
              <a:solidFill>
                <a:prstClr val="black">
                  <a:lumMod val="85000"/>
                  <a:lumOff val="15000"/>
                </a:prstClr>
              </a:solidFill>
            </a:endParaRPr>
          </a:p>
        </p:txBody>
      </p:sp>
      <p:sp>
        <p:nvSpPr>
          <p:cNvPr id="5" name="Footer Placeholder 4"/>
          <p:cNvSpPr>
            <a:spLocks noGrp="1"/>
          </p:cNvSpPr>
          <p:nvPr>
            <p:ph type="ftr" sz="quarter" idx="11"/>
          </p:nvPr>
        </p:nvSpPr>
        <p:spPr/>
        <p:txBody>
          <a:bodyPr/>
          <a:lstStyle/>
          <a:p>
            <a:endParaRPr lang="en-US">
              <a:solidFill>
                <a:prstClr val="black">
                  <a:lumMod val="85000"/>
                  <a:lumOff val="15000"/>
                </a:prstClr>
              </a:solidFill>
            </a:endParaRPr>
          </a:p>
        </p:txBody>
      </p:sp>
      <p:sp>
        <p:nvSpPr>
          <p:cNvPr id="6" name="Slide Number Placeholder 5"/>
          <p:cNvSpPr>
            <a:spLocks noGrp="1"/>
          </p:cNvSpPr>
          <p:nvPr>
            <p:ph type="sldNum" sz="quarter" idx="12"/>
          </p:nvPr>
        </p:nvSpPr>
        <p:spPr/>
        <p:txBody>
          <a:bodyPr/>
          <a:lstStyle/>
          <a:p>
            <a:fld id="{A4883166-F9AD-4397-A73D-BDC12B37970B}" type="slidenum">
              <a:rPr lang="en-US" smtClean="0">
                <a:solidFill>
                  <a:srgbClr val="F5F5F5"/>
                </a:solidFill>
              </a:rPr>
              <a:pPr/>
              <a:t>‹Nr.›</a:t>
            </a:fld>
            <a:endParaRPr lang="en-US">
              <a:solidFill>
                <a:srgbClr val="F5F5F5"/>
              </a:solidFill>
            </a:endParaRPr>
          </a:p>
        </p:txBody>
      </p:sp>
    </p:spTree>
    <p:extLst>
      <p:ext uri="{BB962C8B-B14F-4D97-AF65-F5344CB8AC3E}">
        <p14:creationId xmlns:p14="http://schemas.microsoft.com/office/powerpoint/2010/main" xmlns="" val="2833805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A73F3F-CD25-4A2A-88C0-59E0F2E36C57}"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41420666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p:cNvSpPr/>
          <p:nvPr/>
        </p:nvSpPr>
        <p:spPr bwMode="auto">
          <a:xfrm>
            <a:off x="11780942" y="1393748"/>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166" y="2571723"/>
            <a:ext cx="8294493"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7166" y="1393748"/>
            <a:ext cx="8399241"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740678" y="6314440"/>
            <a:ext cx="1596206" cy="365125"/>
          </a:xfrm>
        </p:spPr>
        <p:txBody>
          <a:bodyPr/>
          <a:lstStyle>
            <a:lvl1pPr>
              <a:defRPr sz="1200">
                <a:solidFill>
                  <a:schemeClr val="tx1">
                    <a:lumMod val="85000"/>
                    <a:lumOff val="15000"/>
                  </a:schemeClr>
                </a:solidFill>
              </a:defRPr>
            </a:lvl1pPr>
          </a:lstStyle>
          <a:p>
            <a:fld id="{6EED8AF2-F8D9-4BDD-A4B1-7BDA0E6C249C}" type="datetime1">
              <a:rPr lang="en-US" smtClean="0">
                <a:solidFill>
                  <a:prstClr val="black">
                    <a:lumMod val="85000"/>
                    <a:lumOff val="15000"/>
                  </a:prstClr>
                </a:solidFill>
              </a:rPr>
              <a:pPr/>
              <a:t>5/9/2020</a:t>
            </a:fld>
            <a:endParaRPr lang="en-US">
              <a:solidFill>
                <a:prstClr val="black">
                  <a:lumMod val="85000"/>
                  <a:lumOff val="15000"/>
                </a:prstClr>
              </a:solidFill>
            </a:endParaRPr>
          </a:p>
        </p:txBody>
      </p:sp>
      <p:sp>
        <p:nvSpPr>
          <p:cNvPr id="5" name="Footer Placeholder 4"/>
          <p:cNvSpPr>
            <a:spLocks noGrp="1"/>
          </p:cNvSpPr>
          <p:nvPr>
            <p:ph type="ftr" sz="quarter" idx="11"/>
          </p:nvPr>
        </p:nvSpPr>
        <p:spPr>
          <a:xfrm>
            <a:off x="1947166" y="6314441"/>
            <a:ext cx="6478538" cy="365125"/>
          </a:xfrm>
        </p:spPr>
        <p:txBody>
          <a:bodyPr/>
          <a:lstStyle>
            <a:lvl1pPr>
              <a:defRPr b="0">
                <a:solidFill>
                  <a:schemeClr val="tx1">
                    <a:lumMod val="85000"/>
                    <a:lumOff val="15000"/>
                  </a:schemeClr>
                </a:solidFill>
              </a:defRPr>
            </a:lvl1pPr>
          </a:lstStyle>
          <a:p>
            <a:endParaRPr lang="en-US">
              <a:solidFill>
                <a:prstClr val="black">
                  <a:lumMod val="85000"/>
                  <a:lumOff val="15000"/>
                </a:prstClr>
              </a:solidFill>
            </a:endParaRPr>
          </a:p>
        </p:txBody>
      </p:sp>
      <p:sp>
        <p:nvSpPr>
          <p:cNvPr id="6" name="Slide Number Placeholder 5"/>
          <p:cNvSpPr>
            <a:spLocks noGrp="1"/>
          </p:cNvSpPr>
          <p:nvPr>
            <p:ph type="sldNum" sz="quarter" idx="12"/>
          </p:nvPr>
        </p:nvSpPr>
        <p:spPr>
          <a:xfrm>
            <a:off x="11780942" y="1620761"/>
            <a:ext cx="407882" cy="365125"/>
          </a:xfrm>
        </p:spPr>
        <p:txBody>
          <a:bodyPr/>
          <a:lstStyle>
            <a:lvl1pPr>
              <a:defRPr>
                <a:solidFill>
                  <a:schemeClr val="bg2"/>
                </a:solidFill>
              </a:defRPr>
            </a:lvl1pPr>
          </a:lstStyle>
          <a:p>
            <a:fld id="{A4883166-F9AD-4397-A73D-BDC12B37970B}" type="slidenum">
              <a:rPr lang="en-US" smtClean="0">
                <a:solidFill>
                  <a:srgbClr val="F5F5F5"/>
                </a:solidFill>
              </a:rPr>
              <a:pPr/>
              <a:t>‹Nr.›</a:t>
            </a:fld>
            <a:endParaRPr lang="en-US">
              <a:solidFill>
                <a:srgbClr val="F5F5F5"/>
              </a:solidFill>
            </a:endParaRPr>
          </a:p>
        </p:txBody>
      </p:sp>
      <p:cxnSp>
        <p:nvCxnSpPr>
          <p:cNvPr id="10" name="Straight Connector 9"/>
          <p:cNvCxnSpPr/>
          <p:nvPr/>
        </p:nvCxnSpPr>
        <p:spPr>
          <a:xfrm flipH="1">
            <a:off x="1" y="6178167"/>
            <a:ext cx="1024165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62478085"/>
      </p:ext>
    </p:extLst>
  </p:cSld>
  <p:clrMapOvr>
    <a:masterClrMapping/>
  </p:clrMapOvr>
  <p:extLst mod="1">
    <p:ext uri="{DCECCB84-F9BA-43D5-87BE-67443E8EF086}">
      <p15:sldGuideLst xmlns:p15="http://schemas.microsoft.com/office/powerpoint/2012/main" xmlns="">
        <p15:guide id="1" pos="6456">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80251" y="540628"/>
            <a:ext cx="6246773" cy="248894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80251" y="3712467"/>
            <a:ext cx="6246773" cy="248222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DE9F4E-C552-409F-BF60-7F0316E9AA2A}" type="datetime1">
              <a:rPr lang="en-US" smtClean="0">
                <a:solidFill>
                  <a:prstClr val="black">
                    <a:lumMod val="85000"/>
                    <a:lumOff val="15000"/>
                  </a:prstClr>
                </a:solidFill>
              </a:rPr>
              <a:pPr/>
              <a:t>5/9/2020</a:t>
            </a:fld>
            <a:endParaRPr lang="en-US">
              <a:solidFill>
                <a:prstClr val="black">
                  <a:lumMod val="85000"/>
                  <a:lumOff val="15000"/>
                </a:prstClr>
              </a:solidFill>
            </a:endParaRPr>
          </a:p>
        </p:txBody>
      </p:sp>
      <p:sp>
        <p:nvSpPr>
          <p:cNvPr id="6" name="Footer Placeholder 5"/>
          <p:cNvSpPr>
            <a:spLocks noGrp="1"/>
          </p:cNvSpPr>
          <p:nvPr>
            <p:ph type="ftr" sz="quarter" idx="11"/>
          </p:nvPr>
        </p:nvSpPr>
        <p:spPr/>
        <p:txBody>
          <a:bodyPr/>
          <a:lstStyle/>
          <a:p>
            <a:endParaRPr lang="en-US">
              <a:solidFill>
                <a:prstClr val="black">
                  <a:lumMod val="85000"/>
                  <a:lumOff val="15000"/>
                </a:prstClr>
              </a:solidFill>
            </a:endParaRPr>
          </a:p>
        </p:txBody>
      </p:sp>
      <p:sp>
        <p:nvSpPr>
          <p:cNvPr id="7" name="Slide Number Placeholder 6"/>
          <p:cNvSpPr>
            <a:spLocks noGrp="1"/>
          </p:cNvSpPr>
          <p:nvPr>
            <p:ph type="sldNum" sz="quarter" idx="12"/>
          </p:nvPr>
        </p:nvSpPr>
        <p:spPr/>
        <p:txBody>
          <a:bodyPr/>
          <a:lstStyle/>
          <a:p>
            <a:fld id="{A4883166-F9AD-4397-A73D-BDC12B37970B}" type="slidenum">
              <a:rPr lang="en-US" smtClean="0">
                <a:solidFill>
                  <a:srgbClr val="F5F5F5"/>
                </a:solidFill>
              </a:rPr>
              <a:pPr/>
              <a:t>‹Nr.›</a:t>
            </a:fld>
            <a:endParaRPr lang="en-US">
              <a:solidFill>
                <a:srgbClr val="F5F5F5"/>
              </a:solidFill>
            </a:endParaRPr>
          </a:p>
        </p:txBody>
      </p:sp>
    </p:spTree>
    <p:extLst>
      <p:ext uri="{BB962C8B-B14F-4D97-AF65-F5344CB8AC3E}">
        <p14:creationId xmlns:p14="http://schemas.microsoft.com/office/powerpoint/2010/main" xmlns="" val="16421103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1802" y="557784"/>
            <a:ext cx="3830338"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180250" y="558065"/>
            <a:ext cx="6243726"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180250" y="1526671"/>
            <a:ext cx="6243726" cy="17556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80251" y="3700826"/>
            <a:ext cx="6246773"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180250" y="4669432"/>
            <a:ext cx="6243726" cy="17556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02A398C-148A-4BA3-8CE5-117CE7AC224D}" type="datetime1">
              <a:rPr lang="en-US" smtClean="0">
                <a:solidFill>
                  <a:prstClr val="black">
                    <a:lumMod val="85000"/>
                    <a:lumOff val="15000"/>
                  </a:prstClr>
                </a:solidFill>
              </a:rPr>
              <a:pPr/>
              <a:t>5/9/2020</a:t>
            </a:fld>
            <a:endParaRPr lang="en-US">
              <a:solidFill>
                <a:prstClr val="black">
                  <a:lumMod val="85000"/>
                  <a:lumOff val="15000"/>
                </a:prstClr>
              </a:solidFill>
            </a:endParaRPr>
          </a:p>
        </p:txBody>
      </p:sp>
      <p:sp>
        <p:nvSpPr>
          <p:cNvPr id="8" name="Footer Placeholder 7"/>
          <p:cNvSpPr>
            <a:spLocks noGrp="1"/>
          </p:cNvSpPr>
          <p:nvPr>
            <p:ph type="ftr" sz="quarter" idx="11"/>
          </p:nvPr>
        </p:nvSpPr>
        <p:spPr/>
        <p:txBody>
          <a:bodyPr/>
          <a:lstStyle/>
          <a:p>
            <a:endParaRPr lang="en-US">
              <a:solidFill>
                <a:prstClr val="black">
                  <a:lumMod val="85000"/>
                  <a:lumOff val="15000"/>
                </a:prstClr>
              </a:solidFill>
            </a:endParaRPr>
          </a:p>
        </p:txBody>
      </p:sp>
      <p:sp>
        <p:nvSpPr>
          <p:cNvPr id="9" name="Slide Number Placeholder 8"/>
          <p:cNvSpPr>
            <a:spLocks noGrp="1"/>
          </p:cNvSpPr>
          <p:nvPr>
            <p:ph type="sldNum" sz="quarter" idx="12"/>
          </p:nvPr>
        </p:nvSpPr>
        <p:spPr/>
        <p:txBody>
          <a:bodyPr/>
          <a:lstStyle/>
          <a:p>
            <a:fld id="{A4883166-F9AD-4397-A73D-BDC12B37970B}" type="slidenum">
              <a:rPr lang="en-US" smtClean="0">
                <a:solidFill>
                  <a:srgbClr val="F5F5F5"/>
                </a:solidFill>
              </a:rPr>
              <a:pPr/>
              <a:t>‹Nr.›</a:t>
            </a:fld>
            <a:endParaRPr lang="en-US">
              <a:solidFill>
                <a:srgbClr val="F5F5F5"/>
              </a:solidFill>
            </a:endParaRPr>
          </a:p>
        </p:txBody>
      </p:sp>
    </p:spTree>
    <p:extLst>
      <p:ext uri="{BB962C8B-B14F-4D97-AF65-F5344CB8AC3E}">
        <p14:creationId xmlns:p14="http://schemas.microsoft.com/office/powerpoint/2010/main" xmlns="" val="23554769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C9CCCAF-EEAD-41EC-9F59-9E2CB5461692}" type="datetime1">
              <a:rPr lang="en-US" smtClean="0">
                <a:solidFill>
                  <a:prstClr val="black">
                    <a:lumMod val="85000"/>
                    <a:lumOff val="15000"/>
                  </a:prstClr>
                </a:solidFill>
              </a:rPr>
              <a:pPr/>
              <a:t>5/9/2020</a:t>
            </a:fld>
            <a:endParaRPr lang="en-US">
              <a:solidFill>
                <a:prstClr val="black">
                  <a:lumMod val="85000"/>
                  <a:lumOff val="15000"/>
                </a:prstClr>
              </a:solidFill>
            </a:endParaRPr>
          </a:p>
        </p:txBody>
      </p:sp>
      <p:sp>
        <p:nvSpPr>
          <p:cNvPr id="4" name="Footer Placeholder 3"/>
          <p:cNvSpPr>
            <a:spLocks noGrp="1"/>
          </p:cNvSpPr>
          <p:nvPr>
            <p:ph type="ftr" sz="quarter" idx="11"/>
          </p:nvPr>
        </p:nvSpPr>
        <p:spPr/>
        <p:txBody>
          <a:bodyPr/>
          <a:lstStyle/>
          <a:p>
            <a:endParaRPr lang="en-US">
              <a:solidFill>
                <a:prstClr val="black">
                  <a:lumMod val="85000"/>
                  <a:lumOff val="15000"/>
                </a:prstClr>
              </a:solidFill>
            </a:endParaRPr>
          </a:p>
        </p:txBody>
      </p:sp>
      <p:sp>
        <p:nvSpPr>
          <p:cNvPr id="5" name="Slide Number Placeholder 4"/>
          <p:cNvSpPr>
            <a:spLocks noGrp="1"/>
          </p:cNvSpPr>
          <p:nvPr>
            <p:ph type="sldNum" sz="quarter" idx="12"/>
          </p:nvPr>
        </p:nvSpPr>
        <p:spPr/>
        <p:txBody>
          <a:bodyPr/>
          <a:lstStyle/>
          <a:p>
            <a:fld id="{A4883166-F9AD-4397-A73D-BDC12B37970B}" type="slidenum">
              <a:rPr lang="en-US" smtClean="0">
                <a:solidFill>
                  <a:srgbClr val="F5F5F5"/>
                </a:solidFill>
              </a:rPr>
              <a:pPr/>
              <a:t>‹Nr.›</a:t>
            </a:fld>
            <a:endParaRPr lang="en-US">
              <a:solidFill>
                <a:srgbClr val="F5F5F5"/>
              </a:solidFill>
            </a:endParaRPr>
          </a:p>
        </p:txBody>
      </p:sp>
    </p:spTree>
    <p:extLst>
      <p:ext uri="{BB962C8B-B14F-4D97-AF65-F5344CB8AC3E}">
        <p14:creationId xmlns:p14="http://schemas.microsoft.com/office/powerpoint/2010/main" xmlns="" val="36490083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BBF89-02BC-4426-9E74-93025860B0CD}" type="datetime1">
              <a:rPr lang="en-US" smtClean="0">
                <a:solidFill>
                  <a:prstClr val="black">
                    <a:lumMod val="85000"/>
                    <a:lumOff val="15000"/>
                  </a:prstClr>
                </a:solidFill>
              </a:rPr>
              <a:pPr/>
              <a:t>5/9/2020</a:t>
            </a:fld>
            <a:endParaRPr lang="en-US">
              <a:solidFill>
                <a:prstClr val="black">
                  <a:lumMod val="85000"/>
                  <a:lumOff val="15000"/>
                </a:prstClr>
              </a:solidFill>
            </a:endParaRPr>
          </a:p>
        </p:txBody>
      </p:sp>
      <p:sp>
        <p:nvSpPr>
          <p:cNvPr id="3" name="Footer Placeholder 2"/>
          <p:cNvSpPr>
            <a:spLocks noGrp="1"/>
          </p:cNvSpPr>
          <p:nvPr>
            <p:ph type="ftr" sz="quarter" idx="11"/>
          </p:nvPr>
        </p:nvSpPr>
        <p:spPr/>
        <p:txBody>
          <a:bodyPr/>
          <a:lstStyle/>
          <a:p>
            <a:endParaRPr lang="en-US">
              <a:solidFill>
                <a:prstClr val="black">
                  <a:lumMod val="85000"/>
                  <a:lumOff val="15000"/>
                </a:prstClr>
              </a:solidFill>
            </a:endParaRPr>
          </a:p>
        </p:txBody>
      </p:sp>
      <p:sp>
        <p:nvSpPr>
          <p:cNvPr id="4" name="Slide Number Placeholder 3"/>
          <p:cNvSpPr>
            <a:spLocks noGrp="1"/>
          </p:cNvSpPr>
          <p:nvPr>
            <p:ph type="sldNum" sz="quarter" idx="12"/>
          </p:nvPr>
        </p:nvSpPr>
        <p:spPr/>
        <p:txBody>
          <a:bodyPr/>
          <a:lstStyle/>
          <a:p>
            <a:fld id="{A4883166-F9AD-4397-A73D-BDC12B37970B}" type="slidenum">
              <a:rPr lang="en-US" smtClean="0">
                <a:solidFill>
                  <a:srgbClr val="F5F5F5"/>
                </a:solidFill>
              </a:rPr>
              <a:pPr/>
              <a:t>‹Nr.›</a:t>
            </a:fld>
            <a:endParaRPr lang="en-US">
              <a:solidFill>
                <a:srgbClr val="F5F5F5"/>
              </a:solidFill>
            </a:endParaRPr>
          </a:p>
        </p:txBody>
      </p:sp>
    </p:spTree>
    <p:extLst>
      <p:ext uri="{BB962C8B-B14F-4D97-AF65-F5344CB8AC3E}">
        <p14:creationId xmlns:p14="http://schemas.microsoft.com/office/powerpoint/2010/main" xmlns="" val="24674598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1802" y="555479"/>
            <a:ext cx="3837776" cy="1921022"/>
          </a:xfrm>
        </p:spPr>
        <p:txBody>
          <a:bodyPr anchor="t">
            <a:noAutofit/>
          </a:bodyPr>
          <a:lstStyle>
            <a:lvl1pPr>
              <a:lnSpc>
                <a:spcPct val="93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180251" y="564147"/>
            <a:ext cx="6246773"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1802" y="2621513"/>
            <a:ext cx="3837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EC4F5C-A193-4468-9408-19C48847E3A7}" type="datetime1">
              <a:rPr lang="en-US" smtClean="0">
                <a:solidFill>
                  <a:prstClr val="black">
                    <a:lumMod val="85000"/>
                    <a:lumOff val="15000"/>
                  </a:prstClr>
                </a:solidFill>
              </a:rPr>
              <a:pPr/>
              <a:t>5/9/2020</a:t>
            </a:fld>
            <a:endParaRPr lang="en-US">
              <a:solidFill>
                <a:prstClr val="black">
                  <a:lumMod val="85000"/>
                  <a:lumOff val="15000"/>
                </a:prstClr>
              </a:solidFill>
            </a:endParaRPr>
          </a:p>
        </p:txBody>
      </p:sp>
      <p:sp>
        <p:nvSpPr>
          <p:cNvPr id="6" name="Footer Placeholder 5"/>
          <p:cNvSpPr>
            <a:spLocks noGrp="1"/>
          </p:cNvSpPr>
          <p:nvPr>
            <p:ph type="ftr" sz="quarter" idx="11"/>
          </p:nvPr>
        </p:nvSpPr>
        <p:spPr/>
        <p:txBody>
          <a:bodyPr/>
          <a:lstStyle/>
          <a:p>
            <a:endParaRPr lang="en-US">
              <a:solidFill>
                <a:prstClr val="black">
                  <a:lumMod val="85000"/>
                  <a:lumOff val="15000"/>
                </a:prstClr>
              </a:solidFill>
            </a:endParaRPr>
          </a:p>
        </p:txBody>
      </p:sp>
      <p:sp>
        <p:nvSpPr>
          <p:cNvPr id="7" name="Slide Number Placeholder 6"/>
          <p:cNvSpPr>
            <a:spLocks noGrp="1"/>
          </p:cNvSpPr>
          <p:nvPr>
            <p:ph type="sldNum" sz="quarter" idx="12"/>
          </p:nvPr>
        </p:nvSpPr>
        <p:spPr/>
        <p:txBody>
          <a:bodyPr/>
          <a:lstStyle/>
          <a:p>
            <a:fld id="{A4883166-F9AD-4397-A73D-BDC12B37970B}" type="slidenum">
              <a:rPr lang="en-US" smtClean="0">
                <a:solidFill>
                  <a:srgbClr val="F5F5F5"/>
                </a:solidFill>
              </a:rPr>
              <a:pPr/>
              <a:t>‹Nr.›</a:t>
            </a:fld>
            <a:endParaRPr lang="en-US">
              <a:solidFill>
                <a:srgbClr val="F5F5F5"/>
              </a:solidFill>
            </a:endParaRPr>
          </a:p>
        </p:txBody>
      </p:sp>
    </p:spTree>
    <p:extLst>
      <p:ext uri="{BB962C8B-B14F-4D97-AF65-F5344CB8AC3E}">
        <p14:creationId xmlns:p14="http://schemas.microsoft.com/office/powerpoint/2010/main" xmlns="" val="14926697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754" y="557261"/>
            <a:ext cx="3839480" cy="1919239"/>
          </a:xfrm>
        </p:spPr>
        <p:txBody>
          <a:bodyPr anchor="t">
            <a:noAutofit/>
          </a:bodyPr>
          <a:lstStyle>
            <a:lvl1pPr>
              <a:lnSpc>
                <a:spcPct val="93000"/>
              </a:lnSpc>
              <a:defRPr sz="4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56431" y="1"/>
            <a:ext cx="6170593"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58754" y="2621512"/>
            <a:ext cx="3839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50F094-5402-41B2-A29D-F4DCD6A2BC7C}" type="datetime1">
              <a:rPr lang="en-US" smtClean="0">
                <a:solidFill>
                  <a:prstClr val="black">
                    <a:lumMod val="85000"/>
                    <a:lumOff val="15000"/>
                  </a:prstClr>
                </a:solidFill>
              </a:rPr>
              <a:pPr/>
              <a:t>5/9/2020</a:t>
            </a:fld>
            <a:endParaRPr lang="en-US">
              <a:solidFill>
                <a:prstClr val="black">
                  <a:lumMod val="85000"/>
                  <a:lumOff val="15000"/>
                </a:prstClr>
              </a:solidFill>
            </a:endParaRPr>
          </a:p>
        </p:txBody>
      </p:sp>
      <p:sp>
        <p:nvSpPr>
          <p:cNvPr id="6" name="Footer Placeholder 5"/>
          <p:cNvSpPr>
            <a:spLocks noGrp="1"/>
          </p:cNvSpPr>
          <p:nvPr>
            <p:ph type="ftr" sz="quarter" idx="11"/>
          </p:nvPr>
        </p:nvSpPr>
        <p:spPr/>
        <p:txBody>
          <a:bodyPr/>
          <a:lstStyle/>
          <a:p>
            <a:endParaRPr lang="en-US">
              <a:solidFill>
                <a:prstClr val="black">
                  <a:lumMod val="85000"/>
                  <a:lumOff val="15000"/>
                </a:prstClr>
              </a:solidFill>
            </a:endParaRPr>
          </a:p>
        </p:txBody>
      </p:sp>
      <p:sp>
        <p:nvSpPr>
          <p:cNvPr id="7" name="Slide Number Placeholder 6"/>
          <p:cNvSpPr>
            <a:spLocks noGrp="1"/>
          </p:cNvSpPr>
          <p:nvPr>
            <p:ph type="sldNum" sz="quarter" idx="12"/>
          </p:nvPr>
        </p:nvSpPr>
        <p:spPr/>
        <p:txBody>
          <a:bodyPr/>
          <a:lstStyle/>
          <a:p>
            <a:fld id="{A4883166-F9AD-4397-A73D-BDC12B37970B}" type="slidenum">
              <a:rPr lang="en-US" smtClean="0">
                <a:solidFill>
                  <a:srgbClr val="F5F5F5"/>
                </a:solidFill>
              </a:rPr>
              <a:pPr/>
              <a:t>‹Nr.›</a:t>
            </a:fld>
            <a:endParaRPr lang="en-US">
              <a:solidFill>
                <a:srgbClr val="F5F5F5"/>
              </a:solidFill>
            </a:endParaRPr>
          </a:p>
        </p:txBody>
      </p:sp>
    </p:spTree>
    <p:extLst>
      <p:ext uri="{BB962C8B-B14F-4D97-AF65-F5344CB8AC3E}">
        <p14:creationId xmlns:p14="http://schemas.microsoft.com/office/powerpoint/2010/main" xmlns="" val="1848183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80251" y="640080"/>
            <a:ext cx="6246771" cy="558414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C1D741-8C94-4F2C-90EA-1ADAD5E3E683}" type="datetime1">
              <a:rPr lang="en-US" smtClean="0">
                <a:solidFill>
                  <a:prstClr val="black">
                    <a:lumMod val="85000"/>
                    <a:lumOff val="15000"/>
                  </a:prstClr>
                </a:solidFill>
              </a:rPr>
              <a:pPr/>
              <a:t>5/9/2020</a:t>
            </a:fld>
            <a:endParaRPr lang="en-US">
              <a:solidFill>
                <a:prstClr val="black">
                  <a:lumMod val="85000"/>
                  <a:lumOff val="15000"/>
                </a:prstClr>
              </a:solidFill>
            </a:endParaRPr>
          </a:p>
        </p:txBody>
      </p:sp>
      <p:sp>
        <p:nvSpPr>
          <p:cNvPr id="5" name="Footer Placeholder 4"/>
          <p:cNvSpPr>
            <a:spLocks noGrp="1"/>
          </p:cNvSpPr>
          <p:nvPr>
            <p:ph type="ftr" sz="quarter" idx="11"/>
          </p:nvPr>
        </p:nvSpPr>
        <p:spPr/>
        <p:txBody>
          <a:bodyPr/>
          <a:lstStyle/>
          <a:p>
            <a:endParaRPr lang="en-US">
              <a:solidFill>
                <a:prstClr val="black">
                  <a:lumMod val="85000"/>
                  <a:lumOff val="15000"/>
                </a:prstClr>
              </a:solidFill>
            </a:endParaRPr>
          </a:p>
        </p:txBody>
      </p:sp>
      <p:sp>
        <p:nvSpPr>
          <p:cNvPr id="6" name="Slide Number Placeholder 5"/>
          <p:cNvSpPr>
            <a:spLocks noGrp="1"/>
          </p:cNvSpPr>
          <p:nvPr>
            <p:ph type="sldNum" sz="quarter" idx="12"/>
          </p:nvPr>
        </p:nvSpPr>
        <p:spPr/>
        <p:txBody>
          <a:bodyPr/>
          <a:lstStyle/>
          <a:p>
            <a:fld id="{A4883166-F9AD-4397-A73D-BDC12B37970B}" type="slidenum">
              <a:rPr lang="en-US" smtClean="0">
                <a:solidFill>
                  <a:srgbClr val="F5F5F5"/>
                </a:solidFill>
              </a:rPr>
              <a:pPr/>
              <a:t>‹Nr.›</a:t>
            </a:fld>
            <a:endParaRPr lang="en-US">
              <a:solidFill>
                <a:srgbClr val="F5F5F5"/>
              </a:solidFill>
            </a:endParaRPr>
          </a:p>
        </p:txBody>
      </p:sp>
    </p:spTree>
    <p:extLst>
      <p:ext uri="{BB962C8B-B14F-4D97-AF65-F5344CB8AC3E}">
        <p14:creationId xmlns:p14="http://schemas.microsoft.com/office/powerpoint/2010/main" xmlns="" val="24841034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p:cNvSpPr/>
          <p:nvPr/>
        </p:nvSpPr>
        <p:spPr bwMode="auto">
          <a:xfrm>
            <a:off x="11780942" y="5380580"/>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88684" y="642931"/>
            <a:ext cx="2446033"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7982" y="642933"/>
            <a:ext cx="7068837" cy="46781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34485" y="5927132"/>
            <a:ext cx="3813863" cy="365125"/>
          </a:xfrm>
        </p:spPr>
        <p:txBody>
          <a:bodyPr/>
          <a:lstStyle/>
          <a:p>
            <a:fld id="{8BB8BE07-29EB-41D2-9AA5-BF7235EF000B}" type="datetime1">
              <a:rPr lang="en-US" smtClean="0">
                <a:solidFill>
                  <a:prstClr val="black">
                    <a:lumMod val="85000"/>
                    <a:lumOff val="15000"/>
                  </a:prstClr>
                </a:solidFill>
              </a:rPr>
              <a:pPr/>
              <a:t>5/9/2020</a:t>
            </a:fld>
            <a:endParaRPr lang="en-US">
              <a:solidFill>
                <a:prstClr val="black">
                  <a:lumMod val="85000"/>
                  <a:lumOff val="15000"/>
                </a:prstClr>
              </a:solidFill>
            </a:endParaRPr>
          </a:p>
        </p:txBody>
      </p:sp>
      <p:sp>
        <p:nvSpPr>
          <p:cNvPr id="5" name="Footer Placeholder 4"/>
          <p:cNvSpPr>
            <a:spLocks noGrp="1"/>
          </p:cNvSpPr>
          <p:nvPr>
            <p:ph type="ftr" sz="quarter" idx="11"/>
          </p:nvPr>
        </p:nvSpPr>
        <p:spPr>
          <a:xfrm>
            <a:off x="6534485" y="6315950"/>
            <a:ext cx="3813863" cy="365125"/>
          </a:xfrm>
        </p:spPr>
        <p:txBody>
          <a:bodyPr/>
          <a:lstStyle/>
          <a:p>
            <a:endParaRPr lang="en-US">
              <a:solidFill>
                <a:prstClr val="black">
                  <a:lumMod val="85000"/>
                  <a:lumOff val="15000"/>
                </a:prstClr>
              </a:solidFill>
            </a:endParaRPr>
          </a:p>
        </p:txBody>
      </p:sp>
      <p:sp>
        <p:nvSpPr>
          <p:cNvPr id="6" name="Slide Number Placeholder 5"/>
          <p:cNvSpPr>
            <a:spLocks noGrp="1"/>
          </p:cNvSpPr>
          <p:nvPr>
            <p:ph type="sldNum" sz="quarter" idx="12"/>
          </p:nvPr>
        </p:nvSpPr>
        <p:spPr>
          <a:xfrm>
            <a:off x="11780942" y="5607593"/>
            <a:ext cx="407882" cy="365125"/>
          </a:xfrm>
        </p:spPr>
        <p:txBody>
          <a:bodyPr/>
          <a:lstStyle/>
          <a:p>
            <a:fld id="{A4883166-F9AD-4397-A73D-BDC12B37970B}" type="slidenum">
              <a:rPr lang="en-US" smtClean="0">
                <a:solidFill>
                  <a:srgbClr val="F5F5F5"/>
                </a:solidFill>
              </a:rPr>
              <a:pPr/>
              <a:t>‹Nr.›</a:t>
            </a:fld>
            <a:endParaRPr lang="en-US">
              <a:solidFill>
                <a:srgbClr val="F5F5F5"/>
              </a:solidFill>
            </a:endParaRPr>
          </a:p>
        </p:txBody>
      </p:sp>
      <p:cxnSp>
        <p:nvCxnSpPr>
          <p:cNvPr id="13" name="Straight Connector 12"/>
          <p:cNvCxnSpPr/>
          <p:nvPr/>
        </p:nvCxnSpPr>
        <p:spPr>
          <a:xfrm>
            <a:off x="1" y="6199730"/>
            <a:ext cx="10257339"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86281881"/>
      </p:ext>
    </p:extLst>
  </p:cSld>
  <p:clrMapOvr>
    <a:masterClrMapping/>
  </p:clrMapOvr>
  <p:extLst mod="1">
    <p:ext uri="{DCECCB84-F9BA-43D5-87BE-67443E8EF086}">
      <p15:sldGuideLst xmlns:p15="http://schemas.microsoft.com/office/powerpoint/2012/main" xmlns="">
        <p15:guide id="1" pos="6456">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198275"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Title 8"/>
          <p:cNvSpPr>
            <a:spLocks noGrp="1"/>
          </p:cNvSpPr>
          <p:nvPr>
            <p:ph type="ctrTitle"/>
          </p:nvPr>
        </p:nvSpPr>
        <p:spPr>
          <a:xfrm>
            <a:off x="914162" y="1752602"/>
            <a:ext cx="10360501"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162" y="3611607"/>
            <a:ext cx="10360501"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8" y="4953000"/>
            <a:ext cx="12193844"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60FB080-A6EF-43A4-BE7F-485CF8B85176}" type="datetime1">
              <a:rPr lang="en-US" smtClean="0"/>
              <a:pPr/>
              <a:t>5/9/2020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1422498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0122" y="685801"/>
            <a:ext cx="176990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3925" y="685801"/>
            <a:ext cx="8017654"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6B1ED3-8455-4F9B-8BA6-3A14DF50EEE4}"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4790620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089DC74-19D2-44B1-9B7A-8DB507251802}"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black"/>
                </a:solidFill>
              </a:rPr>
              <a:pPr/>
              <a:t>‹Nr.›</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xmlns="" val="3720749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2917" y="1059712"/>
            <a:ext cx="10360501"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28922" y="2931712"/>
            <a:ext cx="6094413"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D444030-A2FB-4F70-BDEA-CBCF26396447}" type="datetime1">
              <a:rPr lang="en-US" smtClean="0">
                <a:solidFill>
                  <a:prstClr val="white"/>
                </a:solidFill>
              </a:rPr>
              <a:pPr/>
              <a:t>5/9/2020</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white"/>
                </a:solidFill>
              </a:rPr>
              <a:pPr/>
              <a:t>‹Nr.›</a:t>
            </a:fld>
            <a:endParaRPr lang="en-US">
              <a:solidFill>
                <a:prstClr val="white"/>
              </a:solidFill>
            </a:endParaRPr>
          </a:p>
        </p:txBody>
      </p:sp>
      <p:sp>
        <p:nvSpPr>
          <p:cNvPr id="7" name="Chevron 6"/>
          <p:cNvSpPr/>
          <p:nvPr/>
        </p:nvSpPr>
        <p:spPr>
          <a:xfrm>
            <a:off x="4847644" y="3005472"/>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Chevron 7"/>
          <p:cNvSpPr/>
          <p:nvPr/>
        </p:nvSpPr>
        <p:spPr>
          <a:xfrm>
            <a:off x="4599154" y="3005472"/>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xmlns="" val="1158534820"/>
      </p:ext>
    </p:extLst>
  </p:cSld>
  <p:clrMapOvr>
    <a:overrideClrMapping bg1="dk1" tx1="lt1" bg2="dk2" tx2="lt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441" y="1481329"/>
            <a:ext cx="5383398"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5986" y="1481329"/>
            <a:ext cx="5383398"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D257A07-CD54-4267-ADE9-0D3211678555}" type="datetime1">
              <a:rPr lang="en-US" smtClean="0">
                <a:solidFill>
                  <a:prstClr val="white"/>
                </a:solidFill>
              </a:rPr>
              <a:pPr/>
              <a:t>5/9/2020</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prstClr val="white"/>
                </a:solidFill>
              </a:rPr>
              <a:pPr/>
              <a:t>‹Nr.›</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xmlns="" val="4106252906"/>
      </p:ext>
    </p:extLst>
  </p:cSld>
  <p:clrMapOvr>
    <a:overrideClrMapping bg1="dk1" tx1="lt1" bg2="dk2" tx2="lt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273050"/>
            <a:ext cx="10969943"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441" y="5410200"/>
            <a:ext cx="5385514"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1756" y="5410200"/>
            <a:ext cx="5387630"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441" y="1444295"/>
            <a:ext cx="5385514"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1754" y="1444295"/>
            <a:ext cx="5387630"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9F1359A-90DF-428B-B363-720B8952FCC0}" type="datetime1">
              <a:rPr lang="en-US" smtClean="0">
                <a:solidFill>
                  <a:prstClr val="black"/>
                </a:solidFill>
              </a:rPr>
              <a:pPr/>
              <a:t>5/9/2020</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622581178"/>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95F9F330-72B2-4902-940F-E4FB8C8D82CA}" type="datetime1">
              <a:rPr lang="en-US" smtClean="0">
                <a:solidFill>
                  <a:prstClr val="white"/>
                </a:solidFill>
              </a:rPr>
              <a:pPr/>
              <a:t>5/9/2020</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solidFill>
                  <a:prstClr val="white"/>
                </a:solidFill>
              </a:rPr>
              <a:pPr/>
              <a:t>‹Nr.›</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xmlns="" val="660035981"/>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0FB252-550C-4DC8-8D67-4F31913506A5}" type="datetime1">
              <a:rPr lang="en-US" smtClean="0">
                <a:solidFill>
                  <a:prstClr val="black"/>
                </a:solidFill>
              </a:rPr>
              <a:pPr/>
              <a:t>5/9/2020</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17026515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8883" y="4876800"/>
            <a:ext cx="9973103"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1265" y="5355102"/>
            <a:ext cx="529807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8882" y="274320"/>
            <a:ext cx="9970459"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7040" y="6407944"/>
            <a:ext cx="2559653" cy="365760"/>
          </a:xfrm>
        </p:spPr>
        <p:txBody>
          <a:bodyPr/>
          <a:lstStyle>
            <a:extLst/>
          </a:lstStyle>
          <a:p>
            <a:fld id="{322CA87A-C672-454C-B7B7-22B5F82A77F4}" type="datetime1">
              <a:rPr lang="en-US" smtClean="0">
                <a:solidFill>
                  <a:prstClr val="black"/>
                </a:solidFill>
              </a:rPr>
              <a:pPr/>
              <a:t>5/9/2020</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582736959"/>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246" y="5443402"/>
            <a:ext cx="9547913"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721" y="189968"/>
            <a:ext cx="11579384"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8271396-3FE6-4F32-A09B-7E2AA681F331}" type="datetime1">
              <a:rPr lang="en-US" smtClean="0">
                <a:solidFill>
                  <a:prstClr val="white"/>
                </a:solidFill>
              </a:rPr>
              <a:pPr/>
              <a:t>5/9/2020</a:t>
            </a:fld>
            <a:endParaRPr lang="en-US">
              <a:solidFill>
                <a:prstClr val="white"/>
              </a:solidFill>
            </a:endParaRPr>
          </a:p>
        </p:txBody>
      </p:sp>
      <p:sp>
        <p:nvSpPr>
          <p:cNvPr id="6" name="Footer Placeholder 5"/>
          <p:cNvSpPr>
            <a:spLocks noGrp="1"/>
          </p:cNvSpPr>
          <p:nvPr>
            <p:ph type="ftr" sz="quarter" idx="11"/>
          </p:nvPr>
        </p:nvSpPr>
        <p:spPr>
          <a:xfrm>
            <a:off x="5838576" y="6407945"/>
            <a:ext cx="3133425"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solidFill>
                  <a:prstClr val="white"/>
                </a:solidFill>
              </a:rPr>
              <a:pPr/>
              <a:t>‹Nr.›</a:t>
            </a:fld>
            <a:endParaRPr lang="en-US">
              <a:solidFill>
                <a:prstClr val="white"/>
              </a:solidFill>
            </a:endParaRPr>
          </a:p>
        </p:txBody>
      </p:sp>
      <p:sp>
        <p:nvSpPr>
          <p:cNvPr id="2" name="Title 1"/>
          <p:cNvSpPr>
            <a:spLocks noGrp="1"/>
          </p:cNvSpPr>
          <p:nvPr>
            <p:ph type="title"/>
          </p:nvPr>
        </p:nvSpPr>
        <p:spPr>
          <a:xfrm>
            <a:off x="304720" y="4865122"/>
            <a:ext cx="10764439"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524" y="5944936"/>
            <a:ext cx="6585783"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Freeform 8"/>
          <p:cNvSpPr>
            <a:spLocks/>
          </p:cNvSpPr>
          <p:nvPr/>
        </p:nvSpPr>
        <p:spPr bwMode="auto">
          <a:xfrm>
            <a:off x="647455" y="5939011"/>
            <a:ext cx="4919320"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Right Triangle 9"/>
          <p:cNvSpPr>
            <a:spLocks/>
          </p:cNvSpPr>
          <p:nvPr/>
        </p:nvSpPr>
        <p:spPr bwMode="auto">
          <a:xfrm>
            <a:off x="-8054" y="5791253"/>
            <a:ext cx="4535237"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Straight Connector 10"/>
          <p:cNvCxnSpPr/>
          <p:nvPr/>
        </p:nvCxnSpPr>
        <p:spPr>
          <a:xfrm>
            <a:off x="-12312" y="5787739"/>
            <a:ext cx="4539496"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49141" y="4988440"/>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Chevron 12"/>
          <p:cNvSpPr/>
          <p:nvPr/>
        </p:nvSpPr>
        <p:spPr>
          <a:xfrm>
            <a:off x="11300651" y="4988440"/>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xmlns="" val="871625895"/>
      </p:ext>
    </p:extLst>
  </p:cSld>
  <p:clrMapOvr>
    <a:overrideClrMapping bg1="dk1" tx1="lt1" bg2="dk2" tx2="lt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1481330"/>
            <a:ext cx="10969943"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C6CE035-AF45-4335-81E1-100776DC6F41}"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9342498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2974" y="274641"/>
            <a:ext cx="2369343"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274641"/>
            <a:ext cx="8430604"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A1ECFB-729E-4C8B-83BE-D0E786602015}"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1024356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422" y="3085765"/>
            <a:ext cx="11259933"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040" y="1020431"/>
            <a:ext cx="10990686"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047" y="2495454"/>
            <a:ext cx="10990683"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3970" y="5956146"/>
            <a:ext cx="2844059"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5/9/2020</a:t>
            </a:fld>
            <a:endParaRPr lang="en-US" dirty="0">
              <a:solidFill>
                <a:srgbClr val="4D1434">
                  <a:lumMod val="75000"/>
                  <a:lumOff val="25000"/>
                </a:srgbClr>
              </a:solidFill>
            </a:endParaRPr>
          </a:p>
        </p:txBody>
      </p:sp>
      <p:sp>
        <p:nvSpPr>
          <p:cNvPr id="5" name="Footer Placeholder 4"/>
          <p:cNvSpPr>
            <a:spLocks noGrp="1"/>
          </p:cNvSpPr>
          <p:nvPr>
            <p:ph type="ftr" sz="quarter" idx="11"/>
          </p:nvPr>
        </p:nvSpPr>
        <p:spPr>
          <a:xfrm>
            <a:off x="581040" y="5951820"/>
            <a:ext cx="6915409" cy="365125"/>
          </a:xfrm>
        </p:spPr>
        <p:txBody>
          <a:bodyPr/>
          <a:lstStyle>
            <a:lvl1pPr>
              <a:defRPr>
                <a:solidFill>
                  <a:schemeClr val="accent1">
                    <a:lumMod val="75000"/>
                    <a:lumOff val="25000"/>
                  </a:schemeClr>
                </a:solidFill>
              </a:defRPr>
            </a:lvl1pPr>
          </a:lstStyle>
          <a:p>
            <a:endParaRPr lang="en-US" dirty="0">
              <a:solidFill>
                <a:srgbClr val="4D1434">
                  <a:lumMod val="75000"/>
                  <a:lumOff val="25000"/>
                </a:srgbClr>
              </a:solidFill>
            </a:endParaRPr>
          </a:p>
        </p:txBody>
      </p:sp>
      <p:sp>
        <p:nvSpPr>
          <p:cNvPr id="6" name="Slide Number Placeholder 5"/>
          <p:cNvSpPr>
            <a:spLocks noGrp="1"/>
          </p:cNvSpPr>
          <p:nvPr>
            <p:ph type="sldNum" sz="quarter" idx="12"/>
          </p:nvPr>
        </p:nvSpPr>
        <p:spPr>
          <a:xfrm>
            <a:off x="10555555" y="5956146"/>
            <a:ext cx="101617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‹Nr.›</a:t>
            </a:fld>
            <a:endParaRPr lang="en-US" dirty="0">
              <a:solidFill>
                <a:srgbClr val="4D1434">
                  <a:lumMod val="75000"/>
                  <a:lumOff val="25000"/>
                </a:srgbClr>
              </a:solidFill>
            </a:endParaRPr>
          </a:p>
        </p:txBody>
      </p:sp>
    </p:spTree>
    <p:extLst>
      <p:ext uri="{BB962C8B-B14F-4D97-AF65-F5344CB8AC3E}">
        <p14:creationId xmlns:p14="http://schemas.microsoft.com/office/powerpoint/2010/main" xmlns="" val="5376299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28601"/>
            <a:ext cx="10360501"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09441" y="4800600"/>
            <a:ext cx="9141619"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4AC155E-33E5-4DFB-911F-51F11C639C3E}" type="datetime1">
              <a:rPr lang="en-US" smtClean="0">
                <a:solidFill>
                  <a:srgbClr val="000000"/>
                </a:solidFill>
              </a:rPr>
              <a:pPr/>
              <a:t>5/9/2020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9" name="Rectangle 8"/>
          <p:cNvSpPr/>
          <p:nvPr/>
        </p:nvSpPr>
        <p:spPr>
          <a:xfrm>
            <a:off x="11998373" y="4846320"/>
            <a:ext cx="190452"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11998373" y="0"/>
            <a:ext cx="190452"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xmlns="" val="36529405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0F810C-83C7-4B0B-B51C-2B96C2BB35C9}" type="datetime1">
              <a:rPr lang="en-US" smtClean="0">
                <a:solidFill>
                  <a:srgbClr val="000000"/>
                </a:solidFill>
              </a:rPr>
              <a:pPr/>
              <a:t>5/9/2020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1282E"/>
                </a:solidFill>
              </a:rPr>
              <a:pPr/>
              <a:t>‹Nr.›</a:t>
            </a:fld>
            <a:endParaRPr lang="en-US">
              <a:solidFill>
                <a:srgbClr val="D1282E"/>
              </a:solidFill>
            </a:endParaRPr>
          </a:p>
        </p:txBody>
      </p:sp>
    </p:spTree>
    <p:extLst>
      <p:ext uri="{BB962C8B-B14F-4D97-AF65-F5344CB8AC3E}">
        <p14:creationId xmlns:p14="http://schemas.microsoft.com/office/powerpoint/2010/main" xmlns="" val="12769978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441" y="1447801"/>
            <a:ext cx="10360501"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441" y="228601"/>
            <a:ext cx="10360501"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2122955-0864-4FD3-936F-613E560FA410}" type="datetime1">
              <a:rPr lang="en-US" smtClean="0">
                <a:solidFill>
                  <a:srgbClr val="000000"/>
                </a:solidFill>
              </a:rPr>
              <a:pPr/>
              <a:t>5/9/2020</a:t>
            </a:fld>
            <a:endParaRPr lang="en-US">
              <a:solidFill>
                <a:srgbClr val="000000"/>
              </a:solidFill>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solidFill>
                  <a:srgbClr val="D1282E"/>
                </a:solidFill>
              </a:rPr>
              <a:pPr/>
              <a:t>‹Nr.›</a:t>
            </a:fld>
            <a:endParaRPr lang="en-US">
              <a:solidFill>
                <a:srgbClr val="D1282E"/>
              </a:solidFill>
            </a:endParaRPr>
          </a:p>
        </p:txBody>
      </p:sp>
      <p:sp>
        <p:nvSpPr>
          <p:cNvPr id="9" name="Footer Placeholder 8"/>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xmlns="" val="36068032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73674" y="1574800"/>
            <a:ext cx="438797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785113" y="1574800"/>
            <a:ext cx="438797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8095EE-9CF7-4D8B-BCED-13DB9CB511E0}" type="datetime1">
              <a:rPr lang="en-US" smtClean="0">
                <a:solidFill>
                  <a:srgbClr val="000000"/>
                </a:solidFill>
              </a:rPr>
              <a:pPr/>
              <a:t>5/9/2020</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D1282E"/>
                </a:solidFill>
              </a:rPr>
              <a:pPr/>
              <a:t>‹Nr.›</a:t>
            </a:fld>
            <a:endParaRPr lang="en-US">
              <a:solidFill>
                <a:srgbClr val="D1282E"/>
              </a:solidFill>
            </a:endParaRPr>
          </a:p>
        </p:txBody>
      </p:sp>
    </p:spTree>
    <p:extLst>
      <p:ext uri="{BB962C8B-B14F-4D97-AF65-F5344CB8AC3E}">
        <p14:creationId xmlns:p14="http://schemas.microsoft.com/office/powerpoint/2010/main" xmlns="" val="27656350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69611" y="1572768"/>
            <a:ext cx="4387977"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69611" y="2259366"/>
            <a:ext cx="4387977"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89176" y="1572768"/>
            <a:ext cx="4387977"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789176" y="2259366"/>
            <a:ext cx="4387977"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CB9FE7-5D41-453B-82B3-214ED2B7C5FD}" type="datetime1">
              <a:rPr lang="en-US" smtClean="0">
                <a:solidFill>
                  <a:srgbClr val="000000"/>
                </a:solidFill>
              </a:rPr>
              <a:pPr/>
              <a:t>5/9/2020</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D1282E"/>
                </a:solidFill>
              </a:rPr>
              <a:pPr/>
              <a:t>‹Nr.›</a:t>
            </a:fld>
            <a:endParaRPr lang="en-US">
              <a:solidFill>
                <a:srgbClr val="D1282E"/>
              </a:solidFill>
            </a:endParaRPr>
          </a:p>
        </p:txBody>
      </p:sp>
    </p:spTree>
    <p:extLst>
      <p:ext uri="{BB962C8B-B14F-4D97-AF65-F5344CB8AC3E}">
        <p14:creationId xmlns:p14="http://schemas.microsoft.com/office/powerpoint/2010/main" xmlns="" val="22782388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A7E844-3939-4890-9C87-64231C22C088}" type="datetime1">
              <a:rPr lang="en-US" smtClean="0">
                <a:solidFill>
                  <a:srgbClr val="000000"/>
                </a:solidFill>
              </a:rPr>
              <a:pPr/>
              <a:t>5/9/2020</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D1282E"/>
                </a:solidFill>
              </a:rPr>
              <a:pPr/>
              <a:t>‹Nr.›</a:t>
            </a:fld>
            <a:endParaRPr lang="en-US">
              <a:solidFill>
                <a:srgbClr val="D1282E"/>
              </a:solidFill>
            </a:endParaRPr>
          </a:p>
        </p:txBody>
      </p:sp>
    </p:spTree>
    <p:extLst>
      <p:ext uri="{BB962C8B-B14F-4D97-AF65-F5344CB8AC3E}">
        <p14:creationId xmlns:p14="http://schemas.microsoft.com/office/powerpoint/2010/main" xmlns="" val="31400720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6ED7A8-2422-4340-B6E9-70CB67B15F50}" type="datetime1">
              <a:rPr lang="en-US" smtClean="0">
                <a:solidFill>
                  <a:srgbClr val="000000"/>
                </a:solidFill>
              </a:rPr>
              <a:pPr/>
              <a:t>5/9/2020</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D1282E"/>
                </a:solidFill>
              </a:rPr>
              <a:pPr/>
              <a:t>‹Nr.›</a:t>
            </a:fld>
            <a:endParaRPr lang="en-US">
              <a:solidFill>
                <a:srgbClr val="D1282E"/>
              </a:solidFill>
            </a:endParaRPr>
          </a:p>
        </p:txBody>
      </p:sp>
    </p:spTree>
    <p:extLst>
      <p:ext uri="{BB962C8B-B14F-4D97-AF65-F5344CB8AC3E}">
        <p14:creationId xmlns:p14="http://schemas.microsoft.com/office/powerpoint/2010/main" xmlns="" val="10127831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5492" y="1600200"/>
            <a:ext cx="6813892"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442" y="1600200"/>
            <a:ext cx="4010039"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210E5-0C56-4918-9ABA-3F16217C0C07}" type="datetime1">
              <a:rPr lang="en-US" smtClean="0">
                <a:solidFill>
                  <a:srgbClr val="000000"/>
                </a:solidFill>
              </a:rPr>
              <a:pPr/>
              <a:t>5/9/2020</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D1282E"/>
                </a:solidFill>
              </a:rPr>
              <a:pPr/>
              <a:t>‹Nr.›</a:t>
            </a:fld>
            <a:endParaRPr lang="en-US">
              <a:solidFill>
                <a:srgbClr val="D1282E"/>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4343694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1998373" y="4846320"/>
            <a:ext cx="190452"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2"/>
          <p:cNvSpPr>
            <a:spLocks noGrp="1"/>
          </p:cNvSpPr>
          <p:nvPr>
            <p:ph type="pic" idx="1"/>
          </p:nvPr>
        </p:nvSpPr>
        <p:spPr>
          <a:xfrm>
            <a:off x="-1" y="0"/>
            <a:ext cx="11998044"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09441" y="5715000"/>
            <a:ext cx="10868369"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F6F749-35B5-44EB-85C3-8545C5998B40}" type="datetime1">
              <a:rPr lang="en-US" smtClean="0">
                <a:solidFill>
                  <a:srgbClr val="000000"/>
                </a:solidFill>
              </a:rPr>
              <a:pPr/>
              <a:t>5/9/2020</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solidFill>
                  <a:srgbClr val="000000"/>
                </a:solidFill>
              </a:rPr>
              <a:pPr/>
              <a:t>‹Nr.›</a:t>
            </a:fld>
            <a:endParaRPr lang="en-US">
              <a:solidFill>
                <a:srgbClr val="000000"/>
              </a:solidFill>
            </a:endParaRPr>
          </a:p>
        </p:txBody>
      </p:sp>
      <p:sp>
        <p:nvSpPr>
          <p:cNvPr id="8" name="Title 7"/>
          <p:cNvSpPr>
            <a:spLocks noGrp="1"/>
          </p:cNvSpPr>
          <p:nvPr>
            <p:ph type="title"/>
          </p:nvPr>
        </p:nvSpPr>
        <p:spPr>
          <a:xfrm>
            <a:off x="609441" y="4953000"/>
            <a:ext cx="10868369"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11998373" y="0"/>
            <a:ext cx="190452"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xmlns="" val="38074040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15B178-E9C4-4014-BE47-0B728FCDA285}" type="datetime1">
              <a:rPr lang="en-US" smtClean="0">
                <a:solidFill>
                  <a:srgbClr val="000000"/>
                </a:solidFill>
              </a:rPr>
              <a:pPr/>
              <a:t>5/9/2020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1282E"/>
                </a:solidFill>
              </a:rPr>
              <a:pPr/>
              <a:t>‹Nr.›</a:t>
            </a:fld>
            <a:endParaRPr lang="en-US">
              <a:solidFill>
                <a:srgbClr val="D1282E"/>
              </a:solidFill>
            </a:endParaRPr>
          </a:p>
        </p:txBody>
      </p:sp>
    </p:spTree>
    <p:extLst>
      <p:ext uri="{BB962C8B-B14F-4D97-AF65-F5344CB8AC3E}">
        <p14:creationId xmlns:p14="http://schemas.microsoft.com/office/powerpoint/2010/main" xmlns="" val="656920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171" y="614407"/>
            <a:ext cx="11306393"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041" y="702156"/>
            <a:ext cx="11026744"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045" y="2180502"/>
            <a:ext cx="11026743" cy="36783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03163"/>
                </a:solidFill>
              </a:rPr>
              <a:pPr/>
              <a:t>5/9/2020</a:t>
            </a:fld>
            <a:endParaRPr lang="en-US" dirty="0">
              <a:solidFill>
                <a:srgbClr val="903163"/>
              </a:solidFill>
            </a:endParaRPr>
          </a:p>
        </p:txBody>
      </p:sp>
      <p:sp>
        <p:nvSpPr>
          <p:cNvPr id="5" name="Footer Placeholder 4"/>
          <p:cNvSpPr>
            <a:spLocks noGrp="1"/>
          </p:cNvSpPr>
          <p:nvPr>
            <p:ph type="ftr" sz="quarter" idx="11"/>
          </p:nvPr>
        </p:nvSpPr>
        <p:spPr/>
        <p:txBody>
          <a:bodyPr/>
          <a:lstStyle/>
          <a:p>
            <a:endParaRPr lang="en-US" dirty="0">
              <a:solidFill>
                <a:srgbClr val="903163"/>
              </a:solidFill>
            </a:endParaRPr>
          </a:p>
        </p:txBody>
      </p:sp>
      <p:sp>
        <p:nvSpPr>
          <p:cNvPr id="6" name="Slide Number Placeholder 5"/>
          <p:cNvSpPr>
            <a:spLocks noGrp="1"/>
          </p:cNvSpPr>
          <p:nvPr>
            <p:ph type="sldNum" sz="quarter" idx="12"/>
          </p:nvPr>
        </p:nvSpPr>
        <p:spPr>
          <a:xfrm>
            <a:off x="10555550" y="5956146"/>
            <a:ext cx="1052234" cy="365125"/>
          </a:xfrm>
        </p:spPr>
        <p:txBody>
          <a:bodyPr/>
          <a:lstStyle/>
          <a:p>
            <a:fld id="{D57F1E4F-1CFF-5643-939E-217C01CDF565}" type="slidenum">
              <a:rPr lang="en-US" dirty="0">
                <a:solidFill>
                  <a:srgbClr val="903163"/>
                </a:solidFill>
              </a:rPr>
              <a:pPr/>
              <a:t>‹Nr.›</a:t>
            </a:fld>
            <a:endParaRPr lang="en-US" dirty="0">
              <a:solidFill>
                <a:srgbClr val="903163"/>
              </a:solidFill>
            </a:endParaRPr>
          </a:p>
        </p:txBody>
      </p:sp>
    </p:spTree>
    <p:extLst>
      <p:ext uri="{BB962C8B-B14F-4D97-AF65-F5344CB8AC3E}">
        <p14:creationId xmlns:p14="http://schemas.microsoft.com/office/powerpoint/2010/main" xmlns="" val="15468972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F5661-C187-427B-A6E8-9C46AA8944D9}" type="datetime1">
              <a:rPr lang="en-US" smtClean="0">
                <a:solidFill>
                  <a:srgbClr val="000000"/>
                </a:solidFill>
              </a:rPr>
              <a:pPr/>
              <a:t>5/9/2020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1282E"/>
                </a:solidFill>
              </a:rPr>
              <a:pPr/>
              <a:t>‹Nr.›</a:t>
            </a:fld>
            <a:endParaRPr lang="en-US">
              <a:solidFill>
                <a:srgbClr val="D1282E"/>
              </a:solidFill>
            </a:endParaRPr>
          </a:p>
        </p:txBody>
      </p:sp>
    </p:spTree>
    <p:extLst>
      <p:ext uri="{BB962C8B-B14F-4D97-AF65-F5344CB8AC3E}">
        <p14:creationId xmlns:p14="http://schemas.microsoft.com/office/powerpoint/2010/main" xmlns="" val="23885483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4242851"/>
            <a:ext cx="8965749" cy="275942"/>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109343" y="4243845"/>
            <a:ext cx="3076307" cy="276940"/>
          </a:xfrm>
          <a:prstGeom prst="rect">
            <a:avLst/>
          </a:prstGeom>
        </p:spPr>
      </p:pic>
      <p:sp>
        <p:nvSpPr>
          <p:cNvPr id="9" name="Rectangle 8"/>
          <p:cNvSpPr/>
          <p:nvPr/>
        </p:nvSpPr>
        <p:spPr bwMode="ltGray">
          <a:xfrm>
            <a:off x="0" y="2590078"/>
            <a:ext cx="8965750"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09342" y="2590078"/>
            <a:ext cx="3076308"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145" y="2733709"/>
            <a:ext cx="8142013"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145" y="4394040"/>
            <a:ext cx="8142013"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89FAB0-036C-4025-96D5-3D726F0E6E4C}" type="datetime1">
              <a:rPr lang="en-US" smtClean="0">
                <a:solidFill>
                  <a:prstClr val="white">
                    <a:tint val="75000"/>
                  </a:prstClr>
                </a:solidFill>
              </a:rPr>
              <a:pPr/>
              <a:t>5/9/2020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9252936" y="2750337"/>
            <a:ext cx="1171583" cy="1356442"/>
          </a:xfrm>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12408351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970240"/>
            <a:ext cx="10435094"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70" y="1971234"/>
            <a:ext cx="1602580" cy="144270"/>
          </a:xfrm>
          <a:prstGeom prst="rect">
            <a:avLst/>
          </a:prstGeom>
        </p:spPr>
      </p:pic>
      <p:sp>
        <p:nvSpPr>
          <p:cNvPr id="17" name="Rectangle 16"/>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016CBD-97A0-46CF-885E-DEFC93155D51}" type="datetime1">
              <a:rPr lang="en-US" smtClean="0">
                <a:solidFill>
                  <a:prstClr val="white">
                    <a:tint val="75000"/>
                  </a:prstClr>
                </a:solidFill>
              </a:rPr>
              <a:pPr/>
              <a:t>5/9/2020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27287316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4086907"/>
            <a:ext cx="10435094"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68" y="4087901"/>
            <a:ext cx="1602580" cy="144270"/>
          </a:xfrm>
          <a:prstGeom prst="rect">
            <a:avLst/>
          </a:prstGeom>
        </p:spPr>
      </p:pic>
      <p:sp>
        <p:nvSpPr>
          <p:cNvPr id="9" name="Rectangle 8"/>
          <p:cNvSpPr/>
          <p:nvPr/>
        </p:nvSpPr>
        <p:spPr bwMode="ltGray">
          <a:xfrm>
            <a:off x="-2" y="2726267"/>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3069" y="2726267"/>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5" y="2869895"/>
            <a:ext cx="9611356"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145" y="4232172"/>
            <a:ext cx="9611356"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3B7F4D-3308-4548-87CA-872F4CAA5036}" type="datetime1">
              <a:rPr lang="en-US" smtClean="0">
                <a:solidFill>
                  <a:prstClr val="white">
                    <a:tint val="75000"/>
                  </a:prstClr>
                </a:solidFill>
              </a:rPr>
              <a:pPr/>
              <a:t>5/9/2020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10726662" y="2869896"/>
            <a:ext cx="1153850" cy="1090789"/>
          </a:xfrm>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328353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970240"/>
            <a:ext cx="10435094"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70" y="1971234"/>
            <a:ext cx="1602580" cy="144270"/>
          </a:xfrm>
          <a:prstGeom prst="rect">
            <a:avLst/>
          </a:prstGeom>
        </p:spPr>
      </p:pic>
      <p:sp>
        <p:nvSpPr>
          <p:cNvPr id="10" name="Rectangle 9"/>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143" y="2336873"/>
            <a:ext cx="4697134"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2666" y="2336873"/>
            <a:ext cx="4698834"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66ED01-46D5-41BF-B938-5132A7FB0814}" type="datetime1">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1457460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970240"/>
            <a:ext cx="10435094"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70" y="1971234"/>
            <a:ext cx="1602580" cy="144270"/>
          </a:xfrm>
          <a:prstGeom prst="rect">
            <a:avLst/>
          </a:prstGeom>
        </p:spPr>
      </p:pic>
      <p:sp>
        <p:nvSpPr>
          <p:cNvPr id="12" name="Rectangle 11"/>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3" y="753230"/>
            <a:ext cx="9611359"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115" y="2336874"/>
            <a:ext cx="4471162"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146" y="3030009"/>
            <a:ext cx="4697131"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18638" y="2336873"/>
            <a:ext cx="4472863"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2667" y="3030009"/>
            <a:ext cx="469883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F9E414-86FB-4147-9A62-10296CEDB23F}" type="datetime1">
              <a:rPr lang="en-US" smtClean="0">
                <a:solidFill>
                  <a:prstClr val="white">
                    <a:tint val="75000"/>
                  </a:prstClr>
                </a:solidFill>
              </a:rPr>
              <a:pPr/>
              <a:t>5/9/2020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42030018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970240"/>
            <a:ext cx="10435094"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70" y="1971234"/>
            <a:ext cx="1602580" cy="144270"/>
          </a:xfrm>
          <a:prstGeom prst="rect">
            <a:avLst/>
          </a:prstGeom>
        </p:spPr>
      </p:pic>
      <p:sp>
        <p:nvSpPr>
          <p:cNvPr id="8" name="Rectangle 7"/>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0F2B94-1AAB-44E3-8B13-06DB8513CD13}" type="datetime1">
              <a:rPr lang="en-US" smtClean="0">
                <a:solidFill>
                  <a:prstClr val="white">
                    <a:tint val="75000"/>
                  </a:prstClr>
                </a:solidFill>
              </a:rPr>
              <a:pPr/>
              <a:t>5/9/2020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3880792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83070" y="1971234"/>
            <a:ext cx="1602580" cy="144270"/>
          </a:xfrm>
          <a:prstGeom prst="rect">
            <a:avLst/>
          </a:prstGeom>
        </p:spPr>
      </p:pic>
      <p:sp>
        <p:nvSpPr>
          <p:cNvPr id="6" name="Rectangle 5"/>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C4BEDBF6-FAC9-42B7-9B1B-93C69CD64BE9}" type="datetime1">
              <a:rPr lang="en-US" smtClean="0">
                <a:solidFill>
                  <a:prstClr val="white">
                    <a:tint val="75000"/>
                  </a:prstClr>
                </a:solidFill>
              </a:rPr>
              <a:pPr/>
              <a:t>5/9/2020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39409490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970240"/>
            <a:ext cx="10435094"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70" y="1971234"/>
            <a:ext cx="1602580" cy="144270"/>
          </a:xfrm>
          <a:prstGeom prst="rect">
            <a:avLst/>
          </a:prstGeom>
        </p:spPr>
      </p:pic>
      <p:sp>
        <p:nvSpPr>
          <p:cNvPr id="10" name="Rectangle 9"/>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5" y="753227"/>
            <a:ext cx="9611355"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4626" y="2336874"/>
            <a:ext cx="5606875"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145" y="2336873"/>
            <a:ext cx="3789091"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A4E00F-4E3F-4EF4-BB2F-F69DD88BAA76}" type="datetime1">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19017750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970240"/>
            <a:ext cx="10435094"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70" y="1971234"/>
            <a:ext cx="1602580" cy="144270"/>
          </a:xfrm>
          <a:prstGeom prst="rect">
            <a:avLst/>
          </a:prstGeom>
        </p:spPr>
      </p:pic>
      <p:sp>
        <p:nvSpPr>
          <p:cNvPr id="10" name="Rectangle 9"/>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7" y="753228"/>
            <a:ext cx="9611353"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7066" y="2336874"/>
            <a:ext cx="5424436"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146" y="2336874"/>
            <a:ext cx="387524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562574-5274-45AC-B25B-53C33AA1EC83}" type="datetime1">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3969117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5BF847-2A08-4B35-B298-E25EE2B51294}"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0949010" y="5867141"/>
            <a:ext cx="551023" cy="365125"/>
          </a:xfrm>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2957285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700" y="5141983"/>
            <a:ext cx="1128792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046" y="3043915"/>
            <a:ext cx="11026743"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045" y="4541417"/>
            <a:ext cx="11026743"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5/9/2020</a:t>
            </a:fld>
            <a:endParaRPr lang="en-US" dirty="0">
              <a:solidFill>
                <a:srgbClr val="4D1434">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D1434">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‹Nr.›</a:t>
            </a:fld>
            <a:endParaRPr lang="en-US" dirty="0">
              <a:solidFill>
                <a:srgbClr val="4D1434">
                  <a:lumMod val="75000"/>
                  <a:lumOff val="25000"/>
                </a:srgbClr>
              </a:solidFill>
            </a:endParaRPr>
          </a:p>
        </p:txBody>
      </p:sp>
    </p:spTree>
    <p:extLst>
      <p:ext uri="{BB962C8B-B14F-4D97-AF65-F5344CB8AC3E}">
        <p14:creationId xmlns:p14="http://schemas.microsoft.com/office/powerpoint/2010/main" xmlns="" val="18928091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5928628"/>
            <a:ext cx="10435094"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70" y="5929622"/>
            <a:ext cx="1602580" cy="144270"/>
          </a:xfrm>
          <a:prstGeom prst="rect">
            <a:avLst/>
          </a:prstGeom>
        </p:spPr>
      </p:pic>
      <p:sp>
        <p:nvSpPr>
          <p:cNvPr id="10" name="Rectangle 9"/>
          <p:cNvSpPr/>
          <p:nvPr/>
        </p:nvSpPr>
        <p:spPr bwMode="ltGray">
          <a:xfrm>
            <a:off x="0" y="4567988"/>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4567988"/>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6" y="4711617"/>
            <a:ext cx="9611355"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146" y="609598"/>
            <a:ext cx="9611355"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142" y="5169584"/>
            <a:ext cx="9611358"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077A20-3677-44D8-8798-66C739E7D0ED}" type="datetime1">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10726662" y="4711310"/>
            <a:ext cx="1153850" cy="1090789"/>
          </a:xfrm>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145494159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5928628"/>
            <a:ext cx="10435094"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70" y="5929622"/>
            <a:ext cx="1602580" cy="144270"/>
          </a:xfrm>
          <a:prstGeom prst="rect">
            <a:avLst/>
          </a:prstGeom>
        </p:spPr>
      </p:pic>
      <p:sp>
        <p:nvSpPr>
          <p:cNvPr id="10" name="Rectangle 9"/>
          <p:cNvSpPr/>
          <p:nvPr/>
        </p:nvSpPr>
        <p:spPr bwMode="ltGray">
          <a:xfrm>
            <a:off x="0" y="4567988"/>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4567988"/>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5" y="609597"/>
            <a:ext cx="9611354"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146" y="4711616"/>
            <a:ext cx="9611355"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6D9338-2C5A-409A-9E53-84494683BCBB}" type="datetime1">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10726662" y="4711616"/>
            <a:ext cx="1153850" cy="1090789"/>
          </a:xfrm>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28497553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5928628"/>
            <a:ext cx="10435094"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70" y="5929622"/>
            <a:ext cx="1602580" cy="144270"/>
          </a:xfrm>
          <a:prstGeom prst="rect">
            <a:avLst/>
          </a:prstGeom>
        </p:spPr>
      </p:pic>
      <p:sp>
        <p:nvSpPr>
          <p:cNvPr id="14" name="Rectangle 13"/>
          <p:cNvSpPr/>
          <p:nvPr/>
        </p:nvSpPr>
        <p:spPr bwMode="ltGray">
          <a:xfrm>
            <a:off x="0" y="4567988"/>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3071" y="4567988"/>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563" y="609598"/>
            <a:ext cx="8716606"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1923" y="3653379"/>
            <a:ext cx="8154455"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146" y="4711616"/>
            <a:ext cx="9611355"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3E76B1-9D15-42E2-9DE0-28686207DB40}" type="datetime1">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10726662" y="4709926"/>
            <a:ext cx="1153850" cy="1090789"/>
          </a:xfrm>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
        <p:nvSpPr>
          <p:cNvPr id="16" name="TextBox 15"/>
          <p:cNvSpPr txBox="1"/>
          <p:nvPr/>
        </p:nvSpPr>
        <p:spPr>
          <a:xfrm>
            <a:off x="583420" y="748116"/>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7200" dirty="0">
                <a:solidFill>
                  <a:prstClr val="white"/>
                </a:solidFill>
                <a:effectLst/>
              </a:rPr>
              <a:t>“</a:t>
            </a:r>
          </a:p>
        </p:txBody>
      </p:sp>
      <p:sp>
        <p:nvSpPr>
          <p:cNvPr id="17" name="TextBox 16"/>
          <p:cNvSpPr txBox="1"/>
          <p:nvPr/>
        </p:nvSpPr>
        <p:spPr>
          <a:xfrm>
            <a:off x="9660293" y="3033524"/>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7200" dirty="0">
                <a:solidFill>
                  <a:prstClr val="white"/>
                </a:solidFill>
                <a:effectLst/>
              </a:rPr>
              <a:t>”</a:t>
            </a:r>
          </a:p>
        </p:txBody>
      </p:sp>
    </p:spTree>
    <p:extLst>
      <p:ext uri="{BB962C8B-B14F-4D97-AF65-F5344CB8AC3E}">
        <p14:creationId xmlns:p14="http://schemas.microsoft.com/office/powerpoint/2010/main" xmlns="" val="35037364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5928628"/>
            <a:ext cx="10435094"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70" y="5929622"/>
            <a:ext cx="1602580" cy="144270"/>
          </a:xfrm>
          <a:prstGeom prst="rect">
            <a:avLst/>
          </a:prstGeom>
        </p:spPr>
      </p:pic>
      <p:sp>
        <p:nvSpPr>
          <p:cNvPr id="11" name="Rectangle 10"/>
          <p:cNvSpPr/>
          <p:nvPr/>
        </p:nvSpPr>
        <p:spPr bwMode="ltGray">
          <a:xfrm>
            <a:off x="0" y="4567988"/>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3071" y="4567988"/>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2" y="4711616"/>
            <a:ext cx="9611358"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143" y="5300150"/>
            <a:ext cx="9611358"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15F967-6994-4F39-B9EC-228DBBC90676}" type="datetime1">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10726662" y="4709926"/>
            <a:ext cx="1153850" cy="1090789"/>
          </a:xfrm>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28524392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970240"/>
            <a:ext cx="10435094"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70" y="1971234"/>
            <a:ext cx="1602580" cy="144270"/>
          </a:xfrm>
          <a:prstGeom prst="rect">
            <a:avLst/>
          </a:prstGeom>
        </p:spPr>
      </p:pic>
      <p:sp>
        <p:nvSpPr>
          <p:cNvPr id="16" name="Rectangle 15"/>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047" y="753228"/>
            <a:ext cx="9622454"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774" y="2336873"/>
            <a:ext cx="306923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145" y="3022674"/>
            <a:ext cx="3048908"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4995" y="2336873"/>
            <a:ext cx="3062442"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4443" y="3022674"/>
            <a:ext cx="306244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2275" y="2336873"/>
            <a:ext cx="3069226"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2275" y="3022674"/>
            <a:ext cx="3069226"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BD8F84F-87F0-4A2A-94B0-655661489662}" type="datetime1">
              <a:rPr lang="en-US" smtClean="0">
                <a:solidFill>
                  <a:prstClr val="white">
                    <a:tint val="75000"/>
                  </a:prstClr>
                </a:solidFill>
              </a:rPr>
              <a:pPr/>
              <a:t>5/9/2020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27674104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970240"/>
            <a:ext cx="10435094"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70" y="1971234"/>
            <a:ext cx="1602580" cy="144270"/>
          </a:xfrm>
          <a:prstGeom prst="rect">
            <a:avLst/>
          </a:prstGeom>
        </p:spPr>
      </p:pic>
      <p:sp>
        <p:nvSpPr>
          <p:cNvPr id="17" name="Rectangle 16"/>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145" y="753228"/>
            <a:ext cx="9611356"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141" y="4297503"/>
            <a:ext cx="3048911"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141" y="2336873"/>
            <a:ext cx="3048911"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141" y="4873765"/>
            <a:ext cx="3048911"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4444" y="4297503"/>
            <a:ext cx="3062442"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4443" y="2336873"/>
            <a:ext cx="306244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3090" y="4873764"/>
            <a:ext cx="3066498"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28796" y="4297503"/>
            <a:ext cx="306270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28795" y="2336873"/>
            <a:ext cx="306270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28671" y="4873762"/>
            <a:ext cx="306676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32A8F2B-ECAA-4BDE-9295-E28B0486227D}" type="datetime1">
              <a:rPr lang="en-US" smtClean="0">
                <a:solidFill>
                  <a:prstClr val="white">
                    <a:tint val="75000"/>
                  </a:prstClr>
                </a:solidFill>
              </a:rPr>
              <a:pPr/>
              <a:t>5/9/2020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17915213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970240"/>
            <a:ext cx="10435094"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83070" y="1971234"/>
            <a:ext cx="1602580" cy="144270"/>
          </a:xfrm>
          <a:prstGeom prst="rect">
            <a:avLst/>
          </a:prstGeom>
        </p:spPr>
      </p:pic>
      <p:sp>
        <p:nvSpPr>
          <p:cNvPr id="9" name="Rectangle 8"/>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F59ED6-1FA1-460B-978D-C3F538598A76}" type="datetime1">
              <a:rPr lang="en-US" smtClean="0">
                <a:solidFill>
                  <a:prstClr val="white">
                    <a:tint val="75000"/>
                  </a:prstClr>
                </a:solidFill>
              </a:rPr>
              <a:pPr/>
              <a:t>5/9/2020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38412308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3428" y="1869573"/>
            <a:ext cx="5106988" cy="136784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5424" y="5372581"/>
            <a:ext cx="1602997" cy="13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6593" y="609597"/>
            <a:ext cx="107352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145" y="609598"/>
            <a:ext cx="886769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5353" y="5936188"/>
            <a:ext cx="2742486" cy="365125"/>
          </a:xfrm>
        </p:spPr>
        <p:txBody>
          <a:bodyPr/>
          <a:lstStyle/>
          <a:p>
            <a:fld id="{9444C7CE-71A3-4C96-AB9F-52E0774CD739}" type="datetime1">
              <a:rPr lang="en-US" smtClean="0">
                <a:solidFill>
                  <a:prstClr val="white">
                    <a:tint val="75000"/>
                  </a:prstClr>
                </a:solidFill>
              </a:rPr>
              <a:pPr/>
              <a:t>5/9/2020</a:t>
            </a:fld>
            <a:endParaRPr lang="en-US">
              <a:solidFill>
                <a:prstClr val="white">
                  <a:tint val="75000"/>
                </a:prstClr>
              </a:solidFill>
            </a:endParaRPr>
          </a:p>
        </p:txBody>
      </p:sp>
      <p:sp>
        <p:nvSpPr>
          <p:cNvPr id="5" name="Footer Placeholder 4"/>
          <p:cNvSpPr>
            <a:spLocks noGrp="1"/>
          </p:cNvSpPr>
          <p:nvPr>
            <p:ph type="ftr" sz="quarter" idx="11"/>
          </p:nvPr>
        </p:nvSpPr>
        <p:spPr>
          <a:xfrm>
            <a:off x="680145" y="5936189"/>
            <a:ext cx="6125209"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10094921" y="5398634"/>
            <a:ext cx="1153850" cy="1090789"/>
          </a:xfrm>
        </p:spPr>
        <p:txBody>
          <a:bodyPr anchor="t"/>
          <a:lstStyle>
            <a:lvl1pPr algn="ctr">
              <a:defRPr/>
            </a:lvl1p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19907150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10385011" y="5038804"/>
            <a:ext cx="1892949" cy="172518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720538" y="776289"/>
            <a:ext cx="10747750"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720538" y="2250281"/>
            <a:ext cx="10747750"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828324" y="6012657"/>
            <a:ext cx="7719589" cy="365125"/>
          </a:xfrm>
        </p:spPr>
        <p:txBody>
          <a:bodyPr tIns="0" bIns="0" anchor="t"/>
          <a:lstStyle>
            <a:lvl1pPr algn="r">
              <a:defRPr sz="1000"/>
            </a:lvl1pPr>
          </a:lstStyle>
          <a:p>
            <a:fld id="{62C48342-EF47-4BB2-AB3F-8BE09EE5912B}" type="datetime1">
              <a:rPr lang="en-US" smtClean="0">
                <a:solidFill>
                  <a:prstClr val="white"/>
                </a:solidFill>
              </a:rPr>
              <a:pPr/>
              <a:t>5/9/2020</a:t>
            </a:fld>
            <a:endParaRPr lang="en-US">
              <a:solidFill>
                <a:prstClr val="white"/>
              </a:solidFill>
            </a:endParaRPr>
          </a:p>
        </p:txBody>
      </p:sp>
      <p:sp>
        <p:nvSpPr>
          <p:cNvPr id="17" name="Footer Placeholder 16"/>
          <p:cNvSpPr>
            <a:spLocks noGrp="1"/>
          </p:cNvSpPr>
          <p:nvPr>
            <p:ph type="ftr" sz="quarter" idx="11"/>
          </p:nvPr>
        </p:nvSpPr>
        <p:spPr>
          <a:xfrm>
            <a:off x="1828324" y="5650705"/>
            <a:ext cx="7719589" cy="365125"/>
          </a:xfrm>
        </p:spPr>
        <p:txBody>
          <a:bodyPr tIns="0" bIns="0" anchor="b"/>
          <a:lstStyle>
            <a:lvl1pPr algn="r">
              <a:defRPr sz="1100"/>
            </a:lvl1pPr>
          </a:lstStyle>
          <a:p>
            <a:endParaRPr lang="en-US">
              <a:solidFill>
                <a:prstClr val="white"/>
              </a:solidFill>
            </a:endParaRPr>
          </a:p>
        </p:txBody>
      </p:sp>
      <p:sp>
        <p:nvSpPr>
          <p:cNvPr id="29" name="Slide Number Placeholder 28"/>
          <p:cNvSpPr>
            <a:spLocks noGrp="1"/>
          </p:cNvSpPr>
          <p:nvPr>
            <p:ph type="sldNum" sz="quarter" idx="12"/>
          </p:nvPr>
        </p:nvSpPr>
        <p:spPr>
          <a:xfrm>
            <a:off x="11186748" y="5752308"/>
            <a:ext cx="670385" cy="365125"/>
          </a:xfrm>
        </p:spPr>
        <p:txBody>
          <a:bodyPr anchor="ctr"/>
          <a:lstStyle>
            <a:lvl1pPr algn="ctr">
              <a:defRPr sz="1300">
                <a:solidFill>
                  <a:srgbClr val="FFFFFF"/>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15494051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67494"/>
            <a:ext cx="10969943"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609441" y="1882808"/>
            <a:ext cx="10969943"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386944" y="6480048"/>
            <a:ext cx="2844059" cy="301752"/>
          </a:xfrm>
        </p:spPr>
        <p:txBody>
          <a:bodyPr/>
          <a:lstStyle/>
          <a:p>
            <a:fld id="{1BD9EEAF-0AD6-4176-AB02-C6FFBF177AF9}" type="datetime1">
              <a:rPr lang="en-US" smtClean="0">
                <a:solidFill>
                  <a:prstClr val="white"/>
                </a:solidFill>
              </a:rPr>
              <a:pPr/>
              <a:t>5/9/2020</a:t>
            </a:fld>
            <a:endParaRPr lang="en-US">
              <a:solidFill>
                <a:prstClr val="white"/>
              </a:solidFill>
            </a:endParaRPr>
          </a:p>
        </p:txBody>
      </p:sp>
      <p:sp>
        <p:nvSpPr>
          <p:cNvPr id="5" name="Footer Placeholder 4"/>
          <p:cNvSpPr>
            <a:spLocks noGrp="1"/>
          </p:cNvSpPr>
          <p:nvPr>
            <p:ph type="ftr" sz="quarter" idx="11"/>
          </p:nvPr>
        </p:nvSpPr>
        <p:spPr>
          <a:xfrm>
            <a:off x="609441" y="6480969"/>
            <a:ext cx="5678595" cy="300831"/>
          </a:xfr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xmlns="" val="1203194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870" y="606554"/>
            <a:ext cx="1129709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041" y="729658"/>
            <a:ext cx="11026744"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042" y="2228004"/>
            <a:ext cx="5420978"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6805" y="2228004"/>
            <a:ext cx="5420980"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03163"/>
                </a:solidFill>
              </a:rPr>
              <a:pPr/>
              <a:t>5/9/2020</a:t>
            </a:fld>
            <a:endParaRPr lang="en-US" dirty="0">
              <a:solidFill>
                <a:srgbClr val="903163"/>
              </a:solidFill>
            </a:endParaRPr>
          </a:p>
        </p:txBody>
      </p:sp>
      <p:sp>
        <p:nvSpPr>
          <p:cNvPr id="6" name="Footer Placeholder 5"/>
          <p:cNvSpPr>
            <a:spLocks noGrp="1"/>
          </p:cNvSpPr>
          <p:nvPr>
            <p:ph type="ftr" sz="quarter" idx="11"/>
          </p:nvPr>
        </p:nvSpPr>
        <p:spPr/>
        <p:txBody>
          <a:bodyPr/>
          <a:lstStyle/>
          <a:p>
            <a:endParaRPr lang="en-US" dirty="0">
              <a:solidFill>
                <a:srgbClr val="90316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3163"/>
                </a:solidFill>
              </a:rPr>
              <a:pPr/>
              <a:t>‹Nr.›</a:t>
            </a:fld>
            <a:endParaRPr lang="en-US" dirty="0">
              <a:solidFill>
                <a:srgbClr val="903163"/>
              </a:solidFill>
            </a:endParaRPr>
          </a:p>
        </p:txBody>
      </p:sp>
    </p:spTree>
    <p:extLst>
      <p:ext uri="{BB962C8B-B14F-4D97-AF65-F5344CB8AC3E}">
        <p14:creationId xmlns:p14="http://schemas.microsoft.com/office/powerpoint/2010/main" xmlns="" val="6035266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9378" y="7035"/>
            <a:ext cx="1217007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Isosceles Triangle 7"/>
          <p:cNvSpPr/>
          <p:nvPr/>
        </p:nvSpPr>
        <p:spPr>
          <a:xfrm rot="5400000" flipV="1">
            <a:off x="10385011" y="94010"/>
            <a:ext cx="1892949" cy="172518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 name="Date Placeholder 3"/>
          <p:cNvSpPr>
            <a:spLocks noGrp="1"/>
          </p:cNvSpPr>
          <p:nvPr>
            <p:ph type="dt" sz="half" idx="10"/>
          </p:nvPr>
        </p:nvSpPr>
        <p:spPr>
          <a:xfrm>
            <a:off x="9271761" y="6477001"/>
            <a:ext cx="2844059" cy="304800"/>
          </a:xfrm>
        </p:spPr>
        <p:txBody>
          <a:bodyPr/>
          <a:lstStyle/>
          <a:p>
            <a:fld id="{2682C8CD-AD84-49B1-B240-5787484FAF34}" type="datetime1">
              <a:rPr lang="en-US" smtClean="0">
                <a:solidFill>
                  <a:prstClr val="white"/>
                </a:solidFill>
              </a:rPr>
              <a:pPr/>
              <a:t>5/9/2020</a:t>
            </a:fld>
            <a:endParaRPr lang="en-US">
              <a:solidFill>
                <a:prstClr val="white"/>
              </a:solidFill>
            </a:endParaRPr>
          </a:p>
        </p:txBody>
      </p:sp>
      <p:sp>
        <p:nvSpPr>
          <p:cNvPr id="5" name="Footer Placeholder 4"/>
          <p:cNvSpPr>
            <a:spLocks noGrp="1"/>
          </p:cNvSpPr>
          <p:nvPr>
            <p:ph type="ftr" sz="quarter" idx="11"/>
          </p:nvPr>
        </p:nvSpPr>
        <p:spPr>
          <a:xfrm>
            <a:off x="3491592" y="6480969"/>
            <a:ext cx="5678595" cy="300831"/>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11265140" y="809624"/>
            <a:ext cx="670385" cy="300831"/>
          </a:xfrm>
        </p:spPr>
        <p:txBody>
          <a:bodyPr/>
          <a:lstStyle/>
          <a:p>
            <a:fld id="{B6F15528-21DE-4FAA-801E-634DDDAF4B2B}" type="slidenum">
              <a:rPr lang="en-US" smtClean="0">
                <a:solidFill>
                  <a:prstClr val="white"/>
                </a:solidFill>
              </a:rPr>
              <a:pPr/>
              <a:t>‹Nr.›</a:t>
            </a:fld>
            <a:endParaRPr lang="en-US">
              <a:solidFill>
                <a:prstClr val="white"/>
              </a:solidFill>
            </a:endParaRPr>
          </a:p>
        </p:txBody>
      </p:sp>
      <p:cxnSp>
        <p:nvCxnSpPr>
          <p:cNvPr id="11" name="Straight Connector 10"/>
          <p:cNvCxnSpPr/>
          <p:nvPr/>
        </p:nvCxnSpPr>
        <p:spPr>
          <a:xfrm rot="10800000">
            <a:off x="8622813" y="9381"/>
            <a:ext cx="3562887"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 y="7035"/>
            <a:ext cx="12179450"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7868" y="271464"/>
            <a:ext cx="9649486"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7868" y="1633536"/>
            <a:ext cx="5180251"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xmlns="" val="3406470511"/>
      </p:ext>
    </p:extLst>
  </p:cSld>
  <p:clrMapOvr>
    <a:overrideClrMapping bg1="dk1" tx1="lt1" bg2="dk2" tx2="lt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609441" y="1722437"/>
            <a:ext cx="5383398"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5986" y="1722437"/>
            <a:ext cx="5383398"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386944" y="6480969"/>
            <a:ext cx="2844059" cy="301752"/>
          </a:xfrm>
        </p:spPr>
        <p:txBody>
          <a:bodyPr/>
          <a:lstStyle/>
          <a:p>
            <a:fld id="{45EFD1C7-B35E-43D7-90A1-07F031946BD8}" type="datetime1">
              <a:rPr lang="en-US" smtClean="0">
                <a:solidFill>
                  <a:prstClr val="white"/>
                </a:solidFill>
              </a:rPr>
              <a:pPr/>
              <a:t>5/9/2020</a:t>
            </a:fld>
            <a:endParaRPr lang="en-US">
              <a:solidFill>
                <a:prstClr val="white"/>
              </a:solidFill>
            </a:endParaRPr>
          </a:p>
        </p:txBody>
      </p:sp>
      <p:sp>
        <p:nvSpPr>
          <p:cNvPr id="6" name="Footer Placeholder 5"/>
          <p:cNvSpPr>
            <a:spLocks noGrp="1"/>
          </p:cNvSpPr>
          <p:nvPr>
            <p:ph type="ftr" sz="quarter" idx="11"/>
          </p:nvPr>
        </p:nvSpPr>
        <p:spPr>
          <a:xfrm>
            <a:off x="609441" y="6480969"/>
            <a:ext cx="5678595" cy="301752"/>
          </a:xfr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10116725" y="6480969"/>
            <a:ext cx="670385" cy="301752"/>
          </a:xfrm>
        </p:spPr>
        <p:txBody>
          <a:bodyPr/>
          <a:lstStyle/>
          <a:p>
            <a:fld id="{B6F15528-21DE-4FAA-801E-634DDDAF4B2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xmlns="" val="12912655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30845" y="290732"/>
            <a:ext cx="142203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819535" y="290732"/>
            <a:ext cx="774497"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819535" y="3427124"/>
            <a:ext cx="774497"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695603" y="290732"/>
            <a:ext cx="9141619"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695603" y="3427124"/>
            <a:ext cx="9141619"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6386944" y="6480969"/>
            <a:ext cx="2839996" cy="301752"/>
          </a:xfrm>
        </p:spPr>
        <p:txBody>
          <a:bodyPr/>
          <a:lstStyle/>
          <a:p>
            <a:fld id="{79D14223-0217-421F-B6DE-1727E9ED44E8}" type="datetime1">
              <a:rPr lang="en-US" smtClean="0">
                <a:solidFill>
                  <a:prstClr val="white"/>
                </a:solidFill>
              </a:rPr>
              <a:pPr/>
              <a:t>5/9/2020</a:t>
            </a:fld>
            <a:endParaRPr lang="en-US">
              <a:solidFill>
                <a:prstClr val="white"/>
              </a:solidFill>
            </a:endParaRPr>
          </a:p>
        </p:txBody>
      </p:sp>
      <p:sp>
        <p:nvSpPr>
          <p:cNvPr id="8" name="Footer Placeholder 7"/>
          <p:cNvSpPr>
            <a:spLocks noGrp="1"/>
          </p:cNvSpPr>
          <p:nvPr>
            <p:ph type="ftr" sz="quarter" idx="11"/>
          </p:nvPr>
        </p:nvSpPr>
        <p:spPr>
          <a:xfrm>
            <a:off x="609441" y="6480969"/>
            <a:ext cx="5679992" cy="301752"/>
          </a:xfrm>
        </p:spPr>
        <p:txBody>
          <a:bodyPr/>
          <a:lstStyle/>
          <a:p>
            <a:endParaRPr lang="en-US">
              <a:solidFill>
                <a:prstClr val="white"/>
              </a:solidFill>
            </a:endParaRPr>
          </a:p>
        </p:txBody>
      </p:sp>
      <p:sp>
        <p:nvSpPr>
          <p:cNvPr id="9" name="Slide Number Placeholder 8"/>
          <p:cNvSpPr>
            <a:spLocks noGrp="1"/>
          </p:cNvSpPr>
          <p:nvPr>
            <p:ph type="sldNum" sz="quarter" idx="12"/>
          </p:nvPr>
        </p:nvSpPr>
        <p:spPr>
          <a:xfrm>
            <a:off x="10116725" y="6483096"/>
            <a:ext cx="670385" cy="301752"/>
          </a:xfrm>
        </p:spPr>
        <p:txBody>
          <a:bodyPr/>
          <a:lstStyle>
            <a:lvl1pPr algn="ctr">
              <a:defRPr/>
            </a:lvl1pPr>
          </a:lstStyle>
          <a:p>
            <a:fld id="{B6F15528-21DE-4FAA-801E-634DDDAF4B2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xmlns="" val="2828705926"/>
      </p:ext>
    </p:extLst>
  </p:cSld>
  <p:clrMapOvr>
    <a:overrideClrMapping bg1="dk1" tx1="lt1" bg2="dk2" tx2="lt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9673F42-193C-4240-9CD9-D995509E9969}" type="datetime1">
              <a:rPr lang="en-US" smtClean="0">
                <a:solidFill>
                  <a:prstClr val="white"/>
                </a:solidFill>
              </a:rPr>
              <a:pPr/>
              <a:t>5/9/2020</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xmlns="" val="21097082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386944" y="6480969"/>
            <a:ext cx="2844059" cy="301752"/>
          </a:xfrm>
        </p:spPr>
        <p:txBody>
          <a:bodyPr/>
          <a:lstStyle/>
          <a:p>
            <a:fld id="{CE2A9814-9188-4F21-9C7E-DE25462B8D4D}" type="datetime1">
              <a:rPr lang="en-US" smtClean="0">
                <a:solidFill>
                  <a:prstClr val="white"/>
                </a:solidFill>
              </a:rPr>
              <a:pPr/>
              <a:t>5/9/2020</a:t>
            </a:fld>
            <a:endParaRPr lang="en-US">
              <a:solidFill>
                <a:prstClr val="white"/>
              </a:solidFill>
            </a:endParaRPr>
          </a:p>
        </p:txBody>
      </p:sp>
      <p:sp>
        <p:nvSpPr>
          <p:cNvPr id="3" name="Footer Placeholder 2"/>
          <p:cNvSpPr>
            <a:spLocks noGrp="1"/>
          </p:cNvSpPr>
          <p:nvPr>
            <p:ph type="ftr" sz="quarter" idx="11"/>
          </p:nvPr>
        </p:nvSpPr>
        <p:spPr>
          <a:xfrm>
            <a:off x="609441" y="6481891"/>
            <a:ext cx="5678595" cy="300831"/>
          </a:xfrm>
        </p:spPr>
        <p:txBody>
          <a:bodyPr/>
          <a:lstStyle/>
          <a:p>
            <a:endParaRPr lang="en-US">
              <a:solidFill>
                <a:prstClr val="white"/>
              </a:solidFill>
            </a:endParaRPr>
          </a:p>
        </p:txBody>
      </p:sp>
      <p:sp>
        <p:nvSpPr>
          <p:cNvPr id="4" name="Slide Number Placeholder 3"/>
          <p:cNvSpPr>
            <a:spLocks noGrp="1"/>
          </p:cNvSpPr>
          <p:nvPr>
            <p:ph type="sldNum" sz="quarter" idx="12"/>
          </p:nvPr>
        </p:nvSpPr>
        <p:spPr>
          <a:xfrm>
            <a:off x="10116725" y="6480969"/>
            <a:ext cx="670385" cy="301752"/>
          </a:xfrm>
        </p:spPr>
        <p:txBody>
          <a:bodyPr/>
          <a:lstStyle/>
          <a:p>
            <a:fld id="{B6F15528-21DE-4FAA-801E-634DDDAF4B2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xmlns="" val="36513055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532" y="367664"/>
            <a:ext cx="1218883"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514080" y="367664"/>
            <a:ext cx="3250353"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867066" y="320040"/>
            <a:ext cx="7032952"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369788" y="6556248"/>
            <a:ext cx="2844059" cy="301752"/>
          </a:xfrm>
        </p:spPr>
        <p:txBody>
          <a:bodyPr/>
          <a:lstStyle>
            <a:lvl1pPr>
              <a:defRPr sz="900"/>
            </a:lvl1pPr>
          </a:lstStyle>
          <a:p>
            <a:fld id="{1314A489-4154-4C78-A57C-856A0F698A39}" type="datetime1">
              <a:rPr lang="en-US" smtClean="0">
                <a:solidFill>
                  <a:prstClr val="white"/>
                </a:solidFill>
              </a:rPr>
              <a:pPr/>
              <a:t>5/9/2020</a:t>
            </a:fld>
            <a:endParaRPr lang="en-US">
              <a:solidFill>
                <a:prstClr val="white"/>
              </a:solidFill>
            </a:endParaRPr>
          </a:p>
        </p:txBody>
      </p:sp>
      <p:sp>
        <p:nvSpPr>
          <p:cNvPr id="6" name="Footer Placeholder 5"/>
          <p:cNvSpPr>
            <a:spLocks noGrp="1"/>
          </p:cNvSpPr>
          <p:nvPr>
            <p:ph type="ftr" sz="quarter" idx="11"/>
          </p:nvPr>
        </p:nvSpPr>
        <p:spPr>
          <a:xfrm>
            <a:off x="1514080" y="6556248"/>
            <a:ext cx="6855708" cy="301752"/>
          </a:xfrm>
        </p:spPr>
        <p:txBody>
          <a:bodyPr/>
          <a:lstStyle>
            <a:lvl1pPr>
              <a:defRPr sz="900"/>
            </a:lvl1pPr>
          </a:lstStyle>
          <a:p>
            <a:endParaRPr lang="en-US">
              <a:solidFill>
                <a:prstClr val="white"/>
              </a:solidFill>
            </a:endParaRPr>
          </a:p>
        </p:txBody>
      </p:sp>
      <p:sp>
        <p:nvSpPr>
          <p:cNvPr id="7" name="Slide Number Placeholder 6"/>
          <p:cNvSpPr>
            <a:spLocks noGrp="1"/>
          </p:cNvSpPr>
          <p:nvPr>
            <p:ph type="sldNum" sz="quarter" idx="12"/>
          </p:nvPr>
        </p:nvSpPr>
        <p:spPr>
          <a:xfrm>
            <a:off x="11211181" y="6556248"/>
            <a:ext cx="670385" cy="301752"/>
          </a:xfrm>
        </p:spPr>
        <p:txBody>
          <a:bodyPr/>
          <a:lstStyle>
            <a:lvl1pPr>
              <a:defRPr sz="900"/>
            </a:lvl1pPr>
          </a:lstStyle>
          <a:p>
            <a:fld id="{B6F15528-21DE-4FAA-801E-634DDDAF4B2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xmlns="" val="4176151388"/>
      </p:ext>
    </p:extLst>
  </p:cSld>
  <p:clrMapOvr>
    <a:overrideClrMapping bg1="dk1" tx1="lt1" bg2="dk2" tx2="lt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532" y="150896"/>
            <a:ext cx="1218883"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517254" y="373966"/>
            <a:ext cx="977543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523603" y="5867400"/>
            <a:ext cx="977543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8142135" y="6556248"/>
            <a:ext cx="2803430" cy="301752"/>
          </a:xfrm>
        </p:spPr>
        <p:txBody>
          <a:bodyPr/>
          <a:lstStyle>
            <a:lvl1pPr>
              <a:defRPr sz="900"/>
            </a:lvl1pPr>
          </a:lstStyle>
          <a:p>
            <a:fld id="{259669BF-BA21-4622-830B-2F810D41EF1C}" type="datetime1">
              <a:rPr lang="en-US" smtClean="0">
                <a:solidFill>
                  <a:prstClr val="white"/>
                </a:solidFill>
              </a:rPr>
              <a:pPr/>
              <a:t>5/9/2020</a:t>
            </a:fld>
            <a:endParaRPr lang="en-US">
              <a:solidFill>
                <a:prstClr val="white"/>
              </a:solidFill>
            </a:endParaRPr>
          </a:p>
        </p:txBody>
      </p:sp>
      <p:sp>
        <p:nvSpPr>
          <p:cNvPr id="6" name="Footer Placeholder 5"/>
          <p:cNvSpPr>
            <a:spLocks noGrp="1"/>
          </p:cNvSpPr>
          <p:nvPr>
            <p:ph type="ftr" sz="quarter" idx="11"/>
          </p:nvPr>
        </p:nvSpPr>
        <p:spPr>
          <a:xfrm>
            <a:off x="1560170" y="6557169"/>
            <a:ext cx="6595711" cy="301752"/>
          </a:xfrm>
        </p:spPr>
        <p:txBody>
          <a:bodyPr/>
          <a:lstStyle>
            <a:lvl1pPr>
              <a:defRPr sz="900"/>
            </a:lvl1pPr>
          </a:lstStyle>
          <a:p>
            <a:endParaRPr lang="en-US">
              <a:solidFill>
                <a:prstClr val="white"/>
              </a:solidFill>
            </a:endParaRPr>
          </a:p>
        </p:txBody>
      </p:sp>
      <p:sp>
        <p:nvSpPr>
          <p:cNvPr id="7" name="Slide Number Placeholder 6"/>
          <p:cNvSpPr>
            <a:spLocks noGrp="1"/>
          </p:cNvSpPr>
          <p:nvPr>
            <p:ph type="sldNum" sz="quarter" idx="12"/>
          </p:nvPr>
        </p:nvSpPr>
        <p:spPr>
          <a:xfrm>
            <a:off x="10953403" y="6556248"/>
            <a:ext cx="487553" cy="301752"/>
          </a:xfrm>
        </p:spPr>
        <p:txBody>
          <a:bodyPr/>
          <a:lstStyle>
            <a:lvl1pPr algn="ctr">
              <a:defRPr sz="900"/>
            </a:lvl1pPr>
          </a:lstStyle>
          <a:p>
            <a:fld id="{B6F15528-21DE-4FAA-801E-634DDDAF4B2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xmlns="" val="2374840664"/>
      </p:ext>
    </p:extLst>
  </p:cSld>
  <p:clrMapOvr>
    <a:overrideClrMapping bg1="dk1" tx1="lt1" bg2="dk2" tx2="lt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9AD539-BAE0-4550-AE81-599ABF6DF1F6}" type="datetime1">
              <a:rPr lang="en-US" smtClean="0">
                <a:solidFill>
                  <a:prstClr val="white"/>
                </a:solidFill>
              </a:rPr>
              <a:pPr/>
              <a:t>5/9/2020</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xmlns="" val="24709805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0045" y="381000"/>
            <a:ext cx="2539339"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381000"/>
            <a:ext cx="832903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8165B4-B032-4331-93BD-9CF2B0023020}" type="datetime1">
              <a:rPr lang="en-US" smtClean="0">
                <a:solidFill>
                  <a:prstClr val="white"/>
                </a:solidFill>
              </a:rPr>
              <a:pPr/>
              <a:t>5/9/2020</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xmlns="" val="39540196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609601"/>
            <a:ext cx="10360501"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828324" y="4953000"/>
            <a:ext cx="8532178"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C10E0ED9-5C9B-4EAF-8078-E7EBC2D96CBF}" type="datetime1">
              <a:rPr lang="en-US" smtClean="0">
                <a:solidFill>
                  <a:prstClr val="black">
                    <a:lumMod val="65000"/>
                    <a:lumOff val="35000"/>
                  </a:prstClr>
                </a:solidFill>
              </a:rPr>
              <a:pPr/>
              <a:t>5/9/2020</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solidFill>
                  <a:prstClr val="black">
                    <a:lumMod val="65000"/>
                    <a:lumOff val="35000"/>
                  </a:prstClr>
                </a:solidFill>
              </a:rPr>
              <a:pPr/>
              <a:t>‹Nr.›</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xmlns="" val="1252273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870" y="606554"/>
            <a:ext cx="1129709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041" y="729658"/>
            <a:ext cx="11026744"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6993" y="2250901"/>
            <a:ext cx="5085750"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042" y="2926052"/>
            <a:ext cx="5391696"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2041" y="2250901"/>
            <a:ext cx="5085748"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6090" y="2926052"/>
            <a:ext cx="5391696"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903163"/>
                </a:solidFill>
              </a:rPr>
              <a:pPr/>
              <a:t>5/9/2020</a:t>
            </a:fld>
            <a:endParaRPr lang="en-US" dirty="0">
              <a:solidFill>
                <a:srgbClr val="903163"/>
              </a:solidFill>
            </a:endParaRPr>
          </a:p>
        </p:txBody>
      </p:sp>
      <p:sp>
        <p:nvSpPr>
          <p:cNvPr id="8" name="Footer Placeholder 7"/>
          <p:cNvSpPr>
            <a:spLocks noGrp="1"/>
          </p:cNvSpPr>
          <p:nvPr>
            <p:ph type="ftr" sz="quarter" idx="11"/>
          </p:nvPr>
        </p:nvSpPr>
        <p:spPr/>
        <p:txBody>
          <a:bodyPr/>
          <a:lstStyle/>
          <a:p>
            <a:endParaRPr lang="en-US" dirty="0">
              <a:solidFill>
                <a:srgbClr val="903163"/>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3163"/>
                </a:solidFill>
              </a:rPr>
              <a:pPr/>
              <a:t>‹Nr.›</a:t>
            </a:fld>
            <a:endParaRPr lang="en-US" dirty="0">
              <a:solidFill>
                <a:srgbClr val="903163"/>
              </a:solidFill>
            </a:endParaRPr>
          </a:p>
        </p:txBody>
      </p:sp>
    </p:spTree>
    <p:extLst>
      <p:ext uri="{BB962C8B-B14F-4D97-AF65-F5344CB8AC3E}">
        <p14:creationId xmlns:p14="http://schemas.microsoft.com/office/powerpoint/2010/main" xmlns="" val="31643166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5FD447DD-EC51-471C-9592-D8CF6B027B10}" type="datetime1">
              <a:rPr lang="en-US" smtClean="0">
                <a:solidFill>
                  <a:prstClr val="black">
                    <a:lumMod val="65000"/>
                    <a:lumOff val="35000"/>
                  </a:prstClr>
                </a:solidFill>
              </a:rPr>
              <a:pPr/>
              <a:t>5/9/2020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xmlns="" val="2217030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1371601"/>
            <a:ext cx="10360501"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962833" y="4068764"/>
            <a:ext cx="10360501"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EF3B3A-CBD4-49E2-88BB-6027016644AE}" type="datetime1">
              <a:rPr lang="en-US" smtClean="0">
                <a:solidFill>
                  <a:prstClr val="black">
                    <a:lumMod val="65000"/>
                    <a:lumOff val="35000"/>
                  </a:prstClr>
                </a:solidFill>
              </a:rPr>
              <a:pPr/>
              <a:t>5/9/2020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‹Nr.›</a:t>
            </a:fld>
            <a:endParaRPr lang="en-US">
              <a:solidFill>
                <a:prstClr val="black">
                  <a:lumMod val="65000"/>
                  <a:lumOff val="35000"/>
                </a:prstClr>
              </a:solidFill>
            </a:endParaRPr>
          </a:p>
        </p:txBody>
      </p:sp>
      <p:sp>
        <p:nvSpPr>
          <p:cNvPr id="7" name="Oval 6"/>
          <p:cNvSpPr/>
          <p:nvPr/>
        </p:nvSpPr>
        <p:spPr>
          <a:xfrm>
            <a:off x="5992839" y="3924300"/>
            <a:ext cx="113000"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6259469" y="3924300"/>
            <a:ext cx="113000"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5727479" y="3924300"/>
            <a:ext cx="113000"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36071966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6195986" y="1600201"/>
            <a:ext cx="5383398"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77B80146-74BE-4495-81A0-8BEE4685F161}" type="datetime1">
              <a:rPr lang="en-US" smtClean="0">
                <a:solidFill>
                  <a:prstClr val="black">
                    <a:lumMod val="65000"/>
                    <a:lumOff val="35000"/>
                  </a:prstClr>
                </a:solidFill>
              </a:rPr>
              <a:pPr/>
              <a:t>5/9/2020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‹Nr.›</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487553" y="1600200"/>
            <a:ext cx="5387461"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5787889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600200"/>
            <a:ext cx="5385514"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6195987" y="1600200"/>
            <a:ext cx="5387630"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00BFFA1-C6FC-455E-AC09-2BBF3D5E8E92}" type="datetime1">
              <a:rPr lang="en-US" smtClean="0">
                <a:solidFill>
                  <a:prstClr val="black">
                    <a:lumMod val="65000"/>
                    <a:lumOff val="35000"/>
                  </a:prstClr>
                </a:solidFill>
              </a:rPr>
              <a:pPr/>
              <a:t>5/9/2020</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‹Nr.›</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609441" y="2212848"/>
            <a:ext cx="5387461"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6228489" y="2212849"/>
            <a:ext cx="5387461"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14846483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18C7E57-CD77-49A6-881D-3C7EA57FA745}" type="datetime1">
              <a:rPr lang="en-US" smtClean="0">
                <a:solidFill>
                  <a:prstClr val="black">
                    <a:lumMod val="65000"/>
                    <a:lumOff val="35000"/>
                  </a:prstClr>
                </a:solidFill>
              </a:rPr>
              <a:pPr/>
              <a:t>5/9/2020</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xmlns="" val="34495294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7C900-7BEA-44F1-8265-7235CE9C4D01}" type="datetime1">
              <a:rPr lang="en-US" smtClean="0">
                <a:solidFill>
                  <a:prstClr val="black">
                    <a:lumMod val="65000"/>
                    <a:lumOff val="35000"/>
                  </a:prstClr>
                </a:solidFill>
              </a:rPr>
              <a:pPr/>
              <a:t>5/9/2020</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xmlns="" val="6001815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4066" y="266700"/>
            <a:ext cx="4010039"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958600" y="273051"/>
            <a:ext cx="6659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874066" y="2438401"/>
            <a:ext cx="4010039"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3CB263-B5A5-49D1-AB27-8BDF1B75CFED}" type="datetime1">
              <a:rPr lang="en-US" smtClean="0">
                <a:solidFill>
                  <a:prstClr val="black">
                    <a:lumMod val="65000"/>
                    <a:lumOff val="35000"/>
                  </a:prstClr>
                </a:solidFill>
              </a:rPr>
              <a:pPr/>
              <a:t>5/9/2020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xmlns="" val="393037010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8852" y="228600"/>
            <a:ext cx="7613782"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2010311" y="1143000"/>
            <a:ext cx="8070863"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238852" y="5810250"/>
            <a:ext cx="7613782"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6101C2-B6EF-4AD6-ACE8-725E3D4A636E}" type="datetime1">
              <a:rPr lang="en-US" smtClean="0">
                <a:solidFill>
                  <a:prstClr val="black">
                    <a:lumMod val="65000"/>
                    <a:lumOff val="35000"/>
                  </a:prstClr>
                </a:solidFill>
              </a:rPr>
              <a:pPr/>
              <a:t>5/9/2020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xmlns="" val="28933112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3F40C-B0CE-4057-8E13-84026DD5ABAF}" type="datetime1">
              <a:rPr lang="en-US" smtClean="0">
                <a:solidFill>
                  <a:prstClr val="black">
                    <a:lumMod val="65000"/>
                    <a:lumOff val="35000"/>
                  </a:prstClr>
                </a:solidFill>
              </a:rPr>
              <a:pPr/>
              <a:t>5/9/2020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xmlns="" val="2594930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0AB13C-A36F-46A0-8143-4B277FB39F4F}" type="datetime1">
              <a:rPr lang="en-US" smtClean="0">
                <a:solidFill>
                  <a:prstClr val="black">
                    <a:lumMod val="65000"/>
                    <a:lumOff val="35000"/>
                  </a:prstClr>
                </a:solidFill>
              </a:rPr>
              <a:pPr/>
              <a:t>5/9/2020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xmlns="" val="2417248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568" y="606554"/>
            <a:ext cx="1129709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744" y="729658"/>
            <a:ext cx="11026744" cy="988332"/>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903163"/>
                </a:solidFill>
              </a:rPr>
              <a:pPr/>
              <a:t>5/9/2020</a:t>
            </a:fld>
            <a:endParaRPr lang="en-US" dirty="0">
              <a:solidFill>
                <a:srgbClr val="903163"/>
              </a:solidFill>
            </a:endParaRPr>
          </a:p>
        </p:txBody>
      </p:sp>
      <p:sp>
        <p:nvSpPr>
          <p:cNvPr id="4" name="Footer Placeholder 3"/>
          <p:cNvSpPr>
            <a:spLocks noGrp="1"/>
          </p:cNvSpPr>
          <p:nvPr>
            <p:ph type="ftr" sz="quarter" idx="11"/>
          </p:nvPr>
        </p:nvSpPr>
        <p:spPr/>
        <p:txBody>
          <a:bodyPr/>
          <a:lstStyle/>
          <a:p>
            <a:endParaRPr lang="en-US" dirty="0">
              <a:solidFill>
                <a:srgbClr val="903163"/>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3163"/>
                </a:solidFill>
              </a:rPr>
              <a:pPr/>
              <a:t>‹Nr.›</a:t>
            </a:fld>
            <a:endParaRPr lang="en-US" dirty="0">
              <a:solidFill>
                <a:srgbClr val="903163"/>
              </a:solidFill>
            </a:endParaRPr>
          </a:p>
        </p:txBody>
      </p:sp>
    </p:spTree>
    <p:extLst>
      <p:ext uri="{BB962C8B-B14F-4D97-AF65-F5344CB8AC3E}">
        <p14:creationId xmlns:p14="http://schemas.microsoft.com/office/powerpoint/2010/main" xmlns="" val="281453174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034" y="685799"/>
            <a:ext cx="7998916" cy="2971801"/>
          </a:xfrm>
        </p:spPr>
        <p:txBody>
          <a:bodyPr anchor="b">
            <a:normAutofit/>
          </a:bodyPr>
          <a:lstStyle>
            <a:lvl1pPr algn="l">
              <a:defRPr sz="4800">
                <a:effectLst/>
              </a:defRPr>
            </a:lvl1pPr>
          </a:lstStyle>
          <a:p>
            <a:r>
              <a:rPr lang="en-US" dirty="0"/>
              <a:t>Click to edit Master title style</a:t>
            </a:r>
          </a:p>
        </p:txBody>
      </p:sp>
      <p:sp>
        <p:nvSpPr>
          <p:cNvPr id="3" name="Subtitle 2"/>
          <p:cNvSpPr>
            <a:spLocks noGrp="1"/>
          </p:cNvSpPr>
          <p:nvPr>
            <p:ph type="subTitle" idx="1"/>
          </p:nvPr>
        </p:nvSpPr>
        <p:spPr>
          <a:xfrm>
            <a:off x="684034" y="3843867"/>
            <a:ext cx="6399133"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8DA69A3-310E-40C5-9069-9D3EC948342B}" type="datetime1">
              <a:rPr lang="en-US" smtClean="0">
                <a:solidFill>
                  <a:srgbClr val="146194">
                    <a:lumMod val="50000"/>
                  </a:srgbClr>
                </a:solidFill>
              </a:rPr>
              <a:pPr/>
              <a:t>5/9/2020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cxnSp>
        <p:nvCxnSpPr>
          <p:cNvPr id="16" name="Straight Connector 15"/>
          <p:cNvCxnSpPr/>
          <p:nvPr/>
        </p:nvCxnSpPr>
        <p:spPr>
          <a:xfrm flipH="1">
            <a:off x="8225869" y="8467"/>
            <a:ext cx="3809008"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6580" y="91546"/>
            <a:ext cx="607907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3941" y="228600"/>
            <a:ext cx="495171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3927" y="32279"/>
            <a:ext cx="4851725"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3383" y="609601"/>
            <a:ext cx="4342268"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95568916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3AF1FF-58C6-4B7A-8F64-E34F573F5E08}" type="datetime1">
              <a:rPr lang="en-US" smtClean="0">
                <a:solidFill>
                  <a:srgbClr val="146194">
                    <a:lumMod val="50000"/>
                  </a:srgbClr>
                </a:solidFill>
              </a:rPr>
              <a:pPr/>
              <a:t>5/9/2020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24644822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034" y="2006600"/>
            <a:ext cx="8532178" cy="2281600"/>
          </a:xfrm>
        </p:spPr>
        <p:txBody>
          <a:bodyPr anchor="b">
            <a:normAutofit/>
          </a:bodyPr>
          <a:lstStyle>
            <a:lvl1pPr algn="l">
              <a:defRPr sz="3600" b="0" cap="all"/>
            </a:lvl1pPr>
          </a:lstStyle>
          <a:p>
            <a:r>
              <a:rPr lang="en-US" dirty="0"/>
              <a:t>Click to edit Master title style</a:t>
            </a:r>
          </a:p>
        </p:txBody>
      </p:sp>
      <p:sp>
        <p:nvSpPr>
          <p:cNvPr id="3" name="Text Placeholder 2"/>
          <p:cNvSpPr>
            <a:spLocks noGrp="1"/>
          </p:cNvSpPr>
          <p:nvPr>
            <p:ph type="body" idx="1"/>
          </p:nvPr>
        </p:nvSpPr>
        <p:spPr>
          <a:xfrm>
            <a:off x="684035" y="4495800"/>
            <a:ext cx="8532178"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CE57B11-CE5A-4CCC-9300-5B99B14153EF}" type="datetime1">
              <a:rPr lang="en-US" smtClean="0">
                <a:solidFill>
                  <a:srgbClr val="146194">
                    <a:lumMod val="50000"/>
                  </a:srgbClr>
                </a:solidFill>
              </a:rPr>
              <a:pPr/>
              <a:t>5/9/2020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25371165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4033" y="685800"/>
            <a:ext cx="4936369" cy="361526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06621" y="685801"/>
            <a:ext cx="4933194" cy="361526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F815D03-E8F2-4789-A34A-1761923390D8}" type="datetime1">
              <a:rPr lang="en-US" smtClean="0">
                <a:solidFill>
                  <a:srgbClr val="146194">
                    <a:lumMod val="50000"/>
                  </a:srgbClr>
                </a:solidFill>
              </a:rPr>
              <a:pPr/>
              <a:t>5/9/2020</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1321301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71827" y="685800"/>
            <a:ext cx="4648576"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4033" y="1270529"/>
            <a:ext cx="4936369"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77483" y="685800"/>
            <a:ext cx="4663919"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05033" y="1262062"/>
            <a:ext cx="4927904"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BF3B56-E67C-46E1-A186-27FE3D5A107F}" type="datetime1">
              <a:rPr lang="en-US" smtClean="0">
                <a:solidFill>
                  <a:srgbClr val="146194">
                    <a:lumMod val="50000"/>
                  </a:srgbClr>
                </a:solidFill>
              </a:rPr>
              <a:pPr/>
              <a:t>5/9/2020</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8147753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0FD0D42-54EA-4F2B-9286-FF3DB97CC8DC}" type="datetime1">
              <a:rPr lang="en-US" smtClean="0">
                <a:solidFill>
                  <a:srgbClr val="146194">
                    <a:lumMod val="50000"/>
                  </a:srgbClr>
                </a:solidFill>
              </a:rPr>
              <a:pPr/>
              <a:t>5/9/2020</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31432643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5D4CC-5210-415C-9FEE-FA3A66CFE1C2}" type="datetime1">
              <a:rPr lang="en-US" smtClean="0">
                <a:solidFill>
                  <a:srgbClr val="146194">
                    <a:lumMod val="50000"/>
                  </a:srgbClr>
                </a:solidFill>
              </a:rPr>
              <a:pPr/>
              <a:t>5/9/2020</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22608051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3167" y="685800"/>
            <a:ext cx="3656648"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684034" y="685800"/>
            <a:ext cx="5942053" cy="53086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083167" y="2209800"/>
            <a:ext cx="3656648"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74C12CB-CA4D-40F9-A5CC-C7012D4446AA}" type="datetime1">
              <a:rPr lang="en-US" smtClean="0">
                <a:solidFill>
                  <a:srgbClr val="146194">
                    <a:lumMod val="50000"/>
                  </a:srgbClr>
                </a:solidFill>
              </a:rPr>
              <a:pPr/>
              <a:t>5/9/2020</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15420959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1582" y="1447800"/>
            <a:ext cx="6018232" cy="11430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988754" y="914400"/>
            <a:ext cx="3280120"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4721582" y="2777067"/>
            <a:ext cx="6019820"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1B31C5B-BCB5-4418-A3BF-CAF361849AC3}" type="datetime1">
              <a:rPr lang="en-US" smtClean="0">
                <a:solidFill>
                  <a:srgbClr val="146194">
                    <a:lumMod val="50000"/>
                  </a:srgbClr>
                </a:solidFill>
              </a:rPr>
              <a:pPr/>
              <a:t>5/9/2020</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374702323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7" name="Picture Placeholder 2"/>
          <p:cNvSpPr>
            <a:spLocks noGrp="1" noChangeAspect="1"/>
          </p:cNvSpPr>
          <p:nvPr>
            <p:ph type="pic" idx="13"/>
          </p:nvPr>
        </p:nvSpPr>
        <p:spPr>
          <a:xfrm>
            <a:off x="685621" y="533400"/>
            <a:ext cx="10815995"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16" name="Text Placeholder 9"/>
          <p:cNvSpPr>
            <a:spLocks noGrp="1"/>
          </p:cNvSpPr>
          <p:nvPr>
            <p:ph type="body" sz="quarter" idx="14"/>
          </p:nvPr>
        </p:nvSpPr>
        <p:spPr>
          <a:xfrm>
            <a:off x="914164" y="3843867"/>
            <a:ext cx="8302047"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Date Placeholder 2"/>
          <p:cNvSpPr>
            <a:spLocks noGrp="1"/>
          </p:cNvSpPr>
          <p:nvPr>
            <p:ph type="dt" sz="half" idx="10"/>
          </p:nvPr>
        </p:nvSpPr>
        <p:spPr/>
        <p:txBody>
          <a:bodyPr/>
          <a:lstStyle/>
          <a:p>
            <a:fld id="{A9482F30-C311-4123-889C-0F1F7551D14C}" type="datetime1">
              <a:rPr lang="en-US" smtClean="0">
                <a:solidFill>
                  <a:srgbClr val="146194">
                    <a:lumMod val="50000"/>
                  </a:srgbClr>
                </a:solidFill>
              </a:rPr>
              <a:pPr/>
              <a:t>5/9/2020</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2271160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903163"/>
                </a:solidFill>
              </a:rPr>
              <a:pPr/>
              <a:t>5/9/2020</a:t>
            </a:fld>
            <a:endParaRPr lang="en-US" dirty="0">
              <a:solidFill>
                <a:srgbClr val="903163"/>
              </a:solidFill>
            </a:endParaRPr>
          </a:p>
        </p:txBody>
      </p:sp>
      <p:sp>
        <p:nvSpPr>
          <p:cNvPr id="3" name="Footer Placeholder 2"/>
          <p:cNvSpPr>
            <a:spLocks noGrp="1"/>
          </p:cNvSpPr>
          <p:nvPr>
            <p:ph type="ftr" sz="quarter" idx="11"/>
          </p:nvPr>
        </p:nvSpPr>
        <p:spPr/>
        <p:txBody>
          <a:bodyPr/>
          <a:lstStyle/>
          <a:p>
            <a:endParaRPr lang="en-US" dirty="0">
              <a:solidFill>
                <a:srgbClr val="903163"/>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3163"/>
                </a:solidFill>
              </a:rPr>
              <a:pPr/>
              <a:t>‹Nr.›</a:t>
            </a:fld>
            <a:endParaRPr lang="en-US" dirty="0">
              <a:solidFill>
                <a:srgbClr val="903163"/>
              </a:solidFill>
            </a:endParaRPr>
          </a:p>
        </p:txBody>
      </p:sp>
    </p:spTree>
    <p:extLst>
      <p:ext uri="{BB962C8B-B14F-4D97-AF65-F5344CB8AC3E}">
        <p14:creationId xmlns:p14="http://schemas.microsoft.com/office/powerpoint/2010/main" xmlns="" val="209871848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035" y="685800"/>
            <a:ext cx="10055781" cy="2743200"/>
          </a:xfrm>
        </p:spPr>
        <p:txBody>
          <a:bodyPr anchor="ctr">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034" y="4114800"/>
            <a:ext cx="8533765"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1B8A0AB-E192-4EE6-83F0-68125BAB3090}" type="datetime1">
              <a:rPr lang="en-US" smtClean="0">
                <a:solidFill>
                  <a:srgbClr val="146194">
                    <a:lumMod val="50000"/>
                  </a:srgbClr>
                </a:solidFill>
              </a:rPr>
              <a:pPr/>
              <a:t>5/9/2020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10909064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14" y="685800"/>
            <a:ext cx="9141620"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45835" y="3429000"/>
            <a:ext cx="8532178"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84035" y="4301068"/>
            <a:ext cx="8532178"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3CCF3B6-6C2E-4B6B-8628-CF3B4269078F}" type="datetime1">
              <a:rPr lang="en-US" smtClean="0">
                <a:solidFill>
                  <a:srgbClr val="146194">
                    <a:lumMod val="50000"/>
                  </a:srgbClr>
                </a:solidFill>
              </a:rPr>
              <a:pPr/>
              <a:t>5/9/2020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
        <p:nvSpPr>
          <p:cNvPr id="14" name="TextBox 13"/>
          <p:cNvSpPr txBox="1"/>
          <p:nvPr/>
        </p:nvSpPr>
        <p:spPr>
          <a:xfrm>
            <a:off x="531674" y="812222"/>
            <a:ext cx="609441"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82734" y="2768601"/>
            <a:ext cx="609441"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xmlns="" val="24060106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034" y="3429000"/>
            <a:ext cx="8532178" cy="1697400"/>
          </a:xfrm>
        </p:spPr>
        <p:txBody>
          <a:bodyPr anchor="b">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033" y="5132981"/>
            <a:ext cx="8533767"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4A0CD3A-8F2C-4979-81A2-9B25E5F72A4E}" type="datetime1">
              <a:rPr lang="en-US" smtClean="0">
                <a:solidFill>
                  <a:srgbClr val="146194">
                    <a:lumMod val="50000"/>
                  </a:srgbClr>
                </a:solidFill>
              </a:rPr>
              <a:pPr/>
              <a:t>5/9/2020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12661418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116" y="685800"/>
            <a:ext cx="9141619"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684035" y="3928534"/>
            <a:ext cx="8532178"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034" y="4978400"/>
            <a:ext cx="8532178"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308263D-3337-4EA1-88E0-C37BC412309E}" type="datetime1">
              <a:rPr lang="en-US" smtClean="0">
                <a:solidFill>
                  <a:srgbClr val="146194">
                    <a:lumMod val="50000"/>
                  </a:srgbClr>
                </a:solidFill>
              </a:rPr>
              <a:pPr/>
              <a:t>5/9/2020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
        <p:nvSpPr>
          <p:cNvPr id="11" name="TextBox 10"/>
          <p:cNvSpPr txBox="1"/>
          <p:nvPr/>
        </p:nvSpPr>
        <p:spPr>
          <a:xfrm>
            <a:off x="531674" y="812222"/>
            <a:ext cx="609441"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2" name="TextBox 11"/>
          <p:cNvSpPr txBox="1"/>
          <p:nvPr/>
        </p:nvSpPr>
        <p:spPr>
          <a:xfrm>
            <a:off x="10282734" y="2768601"/>
            <a:ext cx="609441"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xmlns="" val="2760419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035" y="685800"/>
            <a:ext cx="10055781" cy="2743200"/>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684034" y="3928534"/>
            <a:ext cx="8532178"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034" y="4766733"/>
            <a:ext cx="8532178"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FF106F-C945-4FE6-A08E-5800B8EC69E7}" type="datetime1">
              <a:rPr lang="en-US" smtClean="0">
                <a:solidFill>
                  <a:srgbClr val="146194">
                    <a:lumMod val="50000"/>
                  </a:srgbClr>
                </a:solidFill>
              </a:rPr>
              <a:pPr/>
              <a:t>5/9/2020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97615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31B0B3-79EF-44F3-A7D4-FED5365BCC38}" type="datetime1">
              <a:rPr lang="en-US" smtClean="0">
                <a:solidFill>
                  <a:srgbClr val="146194">
                    <a:lumMod val="50000"/>
                  </a:srgbClr>
                </a:solidFill>
              </a:rPr>
              <a:pPr/>
              <a:t>5/9/2020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53667055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2950" y="685800"/>
            <a:ext cx="2056864" cy="4572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621" y="685800"/>
            <a:ext cx="7821163" cy="5308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E85AFCB-3E96-4364-AC8D-13BB46BDB111}" type="datetime1">
              <a:rPr lang="en-US" smtClean="0">
                <a:solidFill>
                  <a:srgbClr val="146194">
                    <a:lumMod val="50000"/>
                  </a:srgbClr>
                </a:solidFill>
              </a:rPr>
              <a:pPr/>
              <a:t>5/9/2020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‹Nr.›</a:t>
            </a:fld>
            <a:endParaRPr lang="en-US" dirty="0">
              <a:solidFill>
                <a:srgbClr val="146194">
                  <a:lumMod val="50000"/>
                </a:srgbClr>
              </a:solidFill>
            </a:endParaRPr>
          </a:p>
        </p:txBody>
      </p:sp>
    </p:spTree>
    <p:extLst>
      <p:ext uri="{BB962C8B-B14F-4D97-AF65-F5344CB8AC3E}">
        <p14:creationId xmlns:p14="http://schemas.microsoft.com/office/powerpoint/2010/main" xmlns="" val="1580998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700" y="5141973"/>
            <a:ext cx="11295258"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041" y="5262296"/>
            <a:ext cx="4908166"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699" y="601200"/>
            <a:ext cx="11289899"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39333" y="5262305"/>
            <a:ext cx="5868458"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5/9/2020</a:t>
            </a:fld>
            <a:endParaRPr lang="en-US" dirty="0">
              <a:solidFill>
                <a:srgbClr val="4D1434">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D1434">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‹Nr.›</a:t>
            </a:fld>
            <a:endParaRPr lang="en-US" dirty="0">
              <a:solidFill>
                <a:srgbClr val="4D1434">
                  <a:lumMod val="75000"/>
                  <a:lumOff val="25000"/>
                </a:srgbClr>
              </a:solidFill>
            </a:endParaRPr>
          </a:p>
        </p:txBody>
      </p:sp>
    </p:spTree>
    <p:extLst>
      <p:ext uri="{BB962C8B-B14F-4D97-AF65-F5344CB8AC3E}">
        <p14:creationId xmlns:p14="http://schemas.microsoft.com/office/powerpoint/2010/main" xmlns="" val="2017237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041" y="4693389"/>
            <a:ext cx="11026744"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705" y="599725"/>
            <a:ext cx="1128791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045" y="5260136"/>
            <a:ext cx="11026745"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03163"/>
                </a:solidFill>
              </a:rPr>
              <a:pPr/>
              <a:t>5/9/2020</a:t>
            </a:fld>
            <a:endParaRPr lang="en-US" dirty="0">
              <a:solidFill>
                <a:srgbClr val="903163"/>
              </a:solidFill>
            </a:endParaRPr>
          </a:p>
        </p:txBody>
      </p:sp>
      <p:sp>
        <p:nvSpPr>
          <p:cNvPr id="6" name="Footer Placeholder 5"/>
          <p:cNvSpPr>
            <a:spLocks noGrp="1"/>
          </p:cNvSpPr>
          <p:nvPr>
            <p:ph type="ftr" sz="quarter" idx="11"/>
          </p:nvPr>
        </p:nvSpPr>
        <p:spPr/>
        <p:txBody>
          <a:bodyPr/>
          <a:lstStyle/>
          <a:p>
            <a:endParaRPr lang="en-US" dirty="0">
              <a:solidFill>
                <a:srgbClr val="90316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3163"/>
                </a:solidFill>
              </a:rPr>
              <a:pPr/>
              <a:t>‹Nr.›</a:t>
            </a:fld>
            <a:endParaRPr lang="en-US" dirty="0">
              <a:solidFill>
                <a:srgbClr val="903163"/>
              </a:solidFill>
            </a:endParaRPr>
          </a:p>
        </p:txBody>
      </p:sp>
    </p:spTree>
    <p:extLst>
      <p:ext uri="{BB962C8B-B14F-4D97-AF65-F5344CB8AC3E}">
        <p14:creationId xmlns:p14="http://schemas.microsoft.com/office/powerpoint/2010/main" xmlns="" val="2950144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171" y="614407"/>
            <a:ext cx="11306393"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041" y="702156"/>
            <a:ext cx="11026744"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03163"/>
                </a:solidFill>
              </a:rPr>
              <a:pPr/>
              <a:t>5/9/2020</a:t>
            </a:fld>
            <a:endParaRPr lang="en-US" dirty="0">
              <a:solidFill>
                <a:srgbClr val="903163"/>
              </a:solidFill>
            </a:endParaRPr>
          </a:p>
        </p:txBody>
      </p:sp>
      <p:sp>
        <p:nvSpPr>
          <p:cNvPr id="5" name="Footer Placeholder 4"/>
          <p:cNvSpPr>
            <a:spLocks noGrp="1"/>
          </p:cNvSpPr>
          <p:nvPr>
            <p:ph type="ftr" sz="quarter" idx="11"/>
          </p:nvPr>
        </p:nvSpPr>
        <p:spPr/>
        <p:txBody>
          <a:bodyPr/>
          <a:lstStyle/>
          <a:p>
            <a:endParaRPr lang="en-US" dirty="0">
              <a:solidFill>
                <a:srgbClr val="903163"/>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3163"/>
                </a:solidFill>
              </a:rPr>
              <a:pPr/>
              <a:t>‹Nr.›</a:t>
            </a:fld>
            <a:endParaRPr lang="en-US" dirty="0">
              <a:solidFill>
                <a:srgbClr val="903163"/>
              </a:solidFill>
            </a:endParaRPr>
          </a:p>
        </p:txBody>
      </p:sp>
    </p:spTree>
    <p:extLst>
      <p:ext uri="{BB962C8B-B14F-4D97-AF65-F5344CB8AC3E}">
        <p14:creationId xmlns:p14="http://schemas.microsoft.com/office/powerpoint/2010/main" xmlns="" val="1681439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6904" y="599725"/>
            <a:ext cx="2906060"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6899" y="675729"/>
            <a:ext cx="2003642"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726" y="675729"/>
            <a:ext cx="7894223"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1335" y="5956146"/>
            <a:ext cx="1327795"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5/9/2020</a:t>
            </a:fld>
            <a:endParaRPr lang="en-US" dirty="0">
              <a:solidFill>
                <a:srgbClr val="4D1434">
                  <a:lumMod val="75000"/>
                  <a:lumOff val="25000"/>
                </a:srgbClr>
              </a:solidFill>
            </a:endParaRPr>
          </a:p>
        </p:txBody>
      </p:sp>
      <p:sp>
        <p:nvSpPr>
          <p:cNvPr id="5" name="Footer Placeholder 4"/>
          <p:cNvSpPr>
            <a:spLocks noGrp="1"/>
          </p:cNvSpPr>
          <p:nvPr>
            <p:ph type="ftr" sz="quarter" idx="11"/>
          </p:nvPr>
        </p:nvSpPr>
        <p:spPr>
          <a:xfrm>
            <a:off x="774726" y="5951820"/>
            <a:ext cx="7894223" cy="365125"/>
          </a:xfrm>
        </p:spPr>
        <p:txBody>
          <a:bodyPr/>
          <a:lstStyle/>
          <a:p>
            <a:endParaRPr lang="en-US" dirty="0">
              <a:solidFill>
                <a:srgbClr val="903163"/>
              </a:solidFill>
            </a:endParaRPr>
          </a:p>
        </p:txBody>
      </p:sp>
      <p:sp>
        <p:nvSpPr>
          <p:cNvPr id="6" name="Slide Number Placeholder 5"/>
          <p:cNvSpPr>
            <a:spLocks noGrp="1"/>
          </p:cNvSpPr>
          <p:nvPr>
            <p:ph type="sldNum" sz="quarter" idx="12"/>
          </p:nvPr>
        </p:nvSpPr>
        <p:spPr>
          <a:xfrm>
            <a:off x="10443899" y="5956146"/>
            <a:ext cx="1163892"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‹Nr.›</a:t>
            </a:fld>
            <a:endParaRPr lang="en-US" dirty="0">
              <a:solidFill>
                <a:srgbClr val="4D1434">
                  <a:lumMod val="75000"/>
                  <a:lumOff val="25000"/>
                </a:srgbClr>
              </a:solidFill>
            </a:endParaRPr>
          </a:p>
        </p:txBody>
      </p:sp>
    </p:spTree>
    <p:extLst>
      <p:ext uri="{BB962C8B-B14F-4D97-AF65-F5344CB8AC3E}">
        <p14:creationId xmlns:p14="http://schemas.microsoft.com/office/powerpoint/2010/main" xmlns="" val="3095575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328494" y="2671851"/>
            <a:ext cx="6030029" cy="1546400"/>
          </a:xfrm>
          <a:prstGeom prst="rect">
            <a:avLst/>
          </a:prstGeom>
        </p:spPr>
        <p:txBody>
          <a:bodyPr spcFirstLastPara="1" wrap="square" lIns="121879" tIns="121879" rIns="121879" bIns="121879" anchor="b" anchorCtr="0">
            <a:no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cxnSp>
        <p:nvCxnSpPr>
          <p:cNvPr id="11" name="Google Shape;11;p2"/>
          <p:cNvCxnSpPr/>
          <p:nvPr/>
        </p:nvCxnSpPr>
        <p:spPr>
          <a:xfrm>
            <a:off x="-8027" y="4902016"/>
            <a:ext cx="12212819" cy="0"/>
          </a:xfrm>
          <a:prstGeom prst="straightConnector1">
            <a:avLst/>
          </a:prstGeom>
          <a:noFill/>
          <a:ln w="9525" cap="flat" cmpd="sng">
            <a:solidFill>
              <a:srgbClr val="000000"/>
            </a:solidFill>
            <a:prstDash val="solid"/>
            <a:round/>
            <a:headEnd type="none" w="med" len="med"/>
            <a:tailEnd type="none" w="med" len="med"/>
          </a:ln>
        </p:spPr>
      </p:cxnSp>
      <p:sp>
        <p:nvSpPr>
          <p:cNvPr id="12" name="Google Shape;12;p2"/>
          <p:cNvSpPr/>
          <p:nvPr/>
        </p:nvSpPr>
        <p:spPr>
          <a:xfrm>
            <a:off x="1490216" y="4524000"/>
            <a:ext cx="755803" cy="756000"/>
          </a:xfrm>
          <a:prstGeom prst="ellipse">
            <a:avLst/>
          </a:prstGeom>
          <a:solidFill>
            <a:srgbClr val="FFCD00"/>
          </a:solidFill>
          <a:ln>
            <a:noFill/>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xmlns="" val="4034488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1616" y="2666999"/>
            <a:ext cx="8928421"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1611" y="4777381"/>
            <a:ext cx="8928423"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A12ABC-0DA4-471B-A93F-4993A43C9633}"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37502950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txBox="1">
            <a:spLocks noGrp="1"/>
          </p:cNvSpPr>
          <p:nvPr>
            <p:ph type="subTitle" idx="1"/>
          </p:nvPr>
        </p:nvSpPr>
        <p:spPr>
          <a:xfrm>
            <a:off x="2695702" y="3754564"/>
            <a:ext cx="7453259" cy="1046400"/>
          </a:xfrm>
          <a:prstGeom prst="rect">
            <a:avLst/>
          </a:prstGeom>
        </p:spPr>
        <p:txBody>
          <a:bodyPr spcFirstLastPara="1" wrap="square" lIns="121879" tIns="121879" rIns="121879" bIns="121879" anchor="t" anchorCtr="0">
            <a:noAutofit/>
          </a:bodyPr>
          <a:lstStyle>
            <a:lvl1pPr lvl="0" rtl="0">
              <a:spcBef>
                <a:spcPts val="0"/>
              </a:spcBef>
              <a:spcAft>
                <a:spcPts val="0"/>
              </a:spcAft>
              <a:buClr>
                <a:srgbClr val="000000"/>
              </a:buClr>
              <a:buSzPts val="1400"/>
              <a:buNone/>
              <a:defRPr sz="1900">
                <a:highlight>
                  <a:srgbClr val="FFCD00"/>
                </a:highlight>
              </a:defRPr>
            </a:lvl1pPr>
            <a:lvl2pPr lvl="1" rtl="0">
              <a:spcBef>
                <a:spcPts val="0"/>
              </a:spcBef>
              <a:spcAft>
                <a:spcPts val="0"/>
              </a:spcAft>
              <a:buClr>
                <a:schemeClr val="dk2"/>
              </a:buClr>
              <a:buSzPts val="1400"/>
              <a:buNone/>
              <a:defRPr sz="1900">
                <a:solidFill>
                  <a:schemeClr val="dk2"/>
                </a:solidFill>
                <a:highlight>
                  <a:srgbClr val="FFCD00"/>
                </a:highlight>
              </a:defRPr>
            </a:lvl2pPr>
            <a:lvl3pPr lvl="2" rtl="0">
              <a:spcBef>
                <a:spcPts val="0"/>
              </a:spcBef>
              <a:spcAft>
                <a:spcPts val="0"/>
              </a:spcAft>
              <a:buClr>
                <a:schemeClr val="dk2"/>
              </a:buClr>
              <a:buSzPts val="1400"/>
              <a:buNone/>
              <a:defRPr sz="1900">
                <a:solidFill>
                  <a:schemeClr val="dk2"/>
                </a:solidFill>
                <a:highlight>
                  <a:srgbClr val="FFCD00"/>
                </a:highlight>
              </a:defRPr>
            </a:lvl3pPr>
            <a:lvl4pPr lvl="3" rtl="0">
              <a:spcBef>
                <a:spcPts val="0"/>
              </a:spcBef>
              <a:spcAft>
                <a:spcPts val="0"/>
              </a:spcAft>
              <a:buClr>
                <a:schemeClr val="dk2"/>
              </a:buClr>
              <a:buSzPts val="1400"/>
              <a:buNone/>
              <a:defRPr sz="1900">
                <a:solidFill>
                  <a:schemeClr val="dk2"/>
                </a:solidFill>
                <a:highlight>
                  <a:srgbClr val="FFCD00"/>
                </a:highlight>
              </a:defRPr>
            </a:lvl4pPr>
            <a:lvl5pPr lvl="4" rtl="0">
              <a:spcBef>
                <a:spcPts val="0"/>
              </a:spcBef>
              <a:spcAft>
                <a:spcPts val="0"/>
              </a:spcAft>
              <a:buClr>
                <a:schemeClr val="dk2"/>
              </a:buClr>
              <a:buSzPts val="1400"/>
              <a:buNone/>
              <a:defRPr sz="1900">
                <a:solidFill>
                  <a:schemeClr val="dk2"/>
                </a:solidFill>
                <a:highlight>
                  <a:srgbClr val="FFCD00"/>
                </a:highlight>
              </a:defRPr>
            </a:lvl5pPr>
            <a:lvl6pPr lvl="5" rtl="0">
              <a:spcBef>
                <a:spcPts val="0"/>
              </a:spcBef>
              <a:spcAft>
                <a:spcPts val="0"/>
              </a:spcAft>
              <a:buClr>
                <a:schemeClr val="dk2"/>
              </a:buClr>
              <a:buSzPts val="1400"/>
              <a:buNone/>
              <a:defRPr sz="1900">
                <a:solidFill>
                  <a:schemeClr val="dk2"/>
                </a:solidFill>
                <a:highlight>
                  <a:srgbClr val="FFCD00"/>
                </a:highlight>
              </a:defRPr>
            </a:lvl6pPr>
            <a:lvl7pPr lvl="6" rtl="0">
              <a:spcBef>
                <a:spcPts val="0"/>
              </a:spcBef>
              <a:spcAft>
                <a:spcPts val="0"/>
              </a:spcAft>
              <a:buClr>
                <a:schemeClr val="dk2"/>
              </a:buClr>
              <a:buSzPts val="1400"/>
              <a:buNone/>
              <a:defRPr sz="1900">
                <a:solidFill>
                  <a:schemeClr val="dk2"/>
                </a:solidFill>
                <a:highlight>
                  <a:srgbClr val="FFCD00"/>
                </a:highlight>
              </a:defRPr>
            </a:lvl7pPr>
            <a:lvl8pPr lvl="7" rtl="0">
              <a:spcBef>
                <a:spcPts val="0"/>
              </a:spcBef>
              <a:spcAft>
                <a:spcPts val="0"/>
              </a:spcAft>
              <a:buClr>
                <a:schemeClr val="dk2"/>
              </a:buClr>
              <a:buSzPts val="1400"/>
              <a:buNone/>
              <a:defRPr sz="1900">
                <a:solidFill>
                  <a:schemeClr val="dk2"/>
                </a:solidFill>
                <a:highlight>
                  <a:srgbClr val="FFCD00"/>
                </a:highlight>
              </a:defRPr>
            </a:lvl8pPr>
            <a:lvl9pPr lvl="8" rtl="0">
              <a:spcBef>
                <a:spcPts val="0"/>
              </a:spcBef>
              <a:spcAft>
                <a:spcPts val="0"/>
              </a:spcAft>
              <a:buClr>
                <a:schemeClr val="dk2"/>
              </a:buClr>
              <a:buSzPts val="1400"/>
              <a:buNone/>
              <a:defRPr sz="1900">
                <a:solidFill>
                  <a:schemeClr val="dk2"/>
                </a:solidFill>
                <a:highlight>
                  <a:srgbClr val="FFCD00"/>
                </a:highlight>
              </a:defRPr>
            </a:lvl9pPr>
          </a:lstStyle>
          <a:p>
            <a:endParaRPr/>
          </a:p>
        </p:txBody>
      </p:sp>
      <p:cxnSp>
        <p:nvCxnSpPr>
          <p:cNvPr id="15" name="Google Shape;15;p3"/>
          <p:cNvCxnSpPr/>
          <p:nvPr/>
        </p:nvCxnSpPr>
        <p:spPr>
          <a:xfrm>
            <a:off x="-8031" y="3429016"/>
            <a:ext cx="2645311" cy="0"/>
          </a:xfrm>
          <a:prstGeom prst="straightConnector1">
            <a:avLst/>
          </a:prstGeom>
          <a:noFill/>
          <a:ln w="9525" cap="flat" cmpd="sng">
            <a:solidFill>
              <a:srgbClr val="CCCCCC"/>
            </a:solidFill>
            <a:prstDash val="solid"/>
            <a:round/>
            <a:headEnd type="none" w="med" len="med"/>
            <a:tailEnd type="none" w="med" len="med"/>
          </a:ln>
        </p:spPr>
      </p:cxnSp>
      <p:sp>
        <p:nvSpPr>
          <p:cNvPr id="16" name="Google Shape;16;p3"/>
          <p:cNvSpPr/>
          <p:nvPr/>
        </p:nvSpPr>
        <p:spPr>
          <a:xfrm>
            <a:off x="1490216" y="3051000"/>
            <a:ext cx="755803" cy="756000"/>
          </a:xfrm>
          <a:prstGeom prst="ellipse">
            <a:avLst/>
          </a:prstGeom>
          <a:solidFill>
            <a:srgbClr val="FFCD00"/>
          </a:solidFill>
          <a:ln>
            <a:noFill/>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3"/>
          <p:cNvSpPr txBox="1">
            <a:spLocks noGrp="1"/>
          </p:cNvSpPr>
          <p:nvPr>
            <p:ph type="ctrTitle"/>
          </p:nvPr>
        </p:nvSpPr>
        <p:spPr>
          <a:xfrm>
            <a:off x="2695602" y="2258031"/>
            <a:ext cx="5049085" cy="1546400"/>
          </a:xfrm>
          <a:prstGeom prst="rect">
            <a:avLst/>
          </a:prstGeom>
        </p:spPr>
        <p:txBody>
          <a:bodyPr spcFirstLastPara="1" wrap="square" lIns="121879" tIns="121879" rIns="121879" bIns="121879"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cxnSp>
        <p:nvCxnSpPr>
          <p:cNvPr id="18" name="Google Shape;18;p3"/>
          <p:cNvCxnSpPr/>
          <p:nvPr/>
        </p:nvCxnSpPr>
        <p:spPr>
          <a:xfrm>
            <a:off x="7863256" y="3429000"/>
            <a:ext cx="4333671" cy="0"/>
          </a:xfrm>
          <a:prstGeom prst="straightConnector1">
            <a:avLst/>
          </a:prstGeom>
          <a:noFill/>
          <a:ln w="9525" cap="flat" cmpd="sng">
            <a:solidFill>
              <a:srgbClr val="CCCCCC"/>
            </a:solidFill>
            <a:prstDash val="solid"/>
            <a:round/>
            <a:headEnd type="none" w="med" len="med"/>
            <a:tailEnd type="none" w="med" len="med"/>
          </a:ln>
        </p:spPr>
      </p:cxnSp>
      <p:sp>
        <p:nvSpPr>
          <p:cNvPr id="19" name="Google Shape;19;p3"/>
          <p:cNvSpPr txBox="1">
            <a:spLocks noGrp="1"/>
          </p:cNvSpPr>
          <p:nvPr>
            <p:ph type="sldNum" idx="12"/>
          </p:nvPr>
        </p:nvSpPr>
        <p:spPr>
          <a:xfrm>
            <a:off x="11388007" y="6333135"/>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‹Nr.›</a:t>
            </a:fld>
            <a:endParaRPr lang="en"/>
          </a:p>
        </p:txBody>
      </p:sp>
    </p:spTree>
    <p:extLst>
      <p:ext uri="{BB962C8B-B14F-4D97-AF65-F5344CB8AC3E}">
        <p14:creationId xmlns:p14="http://schemas.microsoft.com/office/powerpoint/2010/main" xmlns="" val="3839674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cxnSp>
        <p:nvCxnSpPr>
          <p:cNvPr id="27" name="Google Shape;27;p5"/>
          <p:cNvCxnSpPr/>
          <p:nvPr/>
        </p:nvCxnSpPr>
        <p:spPr>
          <a:xfrm>
            <a:off x="0" y="1508967"/>
            <a:ext cx="1833922"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1089683" y="1238356"/>
            <a:ext cx="541059" cy="541200"/>
          </a:xfrm>
          <a:prstGeom prst="ellipse">
            <a:avLst/>
          </a:prstGeom>
          <a:solidFill>
            <a:srgbClr val="FFCD00"/>
          </a:solidFill>
          <a:ln>
            <a:noFill/>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29;p5"/>
          <p:cNvSpPr txBox="1">
            <a:spLocks noGrp="1"/>
          </p:cNvSpPr>
          <p:nvPr>
            <p:ph type="title"/>
          </p:nvPr>
        </p:nvSpPr>
        <p:spPr>
          <a:xfrm>
            <a:off x="1841191" y="1230224"/>
            <a:ext cx="5169853" cy="580800"/>
          </a:xfrm>
          <a:prstGeom prst="rect">
            <a:avLst/>
          </a:prstGeom>
        </p:spPr>
        <p:txBody>
          <a:bodyPr spcFirstLastPara="1" wrap="square" lIns="121879" tIns="121879" rIns="121879" bIns="121879" anchor="ctr" anchorCtr="0">
            <a:noAutofit/>
          </a:bodyPr>
          <a:lstStyle>
            <a:lvl1pPr lvl="0" rtl="0">
              <a:spcBef>
                <a:spcPts val="0"/>
              </a:spcBef>
              <a:spcAft>
                <a:spcPts val="0"/>
              </a:spcAft>
              <a:buSzPts val="2000"/>
              <a:buFont typeface="Lora"/>
              <a:buNone/>
              <a:defRPr sz="2700" b="1">
                <a:latin typeface="Lora"/>
                <a:ea typeface="Lora"/>
                <a:cs typeface="Lora"/>
                <a:sym typeface="Lora"/>
              </a:defRPr>
            </a:lvl1pPr>
            <a:lvl2pPr lvl="1" rtl="0">
              <a:spcBef>
                <a:spcPts val="0"/>
              </a:spcBef>
              <a:spcAft>
                <a:spcPts val="0"/>
              </a:spcAft>
              <a:buSzPts val="2000"/>
              <a:buFont typeface="Lora"/>
              <a:buNone/>
              <a:defRPr sz="2700" b="1">
                <a:highlight>
                  <a:srgbClr val="FFFFFF"/>
                </a:highlight>
                <a:latin typeface="Lora"/>
                <a:ea typeface="Lora"/>
                <a:cs typeface="Lora"/>
                <a:sym typeface="Lora"/>
              </a:defRPr>
            </a:lvl2pPr>
            <a:lvl3pPr lvl="2" rtl="0">
              <a:spcBef>
                <a:spcPts val="0"/>
              </a:spcBef>
              <a:spcAft>
                <a:spcPts val="0"/>
              </a:spcAft>
              <a:buSzPts val="2000"/>
              <a:buFont typeface="Lora"/>
              <a:buNone/>
              <a:defRPr sz="2700" b="1">
                <a:highlight>
                  <a:srgbClr val="FFFFFF"/>
                </a:highlight>
                <a:latin typeface="Lora"/>
                <a:ea typeface="Lora"/>
                <a:cs typeface="Lora"/>
                <a:sym typeface="Lora"/>
              </a:defRPr>
            </a:lvl3pPr>
            <a:lvl4pPr lvl="3" rtl="0">
              <a:spcBef>
                <a:spcPts val="0"/>
              </a:spcBef>
              <a:spcAft>
                <a:spcPts val="0"/>
              </a:spcAft>
              <a:buSzPts val="2000"/>
              <a:buFont typeface="Lora"/>
              <a:buNone/>
              <a:defRPr sz="2700" b="1">
                <a:highlight>
                  <a:srgbClr val="FFFFFF"/>
                </a:highlight>
                <a:latin typeface="Lora"/>
                <a:ea typeface="Lora"/>
                <a:cs typeface="Lora"/>
                <a:sym typeface="Lora"/>
              </a:defRPr>
            </a:lvl4pPr>
            <a:lvl5pPr lvl="4" rtl="0">
              <a:spcBef>
                <a:spcPts val="0"/>
              </a:spcBef>
              <a:spcAft>
                <a:spcPts val="0"/>
              </a:spcAft>
              <a:buSzPts val="2000"/>
              <a:buFont typeface="Lora"/>
              <a:buNone/>
              <a:defRPr sz="2700" b="1">
                <a:highlight>
                  <a:srgbClr val="FFFFFF"/>
                </a:highlight>
                <a:latin typeface="Lora"/>
                <a:ea typeface="Lora"/>
                <a:cs typeface="Lora"/>
                <a:sym typeface="Lora"/>
              </a:defRPr>
            </a:lvl5pPr>
            <a:lvl6pPr lvl="5" rtl="0">
              <a:spcBef>
                <a:spcPts val="0"/>
              </a:spcBef>
              <a:spcAft>
                <a:spcPts val="0"/>
              </a:spcAft>
              <a:buSzPts val="2000"/>
              <a:buFont typeface="Lora"/>
              <a:buNone/>
              <a:defRPr sz="2700" b="1">
                <a:highlight>
                  <a:srgbClr val="FFFFFF"/>
                </a:highlight>
                <a:latin typeface="Lora"/>
                <a:ea typeface="Lora"/>
                <a:cs typeface="Lora"/>
                <a:sym typeface="Lora"/>
              </a:defRPr>
            </a:lvl6pPr>
            <a:lvl7pPr lvl="6" rtl="0">
              <a:spcBef>
                <a:spcPts val="0"/>
              </a:spcBef>
              <a:spcAft>
                <a:spcPts val="0"/>
              </a:spcAft>
              <a:buSzPts val="2000"/>
              <a:buFont typeface="Lora"/>
              <a:buNone/>
              <a:defRPr sz="2700" b="1">
                <a:highlight>
                  <a:srgbClr val="FFFFFF"/>
                </a:highlight>
                <a:latin typeface="Lora"/>
                <a:ea typeface="Lora"/>
                <a:cs typeface="Lora"/>
                <a:sym typeface="Lora"/>
              </a:defRPr>
            </a:lvl7pPr>
            <a:lvl8pPr lvl="7" rtl="0">
              <a:spcBef>
                <a:spcPts val="0"/>
              </a:spcBef>
              <a:spcAft>
                <a:spcPts val="0"/>
              </a:spcAft>
              <a:buSzPts val="2000"/>
              <a:buFont typeface="Lora"/>
              <a:buNone/>
              <a:defRPr sz="2700" b="1">
                <a:highlight>
                  <a:srgbClr val="FFFFFF"/>
                </a:highlight>
                <a:latin typeface="Lora"/>
                <a:ea typeface="Lora"/>
                <a:cs typeface="Lora"/>
                <a:sym typeface="Lora"/>
              </a:defRPr>
            </a:lvl8pPr>
            <a:lvl9pPr lvl="8" rtl="0">
              <a:spcBef>
                <a:spcPts val="0"/>
              </a:spcBef>
              <a:spcAft>
                <a:spcPts val="0"/>
              </a:spcAft>
              <a:buSzPts val="2000"/>
              <a:buFont typeface="Lora"/>
              <a:buNone/>
              <a:defRPr sz="2700"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841187" y="2155293"/>
            <a:ext cx="9077236" cy="4149600"/>
          </a:xfrm>
          <a:prstGeom prst="rect">
            <a:avLst/>
          </a:prstGeom>
        </p:spPr>
        <p:txBody>
          <a:bodyPr spcFirstLastPara="1" wrap="square" lIns="121879" tIns="121879" rIns="121879" bIns="121879" anchor="t" anchorCtr="0">
            <a:noAutofit/>
          </a:bodyPr>
          <a:lstStyle>
            <a:lvl1pPr marL="609493" lvl="0" indent="-507911" rtl="0">
              <a:spcBef>
                <a:spcPts val="800"/>
              </a:spcBef>
              <a:spcAft>
                <a:spcPts val="0"/>
              </a:spcAft>
              <a:buClr>
                <a:srgbClr val="FFCD00"/>
              </a:buClr>
              <a:buSzPts val="2400"/>
              <a:buFont typeface="Quattrocento Sans"/>
              <a:buChar char="◉"/>
              <a:defRPr sz="3200">
                <a:latin typeface="Quattrocento Sans"/>
                <a:ea typeface="Quattrocento Sans"/>
                <a:cs typeface="Quattrocento Sans"/>
                <a:sym typeface="Quattrocento Sans"/>
              </a:defRPr>
            </a:lvl1pPr>
            <a:lvl2pPr marL="1218987" lvl="1" indent="-474050" rtl="0">
              <a:spcBef>
                <a:spcPts val="0"/>
              </a:spcBef>
              <a:spcAft>
                <a:spcPts val="0"/>
              </a:spcAft>
              <a:buClr>
                <a:srgbClr val="FFCD00"/>
              </a:buClr>
              <a:buSzPts val="2000"/>
              <a:buFont typeface="Quattrocento Sans"/>
              <a:buChar char="○"/>
              <a:defRPr sz="2700">
                <a:latin typeface="Quattrocento Sans"/>
                <a:ea typeface="Quattrocento Sans"/>
                <a:cs typeface="Quattrocento Sans"/>
                <a:sym typeface="Quattrocento Sans"/>
              </a:defRPr>
            </a:lvl2pPr>
            <a:lvl3pPr marL="1828480" lvl="2" indent="-474050" rtl="0">
              <a:spcBef>
                <a:spcPts val="0"/>
              </a:spcBef>
              <a:spcAft>
                <a:spcPts val="0"/>
              </a:spcAft>
              <a:buClr>
                <a:srgbClr val="FFCD00"/>
              </a:buClr>
              <a:buSzPts val="2000"/>
              <a:buFont typeface="Quattrocento Sans"/>
              <a:buChar char="■"/>
              <a:defRPr sz="2700">
                <a:latin typeface="Quattrocento Sans"/>
                <a:ea typeface="Quattrocento Sans"/>
                <a:cs typeface="Quattrocento Sans"/>
                <a:sym typeface="Quattrocento Sans"/>
              </a:defRPr>
            </a:lvl3pPr>
            <a:lvl4pPr marL="2437973" lvl="3" indent="-457120"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4pPr>
            <a:lvl5pPr marL="3047467" lvl="4" indent="-457120"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5pPr>
            <a:lvl6pPr marL="3656960" lvl="5" indent="-457120"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6pPr>
            <a:lvl7pPr marL="4266453" lvl="6" indent="-457120"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7pPr>
            <a:lvl8pPr marL="4875947" lvl="7" indent="-457120"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8pPr>
            <a:lvl9pPr marL="5485440" lvl="8" indent="-457120"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9pPr>
          </a:lstStyle>
          <a:p>
            <a:endParaRPr/>
          </a:p>
        </p:txBody>
      </p:sp>
      <p:cxnSp>
        <p:nvCxnSpPr>
          <p:cNvPr id="31" name="Google Shape;31;p5"/>
          <p:cNvCxnSpPr/>
          <p:nvPr/>
        </p:nvCxnSpPr>
        <p:spPr>
          <a:xfrm>
            <a:off x="7019042" y="1508967"/>
            <a:ext cx="5169853" cy="0"/>
          </a:xfrm>
          <a:prstGeom prst="straightConnector1">
            <a:avLst/>
          </a:prstGeom>
          <a:noFill/>
          <a:ln w="9525" cap="flat" cmpd="sng">
            <a:solidFill>
              <a:srgbClr val="CCCCCC"/>
            </a:solidFill>
            <a:prstDash val="solid"/>
            <a:round/>
            <a:headEnd type="none" w="med" len="med"/>
            <a:tailEnd type="none" w="med" len="med"/>
          </a:ln>
        </p:spPr>
      </p:cxnSp>
      <p:sp>
        <p:nvSpPr>
          <p:cNvPr id="32" name="Google Shape;32;p5"/>
          <p:cNvSpPr txBox="1">
            <a:spLocks noGrp="1"/>
          </p:cNvSpPr>
          <p:nvPr>
            <p:ph type="sldNum" idx="12"/>
          </p:nvPr>
        </p:nvSpPr>
        <p:spPr>
          <a:xfrm>
            <a:off x="11388007" y="6333135"/>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‹Nr.›</a:t>
            </a:fld>
            <a:endParaRPr lang="en"/>
          </a:p>
        </p:txBody>
      </p:sp>
    </p:spTree>
    <p:extLst>
      <p:ext uri="{BB962C8B-B14F-4D97-AF65-F5344CB8AC3E}">
        <p14:creationId xmlns:p14="http://schemas.microsoft.com/office/powerpoint/2010/main" xmlns="" val="472027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1841191" y="1230224"/>
            <a:ext cx="5169853" cy="580800"/>
          </a:xfrm>
          <a:prstGeom prst="rect">
            <a:avLst/>
          </a:prstGeom>
        </p:spPr>
        <p:txBody>
          <a:bodyPr spcFirstLastPara="1" wrap="square" lIns="121879" tIns="121879" rIns="121879" bIns="121879"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5" name="Google Shape;35;p6"/>
          <p:cNvSpPr txBox="1">
            <a:spLocks noGrp="1"/>
          </p:cNvSpPr>
          <p:nvPr>
            <p:ph type="body" idx="1"/>
          </p:nvPr>
        </p:nvSpPr>
        <p:spPr>
          <a:xfrm>
            <a:off x="1841187" y="2158267"/>
            <a:ext cx="4566011" cy="4308000"/>
          </a:xfrm>
          <a:prstGeom prst="rect">
            <a:avLst/>
          </a:prstGeom>
        </p:spPr>
        <p:txBody>
          <a:bodyPr spcFirstLastPara="1" wrap="square" lIns="121879" tIns="121879" rIns="121879" bIns="121879" anchor="t" anchorCtr="0">
            <a:noAutofit/>
          </a:bodyPr>
          <a:lstStyle>
            <a:lvl1pPr marL="609493" lvl="0" indent="-474050">
              <a:spcBef>
                <a:spcPts val="800"/>
              </a:spcBef>
              <a:spcAft>
                <a:spcPts val="0"/>
              </a:spcAft>
              <a:buSzPts val="2000"/>
              <a:buChar char="◉"/>
              <a:defRPr sz="2700"/>
            </a:lvl1pPr>
            <a:lvl2pPr marL="1218987" lvl="1" indent="-474050">
              <a:spcBef>
                <a:spcPts val="0"/>
              </a:spcBef>
              <a:spcAft>
                <a:spcPts val="0"/>
              </a:spcAft>
              <a:buSzPts val="2000"/>
              <a:buChar char="○"/>
              <a:defRPr/>
            </a:lvl2pPr>
            <a:lvl3pPr marL="1828480" lvl="2" indent="-474050">
              <a:spcBef>
                <a:spcPts val="0"/>
              </a:spcBef>
              <a:spcAft>
                <a:spcPts val="0"/>
              </a:spcAft>
              <a:buSzPts val="2000"/>
              <a:buChar char="■"/>
              <a:defRPr/>
            </a:lvl3pPr>
            <a:lvl4pPr marL="2437973" lvl="3" indent="-474050">
              <a:spcBef>
                <a:spcPts val="0"/>
              </a:spcBef>
              <a:spcAft>
                <a:spcPts val="0"/>
              </a:spcAft>
              <a:buSzPts val="2000"/>
              <a:buChar char="●"/>
              <a:defRPr sz="2700"/>
            </a:lvl4pPr>
            <a:lvl5pPr marL="3047467" lvl="4" indent="-474050">
              <a:spcBef>
                <a:spcPts val="0"/>
              </a:spcBef>
              <a:spcAft>
                <a:spcPts val="0"/>
              </a:spcAft>
              <a:buSzPts val="2000"/>
              <a:buChar char="○"/>
              <a:defRPr sz="2700"/>
            </a:lvl5pPr>
            <a:lvl6pPr marL="3656960" lvl="5" indent="-474050">
              <a:spcBef>
                <a:spcPts val="0"/>
              </a:spcBef>
              <a:spcAft>
                <a:spcPts val="0"/>
              </a:spcAft>
              <a:buSzPts val="2000"/>
              <a:buChar char="■"/>
              <a:defRPr sz="2700"/>
            </a:lvl6pPr>
            <a:lvl7pPr marL="4266453" lvl="6" indent="-474050">
              <a:spcBef>
                <a:spcPts val="0"/>
              </a:spcBef>
              <a:spcAft>
                <a:spcPts val="0"/>
              </a:spcAft>
              <a:buSzPts val="2000"/>
              <a:buChar char="●"/>
              <a:defRPr sz="2700"/>
            </a:lvl7pPr>
            <a:lvl8pPr marL="4875947" lvl="7" indent="-474050">
              <a:spcBef>
                <a:spcPts val="0"/>
              </a:spcBef>
              <a:spcAft>
                <a:spcPts val="0"/>
              </a:spcAft>
              <a:buSzPts val="2000"/>
              <a:buChar char="○"/>
              <a:defRPr sz="2700"/>
            </a:lvl8pPr>
            <a:lvl9pPr marL="5485440" lvl="8" indent="-474050">
              <a:spcBef>
                <a:spcPts val="0"/>
              </a:spcBef>
              <a:spcAft>
                <a:spcPts val="0"/>
              </a:spcAft>
              <a:buSzPts val="2000"/>
              <a:buChar char="■"/>
              <a:defRPr sz="2700"/>
            </a:lvl9pPr>
          </a:lstStyle>
          <a:p>
            <a:endParaRPr/>
          </a:p>
        </p:txBody>
      </p:sp>
      <p:sp>
        <p:nvSpPr>
          <p:cNvPr id="36" name="Google Shape;36;p6"/>
          <p:cNvSpPr txBox="1">
            <a:spLocks noGrp="1"/>
          </p:cNvSpPr>
          <p:nvPr>
            <p:ph type="body" idx="2"/>
          </p:nvPr>
        </p:nvSpPr>
        <p:spPr>
          <a:xfrm>
            <a:off x="6682147" y="2158267"/>
            <a:ext cx="4566011" cy="4308000"/>
          </a:xfrm>
          <a:prstGeom prst="rect">
            <a:avLst/>
          </a:prstGeom>
        </p:spPr>
        <p:txBody>
          <a:bodyPr spcFirstLastPara="1" wrap="square" lIns="121879" tIns="121879" rIns="121879" bIns="121879" anchor="t" anchorCtr="0">
            <a:noAutofit/>
          </a:bodyPr>
          <a:lstStyle>
            <a:lvl1pPr marL="609493" lvl="0" indent="-474050">
              <a:spcBef>
                <a:spcPts val="800"/>
              </a:spcBef>
              <a:spcAft>
                <a:spcPts val="0"/>
              </a:spcAft>
              <a:buSzPts val="2000"/>
              <a:buChar char="◉"/>
              <a:defRPr sz="2700"/>
            </a:lvl1pPr>
            <a:lvl2pPr marL="1218987" lvl="1" indent="-474050">
              <a:spcBef>
                <a:spcPts val="0"/>
              </a:spcBef>
              <a:spcAft>
                <a:spcPts val="0"/>
              </a:spcAft>
              <a:buSzPts val="2000"/>
              <a:buChar char="○"/>
              <a:defRPr/>
            </a:lvl2pPr>
            <a:lvl3pPr marL="1828480" lvl="2" indent="-474050">
              <a:spcBef>
                <a:spcPts val="0"/>
              </a:spcBef>
              <a:spcAft>
                <a:spcPts val="0"/>
              </a:spcAft>
              <a:buSzPts val="2000"/>
              <a:buChar char="■"/>
              <a:defRPr/>
            </a:lvl3pPr>
            <a:lvl4pPr marL="2437973" lvl="3" indent="-474050">
              <a:spcBef>
                <a:spcPts val="0"/>
              </a:spcBef>
              <a:spcAft>
                <a:spcPts val="0"/>
              </a:spcAft>
              <a:buSzPts val="2000"/>
              <a:buChar char="●"/>
              <a:defRPr sz="2700"/>
            </a:lvl4pPr>
            <a:lvl5pPr marL="3047467" lvl="4" indent="-474050">
              <a:spcBef>
                <a:spcPts val="0"/>
              </a:spcBef>
              <a:spcAft>
                <a:spcPts val="0"/>
              </a:spcAft>
              <a:buSzPts val="2000"/>
              <a:buChar char="○"/>
              <a:defRPr sz="2700"/>
            </a:lvl5pPr>
            <a:lvl6pPr marL="3656960" lvl="5" indent="-474050">
              <a:spcBef>
                <a:spcPts val="0"/>
              </a:spcBef>
              <a:spcAft>
                <a:spcPts val="0"/>
              </a:spcAft>
              <a:buSzPts val="2000"/>
              <a:buChar char="■"/>
              <a:defRPr sz="2700"/>
            </a:lvl6pPr>
            <a:lvl7pPr marL="4266453" lvl="6" indent="-474050">
              <a:spcBef>
                <a:spcPts val="0"/>
              </a:spcBef>
              <a:spcAft>
                <a:spcPts val="0"/>
              </a:spcAft>
              <a:buSzPts val="2000"/>
              <a:buChar char="●"/>
              <a:defRPr sz="2700"/>
            </a:lvl7pPr>
            <a:lvl8pPr marL="4875947" lvl="7" indent="-474050">
              <a:spcBef>
                <a:spcPts val="0"/>
              </a:spcBef>
              <a:spcAft>
                <a:spcPts val="0"/>
              </a:spcAft>
              <a:buSzPts val="2000"/>
              <a:buChar char="○"/>
              <a:defRPr sz="2700"/>
            </a:lvl8pPr>
            <a:lvl9pPr marL="5485440" lvl="8" indent="-474050">
              <a:spcBef>
                <a:spcPts val="0"/>
              </a:spcBef>
              <a:spcAft>
                <a:spcPts val="0"/>
              </a:spcAft>
              <a:buSzPts val="2000"/>
              <a:buChar char="■"/>
              <a:defRPr sz="2700"/>
            </a:lvl9pPr>
          </a:lstStyle>
          <a:p>
            <a:endParaRPr/>
          </a:p>
        </p:txBody>
      </p:sp>
      <p:cxnSp>
        <p:nvCxnSpPr>
          <p:cNvPr id="37" name="Google Shape;37;p6"/>
          <p:cNvCxnSpPr/>
          <p:nvPr/>
        </p:nvCxnSpPr>
        <p:spPr>
          <a:xfrm>
            <a:off x="0" y="1508967"/>
            <a:ext cx="1833922" cy="0"/>
          </a:xfrm>
          <a:prstGeom prst="straightConnector1">
            <a:avLst/>
          </a:prstGeom>
          <a:noFill/>
          <a:ln w="9525" cap="flat" cmpd="sng">
            <a:solidFill>
              <a:srgbClr val="CCCCCC"/>
            </a:solidFill>
            <a:prstDash val="solid"/>
            <a:round/>
            <a:headEnd type="none" w="med" len="med"/>
            <a:tailEnd type="none" w="med" len="med"/>
          </a:ln>
        </p:spPr>
      </p:cxnSp>
      <p:sp>
        <p:nvSpPr>
          <p:cNvPr id="38" name="Google Shape;38;p6"/>
          <p:cNvSpPr/>
          <p:nvPr/>
        </p:nvSpPr>
        <p:spPr>
          <a:xfrm>
            <a:off x="1089683" y="1238356"/>
            <a:ext cx="541059" cy="541200"/>
          </a:xfrm>
          <a:prstGeom prst="ellipse">
            <a:avLst/>
          </a:prstGeom>
          <a:solidFill>
            <a:srgbClr val="FFCD00"/>
          </a:solidFill>
          <a:ln>
            <a:noFill/>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cxnSp>
        <p:nvCxnSpPr>
          <p:cNvPr id="39" name="Google Shape;39;p6"/>
          <p:cNvCxnSpPr/>
          <p:nvPr/>
        </p:nvCxnSpPr>
        <p:spPr>
          <a:xfrm>
            <a:off x="7019042" y="1508967"/>
            <a:ext cx="5169853" cy="0"/>
          </a:xfrm>
          <a:prstGeom prst="straightConnector1">
            <a:avLst/>
          </a:prstGeom>
          <a:noFill/>
          <a:ln w="9525" cap="flat" cmpd="sng">
            <a:solidFill>
              <a:srgbClr val="CCCCCC"/>
            </a:solidFill>
            <a:prstDash val="solid"/>
            <a:round/>
            <a:headEnd type="none" w="med" len="med"/>
            <a:tailEnd type="none" w="med" len="med"/>
          </a:ln>
        </p:spPr>
      </p:cxnSp>
      <p:sp>
        <p:nvSpPr>
          <p:cNvPr id="40" name="Google Shape;40;p6"/>
          <p:cNvSpPr txBox="1">
            <a:spLocks noGrp="1"/>
          </p:cNvSpPr>
          <p:nvPr>
            <p:ph type="sldNum" idx="12"/>
          </p:nvPr>
        </p:nvSpPr>
        <p:spPr>
          <a:xfrm>
            <a:off x="11388007" y="6333135"/>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‹Nr.›</a:t>
            </a:fld>
            <a:endParaRPr lang="en"/>
          </a:p>
        </p:txBody>
      </p:sp>
    </p:spTree>
    <p:extLst>
      <p:ext uri="{BB962C8B-B14F-4D97-AF65-F5344CB8AC3E}">
        <p14:creationId xmlns:p14="http://schemas.microsoft.com/office/powerpoint/2010/main" xmlns="" val="898132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1841191" y="1230224"/>
            <a:ext cx="5169853" cy="580800"/>
          </a:xfrm>
          <a:prstGeom prst="rect">
            <a:avLst/>
          </a:prstGeom>
        </p:spPr>
        <p:txBody>
          <a:bodyPr spcFirstLastPara="1" wrap="square" lIns="121879" tIns="121879" rIns="121879" bIns="121879"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3" name="Google Shape;43;p7"/>
          <p:cNvSpPr txBox="1">
            <a:spLocks noGrp="1"/>
          </p:cNvSpPr>
          <p:nvPr>
            <p:ph type="body" idx="1"/>
          </p:nvPr>
        </p:nvSpPr>
        <p:spPr>
          <a:xfrm>
            <a:off x="1841187" y="2201433"/>
            <a:ext cx="3111190" cy="4163200"/>
          </a:xfrm>
          <a:prstGeom prst="rect">
            <a:avLst/>
          </a:prstGeom>
        </p:spPr>
        <p:txBody>
          <a:bodyPr spcFirstLastPara="1" wrap="square" lIns="121879" tIns="121879" rIns="121879" bIns="121879" anchor="t" anchorCtr="0">
            <a:noAutofit/>
          </a:bodyPr>
          <a:lstStyle>
            <a:lvl1pPr marL="609493" lvl="0" indent="-457120" rtl="0">
              <a:spcBef>
                <a:spcPts val="800"/>
              </a:spcBef>
              <a:spcAft>
                <a:spcPts val="0"/>
              </a:spcAft>
              <a:buSzPts val="1800"/>
              <a:buChar char="◉"/>
              <a:defRPr sz="2400"/>
            </a:lvl1pPr>
            <a:lvl2pPr marL="1218987" lvl="1" indent="-457120" rtl="0">
              <a:spcBef>
                <a:spcPts val="0"/>
              </a:spcBef>
              <a:spcAft>
                <a:spcPts val="0"/>
              </a:spcAft>
              <a:buSzPts val="1800"/>
              <a:buChar char="○"/>
              <a:defRPr sz="2400"/>
            </a:lvl2pPr>
            <a:lvl3pPr marL="1828480" lvl="2" indent="-457120" rtl="0">
              <a:spcBef>
                <a:spcPts val="0"/>
              </a:spcBef>
              <a:spcAft>
                <a:spcPts val="0"/>
              </a:spcAft>
              <a:buSzPts val="1800"/>
              <a:buChar char="■"/>
              <a:defRPr sz="2400"/>
            </a:lvl3pPr>
            <a:lvl4pPr marL="2437973" lvl="3" indent="-457120" rtl="0">
              <a:spcBef>
                <a:spcPts val="0"/>
              </a:spcBef>
              <a:spcAft>
                <a:spcPts val="0"/>
              </a:spcAft>
              <a:buSzPts val="1800"/>
              <a:buChar char="●"/>
              <a:defRPr/>
            </a:lvl4pPr>
            <a:lvl5pPr marL="3047467" lvl="4" indent="-457120" rtl="0">
              <a:spcBef>
                <a:spcPts val="0"/>
              </a:spcBef>
              <a:spcAft>
                <a:spcPts val="0"/>
              </a:spcAft>
              <a:buSzPts val="1800"/>
              <a:buChar char="○"/>
              <a:defRPr/>
            </a:lvl5pPr>
            <a:lvl6pPr marL="3656960" lvl="5" indent="-457120" rtl="0">
              <a:spcBef>
                <a:spcPts val="0"/>
              </a:spcBef>
              <a:spcAft>
                <a:spcPts val="0"/>
              </a:spcAft>
              <a:buSzPts val="1800"/>
              <a:buChar char="■"/>
              <a:defRPr/>
            </a:lvl6pPr>
            <a:lvl7pPr marL="4266453" lvl="6" indent="-457120" rtl="0">
              <a:spcBef>
                <a:spcPts val="0"/>
              </a:spcBef>
              <a:spcAft>
                <a:spcPts val="0"/>
              </a:spcAft>
              <a:buSzPts val="1800"/>
              <a:buChar char="●"/>
              <a:defRPr/>
            </a:lvl7pPr>
            <a:lvl8pPr marL="4875947" lvl="7" indent="-457120" rtl="0">
              <a:spcBef>
                <a:spcPts val="0"/>
              </a:spcBef>
              <a:spcAft>
                <a:spcPts val="0"/>
              </a:spcAft>
              <a:buSzPts val="1800"/>
              <a:buChar char="○"/>
              <a:defRPr/>
            </a:lvl8pPr>
            <a:lvl9pPr marL="5485440" lvl="8" indent="-457120" rtl="0">
              <a:spcBef>
                <a:spcPts val="0"/>
              </a:spcBef>
              <a:spcAft>
                <a:spcPts val="0"/>
              </a:spcAft>
              <a:buSzPts val="1800"/>
              <a:buChar char="■"/>
              <a:defRPr/>
            </a:lvl9pPr>
          </a:lstStyle>
          <a:p>
            <a:endParaRPr/>
          </a:p>
        </p:txBody>
      </p:sp>
      <p:sp>
        <p:nvSpPr>
          <p:cNvPr id="44" name="Google Shape;44;p7"/>
          <p:cNvSpPr txBox="1">
            <a:spLocks noGrp="1"/>
          </p:cNvSpPr>
          <p:nvPr>
            <p:ph type="body" idx="2"/>
          </p:nvPr>
        </p:nvSpPr>
        <p:spPr>
          <a:xfrm>
            <a:off x="5111884" y="2201433"/>
            <a:ext cx="3111190" cy="4163200"/>
          </a:xfrm>
          <a:prstGeom prst="rect">
            <a:avLst/>
          </a:prstGeom>
        </p:spPr>
        <p:txBody>
          <a:bodyPr spcFirstLastPara="1" wrap="square" lIns="121879" tIns="121879" rIns="121879" bIns="121879" anchor="t" anchorCtr="0">
            <a:noAutofit/>
          </a:bodyPr>
          <a:lstStyle>
            <a:lvl1pPr marL="609493" lvl="0" indent="-457120" rtl="0">
              <a:spcBef>
                <a:spcPts val="800"/>
              </a:spcBef>
              <a:spcAft>
                <a:spcPts val="0"/>
              </a:spcAft>
              <a:buSzPts val="1800"/>
              <a:buChar char="◉"/>
              <a:defRPr sz="2400"/>
            </a:lvl1pPr>
            <a:lvl2pPr marL="1218987" lvl="1" indent="-457120" rtl="0">
              <a:spcBef>
                <a:spcPts val="0"/>
              </a:spcBef>
              <a:spcAft>
                <a:spcPts val="0"/>
              </a:spcAft>
              <a:buSzPts val="1800"/>
              <a:buChar char="○"/>
              <a:defRPr sz="2400"/>
            </a:lvl2pPr>
            <a:lvl3pPr marL="1828480" lvl="2" indent="-457120" rtl="0">
              <a:spcBef>
                <a:spcPts val="0"/>
              </a:spcBef>
              <a:spcAft>
                <a:spcPts val="0"/>
              </a:spcAft>
              <a:buSzPts val="1800"/>
              <a:buChar char="■"/>
              <a:defRPr sz="2400"/>
            </a:lvl3pPr>
            <a:lvl4pPr marL="2437973" lvl="3" indent="-457120" rtl="0">
              <a:spcBef>
                <a:spcPts val="0"/>
              </a:spcBef>
              <a:spcAft>
                <a:spcPts val="0"/>
              </a:spcAft>
              <a:buSzPts val="1800"/>
              <a:buChar char="●"/>
              <a:defRPr/>
            </a:lvl4pPr>
            <a:lvl5pPr marL="3047467" lvl="4" indent="-457120" rtl="0">
              <a:spcBef>
                <a:spcPts val="0"/>
              </a:spcBef>
              <a:spcAft>
                <a:spcPts val="0"/>
              </a:spcAft>
              <a:buSzPts val="1800"/>
              <a:buChar char="○"/>
              <a:defRPr/>
            </a:lvl5pPr>
            <a:lvl6pPr marL="3656960" lvl="5" indent="-457120" rtl="0">
              <a:spcBef>
                <a:spcPts val="0"/>
              </a:spcBef>
              <a:spcAft>
                <a:spcPts val="0"/>
              </a:spcAft>
              <a:buSzPts val="1800"/>
              <a:buChar char="■"/>
              <a:defRPr/>
            </a:lvl6pPr>
            <a:lvl7pPr marL="4266453" lvl="6" indent="-457120" rtl="0">
              <a:spcBef>
                <a:spcPts val="0"/>
              </a:spcBef>
              <a:spcAft>
                <a:spcPts val="0"/>
              </a:spcAft>
              <a:buSzPts val="1800"/>
              <a:buChar char="●"/>
              <a:defRPr/>
            </a:lvl7pPr>
            <a:lvl8pPr marL="4875947" lvl="7" indent="-457120" rtl="0">
              <a:spcBef>
                <a:spcPts val="0"/>
              </a:spcBef>
              <a:spcAft>
                <a:spcPts val="0"/>
              </a:spcAft>
              <a:buSzPts val="1800"/>
              <a:buChar char="○"/>
              <a:defRPr/>
            </a:lvl8pPr>
            <a:lvl9pPr marL="5485440" lvl="8" indent="-457120" rtl="0">
              <a:spcBef>
                <a:spcPts val="0"/>
              </a:spcBef>
              <a:spcAft>
                <a:spcPts val="0"/>
              </a:spcAft>
              <a:buSzPts val="1800"/>
              <a:buChar char="■"/>
              <a:defRPr/>
            </a:lvl9pPr>
          </a:lstStyle>
          <a:p>
            <a:endParaRPr/>
          </a:p>
        </p:txBody>
      </p:sp>
      <p:sp>
        <p:nvSpPr>
          <p:cNvPr id="45" name="Google Shape;45;p7"/>
          <p:cNvSpPr txBox="1">
            <a:spLocks noGrp="1"/>
          </p:cNvSpPr>
          <p:nvPr>
            <p:ph type="body" idx="3"/>
          </p:nvPr>
        </p:nvSpPr>
        <p:spPr>
          <a:xfrm>
            <a:off x="8382580" y="2201433"/>
            <a:ext cx="3111190" cy="4163200"/>
          </a:xfrm>
          <a:prstGeom prst="rect">
            <a:avLst/>
          </a:prstGeom>
        </p:spPr>
        <p:txBody>
          <a:bodyPr spcFirstLastPara="1" wrap="square" lIns="121879" tIns="121879" rIns="121879" bIns="121879" anchor="t" anchorCtr="0">
            <a:noAutofit/>
          </a:bodyPr>
          <a:lstStyle>
            <a:lvl1pPr marL="609493" lvl="0" indent="-457120" rtl="0">
              <a:spcBef>
                <a:spcPts val="800"/>
              </a:spcBef>
              <a:spcAft>
                <a:spcPts val="0"/>
              </a:spcAft>
              <a:buSzPts val="1800"/>
              <a:buChar char="◉"/>
              <a:defRPr sz="2400"/>
            </a:lvl1pPr>
            <a:lvl2pPr marL="1218987" lvl="1" indent="-457120" rtl="0">
              <a:spcBef>
                <a:spcPts val="0"/>
              </a:spcBef>
              <a:spcAft>
                <a:spcPts val="0"/>
              </a:spcAft>
              <a:buSzPts val="1800"/>
              <a:buChar char="○"/>
              <a:defRPr sz="2400"/>
            </a:lvl2pPr>
            <a:lvl3pPr marL="1828480" lvl="2" indent="-457120" rtl="0">
              <a:spcBef>
                <a:spcPts val="0"/>
              </a:spcBef>
              <a:spcAft>
                <a:spcPts val="0"/>
              </a:spcAft>
              <a:buSzPts val="1800"/>
              <a:buChar char="■"/>
              <a:defRPr sz="2400"/>
            </a:lvl3pPr>
            <a:lvl4pPr marL="2437973" lvl="3" indent="-457120" rtl="0">
              <a:spcBef>
                <a:spcPts val="0"/>
              </a:spcBef>
              <a:spcAft>
                <a:spcPts val="0"/>
              </a:spcAft>
              <a:buSzPts val="1800"/>
              <a:buChar char="●"/>
              <a:defRPr/>
            </a:lvl4pPr>
            <a:lvl5pPr marL="3047467" lvl="4" indent="-457120" rtl="0">
              <a:spcBef>
                <a:spcPts val="0"/>
              </a:spcBef>
              <a:spcAft>
                <a:spcPts val="0"/>
              </a:spcAft>
              <a:buSzPts val="1800"/>
              <a:buChar char="○"/>
              <a:defRPr/>
            </a:lvl5pPr>
            <a:lvl6pPr marL="3656960" lvl="5" indent="-457120" rtl="0">
              <a:spcBef>
                <a:spcPts val="0"/>
              </a:spcBef>
              <a:spcAft>
                <a:spcPts val="0"/>
              </a:spcAft>
              <a:buSzPts val="1800"/>
              <a:buChar char="■"/>
              <a:defRPr/>
            </a:lvl6pPr>
            <a:lvl7pPr marL="4266453" lvl="6" indent="-457120" rtl="0">
              <a:spcBef>
                <a:spcPts val="0"/>
              </a:spcBef>
              <a:spcAft>
                <a:spcPts val="0"/>
              </a:spcAft>
              <a:buSzPts val="1800"/>
              <a:buChar char="●"/>
              <a:defRPr/>
            </a:lvl7pPr>
            <a:lvl8pPr marL="4875947" lvl="7" indent="-457120" rtl="0">
              <a:spcBef>
                <a:spcPts val="0"/>
              </a:spcBef>
              <a:spcAft>
                <a:spcPts val="0"/>
              </a:spcAft>
              <a:buSzPts val="1800"/>
              <a:buChar char="○"/>
              <a:defRPr/>
            </a:lvl8pPr>
            <a:lvl9pPr marL="5485440" lvl="8" indent="-457120" rtl="0">
              <a:spcBef>
                <a:spcPts val="0"/>
              </a:spcBef>
              <a:spcAft>
                <a:spcPts val="0"/>
              </a:spcAft>
              <a:buSzPts val="1800"/>
              <a:buChar char="■"/>
              <a:defRPr/>
            </a:lvl9pPr>
          </a:lstStyle>
          <a:p>
            <a:endParaRPr/>
          </a:p>
        </p:txBody>
      </p:sp>
      <p:cxnSp>
        <p:nvCxnSpPr>
          <p:cNvPr id="46" name="Google Shape;46;p7"/>
          <p:cNvCxnSpPr/>
          <p:nvPr/>
        </p:nvCxnSpPr>
        <p:spPr>
          <a:xfrm>
            <a:off x="0" y="1508967"/>
            <a:ext cx="1833922" cy="0"/>
          </a:xfrm>
          <a:prstGeom prst="straightConnector1">
            <a:avLst/>
          </a:prstGeom>
          <a:noFill/>
          <a:ln w="9525" cap="flat" cmpd="sng">
            <a:solidFill>
              <a:srgbClr val="CCCCCC"/>
            </a:solidFill>
            <a:prstDash val="solid"/>
            <a:round/>
            <a:headEnd type="none" w="med" len="med"/>
            <a:tailEnd type="none" w="med" len="med"/>
          </a:ln>
        </p:spPr>
      </p:cxnSp>
      <p:sp>
        <p:nvSpPr>
          <p:cNvPr id="47" name="Google Shape;47;p7"/>
          <p:cNvSpPr/>
          <p:nvPr/>
        </p:nvSpPr>
        <p:spPr>
          <a:xfrm>
            <a:off x="1089683" y="1238356"/>
            <a:ext cx="541059" cy="541200"/>
          </a:xfrm>
          <a:prstGeom prst="ellipse">
            <a:avLst/>
          </a:prstGeom>
          <a:solidFill>
            <a:srgbClr val="FFCD00"/>
          </a:solidFill>
          <a:ln>
            <a:noFill/>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cxnSp>
        <p:nvCxnSpPr>
          <p:cNvPr id="48" name="Google Shape;48;p7"/>
          <p:cNvCxnSpPr/>
          <p:nvPr/>
        </p:nvCxnSpPr>
        <p:spPr>
          <a:xfrm>
            <a:off x="7019042" y="1508967"/>
            <a:ext cx="5169853" cy="0"/>
          </a:xfrm>
          <a:prstGeom prst="straightConnector1">
            <a:avLst/>
          </a:prstGeom>
          <a:noFill/>
          <a:ln w="9525" cap="flat" cmpd="sng">
            <a:solidFill>
              <a:srgbClr val="CCCCCC"/>
            </a:solidFill>
            <a:prstDash val="solid"/>
            <a:round/>
            <a:headEnd type="none" w="med" len="med"/>
            <a:tailEnd type="none" w="med" len="med"/>
          </a:ln>
        </p:spPr>
      </p:cxnSp>
      <p:sp>
        <p:nvSpPr>
          <p:cNvPr id="49" name="Google Shape;49;p7"/>
          <p:cNvSpPr txBox="1">
            <a:spLocks noGrp="1"/>
          </p:cNvSpPr>
          <p:nvPr>
            <p:ph type="sldNum" idx="12"/>
          </p:nvPr>
        </p:nvSpPr>
        <p:spPr>
          <a:xfrm>
            <a:off x="11388007" y="6333135"/>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‹Nr.›</a:t>
            </a:fld>
            <a:endParaRPr lang="en"/>
          </a:p>
        </p:txBody>
      </p:sp>
    </p:spTree>
    <p:extLst>
      <p:ext uri="{BB962C8B-B14F-4D97-AF65-F5344CB8AC3E}">
        <p14:creationId xmlns:p14="http://schemas.microsoft.com/office/powerpoint/2010/main" xmlns="" val="2995532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41191" y="1249500"/>
            <a:ext cx="5169853" cy="580800"/>
          </a:xfrm>
          <a:prstGeom prst="rect">
            <a:avLst/>
          </a:prstGeom>
        </p:spPr>
        <p:txBody>
          <a:bodyPr spcFirstLastPara="1" wrap="square" lIns="121879" tIns="121879" rIns="121879" bIns="121879"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cxnSp>
        <p:nvCxnSpPr>
          <p:cNvPr id="52" name="Google Shape;52;p8"/>
          <p:cNvCxnSpPr/>
          <p:nvPr/>
        </p:nvCxnSpPr>
        <p:spPr>
          <a:xfrm>
            <a:off x="0" y="1508967"/>
            <a:ext cx="1833922" cy="0"/>
          </a:xfrm>
          <a:prstGeom prst="straightConnector1">
            <a:avLst/>
          </a:prstGeom>
          <a:noFill/>
          <a:ln w="9525" cap="flat" cmpd="sng">
            <a:solidFill>
              <a:srgbClr val="CCCCCC"/>
            </a:solidFill>
            <a:prstDash val="solid"/>
            <a:round/>
            <a:headEnd type="none" w="med" len="med"/>
            <a:tailEnd type="none" w="med" len="med"/>
          </a:ln>
        </p:spPr>
      </p:cxnSp>
      <p:sp>
        <p:nvSpPr>
          <p:cNvPr id="53" name="Google Shape;53;p8"/>
          <p:cNvSpPr/>
          <p:nvPr/>
        </p:nvSpPr>
        <p:spPr>
          <a:xfrm>
            <a:off x="1089683" y="1238356"/>
            <a:ext cx="541059" cy="541200"/>
          </a:xfrm>
          <a:prstGeom prst="ellipse">
            <a:avLst/>
          </a:prstGeom>
          <a:solidFill>
            <a:srgbClr val="FFCD00"/>
          </a:solidFill>
          <a:ln>
            <a:noFill/>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cxnSp>
        <p:nvCxnSpPr>
          <p:cNvPr id="54" name="Google Shape;54;p8"/>
          <p:cNvCxnSpPr/>
          <p:nvPr/>
        </p:nvCxnSpPr>
        <p:spPr>
          <a:xfrm>
            <a:off x="7019042" y="1508967"/>
            <a:ext cx="5169853" cy="0"/>
          </a:xfrm>
          <a:prstGeom prst="straightConnector1">
            <a:avLst/>
          </a:prstGeom>
          <a:noFill/>
          <a:ln w="9525" cap="flat" cmpd="sng">
            <a:solidFill>
              <a:srgbClr val="CCCCCC"/>
            </a:solidFill>
            <a:prstDash val="solid"/>
            <a:round/>
            <a:headEnd type="none" w="med" len="med"/>
            <a:tailEnd type="none" w="med" len="med"/>
          </a:ln>
        </p:spPr>
      </p:cxnSp>
      <p:sp>
        <p:nvSpPr>
          <p:cNvPr id="55" name="Google Shape;55;p8"/>
          <p:cNvSpPr txBox="1">
            <a:spLocks noGrp="1"/>
          </p:cNvSpPr>
          <p:nvPr>
            <p:ph type="sldNum" idx="12"/>
          </p:nvPr>
        </p:nvSpPr>
        <p:spPr>
          <a:xfrm>
            <a:off x="11388007" y="6333135"/>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‹Nr.›</a:t>
            </a:fld>
            <a:endParaRPr lang="en"/>
          </a:p>
        </p:txBody>
      </p:sp>
    </p:spTree>
    <p:extLst>
      <p:ext uri="{BB962C8B-B14F-4D97-AF65-F5344CB8AC3E}">
        <p14:creationId xmlns:p14="http://schemas.microsoft.com/office/powerpoint/2010/main" xmlns="" val="1003908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11388007" y="6333135"/>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‹Nr.›</a:t>
            </a:fld>
            <a:endParaRPr lang="en"/>
          </a:p>
        </p:txBody>
      </p:sp>
    </p:spTree>
    <p:extLst>
      <p:ext uri="{BB962C8B-B14F-4D97-AF65-F5344CB8AC3E}">
        <p14:creationId xmlns:p14="http://schemas.microsoft.com/office/powerpoint/2010/main" xmlns="" val="1655137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2" y="5971032"/>
            <a:ext cx="12188825"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2189" y="6053328"/>
            <a:ext cx="2998451"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3144717" y="6044184"/>
            <a:ext cx="90441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3148782" y="4038600"/>
            <a:ext cx="8633751"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8780" y="6050037"/>
            <a:ext cx="8938472"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573" y="6068699"/>
            <a:ext cx="2742486" cy="685800"/>
          </a:xfrm>
        </p:spPr>
        <p:txBody>
          <a:bodyPr>
            <a:noAutofit/>
          </a:bodyPr>
          <a:lstStyle>
            <a:lvl1pPr algn="ctr">
              <a:defRPr sz="2000">
                <a:solidFill>
                  <a:srgbClr val="FFFFFF"/>
                </a:solidFill>
              </a:defRPr>
            </a:lvl1pPr>
          </a:lstStyle>
          <a:p>
            <a:fld id="{1D8BD707-D9CF-40AE-B4C6-C98DA3205C09}" type="datetimeFigureOut">
              <a:rPr lang="en-US" smtClean="0"/>
              <a:pPr/>
              <a:t>5/9/2020</a:t>
            </a:fld>
            <a:endParaRPr lang="en-US"/>
          </a:p>
        </p:txBody>
      </p:sp>
      <p:sp>
        <p:nvSpPr>
          <p:cNvPr id="17" name="Footer Placeholder 16"/>
          <p:cNvSpPr>
            <a:spLocks noGrp="1"/>
          </p:cNvSpPr>
          <p:nvPr>
            <p:ph type="ftr" sz="quarter" idx="11"/>
          </p:nvPr>
        </p:nvSpPr>
        <p:spPr>
          <a:xfrm>
            <a:off x="2779802" y="236542"/>
            <a:ext cx="7821163"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5224" y="228600"/>
            <a:ext cx="1117309" cy="381000"/>
          </a:xfrm>
        </p:spPr>
        <p:txBody>
          <a:bodyPr/>
          <a:lstStyle>
            <a:lvl1pPr>
              <a:defRPr>
                <a:solidFill>
                  <a:schemeClr val="tx2"/>
                </a:solidFill>
              </a:defRPr>
            </a:lvl1pPr>
          </a:lstStyle>
          <a:p>
            <a:fld id="{B6F15528-21DE-4FAA-801E-634DDDAF4B2B}" type="slidenum">
              <a:rPr lang="en-US" smtClean="0"/>
              <a:pPr/>
              <a:t>‹Nr.›</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651" y="228600"/>
            <a:ext cx="10868369"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‹Nr.›</a:t>
            </a:fld>
            <a:endParaRPr lang="en-US"/>
          </a:p>
        </p:txBody>
      </p:sp>
      <p:sp>
        <p:nvSpPr>
          <p:cNvPr id="8" name="Content Placeholder 7"/>
          <p:cNvSpPr>
            <a:spLocks noGrp="1"/>
          </p:cNvSpPr>
          <p:nvPr>
            <p:ph sz="quarter" idx="1"/>
          </p:nvPr>
        </p:nvSpPr>
        <p:spPr>
          <a:xfrm>
            <a:off x="816651" y="1600200"/>
            <a:ext cx="10868369"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326" y="2743200"/>
            <a:ext cx="9495011"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2" y="1524000"/>
            <a:ext cx="12188825"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72675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828326" y="1600200"/>
            <a:ext cx="10360501"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828324" y="1600200"/>
            <a:ext cx="10157354"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5/9/2020</a:t>
            </a:fld>
            <a:endParaRPr lang="en-US"/>
          </a:p>
        </p:txBody>
      </p:sp>
      <p:sp>
        <p:nvSpPr>
          <p:cNvPr id="13" name="Slide Number Placeholder 12"/>
          <p:cNvSpPr>
            <a:spLocks noGrp="1"/>
          </p:cNvSpPr>
          <p:nvPr>
            <p:ph type="sldNum" sz="quarter" idx="11"/>
          </p:nvPr>
        </p:nvSpPr>
        <p:spPr>
          <a:xfrm>
            <a:off x="0" y="1752600"/>
            <a:ext cx="1726750" cy="701676"/>
          </a:xfrm>
        </p:spPr>
        <p:txBody>
          <a:bodyPr>
            <a:noAutofit/>
          </a:bodyPr>
          <a:lstStyle>
            <a:lvl1pPr>
              <a:defRPr sz="2400">
                <a:solidFill>
                  <a:srgbClr val="FFFFFF"/>
                </a:solidFill>
              </a:defRPr>
            </a:lvl1pPr>
          </a:lstStyle>
          <a:p>
            <a:fld id="{B6F15528-21DE-4FAA-801E-634DDDAF4B2B}" type="slidenum">
              <a:rPr lang="en-US" smtClean="0"/>
              <a:pPr/>
              <a:t>‹Nr.›</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588" y="1589567"/>
            <a:ext cx="5180251"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458188" y="1589567"/>
            <a:ext cx="5180251"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5/9/2020</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‹Nr.›</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3928" y="685803"/>
            <a:ext cx="10016104"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3931" y="2667005"/>
            <a:ext cx="4893779"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6248" y="2667001"/>
            <a:ext cx="4893781"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F127E4B-8374-4A64-B009-E5E98ABDE36E}" type="datetime1">
              <a:rPr lang="en-US" smtClean="0">
                <a:solidFill>
                  <a:prstClr val="black"/>
                </a:solidFill>
              </a:rPr>
              <a:pPr/>
              <a:t>5/9/2020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40266278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017" y="273050"/>
            <a:ext cx="10868369"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588" y="2438400"/>
            <a:ext cx="5180251"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399135" y="2438400"/>
            <a:ext cx="5180251"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5/9/2020</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‹Nr.›</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588" y="1752600"/>
            <a:ext cx="5180251"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399135" y="1752600"/>
            <a:ext cx="5180251"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5/9/2020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‹Nr.›</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2" y="6248400"/>
            <a:ext cx="711015" cy="381000"/>
          </a:xfrm>
        </p:spPr>
        <p:txBody>
          <a:bodyPr/>
          <a:lstStyle>
            <a:lvl1pPr>
              <a:defRPr>
                <a:solidFill>
                  <a:schemeClr val="tx2"/>
                </a:solidFill>
              </a:defRPr>
            </a:lvl1pPr>
          </a:lstStyle>
          <a:p>
            <a:fld id="{B6F15528-21DE-4FAA-801E-634DDDAF4B2B}" type="slidenum">
              <a:rPr lang="en-US" smtClean="0"/>
              <a:pPr/>
              <a:t>‹Nr.›</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591" y="273050"/>
            <a:ext cx="10766795"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‹Nr.›</a:t>
            </a:fld>
            <a:endParaRPr lang="en-US"/>
          </a:p>
        </p:txBody>
      </p:sp>
      <p:sp>
        <p:nvSpPr>
          <p:cNvPr id="3" name="Text Placeholder 2"/>
          <p:cNvSpPr>
            <a:spLocks noGrp="1"/>
          </p:cNvSpPr>
          <p:nvPr>
            <p:ph type="body" idx="2"/>
          </p:nvPr>
        </p:nvSpPr>
        <p:spPr>
          <a:xfrm>
            <a:off x="812589" y="1752600"/>
            <a:ext cx="2133044"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3148782" y="1752600"/>
            <a:ext cx="8532178"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044" y="5486400"/>
            <a:ext cx="975106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89" y="4572000"/>
            <a:ext cx="12188825"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2189" y="4663440"/>
            <a:ext cx="195021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059911" y="4654296"/>
            <a:ext cx="1012891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133044" y="4648200"/>
            <a:ext cx="975106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29897" y="0"/>
            <a:ext cx="134077"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8329030" y="6248405"/>
            <a:ext cx="3555074" cy="365125"/>
          </a:xfrm>
        </p:spPr>
        <p:txBody>
          <a:bodyPr rtlCol="0"/>
          <a:lstStyle/>
          <a:p>
            <a:fld id="{1D8BD707-D9CF-40AE-B4C6-C98DA3205C09}" type="datetimeFigureOut">
              <a:rPr lang="en-US" smtClean="0"/>
              <a:pPr/>
              <a:t>5/9/2020</a:t>
            </a:fld>
            <a:endParaRPr lang="en-US"/>
          </a:p>
        </p:txBody>
      </p:sp>
      <p:sp>
        <p:nvSpPr>
          <p:cNvPr id="13" name="Slide Number Placeholder 12"/>
          <p:cNvSpPr>
            <a:spLocks noGrp="1"/>
          </p:cNvSpPr>
          <p:nvPr>
            <p:ph type="sldNum" sz="quarter" idx="11"/>
          </p:nvPr>
        </p:nvSpPr>
        <p:spPr>
          <a:xfrm>
            <a:off x="0" y="4667249"/>
            <a:ext cx="1929897" cy="663578"/>
          </a:xfrm>
        </p:spPr>
        <p:txBody>
          <a:bodyPr rtlCol="0"/>
          <a:lstStyle>
            <a:lvl1pPr>
              <a:defRPr sz="2800"/>
            </a:lvl1pPr>
          </a:lstStyle>
          <a:p>
            <a:fld id="{B6F15528-21DE-4FAA-801E-634DDDAF4B2B}" type="slidenum">
              <a:rPr lang="en-US" smtClean="0"/>
              <a:pPr/>
              <a:t>‹Nr.›</a:t>
            </a:fld>
            <a:endParaRPr lang="en-US"/>
          </a:p>
        </p:txBody>
      </p:sp>
      <p:sp>
        <p:nvSpPr>
          <p:cNvPr id="14" name="Footer Placeholder 13"/>
          <p:cNvSpPr>
            <a:spLocks noGrp="1"/>
          </p:cNvSpPr>
          <p:nvPr>
            <p:ph type="ftr" sz="quarter" idx="12"/>
          </p:nvPr>
        </p:nvSpPr>
        <p:spPr>
          <a:xfrm>
            <a:off x="2133046" y="6248211"/>
            <a:ext cx="6094413" cy="365125"/>
          </a:xfrm>
        </p:spPr>
        <p:txBody>
          <a:bodyPr rtlCol="0"/>
          <a:lstStyle/>
          <a:p>
            <a:endParaRPr lang="en-US"/>
          </a:p>
        </p:txBody>
      </p:sp>
      <p:sp>
        <p:nvSpPr>
          <p:cNvPr id="3" name="Picture Placeholder 2"/>
          <p:cNvSpPr>
            <a:spLocks noGrp="1"/>
          </p:cNvSpPr>
          <p:nvPr>
            <p:ph type="pic" idx="1"/>
          </p:nvPr>
        </p:nvSpPr>
        <p:spPr>
          <a:xfrm>
            <a:off x="2080226" y="0"/>
            <a:ext cx="10108599"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5324" y="609602"/>
            <a:ext cx="2742486"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609600"/>
            <a:ext cx="7414869"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5324" y="6248407"/>
            <a:ext cx="2945633" cy="365125"/>
          </a:xfrm>
        </p:spPr>
        <p:txBody>
          <a:bodyPr/>
          <a:lstStyle/>
          <a:p>
            <a:fld id="{1D8BD707-D9CF-40AE-B4C6-C98DA3205C09}" type="datetimeFigureOut">
              <a:rPr lang="en-US" smtClean="0"/>
              <a:pPr/>
              <a:t>5/9/2020</a:t>
            </a:fld>
            <a:endParaRPr lang="en-US"/>
          </a:p>
        </p:txBody>
      </p:sp>
      <p:sp>
        <p:nvSpPr>
          <p:cNvPr id="5" name="Footer Placeholder 4"/>
          <p:cNvSpPr>
            <a:spLocks noGrp="1"/>
          </p:cNvSpPr>
          <p:nvPr>
            <p:ph type="ftr" sz="quarter" idx="11"/>
          </p:nvPr>
        </p:nvSpPr>
        <p:spPr>
          <a:xfrm>
            <a:off x="609443" y="6248212"/>
            <a:ext cx="7429375" cy="365125"/>
          </a:xfrm>
        </p:spPr>
        <p:txBody>
          <a:bodyPr/>
          <a:lstStyle/>
          <a:p>
            <a:endParaRPr lang="en-US"/>
          </a:p>
        </p:txBody>
      </p:sp>
      <p:sp>
        <p:nvSpPr>
          <p:cNvPr id="7" name="Rectangle 6"/>
          <p:cNvSpPr/>
          <p:nvPr/>
        </p:nvSpPr>
        <p:spPr bwMode="white">
          <a:xfrm>
            <a:off x="8126307" y="0"/>
            <a:ext cx="426609"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8187251" y="609600"/>
            <a:ext cx="304721"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8187251" y="0"/>
            <a:ext cx="304721"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8072912" y="103760"/>
            <a:ext cx="533400" cy="325883"/>
          </a:xfrm>
        </p:spPr>
        <p:txBody>
          <a:bodyPr/>
          <a:lstStyle/>
          <a:p>
            <a:fld id="{B6F15528-21DE-4FAA-801E-634DDDAF4B2B}" type="slidenum">
              <a:rPr lang="en-US" smtClean="0"/>
              <a:pPr/>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print">
            <a:alphaModFix amt="30000"/>
            <a:extLst>
              <a:ext uri="{28A0092B-C50C-407E-A947-70E740481C1C}">
                <a14:useLocalDpi xmlns:a14="http://schemas.microsoft.com/office/drawing/2010/main" xmlns="" val="0"/>
              </a:ext>
            </a:extLst>
          </a:blip>
          <a:srcRect/>
          <a:stretch>
            <a:fillRect/>
          </a:stretch>
        </p:blipFill>
        <p:spPr bwMode="auto">
          <a:xfrm>
            <a:off x="0" y="-1"/>
            <a:ext cx="12188828"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2" y="0"/>
            <a:ext cx="23044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5938" y="1122363"/>
            <a:ext cx="8789286"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5938" y="3602038"/>
            <a:ext cx="8789286"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5668" y="5410206"/>
            <a:ext cx="2742486" cy="365125"/>
          </a:xfrm>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5" name="Footer Placeholder 4"/>
          <p:cNvSpPr>
            <a:spLocks noGrp="1"/>
          </p:cNvSpPr>
          <p:nvPr>
            <p:ph type="ftr" sz="quarter" idx="11"/>
          </p:nvPr>
        </p:nvSpPr>
        <p:spPr>
          <a:xfrm>
            <a:off x="1875938" y="5410206"/>
            <a:ext cx="5123551"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9894334" y="5410204"/>
            <a:ext cx="770888" cy="365125"/>
          </a:xfrm>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2456537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140448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114" y="1419229"/>
            <a:ext cx="990342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114" y="4424362"/>
            <a:ext cx="990342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2131577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1719" y="2658533"/>
            <a:ext cx="46059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3930" y="3335337"/>
            <a:ext cx="4893781"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78702" y="2667001"/>
            <a:ext cx="4621333"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6248" y="3335337"/>
            <a:ext cx="4893781"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1C408F-D7F1-4C1E-A678-2559A46C5D89}" type="datetime1">
              <a:rPr lang="en-US" smtClean="0">
                <a:solidFill>
                  <a:prstClr val="black"/>
                </a:solidFill>
              </a:rPr>
              <a:pPr/>
              <a:t>5/9/2020</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0716382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115" y="2249486"/>
            <a:ext cx="487711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595" y="2249486"/>
            <a:ext cx="487394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3881096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114" y="619126"/>
            <a:ext cx="990342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69665" y="2249486"/>
            <a:ext cx="464857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115" y="3073399"/>
            <a:ext cx="487712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9141" y="2249485"/>
            <a:ext cx="464539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593" y="3073399"/>
            <a:ext cx="487394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1140597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1689608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1467764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409" y="609601"/>
            <a:ext cx="3855033"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4860" y="592666"/>
            <a:ext cx="5889675"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409" y="2249486"/>
            <a:ext cx="3855033"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3405852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18" y="609600"/>
            <a:ext cx="5932963"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78799" y="609602"/>
            <a:ext cx="3665735"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113" y="2249486"/>
            <a:ext cx="5932966"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37317241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13" y="4304669"/>
            <a:ext cx="9909774"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116" y="606426"/>
            <a:ext cx="9909773"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067" y="5124020"/>
            <a:ext cx="9908278"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3760977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61" y="609600"/>
            <a:ext cx="990337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113" y="4419604"/>
            <a:ext cx="9901880"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2574409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8" y="609601"/>
            <a:ext cx="9300329"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196" y="3365557"/>
            <a:ext cx="8750020"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114" y="4309919"/>
            <a:ext cx="990342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
        <p:nvSpPr>
          <p:cNvPr id="60" name="TextBox 59"/>
          <p:cNvSpPr txBox="1"/>
          <p:nvPr/>
        </p:nvSpPr>
        <p:spPr>
          <a:xfrm>
            <a:off x="903279" y="732394"/>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61" name="TextBox 60"/>
          <p:cNvSpPr txBox="1"/>
          <p:nvPr/>
        </p:nvSpPr>
        <p:spPr>
          <a:xfrm>
            <a:off x="10534626" y="2764972"/>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xmlns="" val="3489657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115" y="2134046"/>
            <a:ext cx="990342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067" y="4657655"/>
            <a:ext cx="9901926"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4190422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3885DA9-3553-46EB-A4F4-69D12A8CB233}" type="datetime1">
              <a:rPr lang="en-US" smtClean="0">
                <a:solidFill>
                  <a:prstClr val="black"/>
                </a:solidFill>
              </a:rPr>
              <a:pPr/>
              <a:t>5/9/2020</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2023813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116" y="609600"/>
            <a:ext cx="990341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113" y="2674463"/>
            <a:ext cx="3196066"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627" y="3360263"/>
            <a:ext cx="3207899"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3593" y="2677635"/>
            <a:ext cx="3183556"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3040" y="3363435"/>
            <a:ext cx="319499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0397" y="2674463"/>
            <a:ext cx="3194136"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0397" y="3360263"/>
            <a:ext cx="319413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527981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116" y="609600"/>
            <a:ext cx="990341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116" y="4404596"/>
            <a:ext cx="3194408"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116" y="2666998"/>
            <a:ext cx="3194408"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116" y="4980863"/>
            <a:ext cx="3194408"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7886" y="4404596"/>
            <a:ext cx="3199567"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7886" y="2666998"/>
            <a:ext cx="319810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6424" y="4980857"/>
            <a:ext cx="3199567"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0525" y="4404595"/>
            <a:ext cx="318991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0400" y="2666998"/>
            <a:ext cx="319413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0397" y="4980859"/>
            <a:ext cx="319413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17240834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9845425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0048" y="609601"/>
            <a:ext cx="2004489"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113" y="609601"/>
            <a:ext cx="7746572"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1398244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4" y="0"/>
            <a:ext cx="12188825" cy="6858000"/>
          </a:xfrm>
          <a:prstGeom prst="rect">
            <a:avLst/>
          </a:prstGeom>
          <a:blipFill dpi="0" rotWithShape="1">
            <a:blip r:embed="rId2" cstate="print">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530" y="1267730"/>
            <a:ext cx="9573768"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429" y="1411615"/>
            <a:ext cx="9293979"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4544" y="1267730"/>
            <a:ext cx="19197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48819" y="1267739"/>
            <a:ext cx="1691199"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307" y="2091263"/>
            <a:ext cx="9066223"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1693" y="4682072"/>
            <a:ext cx="9068486"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7381" y="1341265"/>
            <a:ext cx="1554075" cy="527213"/>
          </a:xfrm>
        </p:spPr>
        <p:txBody>
          <a:bodyPr/>
          <a:lstStyle>
            <a:lvl1pPr algn="ctr">
              <a:defRPr sz="1300" spc="0" baseline="0">
                <a:solidFill>
                  <a:schemeClr val="tx1"/>
                </a:solidFill>
                <a:latin typeface="+mn-lt"/>
              </a:defRPr>
            </a:lvl1pPr>
          </a:lstStyle>
          <a:p>
            <a:fld id="{41AADF4B-FB18-42C2-B289-945039FCA020}" type="datetime1">
              <a:rPr lang="en-US" smtClean="0">
                <a:solidFill>
                  <a:prstClr val="black"/>
                </a:solidFill>
              </a:rPr>
              <a:pPr/>
              <a:t>5/9/2020</a:t>
            </a:fld>
            <a:endParaRPr lang="en-US">
              <a:solidFill>
                <a:prstClr val="black"/>
              </a:solidFill>
            </a:endParaRPr>
          </a:p>
        </p:txBody>
      </p:sp>
      <p:sp>
        <p:nvSpPr>
          <p:cNvPr id="21" name="Footer Placeholder 20"/>
          <p:cNvSpPr>
            <a:spLocks noGrp="1"/>
          </p:cNvSpPr>
          <p:nvPr>
            <p:ph type="ftr" sz="quarter" idx="11"/>
          </p:nvPr>
        </p:nvSpPr>
        <p:spPr>
          <a:xfrm>
            <a:off x="1453520" y="5211060"/>
            <a:ext cx="5903963" cy="228600"/>
          </a:xfrm>
        </p:spPr>
        <p:txBody>
          <a:bodyPr/>
          <a:lstStyle>
            <a:lvl1pPr algn="l">
              <a:defRPr>
                <a:solidFill>
                  <a:schemeClr val="tx1">
                    <a:lumMod val="75000"/>
                    <a:lumOff val="25000"/>
                  </a:schemeClr>
                </a:solidFill>
              </a:defRPr>
            </a:lvl1pPr>
          </a:lstStyle>
          <a:p>
            <a:endParaRPr lang="en-US">
              <a:solidFill>
                <a:prstClr val="black">
                  <a:lumMod val="75000"/>
                  <a:lumOff val="25000"/>
                </a:prstClr>
              </a:solidFill>
            </a:endParaRPr>
          </a:p>
        </p:txBody>
      </p:sp>
      <p:sp>
        <p:nvSpPr>
          <p:cNvPr id="22" name="Slide Number Placeholder 21"/>
          <p:cNvSpPr>
            <a:spLocks noGrp="1"/>
          </p:cNvSpPr>
          <p:nvPr>
            <p:ph type="sldNum" sz="quarter" idx="12"/>
          </p:nvPr>
        </p:nvSpPr>
        <p:spPr>
          <a:xfrm>
            <a:off x="8604683" y="5212080"/>
            <a:ext cx="2111331" cy="228600"/>
          </a:xfrm>
        </p:spPr>
        <p:txBody>
          <a:bodyPr/>
          <a:lstStyle>
            <a:lvl1pPr>
              <a:defRPr>
                <a:solidFill>
                  <a:schemeClr val="tx1">
                    <a:lumMod val="75000"/>
                    <a:lumOff val="25000"/>
                  </a:schemeClr>
                </a:solidFill>
              </a:defRPr>
            </a:lvl1pPr>
          </a:lstStyle>
          <a:p>
            <a:fld id="{5858D641-D522-4799-AE0B-2E83C060F61C}" type="slidenum">
              <a:rPr lang="en-US" smtClean="0">
                <a:solidFill>
                  <a:prstClr val="black">
                    <a:lumMod val="75000"/>
                    <a:lumOff val="25000"/>
                  </a:prstClr>
                </a:solidFill>
              </a:rPr>
              <a:pPr/>
              <a:t>‹Nr.›</a:t>
            </a:fld>
            <a:endParaRPr lang="en-US">
              <a:solidFill>
                <a:prstClr val="black">
                  <a:lumMod val="75000"/>
                  <a:lumOff val="25000"/>
                </a:prstClr>
              </a:solidFill>
            </a:endParaRPr>
          </a:p>
        </p:txBody>
      </p:sp>
    </p:spTree>
    <p:extLst>
      <p:ext uri="{BB962C8B-B14F-4D97-AF65-F5344CB8AC3E}">
        <p14:creationId xmlns:p14="http://schemas.microsoft.com/office/powerpoint/2010/main" xmlns="" val="424738908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F58AC9-1085-4039-A602-56DE07AD3EA8}" type="datetime1">
              <a:rPr lang="en-US" smtClean="0">
                <a:solidFill>
                  <a:prstClr val="black">
                    <a:lumMod val="75000"/>
                    <a:lumOff val="25000"/>
                  </a:prstClr>
                </a:solidFill>
              </a:rPr>
              <a:pPr/>
              <a:t>5/9/2020</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‹Nr.›</a:t>
            </a:fld>
            <a:endParaRPr lang="en-US">
              <a:solidFill>
                <a:prstClr val="black">
                  <a:lumMod val="75000"/>
                  <a:lumOff val="25000"/>
                </a:prstClr>
              </a:solidFill>
            </a:endParaRPr>
          </a:p>
        </p:txBody>
      </p:sp>
    </p:spTree>
    <p:extLst>
      <p:ext uri="{BB962C8B-B14F-4D97-AF65-F5344CB8AC3E}">
        <p14:creationId xmlns:p14="http://schemas.microsoft.com/office/powerpoint/2010/main" xmlns="" val="2691655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4" y="0"/>
            <a:ext cx="12188825" cy="6858000"/>
          </a:xfrm>
          <a:prstGeom prst="rect">
            <a:avLst/>
          </a:prstGeom>
          <a:blipFill dpi="0" rotWithShape="1">
            <a:blip r:embed="rId2" cstate="print">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530" y="1267730"/>
            <a:ext cx="9573768"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429" y="1411615"/>
            <a:ext cx="9293979"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4544" y="1267730"/>
            <a:ext cx="19197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48819" y="1267739"/>
            <a:ext cx="1691199"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216" y="2094309"/>
            <a:ext cx="9068486"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218" y="4682062"/>
            <a:ext cx="9068486"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0423" y="1344502"/>
            <a:ext cx="1554075" cy="530352"/>
          </a:xfrm>
        </p:spPr>
        <p:txBody>
          <a:bodyPr/>
          <a:lstStyle>
            <a:lvl1pPr algn="ctr">
              <a:defRPr lang="en-US" sz="1300" kern="1200" spc="0" baseline="0">
                <a:solidFill>
                  <a:schemeClr val="tx1"/>
                </a:solidFill>
                <a:latin typeface="+mn-lt"/>
                <a:ea typeface="+mn-ea"/>
                <a:cs typeface="+mn-cs"/>
              </a:defRPr>
            </a:lvl1pPr>
          </a:lstStyle>
          <a:p>
            <a:fld id="{C6E5699B-3F82-4192-AA2F-6571EBB62242}" type="datetime1">
              <a:rPr lang="en-US" smtClean="0">
                <a:solidFill>
                  <a:prstClr val="black"/>
                </a:solidFill>
              </a:rPr>
              <a:pPr/>
              <a:t>5/9/2020</a:t>
            </a:fld>
            <a:endParaRPr>
              <a:solidFill>
                <a:prstClr val="black"/>
              </a:solidFill>
            </a:endParaRPr>
          </a:p>
        </p:txBody>
      </p:sp>
      <p:sp>
        <p:nvSpPr>
          <p:cNvPr id="5" name="Footer Placeholder 4"/>
          <p:cNvSpPr>
            <a:spLocks noGrp="1"/>
          </p:cNvSpPr>
          <p:nvPr>
            <p:ph type="ftr" sz="quarter" idx="11"/>
          </p:nvPr>
        </p:nvSpPr>
        <p:spPr>
          <a:xfrm>
            <a:off x="1453174" y="5211060"/>
            <a:ext cx="5905486" cy="228600"/>
          </a:xfrm>
        </p:spPr>
        <p:txBody>
          <a:bodyPr/>
          <a:lstStyle>
            <a:lvl1pPr algn="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a:xfrm>
            <a:off x="8602267" y="5211060"/>
            <a:ext cx="2111715" cy="228600"/>
          </a:xfrm>
        </p:spPr>
        <p:txBody>
          <a:bodyPr/>
          <a:lstStyle/>
          <a:p>
            <a:fld id="{5858D641-D522-4799-AE0B-2E83C060F61C}" type="slidenum">
              <a:rPr lang="en-US" smtClean="0">
                <a:solidFill>
                  <a:prstClr val="black">
                    <a:lumMod val="75000"/>
                    <a:lumOff val="25000"/>
                  </a:prstClr>
                </a:solidFill>
              </a:rPr>
              <a:pPr/>
              <a:t>‹Nr.›</a:t>
            </a:fld>
            <a:endParaRPr lang="en-US">
              <a:solidFill>
                <a:prstClr val="black">
                  <a:lumMod val="75000"/>
                  <a:lumOff val="25000"/>
                </a:prstClr>
              </a:solidFill>
            </a:endParaRPr>
          </a:p>
        </p:txBody>
      </p:sp>
    </p:spTree>
    <p:extLst>
      <p:ext uri="{BB962C8B-B14F-4D97-AF65-F5344CB8AC3E}">
        <p14:creationId xmlns:p14="http://schemas.microsoft.com/office/powerpoint/2010/main" xmlns="" val="1639088110"/>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522" y="2103120"/>
            <a:ext cx="4753642"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8661" y="2103120"/>
            <a:ext cx="4753642"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2CB0CCF-7AC0-4748-906A-8B09B12B53EE}" type="datetime1">
              <a:rPr lang="en-US" smtClean="0">
                <a:solidFill>
                  <a:prstClr val="black">
                    <a:lumMod val="75000"/>
                    <a:lumOff val="25000"/>
                  </a:prstClr>
                </a:solidFill>
              </a:rPr>
              <a:pPr/>
              <a:t>5/9/2020</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‹Nr.›</a:t>
            </a:fld>
            <a:endParaRPr lang="en-US">
              <a:solidFill>
                <a:prstClr val="black">
                  <a:lumMod val="75000"/>
                  <a:lumOff val="25000"/>
                </a:prstClr>
              </a:solidFill>
            </a:endParaRPr>
          </a:p>
        </p:txBody>
      </p:sp>
    </p:spTree>
    <p:extLst>
      <p:ext uri="{BB962C8B-B14F-4D97-AF65-F5344CB8AC3E}">
        <p14:creationId xmlns:p14="http://schemas.microsoft.com/office/powerpoint/2010/main" xmlns="" val="4111501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568" y="2074334"/>
            <a:ext cx="4753642"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568" y="2755898"/>
            <a:ext cx="4753642"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1707" y="2074334"/>
            <a:ext cx="4753642"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1707" y="2756581"/>
            <a:ext cx="4753642"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683072A-93F2-4025-81C3-2A818F068830}" type="datetime1">
              <a:rPr lang="en-US" smtClean="0">
                <a:solidFill>
                  <a:prstClr val="black">
                    <a:lumMod val="75000"/>
                    <a:lumOff val="25000"/>
                  </a:prstClr>
                </a:solidFill>
              </a:rPr>
              <a:pPr/>
              <a:t>5/9/2020</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‹Nr.›</a:t>
            </a:fld>
            <a:endParaRPr lang="en-US">
              <a:solidFill>
                <a:prstClr val="black">
                  <a:lumMod val="75000"/>
                  <a:lumOff val="25000"/>
                </a:prstClr>
              </a:solidFill>
            </a:endParaRPr>
          </a:p>
        </p:txBody>
      </p:sp>
    </p:spTree>
    <p:extLst>
      <p:ext uri="{BB962C8B-B14F-4D97-AF65-F5344CB8AC3E}">
        <p14:creationId xmlns:p14="http://schemas.microsoft.com/office/powerpoint/2010/main" xmlns="" val="25151785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29148B-F98D-44BC-A92D-732AB7E6A1D4}" type="datetime1">
              <a:rPr lang="en-US" smtClean="0">
                <a:solidFill>
                  <a:prstClr val="black">
                    <a:lumMod val="75000"/>
                    <a:lumOff val="25000"/>
                  </a:prstClr>
                </a:solidFill>
              </a:rPr>
              <a:pPr/>
              <a:t>5/9/2020</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‹Nr.›</a:t>
            </a:fld>
            <a:endParaRPr lang="en-US">
              <a:solidFill>
                <a:prstClr val="black">
                  <a:lumMod val="75000"/>
                  <a:lumOff val="25000"/>
                </a:prstClr>
              </a:solidFill>
            </a:endParaRPr>
          </a:p>
        </p:txBody>
      </p:sp>
    </p:spTree>
    <p:extLst>
      <p:ext uri="{BB962C8B-B14F-4D97-AF65-F5344CB8AC3E}">
        <p14:creationId xmlns:p14="http://schemas.microsoft.com/office/powerpoint/2010/main" xmlns="" val="11060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BEB67E-1880-4AF1-8082-58AA560F6EF8}" type="datetime1">
              <a:rPr lang="en-US" smtClean="0">
                <a:solidFill>
                  <a:prstClr val="black"/>
                </a:solidFill>
              </a:rPr>
              <a:pPr/>
              <a:t>5/9/2020</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38154748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D2E7FC-2484-4899-9EF5-BA740970714C}" type="datetime1">
              <a:rPr lang="en-US" smtClean="0">
                <a:solidFill>
                  <a:prstClr val="black">
                    <a:lumMod val="75000"/>
                    <a:lumOff val="25000"/>
                  </a:prstClr>
                </a:solidFill>
              </a:rPr>
              <a:pPr/>
              <a:t>5/9/2020</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‹Nr.›</a:t>
            </a:fld>
            <a:endParaRPr lang="en-US">
              <a:solidFill>
                <a:prstClr val="black">
                  <a:lumMod val="75000"/>
                  <a:lumOff val="25000"/>
                </a:prstClr>
              </a:solidFill>
            </a:endParaRPr>
          </a:p>
        </p:txBody>
      </p:sp>
    </p:spTree>
    <p:extLst>
      <p:ext uri="{BB962C8B-B14F-4D97-AF65-F5344CB8AC3E}">
        <p14:creationId xmlns:p14="http://schemas.microsoft.com/office/powerpoint/2010/main" xmlns="" val="3130944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470" y="237744"/>
            <a:ext cx="8529129"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18037" y="237744"/>
            <a:ext cx="2925318"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3979" y="607392"/>
            <a:ext cx="2430147"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621" y="609600"/>
            <a:ext cx="7770376"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3979" y="2286000"/>
            <a:ext cx="2430147"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062A149B-BC23-4F4A-A604-33F7804E0841}" type="datetime1">
              <a:rPr lang="en-US" smtClean="0">
                <a:solidFill>
                  <a:prstClr val="black">
                    <a:lumMod val="75000"/>
                    <a:lumOff val="25000"/>
                  </a:prstClr>
                </a:solidFill>
              </a:rPr>
              <a:pPr/>
              <a:t>5/9/2020</a:t>
            </a:fld>
            <a:endParaRPr lang="en-US">
              <a:solidFill>
                <a:prstClr val="black">
                  <a:lumMod val="75000"/>
                  <a:lumOff val="25000"/>
                </a:prstClr>
              </a:solidFill>
            </a:endParaRPr>
          </a:p>
        </p:txBody>
      </p:sp>
      <p:sp>
        <p:nvSpPr>
          <p:cNvPr id="9" name="Footer Placeholder 8"/>
          <p:cNvSpPr>
            <a:spLocks noGrp="1"/>
          </p:cNvSpPr>
          <p:nvPr>
            <p:ph type="ftr" sz="quarter" idx="11"/>
          </p:nvPr>
        </p:nvSpPr>
        <p:spPr/>
        <p:txBody>
          <a:bodyPr/>
          <a:lstStyle>
            <a:lvl1pPr algn="r">
              <a:defRPr/>
            </a:lvl1pPr>
          </a:lstStyle>
          <a:p>
            <a:endParaRPr lang="en-US">
              <a:solidFill>
                <a:prstClr val="black">
                  <a:lumMod val="75000"/>
                  <a:lumOff val="25000"/>
                </a:prstClr>
              </a:solidFill>
            </a:endParaRPr>
          </a:p>
        </p:txBody>
      </p:sp>
      <p:sp>
        <p:nvSpPr>
          <p:cNvPr id="11" name="Slide Number Placeholder 10"/>
          <p:cNvSpPr>
            <a:spLocks noGrp="1"/>
          </p:cNvSpPr>
          <p:nvPr>
            <p:ph type="sldNum" sz="quarter" idx="12"/>
          </p:nvPr>
        </p:nvSpPr>
        <p:spPr>
          <a:xfrm>
            <a:off x="10390970" y="6223002"/>
            <a:ext cx="1462659" cy="274320"/>
          </a:xfrm>
        </p:spPr>
        <p:txBody>
          <a:bodyPr/>
          <a:lstStyle>
            <a:lvl1pPr>
              <a:defRPr>
                <a:solidFill>
                  <a:srgbClr val="FFFFFF"/>
                </a:solidFill>
              </a:defRPr>
            </a:lvl1pPr>
          </a:lstStyle>
          <a:p>
            <a:fld id="{5858D641-D522-4799-AE0B-2E83C060F61C}" type="slidenum">
              <a:rPr lang="en-US" smtClean="0"/>
              <a:pPr/>
              <a:t>‹Nr.›</a:t>
            </a:fld>
            <a:endParaRPr lang="en-US"/>
          </a:p>
        </p:txBody>
      </p:sp>
      <p:sp>
        <p:nvSpPr>
          <p:cNvPr id="12" name="Rectangle 11"/>
          <p:cNvSpPr/>
          <p:nvPr/>
        </p:nvSpPr>
        <p:spPr>
          <a:xfrm>
            <a:off x="9155163" y="374904"/>
            <a:ext cx="2651069"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9240534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18037" y="237744"/>
            <a:ext cx="2925318"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3984" y="603504"/>
            <a:ext cx="2431671"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45" y="237744"/>
            <a:ext cx="8529129"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3984" y="2286000"/>
            <a:ext cx="2431671"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2CB69CFC-BA0A-49E4-852E-5433419FA2A1}" type="datetime1">
              <a:rPr lang="en-US" smtClean="0"/>
              <a:pPr/>
              <a:t>5/9/2020</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a:p>
        </p:txBody>
      </p:sp>
      <p:sp>
        <p:nvSpPr>
          <p:cNvPr id="7" name="Slide Number Placeholder 6"/>
          <p:cNvSpPr>
            <a:spLocks noGrp="1"/>
          </p:cNvSpPr>
          <p:nvPr>
            <p:ph type="sldNum" sz="quarter" idx="12"/>
          </p:nvPr>
        </p:nvSpPr>
        <p:spPr>
          <a:xfrm>
            <a:off x="10394025" y="6227064"/>
            <a:ext cx="1462659" cy="274320"/>
          </a:xfrm>
        </p:spPr>
        <p:txBody>
          <a:bodyPr/>
          <a:lstStyle>
            <a:lvl1pPr>
              <a:defRPr>
                <a:solidFill>
                  <a:srgbClr val="FFFFFF"/>
                </a:solidFill>
              </a:defRPr>
            </a:lvl1pPr>
          </a:lstStyle>
          <a:p>
            <a:fld id="{5858D641-D522-4799-AE0B-2E83C060F61C}" type="slidenum">
              <a:rPr lang="en-US" smtClean="0"/>
              <a:pPr/>
              <a:t>‹Nr.›</a:t>
            </a:fld>
            <a:endParaRPr lang="en-US"/>
          </a:p>
        </p:txBody>
      </p:sp>
      <p:sp>
        <p:nvSpPr>
          <p:cNvPr id="10" name="Rectangle 9"/>
          <p:cNvSpPr/>
          <p:nvPr/>
        </p:nvSpPr>
        <p:spPr>
          <a:xfrm>
            <a:off x="9155163" y="374904"/>
            <a:ext cx="2651069"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23199216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5B9E7C-08AD-4C95-AC6D-86128BEF9472}" type="datetime1">
              <a:rPr lang="en-US" smtClean="0">
                <a:solidFill>
                  <a:prstClr val="black">
                    <a:lumMod val="75000"/>
                    <a:lumOff val="25000"/>
                  </a:prstClr>
                </a:solidFill>
              </a:rPr>
              <a:pPr/>
              <a:t>5/9/2020</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‹Nr.›</a:t>
            </a:fld>
            <a:endParaRPr lang="en-US">
              <a:solidFill>
                <a:prstClr val="black">
                  <a:lumMod val="75000"/>
                  <a:lumOff val="25000"/>
                </a:prstClr>
              </a:solidFill>
            </a:endParaRPr>
          </a:p>
        </p:txBody>
      </p:sp>
    </p:spTree>
    <p:extLst>
      <p:ext uri="{BB962C8B-B14F-4D97-AF65-F5344CB8AC3E}">
        <p14:creationId xmlns:p14="http://schemas.microsoft.com/office/powerpoint/2010/main" xmlns="" val="27240022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9262" y="762000"/>
            <a:ext cx="2361586"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7983" y="762000"/>
            <a:ext cx="8075097"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D1DDED-056C-48C7-A95E-D1128DF39A12}" type="datetime1">
              <a:rPr lang="en-US" smtClean="0">
                <a:solidFill>
                  <a:prstClr val="black">
                    <a:lumMod val="75000"/>
                    <a:lumOff val="25000"/>
                  </a:prstClr>
                </a:solidFill>
              </a:rPr>
              <a:pPr/>
              <a:t>5/9/2020</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‹Nr.›</a:t>
            </a:fld>
            <a:endParaRPr lang="en-US">
              <a:solidFill>
                <a:prstClr val="black">
                  <a:lumMod val="75000"/>
                  <a:lumOff val="25000"/>
                </a:prstClr>
              </a:solidFill>
            </a:endParaRPr>
          </a:p>
        </p:txBody>
      </p:sp>
    </p:spTree>
    <p:extLst>
      <p:ext uri="{BB962C8B-B14F-4D97-AF65-F5344CB8AC3E}">
        <p14:creationId xmlns:p14="http://schemas.microsoft.com/office/powerpoint/2010/main" xmlns="" val="23762144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cstate="print">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266323" y="2655800"/>
            <a:ext cx="7741184" cy="1546400"/>
          </a:xfrm>
          <a:prstGeom prst="rect">
            <a:avLst/>
          </a:prstGeom>
        </p:spPr>
        <p:txBody>
          <a:bodyPr spcFirstLastPara="1" wrap="square" lIns="121879" tIns="121879" rIns="121879" bIns="121879" anchor="ctr" anchorCtr="0">
            <a:noAutofit/>
          </a:bodyPr>
          <a:lstStyle>
            <a:lvl1pPr lvl="0">
              <a:spcBef>
                <a:spcPts val="0"/>
              </a:spcBef>
              <a:spcAft>
                <a:spcPts val="0"/>
              </a:spcAft>
              <a:buSzPts val="5800"/>
              <a:buNone/>
              <a:defRPr sz="7700" b="1"/>
            </a:lvl1pPr>
            <a:lvl2pPr lvl="1">
              <a:spcBef>
                <a:spcPts val="0"/>
              </a:spcBef>
              <a:spcAft>
                <a:spcPts val="0"/>
              </a:spcAft>
              <a:buSzPts val="5800"/>
              <a:buNone/>
              <a:defRPr sz="7700" b="1"/>
            </a:lvl2pPr>
            <a:lvl3pPr lvl="2">
              <a:spcBef>
                <a:spcPts val="0"/>
              </a:spcBef>
              <a:spcAft>
                <a:spcPts val="0"/>
              </a:spcAft>
              <a:buSzPts val="5800"/>
              <a:buNone/>
              <a:defRPr sz="7700" b="1"/>
            </a:lvl3pPr>
            <a:lvl4pPr lvl="3">
              <a:spcBef>
                <a:spcPts val="0"/>
              </a:spcBef>
              <a:spcAft>
                <a:spcPts val="0"/>
              </a:spcAft>
              <a:buSzPts val="5800"/>
              <a:buNone/>
              <a:defRPr sz="7700" b="1"/>
            </a:lvl4pPr>
            <a:lvl5pPr lvl="4">
              <a:spcBef>
                <a:spcPts val="0"/>
              </a:spcBef>
              <a:spcAft>
                <a:spcPts val="0"/>
              </a:spcAft>
              <a:buSzPts val="5800"/>
              <a:buNone/>
              <a:defRPr sz="7700" b="1"/>
            </a:lvl5pPr>
            <a:lvl6pPr lvl="5">
              <a:spcBef>
                <a:spcPts val="0"/>
              </a:spcBef>
              <a:spcAft>
                <a:spcPts val="0"/>
              </a:spcAft>
              <a:buSzPts val="5800"/>
              <a:buNone/>
              <a:defRPr sz="7700" b="1"/>
            </a:lvl6pPr>
            <a:lvl7pPr lvl="6">
              <a:spcBef>
                <a:spcPts val="0"/>
              </a:spcBef>
              <a:spcAft>
                <a:spcPts val="0"/>
              </a:spcAft>
              <a:buSzPts val="5800"/>
              <a:buNone/>
              <a:defRPr sz="7700" b="1"/>
            </a:lvl7pPr>
            <a:lvl8pPr lvl="7">
              <a:spcBef>
                <a:spcPts val="0"/>
              </a:spcBef>
              <a:spcAft>
                <a:spcPts val="0"/>
              </a:spcAft>
              <a:buSzPts val="5800"/>
              <a:buNone/>
              <a:defRPr sz="7700" b="1"/>
            </a:lvl8pPr>
            <a:lvl9pPr lvl="8">
              <a:spcBef>
                <a:spcPts val="0"/>
              </a:spcBef>
              <a:spcAft>
                <a:spcPts val="0"/>
              </a:spcAft>
              <a:buSzPts val="5800"/>
              <a:buNone/>
              <a:defRPr sz="7700" b="1"/>
            </a:lvl9pPr>
          </a:lstStyle>
          <a:p>
            <a:endParaRPr/>
          </a:p>
        </p:txBody>
      </p:sp>
      <p:sp>
        <p:nvSpPr>
          <p:cNvPr id="11" name="Google Shape;11;p2"/>
          <p:cNvSpPr/>
          <p:nvPr/>
        </p:nvSpPr>
        <p:spPr>
          <a:xfrm>
            <a:off x="9780829" y="6173432"/>
            <a:ext cx="128367"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2;p2"/>
          <p:cNvSpPr/>
          <p:nvPr/>
        </p:nvSpPr>
        <p:spPr>
          <a:xfrm>
            <a:off x="10384292" y="5576535"/>
            <a:ext cx="128367"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11854583" y="4444464"/>
            <a:ext cx="7678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11692025" y="6565033"/>
            <a:ext cx="128367"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 name="Google Shape;15;p2"/>
          <p:cNvSpPr/>
          <p:nvPr/>
        </p:nvSpPr>
        <p:spPr>
          <a:xfrm>
            <a:off x="3180861" y="677512"/>
            <a:ext cx="128367"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639114" y="3605307"/>
            <a:ext cx="128367"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348634" y="857463"/>
            <a:ext cx="128367"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676141" y="1441151"/>
            <a:ext cx="256733" cy="256400"/>
          </a:xfrm>
          <a:prstGeom prst="ellipse">
            <a:avLst/>
          </a:prstGeom>
          <a:no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11082472" y="4833763"/>
            <a:ext cx="192350" cy="192000"/>
          </a:xfrm>
          <a:prstGeom prst="ellipse">
            <a:avLst/>
          </a:prstGeom>
          <a:no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a:off x="11840726" y="5582348"/>
            <a:ext cx="192350" cy="192000"/>
          </a:xfrm>
          <a:prstGeom prst="ellipse">
            <a:avLst/>
          </a:prstGeom>
          <a:no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21;p2"/>
          <p:cNvSpPr/>
          <p:nvPr/>
        </p:nvSpPr>
        <p:spPr>
          <a:xfrm>
            <a:off x="211029" y="2128745"/>
            <a:ext cx="7678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 name="Google Shape;22;p2"/>
          <p:cNvSpPr/>
          <p:nvPr/>
        </p:nvSpPr>
        <p:spPr>
          <a:xfrm>
            <a:off x="1861494" y="301904"/>
            <a:ext cx="256733" cy="256400"/>
          </a:xfrm>
          <a:prstGeom prst="ellipse">
            <a:avLst/>
          </a:prstGeom>
          <a:no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23;p2"/>
          <p:cNvSpPr/>
          <p:nvPr/>
        </p:nvSpPr>
        <p:spPr>
          <a:xfrm>
            <a:off x="823108" y="2667459"/>
            <a:ext cx="7678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 name="Google Shape;24;p2"/>
          <p:cNvSpPr/>
          <p:nvPr/>
        </p:nvSpPr>
        <p:spPr>
          <a:xfrm>
            <a:off x="4565842" y="517173"/>
            <a:ext cx="7678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25;p2"/>
          <p:cNvSpPr/>
          <p:nvPr/>
        </p:nvSpPr>
        <p:spPr>
          <a:xfrm>
            <a:off x="10682590" y="6090061"/>
            <a:ext cx="256733" cy="256400"/>
          </a:xfrm>
          <a:prstGeom prst="ellipse">
            <a:avLst/>
          </a:prstGeom>
          <a:no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xmlns="" val="3795794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cstate="print">
            <a:alphaModFix/>
          </a:blip>
          <a:stretch>
            <a:fillRect/>
          </a:stretch>
        </a:blipFill>
        <a:effectLst/>
      </p:bgPr>
    </p:bg>
    <p:spTree>
      <p:nvGrpSpPr>
        <p:cNvPr id="1" name="Shape 26"/>
        <p:cNvGrpSpPr/>
        <p:nvPr/>
      </p:nvGrpSpPr>
      <p:grpSpPr>
        <a:xfrm>
          <a:off x="0" y="0"/>
          <a:ext cx="0" cy="0"/>
          <a:chOff x="0" y="0"/>
          <a:chExt cx="0" cy="0"/>
        </a:xfrm>
      </p:grpSpPr>
      <p:sp>
        <p:nvSpPr>
          <p:cNvPr id="27" name="Google Shape;27;p3"/>
          <p:cNvSpPr txBox="1">
            <a:spLocks noGrp="1"/>
          </p:cNvSpPr>
          <p:nvPr>
            <p:ph type="ctrTitle"/>
          </p:nvPr>
        </p:nvSpPr>
        <p:spPr>
          <a:xfrm>
            <a:off x="2060830" y="2339725"/>
            <a:ext cx="7774775" cy="1546400"/>
          </a:xfrm>
          <a:prstGeom prst="rect">
            <a:avLst/>
          </a:prstGeom>
        </p:spPr>
        <p:txBody>
          <a:bodyPr spcFirstLastPara="1" wrap="square" lIns="121879" tIns="121879" rIns="121879" bIns="121879" anchor="b" anchorCtr="0">
            <a:noAutofit/>
          </a:bodyPr>
          <a:lstStyle>
            <a:lvl1pPr lvl="0" rtl="0">
              <a:spcBef>
                <a:spcPts val="0"/>
              </a:spcBef>
              <a:spcAft>
                <a:spcPts val="0"/>
              </a:spcAft>
              <a:buSzPts val="4400"/>
              <a:buNone/>
              <a:defRPr sz="5900" b="1"/>
            </a:lvl1pPr>
            <a:lvl2pPr lvl="1" rtl="0">
              <a:spcBef>
                <a:spcPts val="0"/>
              </a:spcBef>
              <a:spcAft>
                <a:spcPts val="0"/>
              </a:spcAft>
              <a:buSzPts val="4400"/>
              <a:buNone/>
              <a:defRPr sz="5900" b="1"/>
            </a:lvl2pPr>
            <a:lvl3pPr lvl="2" rtl="0">
              <a:spcBef>
                <a:spcPts val="0"/>
              </a:spcBef>
              <a:spcAft>
                <a:spcPts val="0"/>
              </a:spcAft>
              <a:buSzPts val="4400"/>
              <a:buNone/>
              <a:defRPr sz="5900" b="1"/>
            </a:lvl3pPr>
            <a:lvl4pPr lvl="3" rtl="0">
              <a:spcBef>
                <a:spcPts val="0"/>
              </a:spcBef>
              <a:spcAft>
                <a:spcPts val="0"/>
              </a:spcAft>
              <a:buSzPts val="4400"/>
              <a:buNone/>
              <a:defRPr sz="5900" b="1"/>
            </a:lvl4pPr>
            <a:lvl5pPr lvl="4" rtl="0">
              <a:spcBef>
                <a:spcPts val="0"/>
              </a:spcBef>
              <a:spcAft>
                <a:spcPts val="0"/>
              </a:spcAft>
              <a:buSzPts val="4400"/>
              <a:buNone/>
              <a:defRPr sz="5900" b="1"/>
            </a:lvl5pPr>
            <a:lvl6pPr lvl="5" rtl="0">
              <a:spcBef>
                <a:spcPts val="0"/>
              </a:spcBef>
              <a:spcAft>
                <a:spcPts val="0"/>
              </a:spcAft>
              <a:buSzPts val="4400"/>
              <a:buNone/>
              <a:defRPr sz="5900" b="1"/>
            </a:lvl6pPr>
            <a:lvl7pPr lvl="6" rtl="0">
              <a:spcBef>
                <a:spcPts val="0"/>
              </a:spcBef>
              <a:spcAft>
                <a:spcPts val="0"/>
              </a:spcAft>
              <a:buSzPts val="4400"/>
              <a:buNone/>
              <a:defRPr sz="5900" b="1"/>
            </a:lvl7pPr>
            <a:lvl8pPr lvl="7" rtl="0">
              <a:spcBef>
                <a:spcPts val="0"/>
              </a:spcBef>
              <a:spcAft>
                <a:spcPts val="0"/>
              </a:spcAft>
              <a:buSzPts val="4400"/>
              <a:buNone/>
              <a:defRPr sz="5900" b="1"/>
            </a:lvl8pPr>
            <a:lvl9pPr lvl="8" rtl="0">
              <a:spcBef>
                <a:spcPts val="0"/>
              </a:spcBef>
              <a:spcAft>
                <a:spcPts val="0"/>
              </a:spcAft>
              <a:buSzPts val="4400"/>
              <a:buNone/>
              <a:defRPr sz="5900" b="1"/>
            </a:lvl9pPr>
          </a:lstStyle>
          <a:p>
            <a:endParaRPr/>
          </a:p>
        </p:txBody>
      </p:sp>
      <p:sp>
        <p:nvSpPr>
          <p:cNvPr id="28" name="Google Shape;28;p3"/>
          <p:cNvSpPr txBox="1">
            <a:spLocks noGrp="1"/>
          </p:cNvSpPr>
          <p:nvPr>
            <p:ph type="subTitle" idx="1"/>
          </p:nvPr>
        </p:nvSpPr>
        <p:spPr>
          <a:xfrm>
            <a:off x="2060830" y="4015348"/>
            <a:ext cx="7774775" cy="1046400"/>
          </a:xfrm>
          <a:prstGeom prst="rect">
            <a:avLst/>
          </a:prstGeom>
        </p:spPr>
        <p:txBody>
          <a:bodyPr spcFirstLastPara="1" wrap="square" lIns="121879" tIns="121879" rIns="121879" bIns="121879" anchor="t" anchorCtr="0">
            <a:noAutofit/>
          </a:bodyPr>
          <a:lstStyle>
            <a:lvl1pPr lvl="0" rtl="0">
              <a:spcBef>
                <a:spcPts val="0"/>
              </a:spcBef>
              <a:spcAft>
                <a:spcPts val="0"/>
              </a:spcAft>
              <a:buClr>
                <a:schemeClr val="accent3"/>
              </a:buClr>
              <a:buSzPts val="3000"/>
              <a:buNone/>
              <a:defRPr>
                <a:solidFill>
                  <a:schemeClr val="accent3"/>
                </a:solidFill>
              </a:defRPr>
            </a:lvl1pPr>
            <a:lvl2pPr lvl="1" rtl="0">
              <a:spcBef>
                <a:spcPts val="0"/>
              </a:spcBef>
              <a:spcAft>
                <a:spcPts val="0"/>
              </a:spcAft>
              <a:buClr>
                <a:schemeClr val="accent3"/>
              </a:buClr>
              <a:buSzPts val="3000"/>
              <a:buNone/>
              <a:defRPr sz="4000">
                <a:solidFill>
                  <a:schemeClr val="accent3"/>
                </a:solidFill>
              </a:defRPr>
            </a:lvl2pPr>
            <a:lvl3pPr lvl="2" rtl="0">
              <a:spcBef>
                <a:spcPts val="0"/>
              </a:spcBef>
              <a:spcAft>
                <a:spcPts val="0"/>
              </a:spcAft>
              <a:buClr>
                <a:schemeClr val="accent3"/>
              </a:buClr>
              <a:buSzPts val="3000"/>
              <a:buNone/>
              <a:defRPr sz="4000">
                <a:solidFill>
                  <a:schemeClr val="accent3"/>
                </a:solidFill>
              </a:defRPr>
            </a:lvl3pPr>
            <a:lvl4pPr lvl="3" rtl="0">
              <a:spcBef>
                <a:spcPts val="0"/>
              </a:spcBef>
              <a:spcAft>
                <a:spcPts val="0"/>
              </a:spcAft>
              <a:buClr>
                <a:schemeClr val="accent3"/>
              </a:buClr>
              <a:buSzPts val="3000"/>
              <a:buNone/>
              <a:defRPr sz="4000">
                <a:solidFill>
                  <a:schemeClr val="accent3"/>
                </a:solidFill>
              </a:defRPr>
            </a:lvl4pPr>
            <a:lvl5pPr lvl="4" rtl="0">
              <a:spcBef>
                <a:spcPts val="0"/>
              </a:spcBef>
              <a:spcAft>
                <a:spcPts val="0"/>
              </a:spcAft>
              <a:buClr>
                <a:schemeClr val="accent3"/>
              </a:buClr>
              <a:buSzPts val="3000"/>
              <a:buNone/>
              <a:defRPr sz="4000">
                <a:solidFill>
                  <a:schemeClr val="accent3"/>
                </a:solidFill>
              </a:defRPr>
            </a:lvl5pPr>
            <a:lvl6pPr lvl="5" rtl="0">
              <a:spcBef>
                <a:spcPts val="0"/>
              </a:spcBef>
              <a:spcAft>
                <a:spcPts val="0"/>
              </a:spcAft>
              <a:buClr>
                <a:schemeClr val="accent3"/>
              </a:buClr>
              <a:buSzPts val="3000"/>
              <a:buNone/>
              <a:defRPr sz="4000">
                <a:solidFill>
                  <a:schemeClr val="accent3"/>
                </a:solidFill>
              </a:defRPr>
            </a:lvl6pPr>
            <a:lvl7pPr lvl="6" rtl="0">
              <a:spcBef>
                <a:spcPts val="0"/>
              </a:spcBef>
              <a:spcAft>
                <a:spcPts val="0"/>
              </a:spcAft>
              <a:buClr>
                <a:schemeClr val="accent3"/>
              </a:buClr>
              <a:buSzPts val="3000"/>
              <a:buNone/>
              <a:defRPr sz="4000">
                <a:solidFill>
                  <a:schemeClr val="accent3"/>
                </a:solidFill>
              </a:defRPr>
            </a:lvl7pPr>
            <a:lvl8pPr lvl="7" rtl="0">
              <a:spcBef>
                <a:spcPts val="0"/>
              </a:spcBef>
              <a:spcAft>
                <a:spcPts val="0"/>
              </a:spcAft>
              <a:buClr>
                <a:schemeClr val="accent3"/>
              </a:buClr>
              <a:buSzPts val="3000"/>
              <a:buNone/>
              <a:defRPr sz="4000">
                <a:solidFill>
                  <a:schemeClr val="accent3"/>
                </a:solidFill>
              </a:defRPr>
            </a:lvl8pPr>
            <a:lvl9pPr lvl="8" rtl="0">
              <a:spcBef>
                <a:spcPts val="0"/>
              </a:spcBef>
              <a:spcAft>
                <a:spcPts val="0"/>
              </a:spcAft>
              <a:buClr>
                <a:schemeClr val="accent3"/>
              </a:buClr>
              <a:buSzPts val="3000"/>
              <a:buNone/>
              <a:defRPr sz="4000">
                <a:solidFill>
                  <a:schemeClr val="accent3"/>
                </a:solidFill>
              </a:defRPr>
            </a:lvl9pPr>
          </a:lstStyle>
          <a:p>
            <a:endParaRPr/>
          </a:p>
        </p:txBody>
      </p:sp>
    </p:spTree>
    <p:extLst>
      <p:ext uri="{BB962C8B-B14F-4D97-AF65-F5344CB8AC3E}">
        <p14:creationId xmlns:p14="http://schemas.microsoft.com/office/powerpoint/2010/main" xmlns="" val="35189716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1047933" y="410827"/>
            <a:ext cx="10092971" cy="936800"/>
          </a:xfrm>
          <a:prstGeom prst="rect">
            <a:avLst/>
          </a:prstGeom>
        </p:spPr>
        <p:txBody>
          <a:bodyPr spcFirstLastPara="1" wrap="square" lIns="121879" tIns="121879" rIns="121879" bIns="121879"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6" name="Google Shape;46;p6"/>
          <p:cNvSpPr txBox="1">
            <a:spLocks noGrp="1"/>
          </p:cNvSpPr>
          <p:nvPr>
            <p:ph type="body" idx="1"/>
          </p:nvPr>
        </p:nvSpPr>
        <p:spPr>
          <a:xfrm>
            <a:off x="1047911" y="1600200"/>
            <a:ext cx="4899124" cy="4967600"/>
          </a:xfrm>
          <a:prstGeom prst="rect">
            <a:avLst/>
          </a:prstGeom>
        </p:spPr>
        <p:txBody>
          <a:bodyPr spcFirstLastPara="1" wrap="square" lIns="121879" tIns="121879" rIns="121879" bIns="121879" anchor="t" anchorCtr="0">
            <a:noAutofit/>
          </a:bodyPr>
          <a:lstStyle>
            <a:lvl1pPr marL="609493" lvl="0" indent="-474050">
              <a:spcBef>
                <a:spcPts val="800"/>
              </a:spcBef>
              <a:spcAft>
                <a:spcPts val="0"/>
              </a:spcAft>
              <a:buSzPts val="2000"/>
              <a:buChar char="◎"/>
              <a:defRPr sz="2700"/>
            </a:lvl1pPr>
            <a:lvl2pPr marL="1218987" lvl="1" indent="-474050">
              <a:spcBef>
                <a:spcPts val="0"/>
              </a:spcBef>
              <a:spcAft>
                <a:spcPts val="0"/>
              </a:spcAft>
              <a:buSzPts val="2000"/>
              <a:buChar char="○"/>
              <a:defRPr sz="2700"/>
            </a:lvl2pPr>
            <a:lvl3pPr marL="1828480" lvl="2" indent="-474050">
              <a:spcBef>
                <a:spcPts val="0"/>
              </a:spcBef>
              <a:spcAft>
                <a:spcPts val="0"/>
              </a:spcAft>
              <a:buSzPts val="2000"/>
              <a:buChar char="◉"/>
              <a:defRPr sz="2700"/>
            </a:lvl3pPr>
            <a:lvl4pPr marL="2437973" lvl="3" indent="-474050">
              <a:spcBef>
                <a:spcPts val="0"/>
              </a:spcBef>
              <a:spcAft>
                <a:spcPts val="0"/>
              </a:spcAft>
              <a:buSzPts val="2000"/>
              <a:buChar char="●"/>
              <a:defRPr sz="2700"/>
            </a:lvl4pPr>
            <a:lvl5pPr marL="3047467" lvl="4" indent="-474050">
              <a:spcBef>
                <a:spcPts val="0"/>
              </a:spcBef>
              <a:spcAft>
                <a:spcPts val="0"/>
              </a:spcAft>
              <a:buSzPts val="2000"/>
              <a:buChar char="○"/>
              <a:defRPr sz="2700"/>
            </a:lvl5pPr>
            <a:lvl6pPr marL="3656960" lvl="5" indent="-474050">
              <a:spcBef>
                <a:spcPts val="0"/>
              </a:spcBef>
              <a:spcAft>
                <a:spcPts val="0"/>
              </a:spcAft>
              <a:buSzPts val="2000"/>
              <a:buChar char="■"/>
              <a:defRPr sz="2700"/>
            </a:lvl6pPr>
            <a:lvl7pPr marL="4266453" lvl="6" indent="-474050">
              <a:spcBef>
                <a:spcPts val="0"/>
              </a:spcBef>
              <a:spcAft>
                <a:spcPts val="0"/>
              </a:spcAft>
              <a:buSzPts val="2000"/>
              <a:buChar char="●"/>
              <a:defRPr sz="2700"/>
            </a:lvl7pPr>
            <a:lvl8pPr marL="4875947" lvl="7" indent="-474050">
              <a:spcBef>
                <a:spcPts val="0"/>
              </a:spcBef>
              <a:spcAft>
                <a:spcPts val="0"/>
              </a:spcAft>
              <a:buSzPts val="2000"/>
              <a:buChar char="○"/>
              <a:defRPr sz="2700"/>
            </a:lvl8pPr>
            <a:lvl9pPr marL="5485440" lvl="8" indent="-474050">
              <a:spcBef>
                <a:spcPts val="0"/>
              </a:spcBef>
              <a:spcAft>
                <a:spcPts val="0"/>
              </a:spcAft>
              <a:buSzPts val="2000"/>
              <a:buChar char="■"/>
              <a:defRPr sz="2700"/>
            </a:lvl9pPr>
          </a:lstStyle>
          <a:p>
            <a:endParaRPr/>
          </a:p>
        </p:txBody>
      </p:sp>
      <p:sp>
        <p:nvSpPr>
          <p:cNvPr id="47" name="Google Shape;47;p6"/>
          <p:cNvSpPr txBox="1">
            <a:spLocks noGrp="1"/>
          </p:cNvSpPr>
          <p:nvPr>
            <p:ph type="body" idx="2"/>
          </p:nvPr>
        </p:nvSpPr>
        <p:spPr>
          <a:xfrm>
            <a:off x="6241920" y="1600200"/>
            <a:ext cx="4899124" cy="4967600"/>
          </a:xfrm>
          <a:prstGeom prst="rect">
            <a:avLst/>
          </a:prstGeom>
        </p:spPr>
        <p:txBody>
          <a:bodyPr spcFirstLastPara="1" wrap="square" lIns="121879" tIns="121879" rIns="121879" bIns="121879" anchor="t" anchorCtr="0">
            <a:noAutofit/>
          </a:bodyPr>
          <a:lstStyle>
            <a:lvl1pPr marL="609493" lvl="0" indent="-474050">
              <a:spcBef>
                <a:spcPts val="800"/>
              </a:spcBef>
              <a:spcAft>
                <a:spcPts val="0"/>
              </a:spcAft>
              <a:buSzPts val="2000"/>
              <a:buChar char="◎"/>
              <a:defRPr sz="2700"/>
            </a:lvl1pPr>
            <a:lvl2pPr marL="1218987" lvl="1" indent="-474050">
              <a:spcBef>
                <a:spcPts val="0"/>
              </a:spcBef>
              <a:spcAft>
                <a:spcPts val="0"/>
              </a:spcAft>
              <a:buSzPts val="2000"/>
              <a:buChar char="○"/>
              <a:defRPr sz="2700"/>
            </a:lvl2pPr>
            <a:lvl3pPr marL="1828480" lvl="2" indent="-474050">
              <a:spcBef>
                <a:spcPts val="0"/>
              </a:spcBef>
              <a:spcAft>
                <a:spcPts val="0"/>
              </a:spcAft>
              <a:buSzPts val="2000"/>
              <a:buChar char="◉"/>
              <a:defRPr sz="2700"/>
            </a:lvl3pPr>
            <a:lvl4pPr marL="2437973" lvl="3" indent="-474050">
              <a:spcBef>
                <a:spcPts val="0"/>
              </a:spcBef>
              <a:spcAft>
                <a:spcPts val="0"/>
              </a:spcAft>
              <a:buSzPts val="2000"/>
              <a:buChar char="●"/>
              <a:defRPr sz="2700"/>
            </a:lvl4pPr>
            <a:lvl5pPr marL="3047467" lvl="4" indent="-474050">
              <a:spcBef>
                <a:spcPts val="0"/>
              </a:spcBef>
              <a:spcAft>
                <a:spcPts val="0"/>
              </a:spcAft>
              <a:buSzPts val="2000"/>
              <a:buChar char="○"/>
              <a:defRPr sz="2700"/>
            </a:lvl5pPr>
            <a:lvl6pPr marL="3656960" lvl="5" indent="-474050">
              <a:spcBef>
                <a:spcPts val="0"/>
              </a:spcBef>
              <a:spcAft>
                <a:spcPts val="0"/>
              </a:spcAft>
              <a:buSzPts val="2000"/>
              <a:buChar char="■"/>
              <a:defRPr sz="2700"/>
            </a:lvl6pPr>
            <a:lvl7pPr marL="4266453" lvl="6" indent="-474050">
              <a:spcBef>
                <a:spcPts val="0"/>
              </a:spcBef>
              <a:spcAft>
                <a:spcPts val="0"/>
              </a:spcAft>
              <a:buSzPts val="2000"/>
              <a:buChar char="●"/>
              <a:defRPr sz="2700"/>
            </a:lvl7pPr>
            <a:lvl8pPr marL="4875947" lvl="7" indent="-474050">
              <a:spcBef>
                <a:spcPts val="0"/>
              </a:spcBef>
              <a:spcAft>
                <a:spcPts val="0"/>
              </a:spcAft>
              <a:buSzPts val="2000"/>
              <a:buChar char="○"/>
              <a:defRPr sz="2700"/>
            </a:lvl8pPr>
            <a:lvl9pPr marL="5485440" lvl="8" indent="-474050">
              <a:spcBef>
                <a:spcPts val="0"/>
              </a:spcBef>
              <a:spcAft>
                <a:spcPts val="0"/>
              </a:spcAft>
              <a:buSzPts val="2000"/>
              <a:buChar char="■"/>
              <a:defRPr sz="2700"/>
            </a:lvl9pPr>
          </a:lstStyle>
          <a:p>
            <a:endParaRPr/>
          </a:p>
        </p:txBody>
      </p:sp>
      <p:sp>
        <p:nvSpPr>
          <p:cNvPr id="48" name="Google Shape;48;p6"/>
          <p:cNvSpPr txBox="1">
            <a:spLocks noGrp="1"/>
          </p:cNvSpPr>
          <p:nvPr>
            <p:ph type="sldNum" idx="12"/>
          </p:nvPr>
        </p:nvSpPr>
        <p:spPr>
          <a:xfrm>
            <a:off x="11202928" y="6333136"/>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0091EA"/>
                </a:solidFill>
              </a:rPr>
              <a:pPr/>
              <a:t>‹Nr.›</a:t>
            </a:fld>
            <a:endParaRPr lang="en">
              <a:solidFill>
                <a:srgbClr val="0091EA"/>
              </a:solidFill>
            </a:endParaRPr>
          </a:p>
        </p:txBody>
      </p:sp>
    </p:spTree>
    <p:extLst>
      <p:ext uri="{BB962C8B-B14F-4D97-AF65-F5344CB8AC3E}">
        <p14:creationId xmlns:p14="http://schemas.microsoft.com/office/powerpoint/2010/main" xmlns="" val="1440219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cstate="print">
            <a:alphaModFix/>
          </a:blip>
          <a:stretch>
            <a:fillRect/>
          </a:stretch>
        </a:blip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047933" y="410827"/>
            <a:ext cx="10092971" cy="936800"/>
          </a:xfrm>
          <a:prstGeom prst="rect">
            <a:avLst/>
          </a:prstGeom>
        </p:spPr>
        <p:txBody>
          <a:bodyPr spcFirstLastPara="1" wrap="square" lIns="121879" tIns="121879" rIns="121879" bIns="121879"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7" name="Google Shape;57;p8"/>
          <p:cNvSpPr txBox="1">
            <a:spLocks noGrp="1"/>
          </p:cNvSpPr>
          <p:nvPr>
            <p:ph type="sldNum" idx="12"/>
          </p:nvPr>
        </p:nvSpPr>
        <p:spPr>
          <a:xfrm>
            <a:off x="11202928" y="6333136"/>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0091EA"/>
                </a:solidFill>
              </a:rPr>
              <a:pPr/>
              <a:t>‹Nr.›</a:t>
            </a:fld>
            <a:endParaRPr lang="en">
              <a:solidFill>
                <a:srgbClr val="0091EA"/>
              </a:solidFill>
            </a:endParaRPr>
          </a:p>
        </p:txBody>
      </p:sp>
    </p:spTree>
    <p:extLst>
      <p:ext uri="{BB962C8B-B14F-4D97-AF65-F5344CB8AC3E}">
        <p14:creationId xmlns:p14="http://schemas.microsoft.com/office/powerpoint/2010/main" xmlns="" val="2669197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cstate="print">
            <a:alphaModFix/>
          </a:blip>
          <a:stretch>
            <a:fillRect/>
          </a:stretch>
        </a:blip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sldNum" idx="12"/>
          </p:nvPr>
        </p:nvSpPr>
        <p:spPr>
          <a:xfrm>
            <a:off x="11202928" y="6333136"/>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0091EA"/>
                </a:solidFill>
              </a:rPr>
              <a:pPr/>
              <a:t>‹Nr.›</a:t>
            </a:fld>
            <a:endParaRPr lang="en">
              <a:solidFill>
                <a:srgbClr val="0091EA"/>
              </a:solidFill>
            </a:endParaRPr>
          </a:p>
        </p:txBody>
      </p:sp>
    </p:spTree>
    <p:extLst>
      <p:ext uri="{BB962C8B-B14F-4D97-AF65-F5344CB8AC3E}">
        <p14:creationId xmlns:p14="http://schemas.microsoft.com/office/powerpoint/2010/main" xmlns="" val="184301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927" y="1600200"/>
            <a:ext cx="35481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0668" y="685800"/>
            <a:ext cx="6239365"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3927" y="2971800"/>
            <a:ext cx="3548198"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6CECB6C-A35C-4FD8-A7FC-F5AD4DCDA41E}" type="datetime1">
              <a:rPr lang="en-US" smtClean="0">
                <a:solidFill>
                  <a:prstClr val="black"/>
                </a:solidFill>
              </a:rPr>
              <a:pPr/>
              <a:t>5/9/2020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2103953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print">
            <a:alphaModFix amt="30000"/>
            <a:extLst>
              <a:ext uri="{28A0092B-C50C-407E-A947-70E740481C1C}">
                <a14:useLocalDpi xmlns:a14="http://schemas.microsoft.com/office/drawing/2010/main" xmlns="" val="0"/>
              </a:ext>
            </a:extLst>
          </a:blip>
          <a:srcRect/>
          <a:stretch>
            <a:fillRect/>
          </a:stretch>
        </p:blipFill>
        <p:spPr bwMode="auto">
          <a:xfrm>
            <a:off x="4" y="0"/>
            <a:ext cx="12188829"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1" y="1"/>
            <a:ext cx="2304450"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5941" y="1122363"/>
            <a:ext cx="8789286"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5941" y="3602038"/>
            <a:ext cx="8789286"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5668" y="5410210"/>
            <a:ext cx="2742486" cy="365125"/>
          </a:xfrm>
        </p:spPr>
        <p:txBody>
          <a:bodyPr/>
          <a:lstStyle/>
          <a:p>
            <a:fld id="{7F8FB380-CA93-42C0-BB79-382526BCB5A4}" type="datetime1">
              <a:rPr lang="en-US" smtClean="0">
                <a:solidFill>
                  <a:prstClr val="white">
                    <a:tint val="75000"/>
                  </a:prstClr>
                </a:solidFill>
              </a:rPr>
              <a:pPr/>
              <a:t>5/9/2020</a:t>
            </a:fld>
            <a:endParaRPr lang="en-US" dirty="0">
              <a:solidFill>
                <a:prstClr val="white">
                  <a:tint val="75000"/>
                </a:prstClr>
              </a:solidFill>
            </a:endParaRPr>
          </a:p>
        </p:txBody>
      </p:sp>
      <p:sp>
        <p:nvSpPr>
          <p:cNvPr id="5" name="Footer Placeholder 4"/>
          <p:cNvSpPr>
            <a:spLocks noGrp="1"/>
          </p:cNvSpPr>
          <p:nvPr>
            <p:ph type="ftr" sz="quarter" idx="11"/>
          </p:nvPr>
        </p:nvSpPr>
        <p:spPr>
          <a:xfrm>
            <a:off x="1875940" y="5410210"/>
            <a:ext cx="5123551"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9894340" y="5410209"/>
            <a:ext cx="770887" cy="365125"/>
          </a:xfrm>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32093781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BCA1A8-4076-4567-AC8B-C131BA7F0C0C}" type="datetime1">
              <a:rPr lang="en-US" smtClean="0">
                <a:solidFill>
                  <a:prstClr val="white">
                    <a:tint val="75000"/>
                  </a:prstClr>
                </a:solidFill>
              </a:rPr>
              <a:pPr/>
              <a:t>5/9/2020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1575556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115" y="1419229"/>
            <a:ext cx="990342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115" y="4424362"/>
            <a:ext cx="990342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D827B81-9773-463D-8F5E-F1C0985D4189}" type="datetime1">
              <a:rPr lang="en-US" smtClean="0">
                <a:solidFill>
                  <a:prstClr val="white">
                    <a:tint val="75000"/>
                  </a:prstClr>
                </a:solidFill>
              </a:rPr>
              <a:pPr/>
              <a:t>5/9/2020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4223796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118" y="2249486"/>
            <a:ext cx="487711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598" y="2249486"/>
            <a:ext cx="487394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F50B3D3-395B-4897-B17A-8DB0D4A06AC1}" type="datetime1">
              <a:rPr lang="en-US" smtClean="0">
                <a:solidFill>
                  <a:prstClr val="white">
                    <a:tint val="75000"/>
                  </a:prstClr>
                </a:solidFill>
              </a:rPr>
              <a:pPr/>
              <a:t>5/9/2020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10184523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115" y="619131"/>
            <a:ext cx="990342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69668" y="2249486"/>
            <a:ext cx="464857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119" y="3073399"/>
            <a:ext cx="487712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9144" y="2249485"/>
            <a:ext cx="464539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599" y="3073399"/>
            <a:ext cx="4873939"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D8BF01-45F4-427D-B018-B5FED8BC0A3F}" type="datetime1">
              <a:rPr lang="en-US" smtClean="0">
                <a:solidFill>
                  <a:prstClr val="white">
                    <a:tint val="75000"/>
                  </a:prstClr>
                </a:solidFill>
              </a:rPr>
              <a:pPr/>
              <a:t>5/9/2020</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7253926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4430351-A4AD-4A83-AD72-981F7E3B4CC2}" type="datetime1">
              <a:rPr lang="en-US" smtClean="0">
                <a:solidFill>
                  <a:prstClr val="white">
                    <a:tint val="75000"/>
                  </a:prstClr>
                </a:solidFill>
              </a:rPr>
              <a:pPr/>
              <a:t>5/9/2020</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23196429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7CAAD-2477-42B3-BA72-BE1C52533880}" type="datetime1">
              <a:rPr lang="en-US" smtClean="0">
                <a:solidFill>
                  <a:prstClr val="white">
                    <a:tint val="75000"/>
                  </a:prstClr>
                </a:solidFill>
              </a:rPr>
              <a:pPr/>
              <a:t>5/9/2020</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27324824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412" y="609601"/>
            <a:ext cx="3855033"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4863" y="592666"/>
            <a:ext cx="5889675"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412" y="2249486"/>
            <a:ext cx="3855033"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32F94F-4227-4907-838D-168419D20A0D}" type="datetime1">
              <a:rPr lang="en-US" smtClean="0">
                <a:solidFill>
                  <a:prstClr val="white">
                    <a:tint val="75000"/>
                  </a:prstClr>
                </a:solidFill>
              </a:rPr>
              <a:pPr/>
              <a:t>5/9/2020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948999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21" y="609600"/>
            <a:ext cx="5932963"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78801" y="609603"/>
            <a:ext cx="3665735"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41117" y="2249486"/>
            <a:ext cx="593296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E8CE69-923F-43F5-BC5F-5442065A3520}" type="datetime1">
              <a:rPr lang="en-US" smtClean="0">
                <a:solidFill>
                  <a:prstClr val="white">
                    <a:tint val="75000"/>
                  </a:prstClr>
                </a:solidFill>
              </a:rPr>
              <a:pPr/>
              <a:t>5/9/2020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8002729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13" y="4304674"/>
            <a:ext cx="9909774"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115" y="606426"/>
            <a:ext cx="9909772"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smtClean="0"/>
              <a:t>Click icon to add picture</a:t>
            </a:r>
            <a:endParaRPr lang="en-US" dirty="0"/>
          </a:p>
        </p:txBody>
      </p:sp>
      <p:sp>
        <p:nvSpPr>
          <p:cNvPr id="4" name="Text Placeholder 3"/>
          <p:cNvSpPr>
            <a:spLocks noGrp="1"/>
          </p:cNvSpPr>
          <p:nvPr>
            <p:ph type="body" sz="half" idx="2"/>
          </p:nvPr>
        </p:nvSpPr>
        <p:spPr>
          <a:xfrm>
            <a:off x="1141066" y="5124020"/>
            <a:ext cx="9908278"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7E0324C-F0E2-41B4-8F20-0A4CD88F68DC}" type="datetime1">
              <a:rPr lang="en-US" smtClean="0">
                <a:solidFill>
                  <a:prstClr val="white">
                    <a:tint val="75000"/>
                  </a:prstClr>
                </a:solidFill>
              </a:rPr>
              <a:pPr/>
              <a:t>5/9/2020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3425181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343" y="1752599"/>
            <a:ext cx="5424745"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2705" y="914400"/>
            <a:ext cx="3280120"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343" y="3124199"/>
            <a:ext cx="5424745"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402046B-7651-4202-81F7-9607CBE42AF6}" type="datetime1">
              <a:rPr lang="en-US" smtClean="0">
                <a:solidFill>
                  <a:prstClr val="black"/>
                </a:solidFill>
              </a:rPr>
              <a:pPr/>
              <a:t>5/9/2020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39638328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59" y="609600"/>
            <a:ext cx="9903376"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117" y="4419609"/>
            <a:ext cx="990187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95218D-AC6B-4768-AB97-F329D1BFF23A}" type="datetime1">
              <a:rPr lang="en-US" smtClean="0">
                <a:solidFill>
                  <a:prstClr val="white">
                    <a:tint val="75000"/>
                  </a:prstClr>
                </a:solidFill>
              </a:rPr>
              <a:pPr/>
              <a:t>5/9/2020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26058096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41" y="609601"/>
            <a:ext cx="9300329"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200" y="3365557"/>
            <a:ext cx="875001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114" y="4309919"/>
            <a:ext cx="990342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01F0E33-3E6F-4D4A-B4B2-3B1BA85A123B}" type="datetime1">
              <a:rPr lang="en-US" smtClean="0">
                <a:solidFill>
                  <a:prstClr val="white">
                    <a:tint val="75000"/>
                  </a:prstClr>
                </a:solidFill>
              </a:rPr>
              <a:pPr/>
              <a:t>5/9/2020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
        <p:nvSpPr>
          <p:cNvPr id="60" name="TextBox 59"/>
          <p:cNvSpPr txBox="1"/>
          <p:nvPr/>
        </p:nvSpPr>
        <p:spPr>
          <a:xfrm>
            <a:off x="903282" y="732394"/>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61" name="TextBox 60"/>
          <p:cNvSpPr txBox="1"/>
          <p:nvPr/>
        </p:nvSpPr>
        <p:spPr>
          <a:xfrm>
            <a:off x="10534627" y="2764972"/>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xmlns="" val="11372219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115" y="2134050"/>
            <a:ext cx="9903420"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066" y="4657655"/>
            <a:ext cx="9901926"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4D7021-506F-4710-A601-7D3B782456D4}" type="datetime1">
              <a:rPr lang="en-US" smtClean="0">
                <a:solidFill>
                  <a:prstClr val="white">
                    <a:tint val="75000"/>
                  </a:prstClr>
                </a:solidFill>
              </a:rPr>
              <a:pPr/>
              <a:t>5/9/2020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2649574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120" y="609600"/>
            <a:ext cx="9903419"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118" y="2674463"/>
            <a:ext cx="319606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631" y="3360263"/>
            <a:ext cx="3207899"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3591" y="2677635"/>
            <a:ext cx="3183557"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3045" y="3363435"/>
            <a:ext cx="3194999"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0400" y="2674463"/>
            <a:ext cx="3194137"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0400" y="3360263"/>
            <a:ext cx="3194137"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3C6DAD6-4F09-4896-A91A-8A612ACCA844}" type="datetime1">
              <a:rPr lang="en-US" smtClean="0">
                <a:solidFill>
                  <a:prstClr val="white">
                    <a:tint val="75000"/>
                  </a:prstClr>
                </a:solidFill>
              </a:rPr>
              <a:pPr/>
              <a:t>5/9/2020</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32477195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118" y="609600"/>
            <a:ext cx="990341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121" y="4404596"/>
            <a:ext cx="3194409"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121" y="2666998"/>
            <a:ext cx="319440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smtClean="0"/>
              <a:t>Click icon to add picture</a:t>
            </a:r>
            <a:endParaRPr lang="en-US" dirty="0"/>
          </a:p>
        </p:txBody>
      </p:sp>
      <p:sp>
        <p:nvSpPr>
          <p:cNvPr id="21" name="Text Placeholder 3"/>
          <p:cNvSpPr>
            <a:spLocks noGrp="1"/>
          </p:cNvSpPr>
          <p:nvPr>
            <p:ph type="body" sz="half" idx="18"/>
          </p:nvPr>
        </p:nvSpPr>
        <p:spPr>
          <a:xfrm>
            <a:off x="1141121" y="4980868"/>
            <a:ext cx="3194409"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7890" y="4404596"/>
            <a:ext cx="3199567"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7888" y="2666998"/>
            <a:ext cx="319810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smtClean="0"/>
              <a:t>Click icon to add picture</a:t>
            </a:r>
            <a:endParaRPr lang="en-US" dirty="0"/>
          </a:p>
        </p:txBody>
      </p:sp>
      <p:sp>
        <p:nvSpPr>
          <p:cNvPr id="24" name="Text Placeholder 3"/>
          <p:cNvSpPr>
            <a:spLocks noGrp="1"/>
          </p:cNvSpPr>
          <p:nvPr>
            <p:ph type="body" sz="half" idx="19"/>
          </p:nvPr>
        </p:nvSpPr>
        <p:spPr>
          <a:xfrm>
            <a:off x="4486425" y="4980857"/>
            <a:ext cx="3199567"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0526" y="4404595"/>
            <a:ext cx="318991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0402" y="2666998"/>
            <a:ext cx="319413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smtClean="0"/>
              <a:t>Click icon to add picture</a:t>
            </a:r>
            <a:endParaRPr lang="en-US" dirty="0"/>
          </a:p>
        </p:txBody>
      </p:sp>
      <p:sp>
        <p:nvSpPr>
          <p:cNvPr id="27" name="Text Placeholder 3"/>
          <p:cNvSpPr>
            <a:spLocks noGrp="1"/>
          </p:cNvSpPr>
          <p:nvPr>
            <p:ph type="body" sz="half" idx="20"/>
          </p:nvPr>
        </p:nvSpPr>
        <p:spPr>
          <a:xfrm>
            <a:off x="7850400" y="4980863"/>
            <a:ext cx="3194137"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17205C58-C459-4CC1-85A7-951BD0C1D75F}" type="datetime1">
              <a:rPr lang="en-US" smtClean="0">
                <a:solidFill>
                  <a:prstClr val="white">
                    <a:tint val="75000"/>
                  </a:prstClr>
                </a:solidFill>
              </a:rPr>
              <a:pPr/>
              <a:t>5/9/2020</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27636179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EC0667-FC78-4590-90DE-29643F694654}" type="datetime1">
              <a:rPr lang="en-US" smtClean="0">
                <a:solidFill>
                  <a:prstClr val="white">
                    <a:tint val="75000"/>
                  </a:prstClr>
                </a:solidFill>
              </a:rPr>
              <a:pPr/>
              <a:t>5/9/2020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24925856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0052" y="609601"/>
            <a:ext cx="2004489"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113" y="609601"/>
            <a:ext cx="7746572"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D18DAE-0C65-4784-8D74-EA371B7B27D7}" type="datetime1">
              <a:rPr lang="en-US" smtClean="0">
                <a:solidFill>
                  <a:prstClr val="white">
                    <a:tint val="75000"/>
                  </a:prstClr>
                </a:solidFill>
              </a:rPr>
              <a:pPr/>
              <a:t>5/9/2020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25323203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5958" y="-4763"/>
            <a:ext cx="5013606"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7638" y="1380072"/>
            <a:ext cx="8572389"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4205" y="3996267"/>
            <a:ext cx="698582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660A6CF-AE75-4815-AB1E-2C75F0C13B7B}"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a:xfrm>
            <a:off x="5331023" y="5883282"/>
            <a:ext cx="4322918" cy="365125"/>
          </a:xfr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1183159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3A6D43-D0BE-47B9-985C-00EC507BBD39}"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0949008" y="5867138"/>
            <a:ext cx="551023" cy="365125"/>
          </a:xfrm>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8699263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1613" y="2666999"/>
            <a:ext cx="8928421"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1608" y="4777381"/>
            <a:ext cx="892842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B347732-CE3B-4F3A-8735-9AAB8F8867BA}"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417162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1.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1.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theme" Target="../theme/theme17.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19" Type="http://schemas.openxmlformats.org/officeDocument/2006/relationships/image" Target="../media/image15.png"/><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8.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19.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theme" Target="../theme/theme20.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5.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8.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7.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5.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774" y="1"/>
            <a:ext cx="2436178"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3928" y="685803"/>
            <a:ext cx="10016104"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3928" y="2667005"/>
            <a:ext cx="10016104"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0127" y="5883285"/>
            <a:ext cx="1142701"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A71BE9-7353-49A6-889E-FAE5AB6FDB05}"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3"/>
          </p:nvPr>
        </p:nvSpPr>
        <p:spPr>
          <a:xfrm>
            <a:off x="2571612" y="5883285"/>
            <a:ext cx="7082331"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solidFill>
            </a:endParaRPr>
          </a:p>
        </p:txBody>
      </p:sp>
      <p:sp>
        <p:nvSpPr>
          <p:cNvPr id="6" name="Slide Number Placeholder 5"/>
          <p:cNvSpPr>
            <a:spLocks noGrp="1"/>
          </p:cNvSpPr>
          <p:nvPr>
            <p:ph type="sldNum" sz="quarter" idx="4"/>
          </p:nvPr>
        </p:nvSpPr>
        <p:spPr>
          <a:xfrm>
            <a:off x="10949010" y="5883285"/>
            <a:ext cx="55102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7F7A23-841C-40B9-9A7E-2632A3B57DAC}"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05008003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588" y="228600"/>
            <a:ext cx="10868369"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651" y="1600200"/>
            <a:ext cx="10868369"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125883" y="6248405"/>
            <a:ext cx="3555074"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solidFill>
                  <a:srgbClr val="775F55"/>
                </a:solidFill>
              </a:rPr>
              <a:pPr/>
              <a:t>5/9/2020</a:t>
            </a:fld>
            <a:endParaRPr lang="en-US">
              <a:solidFill>
                <a:srgbClr val="775F55"/>
              </a:solidFill>
            </a:endParaRPr>
          </a:p>
        </p:txBody>
      </p:sp>
      <p:sp>
        <p:nvSpPr>
          <p:cNvPr id="3" name="Footer Placeholder 2"/>
          <p:cNvSpPr>
            <a:spLocks noGrp="1"/>
          </p:cNvSpPr>
          <p:nvPr>
            <p:ph type="ftr" sz="quarter" idx="3"/>
          </p:nvPr>
        </p:nvSpPr>
        <p:spPr>
          <a:xfrm>
            <a:off x="812589" y="6248211"/>
            <a:ext cx="7226228"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75F55"/>
              </a:solidFill>
            </a:endParaRPr>
          </a:p>
        </p:txBody>
      </p:sp>
      <p:sp>
        <p:nvSpPr>
          <p:cNvPr id="7" name="Rectangle 6"/>
          <p:cNvSpPr/>
          <p:nvPr/>
        </p:nvSpPr>
        <p:spPr bwMode="white">
          <a:xfrm>
            <a:off x="2" y="1234440"/>
            <a:ext cx="12188825"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2" y="1280160"/>
            <a:ext cx="711015"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787195" y="1280160"/>
            <a:ext cx="1140163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2" y="1272222"/>
            <a:ext cx="711015"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24446980"/>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524" y="5944936"/>
            <a:ext cx="6585783"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647457" y="5939011"/>
            <a:ext cx="4919320"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8052" y="5791253"/>
            <a:ext cx="4535237"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12312" y="5787743"/>
            <a:ext cx="4539496"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443" y="274638"/>
            <a:ext cx="10969943"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443" y="1481333"/>
            <a:ext cx="10969943"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7040" y="6407944"/>
            <a:ext cx="2559653" cy="365760"/>
          </a:xfrm>
          <a:prstGeom prst="rect">
            <a:avLst/>
          </a:prstGeom>
        </p:spPr>
        <p:txBody>
          <a:bodyPr vert="horz" anchor="b"/>
          <a:lstStyle>
            <a:lvl1pPr algn="l" eaLnBrk="1" latinLnBrk="0" hangingPunct="1">
              <a:defRPr kumimoji="0" sz="1000">
                <a:solidFill>
                  <a:schemeClr val="tx1"/>
                </a:solidFill>
              </a:defRPr>
            </a:lvl1pPr>
            <a:extLst/>
          </a:lstStyle>
          <a:p>
            <a:fld id="{C160AC00-1A7D-490A-A5A6-69F3B84FB52F}" type="datetime1">
              <a:rPr lang="en-US" smtClean="0">
                <a:solidFill>
                  <a:prstClr val="black"/>
                </a:solidFill>
              </a:rPr>
              <a:pPr/>
              <a:t>5/9/2020</a:t>
            </a:fld>
            <a:endParaRPr lang="en-US">
              <a:solidFill>
                <a:prstClr val="black"/>
              </a:solidFill>
            </a:endParaRPr>
          </a:p>
        </p:txBody>
      </p:sp>
      <p:sp>
        <p:nvSpPr>
          <p:cNvPr id="22" name="Footer Placeholder 21"/>
          <p:cNvSpPr>
            <a:spLocks noGrp="1"/>
          </p:cNvSpPr>
          <p:nvPr>
            <p:ph type="ftr" sz="quarter" idx="3"/>
          </p:nvPr>
        </p:nvSpPr>
        <p:spPr>
          <a:xfrm>
            <a:off x="5838578" y="6407949"/>
            <a:ext cx="3133425"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6693" y="6407949"/>
            <a:ext cx="487553"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3948127411"/>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3" y="5050633"/>
            <a:ext cx="4764435"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73" y="5051297"/>
            <a:ext cx="12191998"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1096994" y="365760"/>
            <a:ext cx="10025309"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6994" y="1100629"/>
            <a:ext cx="10025309"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154" y="5870448"/>
            <a:ext cx="2900940" cy="201168"/>
          </a:xfrm>
          <a:prstGeom prst="rect">
            <a:avLst/>
          </a:prstGeom>
        </p:spPr>
        <p:txBody>
          <a:bodyPr vert="horz" lIns="91440" tIns="45720" rIns="91440" bIns="45720" rtlCol="0" anchor="ctr"/>
          <a:lstStyle>
            <a:lvl1pPr algn="l">
              <a:defRPr sz="1200">
                <a:solidFill>
                  <a:srgbClr val="FFFFFF"/>
                </a:solidFill>
              </a:defRPr>
            </a:lvl1pPr>
          </a:lstStyle>
          <a:p>
            <a:fld id="{BF1A7C49-92B8-4009-8FD0-5E9B2B534559}" type="datetime1">
              <a:rPr lang="en-US" smtClean="0"/>
              <a:pPr/>
              <a:t>5/9/2020</a:t>
            </a:fld>
            <a:endParaRPr lang="en-US"/>
          </a:p>
        </p:txBody>
      </p:sp>
      <p:sp>
        <p:nvSpPr>
          <p:cNvPr id="5" name="Footer Placeholder 4"/>
          <p:cNvSpPr>
            <a:spLocks noGrp="1"/>
          </p:cNvSpPr>
          <p:nvPr>
            <p:ph type="ftr" sz="quarter" idx="3"/>
          </p:nvPr>
        </p:nvSpPr>
        <p:spPr>
          <a:xfrm>
            <a:off x="4688797" y="6285122"/>
            <a:ext cx="629756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198467" y="6170822"/>
            <a:ext cx="670385"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xmlns="" val="2537484961"/>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p:cNvGrpSpPr/>
          <p:nvPr/>
        </p:nvGrpSpPr>
        <p:grpSpPr>
          <a:xfrm>
            <a:off x="400612" y="362425"/>
            <a:ext cx="349506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2939" y="568345"/>
            <a:ext cx="8768287"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2939" y="2438400"/>
            <a:ext cx="8768287" cy="3651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58737" y="6296620"/>
            <a:ext cx="2742486"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C78E774A-1643-4559-9C33-E9A8BE2783B3}" type="datetime1">
              <a:rPr lang="en-US" smtClean="0">
                <a:solidFill>
                  <a:srgbClr val="121316">
                    <a:lumMod val="75000"/>
                    <a:lumOff val="25000"/>
                  </a:srgbClr>
                </a:solidFill>
              </a:rPr>
              <a:pPr/>
              <a:t>5/9/2020</a:t>
            </a:fld>
            <a:endParaRPr lang="en-US">
              <a:solidFill>
                <a:srgbClr val="121316">
                  <a:lumMod val="75000"/>
                  <a:lumOff val="25000"/>
                </a:srgbClr>
              </a:solidFill>
            </a:endParaRPr>
          </a:p>
        </p:txBody>
      </p:sp>
      <p:sp>
        <p:nvSpPr>
          <p:cNvPr id="5" name="Footer Placeholder 4"/>
          <p:cNvSpPr>
            <a:spLocks noGrp="1"/>
          </p:cNvSpPr>
          <p:nvPr>
            <p:ph type="ftr" sz="quarter" idx="3"/>
          </p:nvPr>
        </p:nvSpPr>
        <p:spPr>
          <a:xfrm>
            <a:off x="2932938" y="6296620"/>
            <a:ext cx="5665899"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solidFill>
                <a:srgbClr val="121316">
                  <a:lumMod val="75000"/>
                  <a:lumOff val="25000"/>
                </a:srgbClr>
              </a:solidFill>
            </a:endParaRPr>
          </a:p>
        </p:txBody>
      </p:sp>
      <p:sp>
        <p:nvSpPr>
          <p:cNvPr id="6" name="Slide Number Placeholder 5"/>
          <p:cNvSpPr>
            <a:spLocks noGrp="1"/>
          </p:cNvSpPr>
          <p:nvPr>
            <p:ph type="sldNum" sz="quarter" idx="4"/>
          </p:nvPr>
        </p:nvSpPr>
        <p:spPr>
          <a:xfrm>
            <a:off x="512868" y="723331"/>
            <a:ext cx="1883857"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746EC5F-5281-48BD-9C16-E66193B8D020}" type="slidenum">
              <a:rPr lang="en-US" smtClean="0">
                <a:solidFill>
                  <a:srgbClr val="121316">
                    <a:lumMod val="75000"/>
                    <a:lumOff val="25000"/>
                  </a:srgbClr>
                </a:solidFill>
              </a:rPr>
              <a:pPr/>
              <a:t>‹Nr.›</a:t>
            </a:fld>
            <a:endParaRPr lang="en-US">
              <a:solidFill>
                <a:srgbClr val="121316">
                  <a:lumMod val="75000"/>
                  <a:lumOff val="25000"/>
                </a:srgbClr>
              </a:solidFill>
            </a:endParaRPr>
          </a:p>
        </p:txBody>
      </p:sp>
      <p:cxnSp>
        <p:nvCxnSpPr>
          <p:cNvPr id="9" name="Straight Connector 8"/>
          <p:cNvCxnSpPr/>
          <p:nvPr/>
        </p:nvCxnSpPr>
        <p:spPr>
          <a:xfrm>
            <a:off x="2932939" y="2176009"/>
            <a:ext cx="876828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01294357"/>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hf hdr="0" ftr="0"/>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p:cNvSpPr/>
          <p:nvPr/>
        </p:nvSpPr>
        <p:spPr bwMode="auto">
          <a:xfrm>
            <a:off x="11780942" y="5380580"/>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1801" y="559678"/>
            <a:ext cx="3832908"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80251" y="569066"/>
            <a:ext cx="6246771" cy="565515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1802" y="5930061"/>
            <a:ext cx="3813863"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AAB8F5CF-EF98-4A0B-AEAF-F59E0E5AADF5}" type="datetime1">
              <a:rPr lang="en-US" smtClean="0">
                <a:solidFill>
                  <a:prstClr val="black">
                    <a:lumMod val="85000"/>
                    <a:lumOff val="15000"/>
                  </a:prstClr>
                </a:solidFill>
              </a:rPr>
              <a:pPr/>
              <a:t>5/9/2020</a:t>
            </a:fld>
            <a:endParaRPr lang="en-US">
              <a:solidFill>
                <a:prstClr val="black">
                  <a:lumMod val="85000"/>
                  <a:lumOff val="15000"/>
                </a:prstClr>
              </a:solidFill>
            </a:endParaRPr>
          </a:p>
        </p:txBody>
      </p:sp>
      <p:sp>
        <p:nvSpPr>
          <p:cNvPr id="5" name="Footer Placeholder 4"/>
          <p:cNvSpPr>
            <a:spLocks noGrp="1"/>
          </p:cNvSpPr>
          <p:nvPr>
            <p:ph type="ftr" sz="quarter" idx="3"/>
          </p:nvPr>
        </p:nvSpPr>
        <p:spPr>
          <a:xfrm>
            <a:off x="761802" y="6314441"/>
            <a:ext cx="3813863"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a:solidFill>
                <a:prstClr val="black">
                  <a:lumMod val="85000"/>
                  <a:lumOff val="15000"/>
                </a:prstClr>
              </a:solidFill>
            </a:endParaRPr>
          </a:p>
        </p:txBody>
      </p:sp>
      <p:sp>
        <p:nvSpPr>
          <p:cNvPr id="6" name="Slide Number Placeholder 5"/>
          <p:cNvSpPr>
            <a:spLocks noGrp="1"/>
          </p:cNvSpPr>
          <p:nvPr>
            <p:ph type="sldNum" sz="quarter" idx="4"/>
          </p:nvPr>
        </p:nvSpPr>
        <p:spPr>
          <a:xfrm>
            <a:off x="11780942" y="5607593"/>
            <a:ext cx="407882"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A4883166-F9AD-4397-A73D-BDC12B37970B}" type="slidenum">
              <a:rPr lang="en-US" smtClean="0">
                <a:solidFill>
                  <a:srgbClr val="F5F5F5"/>
                </a:solidFill>
              </a:rPr>
              <a:pPr/>
              <a:t>‹Nr.›</a:t>
            </a:fld>
            <a:endParaRPr lang="en-US">
              <a:solidFill>
                <a:srgbClr val="F5F5F5"/>
              </a:solidFill>
            </a:endParaRPr>
          </a:p>
        </p:txBody>
      </p:sp>
      <p:cxnSp>
        <p:nvCxnSpPr>
          <p:cNvPr id="10" name="Straight Connector 9"/>
          <p:cNvCxnSpPr/>
          <p:nvPr/>
        </p:nvCxnSpPr>
        <p:spPr>
          <a:xfrm>
            <a:off x="0" y="6199730"/>
            <a:ext cx="4494629"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67574412"/>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hf hdr="0" ftr="0" dt="0"/>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524" y="5944936"/>
            <a:ext cx="6585783"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647455" y="5939011"/>
            <a:ext cx="4919320"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8054" y="5791253"/>
            <a:ext cx="4535237"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12312" y="5787739"/>
            <a:ext cx="4539496"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441" y="274638"/>
            <a:ext cx="10969943"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441" y="1481329"/>
            <a:ext cx="10969943"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7040" y="6407944"/>
            <a:ext cx="2559653" cy="365760"/>
          </a:xfrm>
          <a:prstGeom prst="rect">
            <a:avLst/>
          </a:prstGeom>
        </p:spPr>
        <p:txBody>
          <a:bodyPr vert="horz" anchor="b"/>
          <a:lstStyle>
            <a:lvl1pPr algn="l" eaLnBrk="1" latinLnBrk="0" hangingPunct="1">
              <a:defRPr kumimoji="0" sz="1000">
                <a:solidFill>
                  <a:schemeClr val="tx1"/>
                </a:solidFill>
              </a:defRPr>
            </a:lvl1pPr>
            <a:extLst/>
          </a:lstStyle>
          <a:p>
            <a:fld id="{C160AC00-1A7D-490A-A5A6-69F3B84FB52F}" type="datetime1">
              <a:rPr lang="en-US" smtClean="0">
                <a:solidFill>
                  <a:prstClr val="black"/>
                </a:solidFill>
              </a:rPr>
              <a:pPr/>
              <a:t>5/9/2020</a:t>
            </a:fld>
            <a:endParaRPr lang="en-US">
              <a:solidFill>
                <a:prstClr val="black"/>
              </a:solidFill>
            </a:endParaRPr>
          </a:p>
        </p:txBody>
      </p:sp>
      <p:sp>
        <p:nvSpPr>
          <p:cNvPr id="22" name="Footer Placeholder 21"/>
          <p:cNvSpPr>
            <a:spLocks noGrp="1"/>
          </p:cNvSpPr>
          <p:nvPr>
            <p:ph type="ftr" sz="quarter" idx="3"/>
          </p:nvPr>
        </p:nvSpPr>
        <p:spPr>
          <a:xfrm>
            <a:off x="5838576" y="6407945"/>
            <a:ext cx="3133425"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6693" y="6407945"/>
            <a:ext cx="487553"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217099086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152718"/>
            <a:ext cx="7719589"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441" y="1752601"/>
            <a:ext cx="10157354"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441" y="6172201"/>
            <a:ext cx="4570809" cy="304800"/>
          </a:xfrm>
          <a:prstGeom prst="rect">
            <a:avLst/>
          </a:prstGeom>
        </p:spPr>
        <p:txBody>
          <a:bodyPr vert="horz" lIns="91440" tIns="45720" rIns="91440" bIns="0" rtlCol="0" anchor="b"/>
          <a:lstStyle>
            <a:lvl1pPr algn="l">
              <a:defRPr sz="1000">
                <a:solidFill>
                  <a:schemeClr val="tx1"/>
                </a:solidFill>
              </a:defRPr>
            </a:lvl1pPr>
          </a:lstStyle>
          <a:p>
            <a:fld id="{2FB8F2DB-EBBE-4450-9637-0697C95059DC}" type="datetime1">
              <a:rPr lang="en-US" smtClean="0">
                <a:solidFill>
                  <a:srgbClr val="000000"/>
                </a:solidFill>
              </a:rPr>
              <a:pPr/>
              <a:t>5/9/2020</a:t>
            </a:fld>
            <a:endParaRPr lang="en-US">
              <a:solidFill>
                <a:srgbClr val="000000"/>
              </a:solidFill>
            </a:endParaRPr>
          </a:p>
        </p:txBody>
      </p:sp>
      <p:sp>
        <p:nvSpPr>
          <p:cNvPr id="5" name="Footer Placeholder 4"/>
          <p:cNvSpPr>
            <a:spLocks noGrp="1"/>
          </p:cNvSpPr>
          <p:nvPr>
            <p:ph type="ftr" sz="quarter" idx="3"/>
          </p:nvPr>
        </p:nvSpPr>
        <p:spPr>
          <a:xfrm>
            <a:off x="609441" y="6492876"/>
            <a:ext cx="4570809" cy="283845"/>
          </a:xfrm>
          <a:prstGeom prst="rect">
            <a:avLst/>
          </a:prstGeom>
        </p:spPr>
        <p:txBody>
          <a:bodyPr vert="horz" lIns="91440" tIns="45720" rIns="91440" bIns="45720" rtlCol="0" anchor="t"/>
          <a:lstStyle>
            <a:lvl1pPr algn="l">
              <a:defRPr sz="1000">
                <a:solidFill>
                  <a:schemeClr val="tx1"/>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rot="16200000">
            <a:off x="11186038" y="5824707"/>
            <a:ext cx="1315721" cy="486707"/>
          </a:xfrm>
          <a:prstGeom prst="rect">
            <a:avLst/>
          </a:prstGeom>
        </p:spPr>
        <p:txBody>
          <a:bodyPr vert="horz" lIns="91440" tIns="45720" rIns="91440" bIns="45720" rtlCol="0" anchor="ctr"/>
          <a:lstStyle>
            <a:lvl1pPr algn="l">
              <a:defRPr sz="2400" b="1">
                <a:solidFill>
                  <a:schemeClr val="tx2"/>
                </a:solidFill>
              </a:defRPr>
            </a:lvl1pPr>
          </a:lstStyle>
          <a:p>
            <a:fld id="{B6F15528-21DE-4FAA-801E-634DDDAF4B2B}" type="slidenum">
              <a:rPr lang="en-US" smtClean="0">
                <a:solidFill>
                  <a:srgbClr val="D1282E"/>
                </a:solidFill>
              </a:rPr>
              <a:pPr/>
              <a:t>‹Nr.›</a:t>
            </a:fld>
            <a:endParaRPr lang="en-US">
              <a:solidFill>
                <a:srgbClr val="D1282E"/>
              </a:solidFill>
            </a:endParaRPr>
          </a:p>
        </p:txBody>
      </p:sp>
      <p:sp>
        <p:nvSpPr>
          <p:cNvPr id="7" name="Rectangle 6"/>
          <p:cNvSpPr/>
          <p:nvPr/>
        </p:nvSpPr>
        <p:spPr>
          <a:xfrm>
            <a:off x="11998373" y="0"/>
            <a:ext cx="190452"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1998373" y="1371600"/>
            <a:ext cx="190452"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xmlns="" val="3045202664"/>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cstate="print">
            <a:alphaModFix amt="10000"/>
            <a:extLst>
              <a:ext uri="{28A0092B-C50C-407E-A947-70E740481C1C}">
                <a14:useLocalDpi xmlns:a14="http://schemas.microsoft.com/office/drawing/2010/main" xmlns="" val="0"/>
              </a:ext>
            </a:extLst>
          </a:blip>
          <a:stretch>
            <a:fillRect/>
          </a:stretch>
        </p:blipFill>
        <p:spPr>
          <a:xfrm>
            <a:off x="0" y="0"/>
            <a:ext cx="12188825" cy="6858000"/>
          </a:xfrm>
          <a:prstGeom prst="rect">
            <a:avLst/>
          </a:prstGeom>
        </p:spPr>
      </p:pic>
      <p:sp>
        <p:nvSpPr>
          <p:cNvPr id="2" name="Title Placeholder 1"/>
          <p:cNvSpPr>
            <a:spLocks noGrp="1"/>
          </p:cNvSpPr>
          <p:nvPr>
            <p:ph type="title"/>
          </p:nvPr>
        </p:nvSpPr>
        <p:spPr>
          <a:xfrm>
            <a:off x="680145" y="753228"/>
            <a:ext cx="9611357"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145" y="2336873"/>
            <a:ext cx="9611357"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49014" y="5936188"/>
            <a:ext cx="2742486"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21E8080-0ABE-4D51-95E6-9E67E19B02AA}" type="datetime1">
              <a:rPr lang="en-US" smtClean="0">
                <a:solidFill>
                  <a:prstClr val="white">
                    <a:tint val="75000"/>
                  </a:prstClr>
                </a:solidFill>
              </a:rPr>
              <a:pPr/>
              <a:t>5/9/2020</a:t>
            </a:fld>
            <a:endParaRPr lang="en-US">
              <a:solidFill>
                <a:prstClr val="white">
                  <a:tint val="75000"/>
                </a:prstClr>
              </a:solidFill>
            </a:endParaRPr>
          </a:p>
        </p:txBody>
      </p:sp>
      <p:sp>
        <p:nvSpPr>
          <p:cNvPr id="5" name="Footer Placeholder 4"/>
          <p:cNvSpPr>
            <a:spLocks noGrp="1"/>
          </p:cNvSpPr>
          <p:nvPr>
            <p:ph type="ftr" sz="quarter" idx="3"/>
          </p:nvPr>
        </p:nvSpPr>
        <p:spPr>
          <a:xfrm>
            <a:off x="680144" y="5936189"/>
            <a:ext cx="6868871"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10726662" y="753228"/>
            <a:ext cx="1153850"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2575495F-D023-422F-BE54-3CD8704A3963}"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3975961703"/>
      </p:ext>
    </p:extLst>
  </p:cSld>
  <p:clrMap bg1="dk1" tx1="lt1" bg2="dk2" tx2="lt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Lst>
  <p:hf hdr="0" ft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9378" y="14069"/>
            <a:ext cx="1217007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8" name="Straight Connector 7"/>
          <p:cNvCxnSpPr/>
          <p:nvPr/>
        </p:nvCxnSpPr>
        <p:spPr>
          <a:xfrm>
            <a:off x="1" y="7035"/>
            <a:ext cx="12179450"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8622813" y="4948410"/>
            <a:ext cx="3562887"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609441" y="267494"/>
            <a:ext cx="10969943"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441" y="1882808"/>
            <a:ext cx="10969943"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386944" y="6480969"/>
            <a:ext cx="2844059" cy="301752"/>
          </a:xfrm>
          <a:prstGeom prst="rect">
            <a:avLst/>
          </a:prstGeom>
        </p:spPr>
        <p:txBody>
          <a:bodyPr vert="horz" anchor="b"/>
          <a:lstStyle>
            <a:lvl1pPr algn="l" eaLnBrk="1" latinLnBrk="0" hangingPunct="1">
              <a:defRPr kumimoji="0" sz="1000" b="0">
                <a:solidFill>
                  <a:schemeClr val="tx1"/>
                </a:solidFill>
              </a:defRPr>
            </a:lvl1pPr>
          </a:lstStyle>
          <a:p>
            <a:fld id="{F27E9998-6A64-400C-B85D-D9203BA9E208}" type="datetime1">
              <a:rPr lang="en-US" smtClean="0">
                <a:solidFill>
                  <a:prstClr val="white"/>
                </a:solidFill>
              </a:rPr>
              <a:pPr/>
              <a:t>5/9/2020</a:t>
            </a:fld>
            <a:endParaRPr lang="en-US">
              <a:solidFill>
                <a:prstClr val="white"/>
              </a:solidFill>
            </a:endParaRPr>
          </a:p>
        </p:txBody>
      </p:sp>
      <p:sp>
        <p:nvSpPr>
          <p:cNvPr id="3" name="Footer Placeholder 2"/>
          <p:cNvSpPr>
            <a:spLocks noGrp="1"/>
          </p:cNvSpPr>
          <p:nvPr>
            <p:ph type="ftr" sz="quarter" idx="3"/>
          </p:nvPr>
        </p:nvSpPr>
        <p:spPr>
          <a:xfrm>
            <a:off x="609441" y="6481891"/>
            <a:ext cx="5678595" cy="300831"/>
          </a:xfrm>
          <a:prstGeom prst="rect">
            <a:avLst/>
          </a:prstGeom>
        </p:spPr>
        <p:txBody>
          <a:bodyPr vert="horz" anchor="b"/>
          <a:lstStyle>
            <a:lvl1pPr algn="r" eaLnBrk="1" latinLnBrk="0" hangingPunct="1">
              <a:defRPr kumimoji="0" sz="1000">
                <a:solidFill>
                  <a:schemeClr val="tx1"/>
                </a:solidFill>
              </a:defRPr>
            </a:lvl1pPr>
          </a:lstStyle>
          <a:p>
            <a:endParaRPr lang="en-US">
              <a:solidFill>
                <a:prstClr val="white"/>
              </a:solidFill>
            </a:endParaRPr>
          </a:p>
        </p:txBody>
      </p:sp>
      <p:sp>
        <p:nvSpPr>
          <p:cNvPr id="23" name="Slide Number Placeholder 22"/>
          <p:cNvSpPr>
            <a:spLocks noGrp="1"/>
          </p:cNvSpPr>
          <p:nvPr>
            <p:ph type="sldNum" sz="quarter" idx="4"/>
          </p:nvPr>
        </p:nvSpPr>
        <p:spPr>
          <a:xfrm>
            <a:off x="10116725" y="6480969"/>
            <a:ext cx="670385" cy="301752"/>
          </a:xfrm>
          <a:prstGeom prst="rect">
            <a:avLst/>
          </a:prstGeom>
        </p:spPr>
        <p:txBody>
          <a:bodyPr vert="horz" anchor="b"/>
          <a:lstStyle>
            <a:lvl1pPr algn="ctr" eaLnBrk="1" latinLnBrk="0" hangingPunct="1">
              <a:defRPr kumimoji="0" sz="1200">
                <a:solidFill>
                  <a:schemeClr val="tx1"/>
                </a:solidFill>
              </a:defRPr>
            </a:lvl1pPr>
          </a:lstStyle>
          <a:p>
            <a:fld id="{B6F15528-21DE-4FAA-801E-634DDDAF4B2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xmlns="" val="1505070790"/>
      </p:ext>
    </p:extLst>
  </p:cSld>
  <p:clrMap bg1="dk1" tx1="lt1" bg2="dk2" tx2="lt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hf hdr="0" ftr="0" dt="0"/>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0"/>
            <a:ext cx="10969943"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8482254" y="6356351"/>
            <a:ext cx="2780576"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ED97DDC-E1B2-4B9F-90CD-E516F2B7556C}" type="datetime1">
              <a:rPr lang="en-US" smtClean="0">
                <a:solidFill>
                  <a:prstClr val="black">
                    <a:lumMod val="65000"/>
                    <a:lumOff val="35000"/>
                  </a:prstClr>
                </a:solidFill>
              </a:rPr>
              <a:pPr/>
              <a:t>5/9/2020</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878659" y="6356351"/>
            <a:ext cx="3796311"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1388072" y="6356351"/>
            <a:ext cx="74910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6F15528-21DE-4FAA-801E-634DDDAF4B2B}" type="slidenum">
              <a:rPr lang="en-US" smtClean="0">
                <a:solidFill>
                  <a:prstClr val="black">
                    <a:lumMod val="65000"/>
                    <a:lumOff val="35000"/>
                  </a:prstClr>
                </a:solidFill>
              </a:rPr>
              <a:pPr/>
              <a:t>‹Nr.›</a:t>
            </a:fld>
            <a:endParaRPr lang="en-US">
              <a:solidFill>
                <a:prstClr val="black">
                  <a:lumMod val="65000"/>
                  <a:lumOff val="35000"/>
                </a:prstClr>
              </a:solidFill>
            </a:endParaRPr>
          </a:p>
        </p:txBody>
      </p:sp>
      <p:sp>
        <p:nvSpPr>
          <p:cNvPr id="7" name="Oval 6"/>
          <p:cNvSpPr/>
          <p:nvPr/>
        </p:nvSpPr>
        <p:spPr>
          <a:xfrm>
            <a:off x="11274077" y="6499384"/>
            <a:ext cx="113000"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758628" y="6499384"/>
            <a:ext cx="113000"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2966273438"/>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041" y="705124"/>
            <a:ext cx="11026744"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041" y="2336003"/>
            <a:ext cx="11026744" cy="3522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3975" y="5956146"/>
            <a:ext cx="2844058"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B61BEF0D-F0BB-DE4B-95CE-6DB70DBA9567}" type="datetimeFigureOut">
              <a:rPr lang="en-US" dirty="0">
                <a:solidFill>
                  <a:srgbClr val="903163"/>
                </a:solidFill>
              </a:rPr>
              <a:pPr defTabSz="457200"/>
              <a:t>5/9/2020</a:t>
            </a:fld>
            <a:endParaRPr lang="en-US" dirty="0">
              <a:solidFill>
                <a:srgbClr val="903163"/>
              </a:solidFill>
            </a:endParaRPr>
          </a:p>
        </p:txBody>
      </p:sp>
      <p:sp>
        <p:nvSpPr>
          <p:cNvPr id="5" name="Footer Placeholder 4"/>
          <p:cNvSpPr>
            <a:spLocks noGrp="1"/>
          </p:cNvSpPr>
          <p:nvPr>
            <p:ph type="ftr" sz="quarter" idx="3"/>
          </p:nvPr>
        </p:nvSpPr>
        <p:spPr>
          <a:xfrm>
            <a:off x="581040" y="5951820"/>
            <a:ext cx="6915409" cy="365125"/>
          </a:xfrm>
          <a:prstGeom prst="rect">
            <a:avLst/>
          </a:prstGeom>
        </p:spPr>
        <p:txBody>
          <a:bodyPr vert="horz" lIns="91440" tIns="45720" rIns="91440" bIns="45720" rtlCol="0" anchor="ctr"/>
          <a:lstStyle>
            <a:lvl1pPr algn="l">
              <a:defRPr sz="900" cap="all">
                <a:solidFill>
                  <a:schemeClr val="accent2"/>
                </a:solidFill>
              </a:defRPr>
            </a:lvl1pPr>
          </a:lstStyle>
          <a:p>
            <a:pPr defTabSz="457200"/>
            <a:endParaRPr lang="en-US" dirty="0">
              <a:solidFill>
                <a:srgbClr val="903163"/>
              </a:solidFill>
            </a:endParaRPr>
          </a:p>
        </p:txBody>
      </p:sp>
      <p:sp>
        <p:nvSpPr>
          <p:cNvPr id="6" name="Slide Number Placeholder 5"/>
          <p:cNvSpPr>
            <a:spLocks noGrp="1"/>
          </p:cNvSpPr>
          <p:nvPr>
            <p:ph type="sldNum" sz="quarter" idx="4"/>
          </p:nvPr>
        </p:nvSpPr>
        <p:spPr>
          <a:xfrm>
            <a:off x="10555550" y="5956146"/>
            <a:ext cx="1052236"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D57F1E4F-1CFF-5643-939E-217C01CDF565}" type="slidenum">
              <a:rPr lang="en-US" dirty="0">
                <a:solidFill>
                  <a:srgbClr val="903163"/>
                </a:solidFill>
              </a:rPr>
              <a:pPr defTabSz="457200"/>
              <a:t>‹Nr.›</a:t>
            </a:fld>
            <a:endParaRPr lang="en-US" dirty="0">
              <a:solidFill>
                <a:srgbClr val="903163"/>
              </a:solidFill>
            </a:endParaRPr>
          </a:p>
        </p:txBody>
      </p:sp>
      <p:sp>
        <p:nvSpPr>
          <p:cNvPr id="9" name="Rectangle 8"/>
          <p:cNvSpPr/>
          <p:nvPr/>
        </p:nvSpPr>
        <p:spPr>
          <a:xfrm>
            <a:off x="446418" y="457200"/>
            <a:ext cx="3702356"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0052" y="453643"/>
            <a:ext cx="3702356"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0725" y="457200"/>
            <a:ext cx="3702356"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97007204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4572" y="2963334"/>
            <a:ext cx="2981081"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034" y="4487333"/>
            <a:ext cx="8532178" cy="15070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4034" y="685800"/>
            <a:ext cx="8532178" cy="361526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901833" y="6172201"/>
            <a:ext cx="159978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9795767A-9996-49D6-B65A-B91984F476C2}" type="datetime1">
              <a:rPr lang="en-US" smtClean="0">
                <a:solidFill>
                  <a:srgbClr val="146194">
                    <a:lumMod val="50000"/>
                  </a:srgbClr>
                </a:solidFill>
              </a:rPr>
              <a:pPr defTabSz="457200"/>
              <a:t>5/9/2020</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034" y="6172201"/>
            <a:ext cx="754183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0502" y="5578476"/>
            <a:ext cx="1141948"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‹Nr.›</a:t>
            </a:fld>
            <a:endParaRPr lang="en-US" dirty="0">
              <a:solidFill>
                <a:srgbClr val="146194">
                  <a:lumMod val="50000"/>
                </a:srgbClr>
              </a:solidFill>
            </a:endParaRPr>
          </a:p>
        </p:txBody>
      </p:sp>
    </p:spTree>
    <p:extLst>
      <p:ext uri="{BB962C8B-B14F-4D97-AF65-F5344CB8AC3E}">
        <p14:creationId xmlns:p14="http://schemas.microsoft.com/office/powerpoint/2010/main" xmlns="" val="4070202322"/>
      </p:ext>
    </p:extLst>
  </p:cSld>
  <p:clrMap bg1="dk1" tx1="lt1" bg2="dk2"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1841187" y="2155293"/>
            <a:ext cx="9077236" cy="4149600"/>
          </a:xfrm>
          <a:prstGeom prst="rect">
            <a:avLst/>
          </a:prstGeom>
          <a:noFill/>
          <a:ln>
            <a:noFill/>
          </a:ln>
        </p:spPr>
        <p:txBody>
          <a:bodyPr spcFirstLastPara="1" wrap="square" lIns="121879" tIns="121879" rIns="121879" bIns="121879" anchor="t" anchorCtr="0">
            <a:noAutofit/>
          </a:bodyPr>
          <a:lstStyle>
            <a:lvl1pPr marL="457200" lvl="0" indent="-38100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sp>
        <p:nvSpPr>
          <p:cNvPr id="7" name="Google Shape;7;p1"/>
          <p:cNvSpPr txBox="1">
            <a:spLocks noGrp="1"/>
          </p:cNvSpPr>
          <p:nvPr>
            <p:ph type="title"/>
          </p:nvPr>
        </p:nvSpPr>
        <p:spPr>
          <a:xfrm>
            <a:off x="1841187" y="1249489"/>
            <a:ext cx="9077236" cy="580800"/>
          </a:xfrm>
          <a:prstGeom prst="rect">
            <a:avLst/>
          </a:prstGeom>
          <a:noFill/>
          <a:ln>
            <a:noFill/>
          </a:ln>
        </p:spPr>
        <p:txBody>
          <a:bodyPr spcFirstLastPara="1" wrap="square" lIns="121879" tIns="121879" rIns="121879" bIns="121879" anchor="ctr" anchorCtr="0">
            <a:noAutofit/>
          </a:bodyPr>
          <a:lstStyle>
            <a:lvl1pPr lvl="0">
              <a:spcBef>
                <a:spcPts val="0"/>
              </a:spcBef>
              <a:spcAft>
                <a:spcPts val="0"/>
              </a:spcAft>
              <a:buSzPts val="2000"/>
              <a:buFont typeface="Lora"/>
              <a:buNone/>
              <a:defRPr sz="2000" b="1">
                <a:latin typeface="Lora"/>
                <a:ea typeface="Lora"/>
                <a:cs typeface="Lora"/>
                <a:sym typeface="Lora"/>
              </a:defRPr>
            </a:lvl1pPr>
            <a:lvl2pPr lvl="1">
              <a:spcBef>
                <a:spcPts val="0"/>
              </a:spcBef>
              <a:spcAft>
                <a:spcPts val="0"/>
              </a:spcAft>
              <a:buSzPts val="2000"/>
              <a:buFont typeface="Lora"/>
              <a:buNone/>
              <a:defRPr sz="2000" b="1">
                <a:latin typeface="Lora"/>
                <a:ea typeface="Lora"/>
                <a:cs typeface="Lora"/>
                <a:sym typeface="Lora"/>
              </a:defRPr>
            </a:lvl2pPr>
            <a:lvl3pPr lvl="2">
              <a:spcBef>
                <a:spcPts val="0"/>
              </a:spcBef>
              <a:spcAft>
                <a:spcPts val="0"/>
              </a:spcAft>
              <a:buSzPts val="2000"/>
              <a:buFont typeface="Lora"/>
              <a:buNone/>
              <a:defRPr sz="2000" b="1">
                <a:latin typeface="Lora"/>
                <a:ea typeface="Lora"/>
                <a:cs typeface="Lora"/>
                <a:sym typeface="Lora"/>
              </a:defRPr>
            </a:lvl3pPr>
            <a:lvl4pPr lvl="3">
              <a:spcBef>
                <a:spcPts val="0"/>
              </a:spcBef>
              <a:spcAft>
                <a:spcPts val="0"/>
              </a:spcAft>
              <a:buSzPts val="2000"/>
              <a:buFont typeface="Lora"/>
              <a:buNone/>
              <a:defRPr sz="2000" b="1">
                <a:latin typeface="Lora"/>
                <a:ea typeface="Lora"/>
                <a:cs typeface="Lora"/>
                <a:sym typeface="Lora"/>
              </a:defRPr>
            </a:lvl4pPr>
            <a:lvl5pPr lvl="4">
              <a:spcBef>
                <a:spcPts val="0"/>
              </a:spcBef>
              <a:spcAft>
                <a:spcPts val="0"/>
              </a:spcAft>
              <a:buSzPts val="2000"/>
              <a:buFont typeface="Lora"/>
              <a:buNone/>
              <a:defRPr sz="2000" b="1">
                <a:latin typeface="Lora"/>
                <a:ea typeface="Lora"/>
                <a:cs typeface="Lora"/>
                <a:sym typeface="Lora"/>
              </a:defRPr>
            </a:lvl5pPr>
            <a:lvl6pPr lvl="5">
              <a:spcBef>
                <a:spcPts val="0"/>
              </a:spcBef>
              <a:spcAft>
                <a:spcPts val="0"/>
              </a:spcAft>
              <a:buSzPts val="2000"/>
              <a:buFont typeface="Lora"/>
              <a:buNone/>
              <a:defRPr sz="2000" b="1">
                <a:latin typeface="Lora"/>
                <a:ea typeface="Lora"/>
                <a:cs typeface="Lora"/>
                <a:sym typeface="Lora"/>
              </a:defRPr>
            </a:lvl6pPr>
            <a:lvl7pPr lvl="6">
              <a:spcBef>
                <a:spcPts val="0"/>
              </a:spcBef>
              <a:spcAft>
                <a:spcPts val="0"/>
              </a:spcAft>
              <a:buSzPts val="2000"/>
              <a:buFont typeface="Lora"/>
              <a:buNone/>
              <a:defRPr sz="2000" b="1">
                <a:latin typeface="Lora"/>
                <a:ea typeface="Lora"/>
                <a:cs typeface="Lora"/>
                <a:sym typeface="Lora"/>
              </a:defRPr>
            </a:lvl7pPr>
            <a:lvl8pPr lvl="7">
              <a:spcBef>
                <a:spcPts val="0"/>
              </a:spcBef>
              <a:spcAft>
                <a:spcPts val="0"/>
              </a:spcAft>
              <a:buSzPts val="2000"/>
              <a:buFont typeface="Lora"/>
              <a:buNone/>
              <a:defRPr sz="2000" b="1">
                <a:latin typeface="Lora"/>
                <a:ea typeface="Lora"/>
                <a:cs typeface="Lora"/>
                <a:sym typeface="Lora"/>
              </a:defRPr>
            </a:lvl8pPr>
            <a:lvl9pPr lvl="8">
              <a:spcBef>
                <a:spcPts val="0"/>
              </a:spcBef>
              <a:spcAft>
                <a:spcPts val="0"/>
              </a:spcAft>
              <a:buSzPts val="2000"/>
              <a:buFont typeface="Lora"/>
              <a:buNone/>
              <a:defRPr sz="2000" b="1">
                <a:latin typeface="Lora"/>
                <a:ea typeface="Lora"/>
                <a:cs typeface="Lora"/>
                <a:sym typeface="Lora"/>
              </a:defRPr>
            </a:lvl9pPr>
          </a:lstStyle>
          <a:p>
            <a:endParaRPr/>
          </a:p>
        </p:txBody>
      </p:sp>
      <p:sp>
        <p:nvSpPr>
          <p:cNvPr id="8" name="Google Shape;8;p1"/>
          <p:cNvSpPr txBox="1">
            <a:spLocks noGrp="1"/>
          </p:cNvSpPr>
          <p:nvPr>
            <p:ph type="sldNum" idx="12"/>
          </p:nvPr>
        </p:nvSpPr>
        <p:spPr>
          <a:xfrm>
            <a:off x="11388007" y="6333135"/>
            <a:ext cx="731409" cy="524800"/>
          </a:xfrm>
          <a:prstGeom prst="rect">
            <a:avLst/>
          </a:prstGeom>
          <a:noFill/>
          <a:ln>
            <a:noFill/>
          </a:ln>
        </p:spPr>
        <p:txBody>
          <a:bodyPr spcFirstLastPara="1" wrap="square" lIns="121879" tIns="121879" rIns="121879" bIns="121879" anchor="t" anchorCtr="0">
            <a:noAutofit/>
          </a:bodyPr>
          <a:lstStyle>
            <a:lvl1pPr lvl="0" algn="r">
              <a:buNone/>
              <a:defRPr sz="1300">
                <a:solidFill>
                  <a:srgbClr val="1D1D1B"/>
                </a:solidFill>
                <a:latin typeface="Lora"/>
                <a:ea typeface="Lora"/>
                <a:cs typeface="Lora"/>
                <a:sym typeface="Lora"/>
              </a:defRPr>
            </a:lvl1pPr>
            <a:lvl2pPr lvl="1" algn="r">
              <a:buNone/>
              <a:defRPr sz="1300">
                <a:solidFill>
                  <a:srgbClr val="1D1D1B"/>
                </a:solidFill>
                <a:latin typeface="Lora"/>
                <a:ea typeface="Lora"/>
                <a:cs typeface="Lora"/>
                <a:sym typeface="Lora"/>
              </a:defRPr>
            </a:lvl2pPr>
            <a:lvl3pPr lvl="2" algn="r">
              <a:buNone/>
              <a:defRPr sz="1300">
                <a:solidFill>
                  <a:srgbClr val="1D1D1B"/>
                </a:solidFill>
                <a:latin typeface="Lora"/>
                <a:ea typeface="Lora"/>
                <a:cs typeface="Lora"/>
                <a:sym typeface="Lora"/>
              </a:defRPr>
            </a:lvl3pPr>
            <a:lvl4pPr lvl="3" algn="r">
              <a:buNone/>
              <a:defRPr sz="1300">
                <a:solidFill>
                  <a:srgbClr val="1D1D1B"/>
                </a:solidFill>
                <a:latin typeface="Lora"/>
                <a:ea typeface="Lora"/>
                <a:cs typeface="Lora"/>
                <a:sym typeface="Lora"/>
              </a:defRPr>
            </a:lvl4pPr>
            <a:lvl5pPr lvl="4" algn="r">
              <a:buNone/>
              <a:defRPr sz="1300">
                <a:solidFill>
                  <a:srgbClr val="1D1D1B"/>
                </a:solidFill>
                <a:latin typeface="Lora"/>
                <a:ea typeface="Lora"/>
                <a:cs typeface="Lora"/>
                <a:sym typeface="Lora"/>
              </a:defRPr>
            </a:lvl5pPr>
            <a:lvl6pPr lvl="5" algn="r">
              <a:buNone/>
              <a:defRPr sz="1300">
                <a:solidFill>
                  <a:srgbClr val="1D1D1B"/>
                </a:solidFill>
                <a:latin typeface="Lora"/>
                <a:ea typeface="Lora"/>
                <a:cs typeface="Lora"/>
                <a:sym typeface="Lora"/>
              </a:defRPr>
            </a:lvl6pPr>
            <a:lvl7pPr lvl="6" algn="r">
              <a:buNone/>
              <a:defRPr sz="1300">
                <a:solidFill>
                  <a:srgbClr val="1D1D1B"/>
                </a:solidFill>
                <a:latin typeface="Lora"/>
                <a:ea typeface="Lora"/>
                <a:cs typeface="Lora"/>
                <a:sym typeface="Lora"/>
              </a:defRPr>
            </a:lvl7pPr>
            <a:lvl8pPr lvl="7" algn="r">
              <a:buNone/>
              <a:defRPr sz="1300">
                <a:solidFill>
                  <a:srgbClr val="1D1D1B"/>
                </a:solidFill>
                <a:latin typeface="Lora"/>
                <a:ea typeface="Lora"/>
                <a:cs typeface="Lora"/>
                <a:sym typeface="Lora"/>
              </a:defRPr>
            </a:lvl8pPr>
            <a:lvl9pPr lvl="8" algn="r">
              <a:buNone/>
              <a:defRPr sz="1300">
                <a:solidFill>
                  <a:srgbClr val="1D1D1B"/>
                </a:solidFill>
                <a:latin typeface="Lora"/>
                <a:ea typeface="Lora"/>
                <a:cs typeface="Lora"/>
                <a:sym typeface="Lora"/>
              </a:defRPr>
            </a:lvl9pPr>
          </a:lstStyle>
          <a:p>
            <a:pPr>
              <a:buClr>
                <a:srgbClr val="000000"/>
              </a:buClr>
              <a:buFont typeface="Arial"/>
              <a:buNone/>
            </a:pPr>
            <a:fld id="{00000000-1234-1234-1234-123412341234}" type="slidenum">
              <a:rPr lang="en" kern="0" smtClean="0"/>
              <a:pPr>
                <a:buClr>
                  <a:srgbClr val="000000"/>
                </a:buClr>
                <a:buFont typeface="Arial"/>
                <a:buNone/>
              </a:pPr>
              <a:t>‹Nr.›</a:t>
            </a:fld>
            <a:endParaRPr lang="en" kern="0"/>
          </a:p>
        </p:txBody>
      </p:sp>
    </p:spTree>
    <p:extLst>
      <p:ext uri="{BB962C8B-B14F-4D97-AF65-F5344CB8AC3E}">
        <p14:creationId xmlns:p14="http://schemas.microsoft.com/office/powerpoint/2010/main" xmlns="" val="2684944258"/>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588" y="228600"/>
            <a:ext cx="10868369"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651" y="1600200"/>
            <a:ext cx="10868369"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125883" y="6248405"/>
            <a:ext cx="3555074"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5/9/2020</a:t>
            </a:fld>
            <a:endParaRPr lang="en-US"/>
          </a:p>
        </p:txBody>
      </p:sp>
      <p:sp>
        <p:nvSpPr>
          <p:cNvPr id="3" name="Footer Placeholder 2"/>
          <p:cNvSpPr>
            <a:spLocks noGrp="1"/>
          </p:cNvSpPr>
          <p:nvPr>
            <p:ph type="ftr" sz="quarter" idx="3"/>
          </p:nvPr>
        </p:nvSpPr>
        <p:spPr>
          <a:xfrm>
            <a:off x="812589" y="6248211"/>
            <a:ext cx="7226228"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2" y="1234440"/>
            <a:ext cx="12188825"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2" y="1280160"/>
            <a:ext cx="711015"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787195" y="1280160"/>
            <a:ext cx="1140163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2" y="1272222"/>
            <a:ext cx="711015"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print">
            <a:alphaModFix amt="30000"/>
            <a:extLst>
              <a:ext uri="{28A0092B-C50C-407E-A947-70E740481C1C}">
                <a14:useLocalDpi xmlns:a14="http://schemas.microsoft.com/office/drawing/2010/main" xmlns="" val="0"/>
              </a:ext>
            </a:extLst>
          </a:blip>
          <a:srcRect/>
          <a:stretch>
            <a:fillRect/>
          </a:stretch>
        </p:blipFill>
        <p:spPr bwMode="auto">
          <a:xfrm>
            <a:off x="0" y="-1"/>
            <a:ext cx="12188828"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2" y="0"/>
            <a:ext cx="12050749"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116" y="618518"/>
            <a:ext cx="990341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117" y="2249487"/>
            <a:ext cx="990341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4979" y="5883281"/>
            <a:ext cx="2742486"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AB2B5B1-0991-4A38-965A-CF67177A2C24}" type="datetimeFigureOut">
              <a:rPr lang="en-US" smtClean="0">
                <a:solidFill>
                  <a:prstClr val="white">
                    <a:tint val="75000"/>
                  </a:prstClr>
                </a:solidFill>
              </a:rPr>
              <a:pPr/>
              <a:t>5/9/2020</a:t>
            </a:fld>
            <a:endParaRPr lang="en-US">
              <a:solidFill>
                <a:prstClr val="white">
                  <a:tint val="75000"/>
                </a:prstClr>
              </a:solidFill>
            </a:endParaRPr>
          </a:p>
        </p:txBody>
      </p:sp>
      <p:sp>
        <p:nvSpPr>
          <p:cNvPr id="5" name="Footer Placeholder 4"/>
          <p:cNvSpPr>
            <a:spLocks noGrp="1"/>
          </p:cNvSpPr>
          <p:nvPr>
            <p:ph type="ftr" sz="quarter" idx="3"/>
          </p:nvPr>
        </p:nvSpPr>
        <p:spPr>
          <a:xfrm>
            <a:off x="1141114" y="5883280"/>
            <a:ext cx="6237684"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10273645" y="5883279"/>
            <a:ext cx="770888"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E0D7BB0-BFF6-4349-8E7A-E53CBB2085BC}"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xmlns="" val="4195228477"/>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41" y="237744"/>
            <a:ext cx="11719555"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526" y="642594"/>
            <a:ext cx="10055781"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526" y="2103120"/>
            <a:ext cx="10055781"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248" y="6307672"/>
            <a:ext cx="2742486"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8732DB9-7145-4E42-BFEC-1153631DCFBC}" type="datetime1">
              <a:rPr lang="en-US" smtClean="0">
                <a:solidFill>
                  <a:prstClr val="black">
                    <a:lumMod val="75000"/>
                    <a:lumOff val="25000"/>
                  </a:prstClr>
                </a:solidFill>
              </a:rPr>
              <a:pPr/>
              <a:t>5/9/2020</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3489057" y="6307672"/>
            <a:ext cx="5210723"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10467154" y="6307672"/>
            <a:ext cx="1462659"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5858D641-D522-4799-AE0B-2E83C060F61C}" type="slidenum">
              <a:rPr lang="en-US" smtClean="0">
                <a:solidFill>
                  <a:prstClr val="black">
                    <a:lumMod val="75000"/>
                    <a:lumOff val="25000"/>
                  </a:prstClr>
                </a:solidFill>
              </a:rPr>
              <a:pPr/>
              <a:t>‹Nr.›</a:t>
            </a:fld>
            <a:endParaRPr lang="en-US">
              <a:solidFill>
                <a:prstClr val="black">
                  <a:lumMod val="75000"/>
                  <a:lumOff val="25000"/>
                </a:prstClr>
              </a:solidFill>
            </a:endParaRPr>
          </a:p>
        </p:txBody>
      </p:sp>
    </p:spTree>
    <p:extLst>
      <p:ext uri="{BB962C8B-B14F-4D97-AF65-F5344CB8AC3E}">
        <p14:creationId xmlns:p14="http://schemas.microsoft.com/office/powerpoint/2010/main" xmlns="" val="318150172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hf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7" cstate="print">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7933" y="410827"/>
            <a:ext cx="10092971" cy="936800"/>
          </a:xfrm>
          <a:prstGeom prst="rect">
            <a:avLst/>
          </a:prstGeom>
          <a:noFill/>
          <a:ln>
            <a:noFill/>
          </a:ln>
        </p:spPr>
        <p:txBody>
          <a:bodyPr spcFirstLastPara="1" wrap="square" lIns="121879" tIns="121879" rIns="121879" bIns="121879" anchor="b" anchorCtr="0">
            <a:noAutofit/>
          </a:bodyPr>
          <a:lstStyle>
            <a:lvl1pPr lv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047933" y="1682267"/>
            <a:ext cx="10092971" cy="4764800"/>
          </a:xfrm>
          <a:prstGeom prst="rect">
            <a:avLst/>
          </a:prstGeom>
          <a:noFill/>
          <a:ln>
            <a:noFill/>
          </a:ln>
        </p:spPr>
        <p:txBody>
          <a:bodyPr spcFirstLastPara="1" wrap="square" lIns="121879" tIns="121879" rIns="121879" bIns="121879" anchor="t" anchorCtr="0">
            <a:noAutofit/>
          </a:bodyPr>
          <a:lstStyle>
            <a:lvl1pPr marL="457200" lvl="0" indent="-419100">
              <a:spcBef>
                <a:spcPts val="600"/>
              </a:spcBef>
              <a:spcAft>
                <a:spcPts val="0"/>
              </a:spcAft>
              <a:buClr>
                <a:schemeClr val="accent4"/>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1202928" y="6333136"/>
            <a:ext cx="731409" cy="524800"/>
          </a:xfrm>
          <a:prstGeom prst="rect">
            <a:avLst/>
          </a:prstGeom>
          <a:noFill/>
          <a:ln>
            <a:noFill/>
          </a:ln>
        </p:spPr>
        <p:txBody>
          <a:bodyPr spcFirstLastPara="1" wrap="square" lIns="121879" tIns="121879" rIns="121879" bIns="121879" anchor="t" anchorCtr="0">
            <a:noAutofit/>
          </a:bodyPr>
          <a:lstStyle>
            <a:lvl1pPr lvl="0" algn="r">
              <a:buNone/>
              <a:defRPr sz="1700" b="1">
                <a:solidFill>
                  <a:schemeClr val="accent1"/>
                </a:solidFill>
                <a:latin typeface="Source Sans Pro"/>
                <a:ea typeface="Source Sans Pro"/>
                <a:cs typeface="Source Sans Pro"/>
                <a:sym typeface="Source Sans Pro"/>
              </a:defRPr>
            </a:lvl1pPr>
            <a:lvl2pPr lvl="1" algn="r">
              <a:buNone/>
              <a:defRPr sz="1700" b="1">
                <a:solidFill>
                  <a:schemeClr val="accent1"/>
                </a:solidFill>
                <a:latin typeface="Source Sans Pro"/>
                <a:ea typeface="Source Sans Pro"/>
                <a:cs typeface="Source Sans Pro"/>
                <a:sym typeface="Source Sans Pro"/>
              </a:defRPr>
            </a:lvl2pPr>
            <a:lvl3pPr lvl="2" algn="r">
              <a:buNone/>
              <a:defRPr sz="1700" b="1">
                <a:solidFill>
                  <a:schemeClr val="accent1"/>
                </a:solidFill>
                <a:latin typeface="Source Sans Pro"/>
                <a:ea typeface="Source Sans Pro"/>
                <a:cs typeface="Source Sans Pro"/>
                <a:sym typeface="Source Sans Pro"/>
              </a:defRPr>
            </a:lvl3pPr>
            <a:lvl4pPr lvl="3" algn="r">
              <a:buNone/>
              <a:defRPr sz="1700" b="1">
                <a:solidFill>
                  <a:schemeClr val="accent1"/>
                </a:solidFill>
                <a:latin typeface="Source Sans Pro"/>
                <a:ea typeface="Source Sans Pro"/>
                <a:cs typeface="Source Sans Pro"/>
                <a:sym typeface="Source Sans Pro"/>
              </a:defRPr>
            </a:lvl4pPr>
            <a:lvl5pPr lvl="4" algn="r">
              <a:buNone/>
              <a:defRPr sz="1700" b="1">
                <a:solidFill>
                  <a:schemeClr val="accent1"/>
                </a:solidFill>
                <a:latin typeface="Source Sans Pro"/>
                <a:ea typeface="Source Sans Pro"/>
                <a:cs typeface="Source Sans Pro"/>
                <a:sym typeface="Source Sans Pro"/>
              </a:defRPr>
            </a:lvl5pPr>
            <a:lvl6pPr lvl="5" algn="r">
              <a:buNone/>
              <a:defRPr sz="1700" b="1">
                <a:solidFill>
                  <a:schemeClr val="accent1"/>
                </a:solidFill>
                <a:latin typeface="Source Sans Pro"/>
                <a:ea typeface="Source Sans Pro"/>
                <a:cs typeface="Source Sans Pro"/>
                <a:sym typeface="Source Sans Pro"/>
              </a:defRPr>
            </a:lvl6pPr>
            <a:lvl7pPr lvl="6" algn="r">
              <a:buNone/>
              <a:defRPr sz="1700" b="1">
                <a:solidFill>
                  <a:schemeClr val="accent1"/>
                </a:solidFill>
                <a:latin typeface="Source Sans Pro"/>
                <a:ea typeface="Source Sans Pro"/>
                <a:cs typeface="Source Sans Pro"/>
                <a:sym typeface="Source Sans Pro"/>
              </a:defRPr>
            </a:lvl7pPr>
            <a:lvl8pPr lvl="7" algn="r">
              <a:buNone/>
              <a:defRPr sz="1700" b="1">
                <a:solidFill>
                  <a:schemeClr val="accent1"/>
                </a:solidFill>
                <a:latin typeface="Source Sans Pro"/>
                <a:ea typeface="Source Sans Pro"/>
                <a:cs typeface="Source Sans Pro"/>
                <a:sym typeface="Source Sans Pro"/>
              </a:defRPr>
            </a:lvl8pPr>
            <a:lvl9pPr lvl="8" algn="r">
              <a:buNone/>
              <a:defRPr sz="1700" b="1">
                <a:solidFill>
                  <a:schemeClr val="accent1"/>
                </a:solidFill>
                <a:latin typeface="Source Sans Pro"/>
                <a:ea typeface="Source Sans Pro"/>
                <a:cs typeface="Source Sans Pro"/>
                <a:sym typeface="Source Sans Pro"/>
              </a:defRPr>
            </a:lvl9pPr>
          </a:lstStyle>
          <a:p>
            <a:pPr>
              <a:buClr>
                <a:srgbClr val="000000"/>
              </a:buClr>
              <a:buFont typeface="Arial"/>
              <a:buNone/>
            </a:pPr>
            <a:fld id="{00000000-1234-1234-1234-123412341234}" type="slidenum">
              <a:rPr lang="en" kern="0" smtClean="0">
                <a:solidFill>
                  <a:srgbClr val="0091EA"/>
                </a:solidFill>
              </a:rPr>
              <a:pPr>
                <a:buClr>
                  <a:srgbClr val="000000"/>
                </a:buClr>
                <a:buFont typeface="Arial"/>
                <a:buNone/>
              </a:pPr>
              <a:t>‹Nr.›</a:t>
            </a:fld>
            <a:endParaRPr lang="en" kern="0">
              <a:solidFill>
                <a:srgbClr val="0091EA"/>
              </a:solidFill>
              <a:latin typeface="Roboto Slab"/>
              <a:ea typeface="Roboto Slab"/>
              <a:cs typeface="Roboto Slab"/>
              <a:sym typeface="Roboto Slab"/>
            </a:endParaRPr>
          </a:p>
        </p:txBody>
      </p:sp>
    </p:spTree>
    <p:extLst>
      <p:ext uri="{BB962C8B-B14F-4D97-AF65-F5344CB8AC3E}">
        <p14:creationId xmlns:p14="http://schemas.microsoft.com/office/powerpoint/2010/main" xmlns="" val="1171196838"/>
      </p:ext>
    </p:extLst>
  </p:cSld>
  <p:clrMap bg1="lt1" tx1="dk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print">
            <a:alphaModFix amt="30000"/>
            <a:extLst>
              <a:ext uri="{28A0092B-C50C-407E-A947-70E740481C1C}">
                <a14:useLocalDpi xmlns:a14="http://schemas.microsoft.com/office/drawing/2010/main" xmlns="" val="0"/>
              </a:ext>
            </a:extLst>
          </a:blip>
          <a:srcRect/>
          <a:stretch>
            <a:fillRect/>
          </a:stretch>
        </p:blipFill>
        <p:spPr bwMode="auto">
          <a:xfrm>
            <a:off x="4" y="0"/>
            <a:ext cx="12188829"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0" y="1"/>
            <a:ext cx="12050749"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120" y="618518"/>
            <a:ext cx="990341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120" y="2249487"/>
            <a:ext cx="990341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4979" y="5883285"/>
            <a:ext cx="2742486"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7C62692-2775-491A-B4F4-4AC7868AE92F}" type="datetime1">
              <a:rPr lang="en-US" smtClean="0">
                <a:solidFill>
                  <a:prstClr val="white">
                    <a:tint val="75000"/>
                  </a:prstClr>
                </a:solidFill>
              </a:rPr>
              <a:pPr/>
              <a:t>5/9/2020</a:t>
            </a:fld>
            <a:endParaRPr lang="en-US" dirty="0">
              <a:solidFill>
                <a:prstClr val="white">
                  <a:tint val="75000"/>
                </a:prstClr>
              </a:solidFill>
            </a:endParaRPr>
          </a:p>
        </p:txBody>
      </p:sp>
      <p:sp>
        <p:nvSpPr>
          <p:cNvPr id="5" name="Footer Placeholder 4"/>
          <p:cNvSpPr>
            <a:spLocks noGrp="1"/>
          </p:cNvSpPr>
          <p:nvPr>
            <p:ph type="ftr" sz="quarter" idx="3"/>
          </p:nvPr>
        </p:nvSpPr>
        <p:spPr>
          <a:xfrm>
            <a:off x="1141115" y="5883285"/>
            <a:ext cx="6237684"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10273651" y="5883284"/>
            <a:ext cx="77088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58D929D-13B1-4359-AEB5-32CD14D9437D}" type="slidenum">
              <a:rPr lang="en-US" smtClean="0">
                <a:solidFill>
                  <a:prstClr val="white">
                    <a:tint val="75000"/>
                  </a:prstClr>
                </a:solidFill>
              </a:rPr>
              <a:pPr/>
              <a:t>‹Nr.›</a:t>
            </a:fld>
            <a:endParaRPr lang="en-US" dirty="0">
              <a:solidFill>
                <a:prstClr val="white">
                  <a:tint val="75000"/>
                </a:prstClr>
              </a:solidFill>
            </a:endParaRPr>
          </a:p>
        </p:txBody>
      </p:sp>
    </p:spTree>
    <p:extLst>
      <p:ext uri="{BB962C8B-B14F-4D97-AF65-F5344CB8AC3E}">
        <p14:creationId xmlns:p14="http://schemas.microsoft.com/office/powerpoint/2010/main" xmlns="" val="1999089405"/>
      </p:ext>
    </p:extLst>
  </p:cSld>
  <p:clrMap bg1="dk1" tx1="lt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773" y="0"/>
            <a:ext cx="2436178"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3928" y="685803"/>
            <a:ext cx="10016104"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3927" y="2667005"/>
            <a:ext cx="10016104"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0122" y="5883282"/>
            <a:ext cx="1142702"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026F9B9-9A85-4D77-90E3-27E301CE8DAF}" type="datetime1">
              <a:rPr lang="en-US" smtClean="0">
                <a:solidFill>
                  <a:prstClr val="black"/>
                </a:solidFill>
              </a:rPr>
              <a:pPr/>
              <a:t>5/9/2020</a:t>
            </a:fld>
            <a:endParaRPr lang="en-US">
              <a:solidFill>
                <a:prstClr val="black"/>
              </a:solidFill>
            </a:endParaRPr>
          </a:p>
        </p:txBody>
      </p:sp>
      <p:sp>
        <p:nvSpPr>
          <p:cNvPr id="5" name="Footer Placeholder 4"/>
          <p:cNvSpPr>
            <a:spLocks noGrp="1"/>
          </p:cNvSpPr>
          <p:nvPr>
            <p:ph type="ftr" sz="quarter" idx="3"/>
          </p:nvPr>
        </p:nvSpPr>
        <p:spPr>
          <a:xfrm>
            <a:off x="2571613" y="5883282"/>
            <a:ext cx="7082332"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solidFill>
            </a:endParaRPr>
          </a:p>
        </p:txBody>
      </p:sp>
      <p:sp>
        <p:nvSpPr>
          <p:cNvPr id="6" name="Slide Number Placeholder 5"/>
          <p:cNvSpPr>
            <a:spLocks noGrp="1"/>
          </p:cNvSpPr>
          <p:nvPr>
            <p:ph type="sldNum" sz="quarter" idx="4"/>
          </p:nvPr>
        </p:nvSpPr>
        <p:spPr>
          <a:xfrm>
            <a:off x="10949008" y="5883282"/>
            <a:ext cx="55102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864C983-6F44-4475-B73D-6F29E92A8BA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xmlns="" val="412998357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Lst>
  <p:hf hdr="0" ft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36.xml"/><Relationship Id="rId5" Type="http://schemas.openxmlformats.org/officeDocument/2006/relationships/image" Target="../media/image22.jpe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6.xml"/><Relationship Id="rId1" Type="http://schemas.openxmlformats.org/officeDocument/2006/relationships/slideLayout" Target="../slideLayouts/slideLayout65.xml"/></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7.xml"/><Relationship Id="rId1" Type="http://schemas.openxmlformats.org/officeDocument/2006/relationships/slideLayout" Target="../slideLayouts/slideLayout65.xml"/></Relationships>
</file>

<file path=ppt/slides/_rels/slide10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8.xml"/><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9.xml"/><Relationship Id="rId1" Type="http://schemas.openxmlformats.org/officeDocument/2006/relationships/slideLayout" Target="../slideLayouts/slideLayout65.xml"/></Relationships>
</file>

<file path=ppt/slides/_rels/slide10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0.xml"/><Relationship Id="rId1" Type="http://schemas.openxmlformats.org/officeDocument/2006/relationships/slideLayout" Target="../slideLayouts/slideLayout65.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1.xml"/><Relationship Id="rId1" Type="http://schemas.openxmlformats.org/officeDocument/2006/relationships/slideLayout" Target="../slideLayouts/slideLayout65.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2.xml"/><Relationship Id="rId1" Type="http://schemas.openxmlformats.org/officeDocument/2006/relationships/slideLayout" Target="../slideLayouts/slideLayout65.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3.xml"/><Relationship Id="rId1" Type="http://schemas.openxmlformats.org/officeDocument/2006/relationships/slideLayout" Target="../slideLayouts/slideLayout65.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4.xml"/><Relationship Id="rId1" Type="http://schemas.openxmlformats.org/officeDocument/2006/relationships/slideLayout" Target="../slideLayouts/slideLayout65.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5.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6.xml"/></Relationships>
</file>

<file path=ppt/slides/_rels/slide1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6.xml"/><Relationship Id="rId1" Type="http://schemas.openxmlformats.org/officeDocument/2006/relationships/slideLayout" Target="../slideLayouts/slideLayout65.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7.xml"/><Relationship Id="rId1" Type="http://schemas.openxmlformats.org/officeDocument/2006/relationships/slideLayout" Target="../slideLayouts/slideLayout65.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8.xml"/><Relationship Id="rId1" Type="http://schemas.openxmlformats.org/officeDocument/2006/relationships/slideLayout" Target="../slideLayouts/slideLayout65.xml"/></Relationships>
</file>

<file path=ppt/slides/_rels/slide11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5.xml"/></Relationships>
</file>

<file path=ppt/slides/_rels/slide11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9.xml"/><Relationship Id="rId1" Type="http://schemas.openxmlformats.org/officeDocument/2006/relationships/slideLayout" Target="../slideLayouts/slideLayout65.xml"/></Relationships>
</file>

<file path=ppt/slides/_rels/slide11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0.xml"/><Relationship Id="rId1" Type="http://schemas.openxmlformats.org/officeDocument/2006/relationships/slideLayout" Target="../slideLayouts/slideLayout65.xml"/></Relationships>
</file>

<file path=ppt/slides/_rels/slide11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5.xml"/></Relationships>
</file>

<file path=ppt/slides/_rels/slide11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1.xml"/><Relationship Id="rId1" Type="http://schemas.openxmlformats.org/officeDocument/2006/relationships/slideLayout" Target="../slideLayouts/slideLayout65.xml"/><Relationship Id="rId4" Type="http://schemas.microsoft.com/office/2007/relationships/hdphoto" Target="../media/hdphoto3.wdp"/></Relationships>
</file>

<file path=ppt/slides/_rels/slide11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2.xml"/><Relationship Id="rId1" Type="http://schemas.openxmlformats.org/officeDocument/2006/relationships/slideLayout" Target="../slideLayouts/slideLayout65.xml"/></Relationships>
</file>

<file path=ppt/slides/_rels/slide11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3.xml"/><Relationship Id="rId1" Type="http://schemas.openxmlformats.org/officeDocument/2006/relationships/slideLayout" Target="../slideLayouts/slideLayout65.xml"/><Relationship Id="rId4" Type="http://schemas.openxmlformats.org/officeDocument/2006/relationships/image" Target="../media/image150.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6.xml"/></Relationships>
</file>

<file path=ppt/slides/_rels/slide12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4.xml"/><Relationship Id="rId1" Type="http://schemas.openxmlformats.org/officeDocument/2006/relationships/slideLayout" Target="../slideLayouts/slideLayout65.xml"/><Relationship Id="rId5" Type="http://schemas.openxmlformats.org/officeDocument/2006/relationships/image" Target="../media/image153.png"/><Relationship Id="rId4" Type="http://schemas.openxmlformats.org/officeDocument/2006/relationships/image" Target="../media/image152.png"/></Relationships>
</file>

<file path=ppt/slides/_rels/slide1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99.xml"/><Relationship Id="rId1" Type="http://schemas.openxmlformats.org/officeDocument/2006/relationships/slideLayout" Target="../slideLayouts/slideLayout65.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5.xml"/><Relationship Id="rId1" Type="http://schemas.openxmlformats.org/officeDocument/2006/relationships/slideLayout" Target="../slideLayouts/slideLayout75.xml"/><Relationship Id="rId4" Type="http://schemas.microsoft.com/office/2007/relationships/hdphoto" Target="../media/hdphoto1.wdp"/></Relationships>
</file>

<file path=ppt/slides/_rels/slide1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6.xml"/><Relationship Id="rId1" Type="http://schemas.openxmlformats.org/officeDocument/2006/relationships/slideLayout" Target="../slideLayouts/slideLayout7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7.xml"/><Relationship Id="rId1" Type="http://schemas.openxmlformats.org/officeDocument/2006/relationships/slideLayout" Target="../slideLayouts/slideLayout7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8.xml"/><Relationship Id="rId1" Type="http://schemas.openxmlformats.org/officeDocument/2006/relationships/slideLayout" Target="../slideLayouts/slideLayout77.xml"/></Relationships>
</file>

<file path=ppt/slides/_rels/slide12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9.xml"/><Relationship Id="rId1" Type="http://schemas.openxmlformats.org/officeDocument/2006/relationships/slideLayout" Target="../slideLayouts/slideLayout77.xml"/></Relationships>
</file>

<file path=ppt/slides/_rels/slide12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0.xml"/><Relationship Id="rId1" Type="http://schemas.openxmlformats.org/officeDocument/2006/relationships/slideLayout" Target="../slideLayouts/slideLayout77.xml"/></Relationships>
</file>

<file path=ppt/slides/_rels/slide12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1.xml"/><Relationship Id="rId1" Type="http://schemas.openxmlformats.org/officeDocument/2006/relationships/slideLayout" Target="../slideLayouts/slideLayout77.xml"/></Relationships>
</file>

<file path=ppt/slides/_rels/slide1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2.xml"/><Relationship Id="rId1" Type="http://schemas.openxmlformats.org/officeDocument/2006/relationships/slideLayout" Target="../slideLayouts/slideLayout77.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6.xml"/></Relationships>
</file>

<file path=ppt/slides/_rels/slide1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3.xml"/><Relationship Id="rId1" Type="http://schemas.openxmlformats.org/officeDocument/2006/relationships/slideLayout" Target="../slideLayouts/slideLayout77.xml"/><Relationship Id="rId4" Type="http://schemas.openxmlformats.org/officeDocument/2006/relationships/chart" Target="../charts/char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4.xml"/><Relationship Id="rId1" Type="http://schemas.openxmlformats.org/officeDocument/2006/relationships/slideLayout" Target="../slideLayouts/slideLayout7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5.xml"/><Relationship Id="rId1" Type="http://schemas.openxmlformats.org/officeDocument/2006/relationships/slideLayout" Target="../slideLayouts/slideLayout7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6.xml"/><Relationship Id="rId1" Type="http://schemas.openxmlformats.org/officeDocument/2006/relationships/slideLayout" Target="../slideLayouts/slideLayout77.xml"/></Relationships>
</file>

<file path=ppt/slides/_rels/slide13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7.xml"/><Relationship Id="rId1" Type="http://schemas.openxmlformats.org/officeDocument/2006/relationships/slideLayout" Target="../slideLayouts/slideLayout77.xml"/></Relationships>
</file>

<file path=ppt/slides/_rels/slide13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8.xml"/><Relationship Id="rId1" Type="http://schemas.openxmlformats.org/officeDocument/2006/relationships/slideLayout" Target="../slideLayouts/slideLayout77.xml"/></Relationships>
</file>

<file path=ppt/slides/_rels/slide136.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notesSlide" Target="../notesSlides/notesSlide109.xml"/><Relationship Id="rId1" Type="http://schemas.openxmlformats.org/officeDocument/2006/relationships/slideLayout" Target="../slideLayouts/slideLayout77.xml"/></Relationships>
</file>

<file path=ppt/slides/_rels/slide13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0.xml"/><Relationship Id="rId1" Type="http://schemas.openxmlformats.org/officeDocument/2006/relationships/slideLayout" Target="../slideLayouts/slideLayout77.xml"/></Relationships>
</file>

<file path=ppt/slides/_rels/slide1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1.xml"/><Relationship Id="rId1" Type="http://schemas.openxmlformats.org/officeDocument/2006/relationships/slideLayout" Target="../slideLayouts/slideLayout76.xml"/><Relationship Id="rId4" Type="http://schemas.openxmlformats.org/officeDocument/2006/relationships/chart" Target="../charts/chart8.xml"/></Relationships>
</file>

<file path=ppt/slides/_rels/slide13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2.xml"/><Relationship Id="rId1" Type="http://schemas.openxmlformats.org/officeDocument/2006/relationships/slideLayout" Target="../slideLayouts/slideLayout76.xml"/><Relationship Id="rId4" Type="http://schemas.openxmlformats.org/officeDocument/2006/relationships/image" Target="../media/image168.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6.xml"/></Relationships>
</file>

<file path=ppt/slides/_rels/slide14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3.xml"/><Relationship Id="rId1" Type="http://schemas.openxmlformats.org/officeDocument/2006/relationships/slideLayout" Target="../slideLayouts/slideLayout78.xml"/></Relationships>
</file>

<file path=ppt/slides/_rels/slide1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122.xml"/><Relationship Id="rId1" Type="http://schemas.openxmlformats.org/officeDocument/2006/relationships/slideLayout" Target="../slideLayouts/slideLayout78.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14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4.xml"/><Relationship Id="rId1" Type="http://schemas.openxmlformats.org/officeDocument/2006/relationships/slideLayout" Target="../slideLayouts/slideLayout180.xml"/><Relationship Id="rId5" Type="http://schemas.openxmlformats.org/officeDocument/2006/relationships/image" Target="../media/image24.jpeg"/><Relationship Id="rId4" Type="http://schemas.openxmlformats.org/officeDocument/2006/relationships/image" Target="../media/image49.jpe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8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81.xml"/></Relationships>
</file>

<file path=ppt/slides/_rels/slide14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7.xml"/><Relationship Id="rId1" Type="http://schemas.openxmlformats.org/officeDocument/2006/relationships/slideLayout" Target="../slideLayouts/slideLayout181.xml"/><Relationship Id="rId5" Type="http://schemas.openxmlformats.org/officeDocument/2006/relationships/image" Target="../media/image173.png"/><Relationship Id="rId4" Type="http://schemas.openxmlformats.org/officeDocument/2006/relationships/image" Target="../media/image172.png"/></Relationships>
</file>

<file path=ppt/slides/_rels/slide14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18.xml"/><Relationship Id="rId1" Type="http://schemas.openxmlformats.org/officeDocument/2006/relationships/slideLayout" Target="../slideLayouts/slideLayout181.xml"/></Relationships>
</file>

<file path=ppt/slides/_rels/slide1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99.xml"/><Relationship Id="rId1" Type="http://schemas.openxmlformats.org/officeDocument/2006/relationships/slideLayout" Target="../slideLayouts/slideLayout181.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1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49.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22.jpe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5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80.png"/></Relationships>
</file>

<file path=ppt/slides/_rels/slide15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83.png"/><Relationship Id="rId4" Type="http://schemas.openxmlformats.org/officeDocument/2006/relationships/image" Target="../media/image182.png"/></Relationships>
</file>

<file path=ppt/slides/_rels/slide1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22.jpe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85.png"/><Relationship Id="rId4" Type="http://schemas.microsoft.com/office/2007/relationships/hdphoto" Target="../media/hdphoto4.wdp"/></Relationships>
</file>

<file path=ppt/slides/_rels/slide154.xml.rels><?xml version="1.0" encoding="UTF-8" standalone="yes"?>
<Relationships xmlns="http://schemas.openxmlformats.org/package/2006/relationships"><Relationship Id="rId3" Type="http://schemas.openxmlformats.org/officeDocument/2006/relationships/image" Target="../media/image186.jpeg"/><Relationship Id="rId7" Type="http://schemas.openxmlformats.org/officeDocument/2006/relationships/image" Target="../media/image22.jpeg"/><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88.png"/><Relationship Id="rId4" Type="http://schemas.openxmlformats.org/officeDocument/2006/relationships/image" Target="../media/image187.png"/></Relationships>
</file>

<file path=ppt/slides/_rels/slide1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22.jpeg"/><Relationship Id="rId4" Type="http://schemas.microsoft.com/office/2007/relationships/hdphoto" Target="../media/hdphoto7.wdp"/></Relationships>
</file>

<file path=ppt/slides/_rels/slide15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17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2.png"/><Relationship Id="rId4" Type="http://schemas.openxmlformats.org/officeDocument/2006/relationships/image" Target="../media/image211.png"/></Relationships>
</file>

<file path=ppt/slides/_rels/slide17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126.xml"/></Relationships>
</file>

<file path=ppt/slides/_rels/slide18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7.png"/><Relationship Id="rId4" Type="http://schemas.openxmlformats.org/officeDocument/2006/relationships/image" Target="../media/image216.png"/></Relationships>
</file>

<file path=ppt/slides/_rels/slide1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14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18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1.jpeg"/><Relationship Id="rId1" Type="http://schemas.openxmlformats.org/officeDocument/2006/relationships/slideLayout" Target="../slideLayouts/slideLayout97.xml"/><Relationship Id="rId5" Type="http://schemas.openxmlformats.org/officeDocument/2006/relationships/image" Target="../media/image219.jpeg"/><Relationship Id="rId4" Type="http://schemas.openxmlformats.org/officeDocument/2006/relationships/image" Target="../media/image218.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8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51.xml"/><Relationship Id="rId1" Type="http://schemas.openxmlformats.org/officeDocument/2006/relationships/slideLayout" Target="../slideLayouts/slideLayout10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9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98.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02.xml"/></Relationships>
</file>

<file path=ppt/slides/_rels/slide18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5.xml"/><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126.xml"/></Relationships>
</file>

<file path=ppt/slides/_rels/slide190.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56.xml"/><Relationship Id="rId1" Type="http://schemas.openxmlformats.org/officeDocument/2006/relationships/slideLayout" Target="../slideLayouts/slideLayout102.xml"/><Relationship Id="rId4" Type="http://schemas.openxmlformats.org/officeDocument/2006/relationships/image" Target="../media/image222.jpeg"/></Relationships>
</file>

<file path=ppt/slides/_rels/slide19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57.xml"/><Relationship Id="rId1" Type="http://schemas.openxmlformats.org/officeDocument/2006/relationships/slideLayout" Target="../slideLayouts/slideLayout102.xml"/></Relationships>
</file>

<file path=ppt/slides/_rels/slide192.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image" Target="../media/image224.jpeg"/><Relationship Id="rId7" Type="http://schemas.openxmlformats.org/officeDocument/2006/relationships/image" Target="../media/image228.jpeg"/><Relationship Id="rId2" Type="http://schemas.openxmlformats.org/officeDocument/2006/relationships/notesSlide" Target="../notesSlides/notesSlide158.xml"/><Relationship Id="rId1" Type="http://schemas.openxmlformats.org/officeDocument/2006/relationships/slideLayout" Target="../slideLayouts/slideLayout103.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 Id="rId9" Type="http://schemas.openxmlformats.org/officeDocument/2006/relationships/image" Target="../media/image230.jpeg"/></Relationships>
</file>

<file path=ppt/slides/_rels/slide19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59.xml"/><Relationship Id="rId1" Type="http://schemas.openxmlformats.org/officeDocument/2006/relationships/slideLayout" Target="../slideLayouts/slideLayout102.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png"/></Relationships>
</file>

<file path=ppt/slides/_rels/slide194.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image" Target="../media/image238.jpeg"/><Relationship Id="rId2" Type="http://schemas.openxmlformats.org/officeDocument/2006/relationships/notesSlide" Target="../notesSlides/notesSlide160.xml"/><Relationship Id="rId1" Type="http://schemas.openxmlformats.org/officeDocument/2006/relationships/slideLayout" Target="../slideLayouts/slideLayout102.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03.xml"/><Relationship Id="rId1" Type="http://schemas.openxmlformats.org/officeDocument/2006/relationships/vmlDrawing" Target="../drawings/vmlDrawing1.vml"/><Relationship Id="rId5" Type="http://schemas.openxmlformats.org/officeDocument/2006/relationships/image" Target="../media/image240.png"/><Relationship Id="rId4" Type="http://schemas.openxmlformats.org/officeDocument/2006/relationships/oleObject" Target="../embeddings/oleObject1.bin"/></Relationships>
</file>

<file path=ppt/slides/_rels/slide19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62.xml"/><Relationship Id="rId1" Type="http://schemas.openxmlformats.org/officeDocument/2006/relationships/slideLayout" Target="../slideLayouts/slideLayout102.xml"/></Relationships>
</file>

<file path=ppt/slides/_rels/slide19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63.xml"/><Relationship Id="rId1" Type="http://schemas.openxmlformats.org/officeDocument/2006/relationships/slideLayout" Target="../slideLayouts/slideLayout103.xml"/><Relationship Id="rId4" Type="http://schemas.openxmlformats.org/officeDocument/2006/relationships/image" Target="../media/image243.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183.xml"/><Relationship Id="rId1" Type="http://schemas.openxmlformats.org/officeDocument/2006/relationships/slideLayout" Target="../slideLayouts/slideLayout102.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slide" Target="slide122.xml"/><Relationship Id="rId13" Type="http://schemas.openxmlformats.org/officeDocument/2006/relationships/slide" Target="slide294.xml"/><Relationship Id="rId18" Type="http://schemas.openxmlformats.org/officeDocument/2006/relationships/slide" Target="slide183.xml"/><Relationship Id="rId3" Type="http://schemas.openxmlformats.org/officeDocument/2006/relationships/slide" Target="slide31.xml"/><Relationship Id="rId7" Type="http://schemas.openxmlformats.org/officeDocument/2006/relationships/slide" Target="slide142.xml"/><Relationship Id="rId12" Type="http://schemas.openxmlformats.org/officeDocument/2006/relationships/slide" Target="slide228.xml"/><Relationship Id="rId17" Type="http://schemas.openxmlformats.org/officeDocument/2006/relationships/slide" Target="slide200.xml"/><Relationship Id="rId2" Type="http://schemas.openxmlformats.org/officeDocument/2006/relationships/slide" Target="slide3.xml"/><Relationship Id="rId16" Type="http://schemas.openxmlformats.org/officeDocument/2006/relationships/slide" Target="slide285.xml"/><Relationship Id="rId1" Type="http://schemas.openxmlformats.org/officeDocument/2006/relationships/slideLayout" Target="../slideLayouts/slideLayout37.xml"/><Relationship Id="rId6" Type="http://schemas.openxmlformats.org/officeDocument/2006/relationships/slide" Target="slide99.xml"/><Relationship Id="rId11" Type="http://schemas.openxmlformats.org/officeDocument/2006/relationships/slide" Target="slide216.xml"/><Relationship Id="rId5" Type="http://schemas.openxmlformats.org/officeDocument/2006/relationships/slide" Target="slide71.xml"/><Relationship Id="rId15" Type="http://schemas.openxmlformats.org/officeDocument/2006/relationships/slide" Target="slide258.xml"/><Relationship Id="rId10" Type="http://schemas.openxmlformats.org/officeDocument/2006/relationships/slide" Target="slide42.xml"/><Relationship Id="rId19" Type="http://schemas.openxmlformats.org/officeDocument/2006/relationships/slide" Target="slide148.xml"/><Relationship Id="rId4" Type="http://schemas.openxmlformats.org/officeDocument/2006/relationships/slide" Target="slide65.xml"/><Relationship Id="rId9" Type="http://schemas.openxmlformats.org/officeDocument/2006/relationships/slide" Target="slide88.xml"/><Relationship Id="rId14" Type="http://schemas.openxmlformats.org/officeDocument/2006/relationships/slide" Target="slide240.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126.xml"/></Relationships>
</file>

<file path=ppt/slides/_rels/slide2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80.xml"/></Relationships>
</file>

<file path=ppt/slides/_rels/slide20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64.xml"/><Relationship Id="rId1" Type="http://schemas.openxmlformats.org/officeDocument/2006/relationships/slideLayout" Target="../slideLayouts/slideLayout81.xml"/><Relationship Id="rId5" Type="http://schemas.openxmlformats.org/officeDocument/2006/relationships/image" Target="../media/image246.png"/><Relationship Id="rId4" Type="http://schemas.openxmlformats.org/officeDocument/2006/relationships/image" Target="../media/image245.png"/></Relationships>
</file>

<file path=ppt/slides/_rels/slide20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65.xml"/><Relationship Id="rId1" Type="http://schemas.openxmlformats.org/officeDocument/2006/relationships/slideLayout" Target="../slideLayouts/slideLayout81.xml"/><Relationship Id="rId5" Type="http://schemas.openxmlformats.org/officeDocument/2006/relationships/image" Target="../media/image249.png"/><Relationship Id="rId4" Type="http://schemas.openxmlformats.org/officeDocument/2006/relationships/image" Target="../media/image248.png"/></Relationships>
</file>

<file path=ppt/slides/_rels/slide20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66.xml"/><Relationship Id="rId1" Type="http://schemas.openxmlformats.org/officeDocument/2006/relationships/slideLayout" Target="../slideLayouts/slideLayout81.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20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67.xml"/><Relationship Id="rId1" Type="http://schemas.openxmlformats.org/officeDocument/2006/relationships/slideLayout" Target="../slideLayouts/slideLayout81.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20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81.xml"/></Relationships>
</file>

<file path=ppt/slides/_rels/slide20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68.xml"/><Relationship Id="rId1" Type="http://schemas.openxmlformats.org/officeDocument/2006/relationships/slideLayout" Target="../slideLayouts/slideLayout81.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207.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69.xml"/><Relationship Id="rId1" Type="http://schemas.openxmlformats.org/officeDocument/2006/relationships/slideLayout" Target="../slideLayouts/slideLayout81.xml"/><Relationship Id="rId4" Type="http://schemas.microsoft.com/office/2007/relationships/hdphoto" Target="../media/hdphoto8.wdp"/></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09.xml.rels><?xml version="1.0" encoding="UTF-8" standalone="yes"?>
<Relationships xmlns="http://schemas.openxmlformats.org/package/2006/relationships"><Relationship Id="rId3" Type="http://schemas.openxmlformats.org/officeDocument/2006/relationships/image" Target="../media/image265.png"/><Relationship Id="rId7" Type="http://schemas.openxmlformats.org/officeDocument/2006/relationships/image" Target="../media/image269.png"/><Relationship Id="rId2" Type="http://schemas.openxmlformats.org/officeDocument/2006/relationships/notesSlide" Target="../notesSlides/notesSlide170.xml"/><Relationship Id="rId1" Type="http://schemas.openxmlformats.org/officeDocument/2006/relationships/slideLayout" Target="../slideLayouts/slideLayout81.xml"/><Relationship Id="rId6" Type="http://schemas.openxmlformats.org/officeDocument/2006/relationships/image" Target="../media/image268.png"/><Relationship Id="rId5" Type="http://schemas.openxmlformats.org/officeDocument/2006/relationships/image" Target="../media/image267.png"/><Relationship Id="rId4" Type="http://schemas.openxmlformats.org/officeDocument/2006/relationships/image" Target="../media/image26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6.xml"/></Relationships>
</file>

<file path=ppt/slides/_rels/slide21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81.xml"/></Relationships>
</file>

<file path=ppt/slides/_rels/slide21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71.xml"/><Relationship Id="rId1" Type="http://schemas.openxmlformats.org/officeDocument/2006/relationships/slideLayout" Target="../slideLayouts/slideLayout81.xml"/><Relationship Id="rId4" Type="http://schemas.openxmlformats.org/officeDocument/2006/relationships/image" Target="../media/image273.png"/></Relationships>
</file>

<file path=ppt/slides/_rels/slide212.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72.xml"/><Relationship Id="rId1" Type="http://schemas.openxmlformats.org/officeDocument/2006/relationships/slideLayout" Target="../slideLayouts/slideLayout81.xml"/><Relationship Id="rId4" Type="http://schemas.openxmlformats.org/officeDocument/2006/relationships/image" Target="../media/image275.pn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81.xml"/></Relationships>
</file>

<file path=ppt/slides/_rels/slide214.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81.xml"/></Relationships>
</file>

<file path=ppt/slides/_rels/slide2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00.xml"/><Relationship Id="rId1" Type="http://schemas.openxmlformats.org/officeDocument/2006/relationships/slideLayout" Target="../slideLayouts/slideLayout81.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69.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26.xml"/></Relationships>
</file>

<file path=ppt/slides/_rels/slide218.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75.xml"/><Relationship Id="rId1" Type="http://schemas.openxmlformats.org/officeDocument/2006/relationships/slideLayout" Target="../slideLayouts/slideLayout126.xml"/></Relationships>
</file>

<file path=ppt/slides/_rels/slide219.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76.xml"/><Relationship Id="rId1" Type="http://schemas.openxmlformats.org/officeDocument/2006/relationships/slideLayout" Target="../slideLayouts/slideLayout126.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126.xml"/></Relationships>
</file>

<file path=ppt/slides/_rels/slide220.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77.xml"/><Relationship Id="rId1" Type="http://schemas.openxmlformats.org/officeDocument/2006/relationships/slideLayout" Target="../slideLayouts/slideLayout126.xml"/></Relationships>
</file>

<file path=ppt/slides/_rels/slide221.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78.xml"/><Relationship Id="rId1" Type="http://schemas.openxmlformats.org/officeDocument/2006/relationships/slideLayout" Target="../slideLayouts/slideLayout126.xml"/></Relationships>
</file>

<file path=ppt/slides/_rels/slide222.xml.rels><?xml version="1.0" encoding="UTF-8" standalone="yes"?>
<Relationships xmlns="http://schemas.openxmlformats.org/package/2006/relationships"><Relationship Id="rId3" Type="http://schemas.openxmlformats.org/officeDocument/2006/relationships/image" Target="../media/image281.gif"/><Relationship Id="rId2" Type="http://schemas.openxmlformats.org/officeDocument/2006/relationships/notesSlide" Target="../notesSlides/notesSlide179.xml"/><Relationship Id="rId1" Type="http://schemas.openxmlformats.org/officeDocument/2006/relationships/slideLayout" Target="../slideLayouts/slideLayout126.xml"/><Relationship Id="rId5" Type="http://schemas.openxmlformats.org/officeDocument/2006/relationships/image" Target="../media/image283.gif"/><Relationship Id="rId4" Type="http://schemas.openxmlformats.org/officeDocument/2006/relationships/image" Target="../media/image282.gif"/></Relationships>
</file>

<file path=ppt/slides/_rels/slide223.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180.xml"/><Relationship Id="rId1" Type="http://schemas.openxmlformats.org/officeDocument/2006/relationships/slideLayout" Target="../slideLayouts/slideLayout126.xml"/><Relationship Id="rId4" Type="http://schemas.openxmlformats.org/officeDocument/2006/relationships/image" Target="../media/image285.png"/></Relationships>
</file>

<file path=ppt/slides/_rels/slide22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81.xml"/><Relationship Id="rId1" Type="http://schemas.openxmlformats.org/officeDocument/2006/relationships/slideLayout" Target="../slideLayouts/slideLayout126.xml"/></Relationships>
</file>

<file path=ppt/slides/_rels/slide225.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82.xml"/><Relationship Id="rId1" Type="http://schemas.openxmlformats.org/officeDocument/2006/relationships/slideLayout" Target="../slideLayouts/slideLayout126.xml"/></Relationships>
</file>

<file path=ppt/slides/_rels/slide226.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83.xml"/><Relationship Id="rId1" Type="http://schemas.openxmlformats.org/officeDocument/2006/relationships/slideLayout" Target="../slideLayouts/slideLayout126.xml"/></Relationships>
</file>

<file path=ppt/slides/_rels/slide2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16.xml"/><Relationship Id="rId1" Type="http://schemas.openxmlformats.org/officeDocument/2006/relationships/slideLayout" Target="../slideLayouts/slideLayout126.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28.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84.xml"/><Relationship Id="rId1" Type="http://schemas.openxmlformats.org/officeDocument/2006/relationships/slideLayout" Target="../slideLayouts/slideLayout20.xml"/><Relationship Id="rId4" Type="http://schemas.openxmlformats.org/officeDocument/2006/relationships/image" Target="../media/image84.png"/></Relationships>
</file>

<file path=ppt/slides/_rels/slide229.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85.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126.xml"/></Relationships>
</file>

<file path=ppt/slides/_rels/slide230.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86.xml"/><Relationship Id="rId1" Type="http://schemas.openxmlformats.org/officeDocument/2006/relationships/slideLayout" Target="../slideLayouts/slideLayout24.xml"/></Relationships>
</file>

<file path=ppt/slides/_rels/slide231.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87.xml"/><Relationship Id="rId1" Type="http://schemas.openxmlformats.org/officeDocument/2006/relationships/slideLayout" Target="../slideLayouts/slideLayout24.xml"/><Relationship Id="rId4" Type="http://schemas.openxmlformats.org/officeDocument/2006/relationships/image" Target="../media/image293.png"/></Relationships>
</file>

<file path=ppt/slides/_rels/slide232.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88.xml"/><Relationship Id="rId1" Type="http://schemas.openxmlformats.org/officeDocument/2006/relationships/slideLayout" Target="../slideLayouts/slideLayout24.xml"/><Relationship Id="rId4" Type="http://schemas.microsoft.com/office/2007/relationships/hdphoto" Target="../media/hdphoto9.wdp"/></Relationships>
</file>

<file path=ppt/slides/_rels/slide2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4.png"/><Relationship Id="rId1" Type="http://schemas.openxmlformats.org/officeDocument/2006/relationships/slideLayout" Target="../slideLayouts/slideLayout24.xml"/></Relationships>
</file>

<file path=ppt/slides/_rels/slide2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5.png"/><Relationship Id="rId1" Type="http://schemas.openxmlformats.org/officeDocument/2006/relationships/slideLayout" Target="../slideLayouts/slideLayout24.xml"/></Relationships>
</file>

<file path=ppt/slides/_rels/slide235.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89.xml"/><Relationship Id="rId1" Type="http://schemas.openxmlformats.org/officeDocument/2006/relationships/slideLayout" Target="../slideLayouts/slideLayout24.xml"/><Relationship Id="rId5" Type="http://schemas.openxmlformats.org/officeDocument/2006/relationships/image" Target="../media/image297.jpeg"/><Relationship Id="rId4" Type="http://schemas.microsoft.com/office/2007/relationships/hdphoto" Target="../media/hdphoto11.wdp"/></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4.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4.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4.xml"/></Relationships>
</file>

<file path=ppt/slides/_rels/slide2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28.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6.xml"/></Relationships>
</file>

<file path=ppt/slides/_rels/slide240.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93.xml"/><Relationship Id="rId1" Type="http://schemas.openxmlformats.org/officeDocument/2006/relationships/slideLayout" Target="../slideLayouts/slideLayout29.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0.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3.xml"/></Relationships>
</file>

<file path=ppt/slides/_rels/slide244.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97.xml"/><Relationship Id="rId1" Type="http://schemas.openxmlformats.org/officeDocument/2006/relationships/slideLayout" Target="../slideLayouts/slideLayout31.xml"/></Relationships>
</file>

<file path=ppt/slides/_rels/slide245.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198.xml"/><Relationship Id="rId1" Type="http://schemas.openxmlformats.org/officeDocument/2006/relationships/slideLayout" Target="../slideLayouts/slideLayout31.xml"/></Relationships>
</file>

<file path=ppt/slides/_rels/slide246.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99.xml"/><Relationship Id="rId1" Type="http://schemas.openxmlformats.org/officeDocument/2006/relationships/slideLayout" Target="../slideLayouts/slideLayout31.xml"/><Relationship Id="rId4" Type="http://schemas.openxmlformats.org/officeDocument/2006/relationships/image" Target="../media/image302.png"/></Relationships>
</file>

<file path=ppt/slides/_rels/slide247.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00.xml"/><Relationship Id="rId1" Type="http://schemas.openxmlformats.org/officeDocument/2006/relationships/slideLayout" Target="../slideLayouts/slideLayout31.xml"/><Relationship Id="rId4" Type="http://schemas.openxmlformats.org/officeDocument/2006/relationships/image" Target="../media/image304.png"/></Relationships>
</file>

<file path=ppt/slides/_rels/slide248.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01.xml"/><Relationship Id="rId1" Type="http://schemas.openxmlformats.org/officeDocument/2006/relationships/slideLayout" Target="../slideLayouts/slideLayout31.xml"/></Relationships>
</file>

<file path=ppt/slides/_rels/slide249.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202.xml"/><Relationship Id="rId1" Type="http://schemas.openxmlformats.org/officeDocument/2006/relationships/slideLayout" Target="../slideLayouts/slideLayout31.xml"/><Relationship Id="rId4" Type="http://schemas.openxmlformats.org/officeDocument/2006/relationships/image" Target="../media/image307.png"/></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0.xml"/><Relationship Id="rId1" Type="http://schemas.openxmlformats.org/officeDocument/2006/relationships/slideLayout" Target="../slideLayouts/slideLayout126.xml"/></Relationships>
</file>

<file path=ppt/slides/_rels/slide25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203.xml"/><Relationship Id="rId1" Type="http://schemas.openxmlformats.org/officeDocument/2006/relationships/slideLayout" Target="../slideLayouts/slideLayout3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0.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1.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4.xml"/></Relationships>
</file>

<file path=ppt/slides/_rels/slide254.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207.xml"/><Relationship Id="rId1" Type="http://schemas.openxmlformats.org/officeDocument/2006/relationships/slideLayout" Target="../slideLayouts/slideLayout34.xml"/><Relationship Id="rId4" Type="http://schemas.openxmlformats.org/officeDocument/2006/relationships/image" Target="../media/image310.png"/></Relationships>
</file>

<file path=ppt/slides/_rels/slide255.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08.xml"/><Relationship Id="rId1" Type="http://schemas.openxmlformats.org/officeDocument/2006/relationships/slideLayout" Target="../slideLayouts/slideLayout32.xml"/></Relationships>
</file>

<file path=ppt/slides/_rels/slide256.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209.xml"/><Relationship Id="rId1" Type="http://schemas.openxmlformats.org/officeDocument/2006/relationships/slideLayout" Target="../slideLayouts/slideLayout31.xml"/></Relationships>
</file>

<file path=ppt/slides/_rels/slide2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40.xml"/><Relationship Id="rId1" Type="http://schemas.openxmlformats.org/officeDocument/2006/relationships/slideLayout" Target="../slideLayouts/slideLayout31.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58.xml.rels><?xml version="1.0" encoding="UTF-8" standalone="yes"?>
<Relationships xmlns="http://schemas.openxmlformats.org/package/2006/relationships"><Relationship Id="rId3" Type="http://schemas.openxmlformats.org/officeDocument/2006/relationships/image" Target="../media/image313.gif"/><Relationship Id="rId2" Type="http://schemas.openxmlformats.org/officeDocument/2006/relationships/notesSlide" Target="../notesSlides/notesSlide210.xml"/><Relationship Id="rId1" Type="http://schemas.openxmlformats.org/officeDocument/2006/relationships/slideLayout" Target="../slideLayouts/slideLayout208.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6.xml"/></Relationships>
</file>

<file path=ppt/slides/_rels/slide260.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12.xml"/><Relationship Id="rId1" Type="http://schemas.openxmlformats.org/officeDocument/2006/relationships/slideLayout" Target="../slideLayouts/slideLayout213.xml"/></Relationships>
</file>

<file path=ppt/slides/_rels/slide261.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13.xml"/><Relationship Id="rId1" Type="http://schemas.openxmlformats.org/officeDocument/2006/relationships/slideLayout" Target="../slideLayouts/slideLayout213.xml"/><Relationship Id="rId4" Type="http://schemas.openxmlformats.org/officeDocument/2006/relationships/image" Target="../media/image316.png"/></Relationships>
</file>

<file path=ppt/slides/_rels/slide262.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214.xml"/><Relationship Id="rId1" Type="http://schemas.openxmlformats.org/officeDocument/2006/relationships/slideLayout" Target="../slideLayouts/slideLayout213.xml"/><Relationship Id="rId4" Type="http://schemas.openxmlformats.org/officeDocument/2006/relationships/image" Target="../media/image318.png"/></Relationships>
</file>

<file path=ppt/slides/_rels/slide263.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215.xml"/><Relationship Id="rId1" Type="http://schemas.openxmlformats.org/officeDocument/2006/relationships/slideLayout" Target="../slideLayouts/slideLayout213.xml"/><Relationship Id="rId4" Type="http://schemas.openxmlformats.org/officeDocument/2006/relationships/image" Target="../media/image320.png"/></Relationships>
</file>

<file path=ppt/slides/_rels/slide26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16.xml"/><Relationship Id="rId1" Type="http://schemas.openxmlformats.org/officeDocument/2006/relationships/slideLayout" Target="../slideLayouts/slideLayout213.xml"/><Relationship Id="rId4" Type="http://schemas.openxmlformats.org/officeDocument/2006/relationships/image" Target="../media/image322.png"/></Relationships>
</file>

<file path=ppt/slides/_rels/slide265.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217.xml"/><Relationship Id="rId1" Type="http://schemas.openxmlformats.org/officeDocument/2006/relationships/slideLayout" Target="../slideLayouts/slideLayout213.xml"/><Relationship Id="rId4" Type="http://schemas.openxmlformats.org/officeDocument/2006/relationships/image" Target="../media/image324.png"/></Relationships>
</file>

<file path=ppt/slides/_rels/slide266.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218.xml"/><Relationship Id="rId1" Type="http://schemas.openxmlformats.org/officeDocument/2006/relationships/slideLayout" Target="../slideLayouts/slideLayout213.xml"/></Relationships>
</file>

<file path=ppt/slides/_rels/slide267.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19.xml"/><Relationship Id="rId1" Type="http://schemas.openxmlformats.org/officeDocument/2006/relationships/slideLayout" Target="../slideLayouts/slideLayout213.xml"/></Relationships>
</file>

<file path=ppt/slides/_rels/slide268.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220.xml"/><Relationship Id="rId1" Type="http://schemas.openxmlformats.org/officeDocument/2006/relationships/slideLayout" Target="../slideLayouts/slideLayout213.xml"/><Relationship Id="rId4" Type="http://schemas.openxmlformats.org/officeDocument/2006/relationships/image" Target="../media/image328.png"/></Relationships>
</file>

<file path=ppt/slides/_rels/slide269.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221.xml"/><Relationship Id="rId1" Type="http://schemas.openxmlformats.org/officeDocument/2006/relationships/slideLayout" Target="../slideLayouts/slideLayout213.xml"/><Relationship Id="rId5" Type="http://schemas.openxmlformats.org/officeDocument/2006/relationships/image" Target="../media/image331.png"/><Relationship Id="rId4" Type="http://schemas.openxmlformats.org/officeDocument/2006/relationships/image" Target="../media/image330.png"/></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126.xml"/></Relationships>
</file>

<file path=ppt/slides/_rels/slide270.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222.xml"/><Relationship Id="rId1" Type="http://schemas.openxmlformats.org/officeDocument/2006/relationships/slideLayout" Target="../slideLayouts/slideLayout213.xml"/><Relationship Id="rId4" Type="http://schemas.openxmlformats.org/officeDocument/2006/relationships/image" Target="../media/image333.png"/></Relationships>
</file>

<file path=ppt/slides/_rels/slide271.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223.xml"/><Relationship Id="rId1" Type="http://schemas.openxmlformats.org/officeDocument/2006/relationships/slideLayout" Target="../slideLayouts/slideLayout213.xml"/><Relationship Id="rId5" Type="http://schemas.openxmlformats.org/officeDocument/2006/relationships/image" Target="../media/image336.png"/><Relationship Id="rId4" Type="http://schemas.openxmlformats.org/officeDocument/2006/relationships/image" Target="../media/image335.png"/></Relationships>
</file>

<file path=ppt/slides/_rels/slide272.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png"/><Relationship Id="rId1" Type="http://schemas.openxmlformats.org/officeDocument/2006/relationships/slideLayout" Target="../slideLayouts/slideLayout213.xml"/><Relationship Id="rId4" Type="http://schemas.openxmlformats.org/officeDocument/2006/relationships/image" Target="../media/image339.png"/></Relationships>
</file>

<file path=ppt/slides/_rels/slide27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24.xml"/><Relationship Id="rId1" Type="http://schemas.openxmlformats.org/officeDocument/2006/relationships/slideLayout" Target="../slideLayouts/slideLayout213.xml"/><Relationship Id="rId5" Type="http://schemas.openxmlformats.org/officeDocument/2006/relationships/image" Target="../media/image342.png"/><Relationship Id="rId4" Type="http://schemas.openxmlformats.org/officeDocument/2006/relationships/image" Target="../media/image341.png"/></Relationships>
</file>

<file path=ppt/slides/_rels/slide274.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225.xml"/><Relationship Id="rId1" Type="http://schemas.openxmlformats.org/officeDocument/2006/relationships/slideLayout" Target="../slideLayouts/slideLayout213.xml"/><Relationship Id="rId4" Type="http://schemas.openxmlformats.org/officeDocument/2006/relationships/image" Target="../media/image344.png"/></Relationships>
</file>

<file path=ppt/slides/_rels/slide275.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226.xml"/><Relationship Id="rId1" Type="http://schemas.openxmlformats.org/officeDocument/2006/relationships/slideLayout" Target="../slideLayouts/slideLayout213.xml"/><Relationship Id="rId4" Type="http://schemas.openxmlformats.org/officeDocument/2006/relationships/image" Target="../media/image346.png"/></Relationships>
</file>

<file path=ppt/slides/_rels/slide276.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27.xml"/><Relationship Id="rId1" Type="http://schemas.openxmlformats.org/officeDocument/2006/relationships/slideLayout" Target="../slideLayouts/slideLayout213.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13.xml"/></Relationships>
</file>

<file path=ppt/slides/_rels/slide278.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notesSlide" Target="../notesSlides/notesSlide229.xml"/><Relationship Id="rId1" Type="http://schemas.openxmlformats.org/officeDocument/2006/relationships/slideLayout" Target="../slideLayouts/slideLayout213.xml"/><Relationship Id="rId4" Type="http://schemas.openxmlformats.org/officeDocument/2006/relationships/image" Target="../media/image349.jpeg"/></Relationships>
</file>

<file path=ppt/slides/_rels/slide279.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notesSlide" Target="../notesSlides/notesSlide230.xml"/><Relationship Id="rId1" Type="http://schemas.openxmlformats.org/officeDocument/2006/relationships/slideLayout" Target="../slideLayouts/slideLayout213.xml"/><Relationship Id="rId4" Type="http://schemas.openxmlformats.org/officeDocument/2006/relationships/image" Target="../media/image351.jpeg"/></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126.xml"/></Relationships>
</file>

<file path=ppt/slides/_rels/slide280.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notesSlide" Target="../notesSlides/notesSlide231.xml"/><Relationship Id="rId1" Type="http://schemas.openxmlformats.org/officeDocument/2006/relationships/slideLayout" Target="../slideLayouts/slideLayout213.xml"/><Relationship Id="rId4" Type="http://schemas.openxmlformats.org/officeDocument/2006/relationships/image" Target="../media/image353.gif"/></Relationships>
</file>

<file path=ppt/slides/_rels/slide281.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notesSlide" Target="../notesSlides/notesSlide232.xml"/><Relationship Id="rId1" Type="http://schemas.openxmlformats.org/officeDocument/2006/relationships/slideLayout" Target="../slideLayouts/slideLayout213.xml"/><Relationship Id="rId4" Type="http://schemas.openxmlformats.org/officeDocument/2006/relationships/image" Target="../media/image355.png"/></Relationships>
</file>

<file path=ppt/slides/_rels/slide282.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notesSlide" Target="../notesSlides/notesSlide233.xml"/><Relationship Id="rId1" Type="http://schemas.openxmlformats.org/officeDocument/2006/relationships/slideLayout" Target="../slideLayouts/slideLayout213.xml"/><Relationship Id="rId4" Type="http://schemas.openxmlformats.org/officeDocument/2006/relationships/image" Target="../media/image357.jpeg"/></Relationships>
</file>

<file path=ppt/slides/_rels/slide283.xml.rels><?xml version="1.0" encoding="UTF-8" standalone="yes"?>
<Relationships xmlns="http://schemas.openxmlformats.org/package/2006/relationships"><Relationship Id="rId8" Type="http://schemas.openxmlformats.org/officeDocument/2006/relationships/hyperlink" Target="http://www.croospump.com/blog/characteristics-of-sewage-disposal-pump.html" TargetMode="External"/><Relationship Id="rId3" Type="http://schemas.openxmlformats.org/officeDocument/2006/relationships/hyperlink" Target="http://www.cosmictherap.com/%D8%A3%D8%A8%D8%B9%D8%A7%D8%AF%D8%A3%D9%86%D8%A7%D8%A8%D9%8A%D8%A8%D8%A7%D9%84%D8%B5%D8%B1%D9%81-%D8%A7%D9%84%D8%B5%D8%AD%D9%8A/" TargetMode="External"/><Relationship Id="rId7" Type="http://schemas.openxmlformats.org/officeDocument/2006/relationships/hyperlink" Target="http://www.concastpipe.com/wp-content/uploads/2016/09/cc-2016-price-list.pdf" TargetMode="External"/><Relationship Id="rId2" Type="http://schemas.openxmlformats.org/officeDocument/2006/relationships/notesSlide" Target="../notesSlides/notesSlide234.xml"/><Relationship Id="rId1" Type="http://schemas.openxmlformats.org/officeDocument/2006/relationships/slideLayout" Target="../slideLayouts/slideLayout213.xml"/><Relationship Id="rId6" Type="http://schemas.openxmlformats.org/officeDocument/2006/relationships/hyperlink" Target="https://www.aljawharaglobal.com/" TargetMode="External"/><Relationship Id="rId5" Type="http://schemas.openxmlformats.org/officeDocument/2006/relationships/hyperlink" Target="https://cdn-cms.f-static.net/uploads/1812105/normal_5c4076a69eaa1.pdf" TargetMode="External"/><Relationship Id="rId10" Type="http://schemas.openxmlformats.org/officeDocument/2006/relationships/hyperlink" Target="https://pumpbiz.com/applications/slurry-slush-sludge-pump" TargetMode="External"/><Relationship Id="rId4" Type="http://schemas.openxmlformats.org/officeDocument/2006/relationships/hyperlink" Target="https://ar.decorexpro.com/truby/kanalizacionnye/pvh" TargetMode="External"/><Relationship Id="rId9" Type="http://schemas.openxmlformats.org/officeDocument/2006/relationships/hyperlink" Target="https://pumpbiz.com/applications/sewage-pump-industrial?p=2" TargetMode="External"/></Relationships>
</file>

<file path=ppt/slides/_rels/slide2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58.xml"/><Relationship Id="rId1" Type="http://schemas.openxmlformats.org/officeDocument/2006/relationships/slideLayout" Target="../slideLayouts/slideLayout213.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8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58.png"/><Relationship Id="rId1" Type="http://schemas.openxmlformats.org/officeDocument/2006/relationships/slideLayout" Target="../slideLayouts/slideLayout158.xml"/><Relationship Id="rId5" Type="http://schemas.openxmlformats.org/officeDocument/2006/relationships/image" Target="../media/image359.png"/><Relationship Id="rId4" Type="http://schemas.openxmlformats.org/officeDocument/2006/relationships/image" Target="../media/image49.jpeg"/></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59.xml"/></Relationships>
</file>

<file path=ppt/slides/_rels/slide287.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236.xml"/><Relationship Id="rId1" Type="http://schemas.openxmlformats.org/officeDocument/2006/relationships/slideLayout" Target="../slideLayouts/slideLayout159.xml"/><Relationship Id="rId4" Type="http://schemas.openxmlformats.org/officeDocument/2006/relationships/image" Target="../media/image361.png"/></Relationships>
</file>

<file path=ppt/slides/_rels/slide288.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237.xml"/><Relationship Id="rId1" Type="http://schemas.openxmlformats.org/officeDocument/2006/relationships/slideLayout" Target="../slideLayouts/slideLayout159.xml"/><Relationship Id="rId4" Type="http://schemas.openxmlformats.org/officeDocument/2006/relationships/image" Target="../media/image363.png"/></Relationships>
</file>

<file path=ppt/slides/_rels/slide289.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238.xml"/><Relationship Id="rId1" Type="http://schemas.openxmlformats.org/officeDocument/2006/relationships/slideLayout" Target="../slideLayouts/slideLayout159.xml"/><Relationship Id="rId6" Type="http://schemas.openxmlformats.org/officeDocument/2006/relationships/image" Target="../media/image366.png"/><Relationship Id="rId5" Type="http://schemas.openxmlformats.org/officeDocument/2006/relationships/image" Target="../media/image365.png"/><Relationship Id="rId4" Type="http://schemas.microsoft.com/office/2007/relationships/hdphoto" Target="../media/hdphoto13.wdp"/></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126.xml"/></Relationships>
</file>

<file path=ppt/slides/_rels/slide290.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239.xml"/><Relationship Id="rId1" Type="http://schemas.openxmlformats.org/officeDocument/2006/relationships/slideLayout" Target="../slideLayouts/slideLayout159.xml"/></Relationships>
</file>

<file path=ppt/slides/_rels/slide291.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240.xml"/><Relationship Id="rId1" Type="http://schemas.openxmlformats.org/officeDocument/2006/relationships/slideLayout" Target="../slideLayouts/slideLayout159.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59.xml"/></Relationships>
</file>

<file path=ppt/slides/_rels/slide2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85.xml"/><Relationship Id="rId1" Type="http://schemas.openxmlformats.org/officeDocument/2006/relationships/slideLayout" Target="../slideLayouts/slideLayout159.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9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69.png"/><Relationship Id="rId1" Type="http://schemas.openxmlformats.org/officeDocument/2006/relationships/slideLayout" Target="../slideLayouts/slideLayout147.xml"/><Relationship Id="rId5" Type="http://schemas.openxmlformats.org/officeDocument/2006/relationships/image" Target="../media/image218.png"/><Relationship Id="rId4" Type="http://schemas.openxmlformats.org/officeDocument/2006/relationships/image" Target="../media/image49.jpeg"/></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53.xml"/></Relationships>
</file>

<file path=ppt/slides/_rels/slide296.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notesSlide" Target="../notesSlides/notesSlide243.xml"/><Relationship Id="rId1" Type="http://schemas.openxmlformats.org/officeDocument/2006/relationships/slideLayout" Target="../slideLayouts/slideLayout153.xml"/><Relationship Id="rId4" Type="http://schemas.openxmlformats.org/officeDocument/2006/relationships/image" Target="../media/image371.jpeg"/></Relationships>
</file>

<file path=ppt/slides/_rels/slide297.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244.xml"/><Relationship Id="rId1" Type="http://schemas.openxmlformats.org/officeDocument/2006/relationships/slideLayout" Target="../slideLayouts/slideLayout152.xml"/></Relationships>
</file>

<file path=ppt/slides/_rels/slide298.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245.xml"/><Relationship Id="rId1" Type="http://schemas.openxmlformats.org/officeDocument/2006/relationships/slideLayout" Target="../slideLayouts/slideLayout153.xml"/><Relationship Id="rId4" Type="http://schemas.openxmlformats.org/officeDocument/2006/relationships/image" Target="../media/image374.jpeg"/></Relationships>
</file>

<file path=ppt/slides/_rels/slide299.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375.png"/><Relationship Id="rId7" Type="http://schemas.openxmlformats.org/officeDocument/2006/relationships/image" Target="../media/image379.jpeg"/><Relationship Id="rId2" Type="http://schemas.openxmlformats.org/officeDocument/2006/relationships/notesSlide" Target="../notesSlides/notesSlide246.xml"/><Relationship Id="rId1" Type="http://schemas.openxmlformats.org/officeDocument/2006/relationships/slideLayout" Target="../slideLayouts/slideLayout153.xml"/><Relationship Id="rId6" Type="http://schemas.openxmlformats.org/officeDocument/2006/relationships/image" Target="../media/image378.jpeg"/><Relationship Id="rId5" Type="http://schemas.openxmlformats.org/officeDocument/2006/relationships/image" Target="../media/image377.jpeg"/><Relationship Id="rId4" Type="http://schemas.openxmlformats.org/officeDocument/2006/relationships/image" Target="../media/image376.jpeg"/><Relationship Id="rId9" Type="http://schemas.openxmlformats.org/officeDocument/2006/relationships/image" Target="../media/image381.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3.xml"/><Relationship Id="rId1" Type="http://schemas.openxmlformats.org/officeDocument/2006/relationships/slideLayout" Target="../slideLayouts/slideLayout126.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53.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53.xml"/></Relationships>
</file>

<file path=ppt/slides/_rels/slide30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94.xml"/><Relationship Id="rId1" Type="http://schemas.openxmlformats.org/officeDocument/2006/relationships/slideLayout" Target="../slideLayouts/slideLayout153.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30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5.xml"/><Relationship Id="rId5" Type="http://schemas.openxmlformats.org/officeDocument/2006/relationships/image" Target="../media/image48.png"/><Relationship Id="rId4" Type="http://schemas.openxmlformats.org/officeDocument/2006/relationships/slide" Target="sl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1.jpeg"/><Relationship Id="rId1" Type="http://schemas.openxmlformats.org/officeDocument/2006/relationships/slideLayout" Target="../slideLayouts/slideLayout191.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2.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9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6.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9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9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31.xml"/><Relationship Id="rId1" Type="http://schemas.openxmlformats.org/officeDocument/2006/relationships/slideLayout" Target="../slideLayouts/slideLayout197.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30.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31.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31.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1.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31.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31.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31.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31.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31.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31.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31.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31.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31.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31.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23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1.xml"/></Relationships>
</file>

<file path=ppt/slides/_rels/slide64.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33.xml"/><Relationship Id="rId6" Type="http://schemas.openxmlformats.org/officeDocument/2006/relationships/slide" Target="slide2.xml"/><Relationship Id="rId5" Type="http://schemas.openxmlformats.org/officeDocument/2006/relationships/image" Target="../media/image4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219.xml"/><Relationship Id="rId4" Type="http://schemas.openxmlformats.org/officeDocument/2006/relationships/image" Target="../media/image24.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20.xml"/><Relationship Id="rId1" Type="http://schemas.openxmlformats.org/officeDocument/2006/relationships/video" Target="NULL" TargetMode="External"/><Relationship Id="rId5" Type="http://schemas.openxmlformats.org/officeDocument/2006/relationships/image" Target="../media/image83.png"/><Relationship Id="rId4" Type="http://schemas.microsoft.com/office/2007/relationships/media" Target="../media/media1.mp3"/></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20.xml"/><Relationship Id="rId1" Type="http://schemas.openxmlformats.org/officeDocument/2006/relationships/video" Target="NULL" TargetMode="External"/><Relationship Id="rId5" Type="http://schemas.openxmlformats.org/officeDocument/2006/relationships/image" Target="../media/image83.png"/><Relationship Id="rId4" Type="http://schemas.microsoft.com/office/2007/relationships/media" Target="../media/media2.mp3"/></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20.xml"/><Relationship Id="rId7" Type="http://schemas.microsoft.com/office/2007/relationships/media" Target="../media/media4.mp3"/><Relationship Id="rId2" Type="http://schemas.openxmlformats.org/officeDocument/2006/relationships/audio" Target="../media/media4.mp3"/><Relationship Id="rId1" Type="http://schemas.openxmlformats.org/officeDocument/2006/relationships/video" Target="NULL" TargetMode="External"/><Relationship Id="rId6" Type="http://schemas.openxmlformats.org/officeDocument/2006/relationships/image" Target="../media/image83.png"/><Relationship Id="rId5" Type="http://schemas.microsoft.com/office/2007/relationships/media" Target="../media/media3.mp3"/><Relationship Id="rId4" Type="http://schemas.openxmlformats.org/officeDocument/2006/relationships/notesSlide" Target="../notesSlides/notesSlide50.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20.xml"/><Relationship Id="rId7" Type="http://schemas.microsoft.com/office/2007/relationships/media" Target="../media/media6.mp3"/><Relationship Id="rId2" Type="http://schemas.openxmlformats.org/officeDocument/2006/relationships/video" Target="NULL" TargetMode="External"/><Relationship Id="rId1" Type="http://schemas.openxmlformats.org/officeDocument/2006/relationships/audio" Target="../media/media5.mp3"/><Relationship Id="rId6" Type="http://schemas.openxmlformats.org/officeDocument/2006/relationships/image" Target="../media/image83.png"/><Relationship Id="rId5" Type="http://schemas.microsoft.com/office/2007/relationships/media" Target="../media/media5.mp3"/><Relationship Id="rId4" Type="http://schemas.openxmlformats.org/officeDocument/2006/relationships/notesSlide" Target="../notesSlides/notesSlide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65.xml"/><Relationship Id="rId1" Type="http://schemas.openxmlformats.org/officeDocument/2006/relationships/slideLayout" Target="../slideLayouts/slideLayout220.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47.xml"/><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47.xml"/><Relationship Id="rId4" Type="http://schemas.openxmlformats.org/officeDocument/2006/relationships/image" Target="../media/image87.png"/></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4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6.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47.xml"/><Relationship Id="rId5" Type="http://schemas.openxmlformats.org/officeDocument/2006/relationships/image" Target="../media/image100.png"/><Relationship Id="rId4" Type="http://schemas.openxmlformats.org/officeDocument/2006/relationships/image" Target="../media/image99.png"/></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47.xml"/><Relationship Id="rId5" Type="http://schemas.openxmlformats.org/officeDocument/2006/relationships/image" Target="../media/image103.png"/><Relationship Id="rId4" Type="http://schemas.openxmlformats.org/officeDocument/2006/relationships/image" Target="../media/image102.png"/></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47.xml"/><Relationship Id="rId4" Type="http://schemas.openxmlformats.org/officeDocument/2006/relationships/image" Target="../media/image106.png"/></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4.xml"/><Relationship Id="rId1" Type="http://schemas.openxmlformats.org/officeDocument/2006/relationships/slideLayout" Target="../slideLayouts/slideLayout47.xml"/><Relationship Id="rId4" Type="http://schemas.openxmlformats.org/officeDocument/2006/relationships/image" Target="../media/image108.png"/></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47.xml"/><Relationship Id="rId4" Type="http://schemas.openxmlformats.org/officeDocument/2006/relationships/image" Target="../media/image11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71.xml"/><Relationship Id="rId1" Type="http://schemas.openxmlformats.org/officeDocument/2006/relationships/slideLayout" Target="../slideLayouts/slideLayout48.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136.xml"/><Relationship Id="rId4" Type="http://schemas.openxmlformats.org/officeDocument/2006/relationships/image" Target="../media/image111.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6.xml"/></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137.xml"/><Relationship Id="rId4" Type="http://schemas.openxmlformats.org/officeDocument/2006/relationships/image" Target="../media/image113.png"/></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0.xml"/><Relationship Id="rId1" Type="http://schemas.openxmlformats.org/officeDocument/2006/relationships/slideLayout" Target="../slideLayouts/slideLayout137.xml"/><Relationship Id="rId4" Type="http://schemas.openxmlformats.org/officeDocument/2006/relationships/image" Target="../media/image115.png"/></Relationships>
</file>

<file path=ppt/slides/_rels/slide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1.xml"/><Relationship Id="rId1" Type="http://schemas.openxmlformats.org/officeDocument/2006/relationships/slideLayout" Target="../slideLayouts/slideLayout137.xml"/><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137.xml"/></Relationships>
</file>

<file path=ppt/slides/_rels/slide9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3.xml"/><Relationship Id="rId1" Type="http://schemas.openxmlformats.org/officeDocument/2006/relationships/slideLayout" Target="../slideLayouts/slideLayout137.xml"/></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4.xml"/><Relationship Id="rId1" Type="http://schemas.openxmlformats.org/officeDocument/2006/relationships/slideLayout" Target="../slideLayouts/slideLayout13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37.xml"/><Relationship Id="rId6" Type="http://schemas.openxmlformats.org/officeDocument/2006/relationships/image" Target="../media/image127.png"/><Relationship Id="rId5" Type="http://schemas.openxmlformats.org/officeDocument/2006/relationships/image" Target="../media/image126.png"/><Relationship Id="rId4" Type="http://schemas.microsoft.com/office/2007/relationships/hdphoto" Target="../media/hdphoto2.wdp"/></Relationships>
</file>

<file path=ppt/slides/_rels/slide9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5.xml"/><Relationship Id="rId1" Type="http://schemas.openxmlformats.org/officeDocument/2006/relationships/slideLayout" Target="../slideLayouts/slideLayout137.xml"/><Relationship Id="rId4" Type="http://schemas.openxmlformats.org/officeDocument/2006/relationships/image" Target="../media/image129.png"/></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88.xml"/><Relationship Id="rId1" Type="http://schemas.openxmlformats.org/officeDocument/2006/relationships/slideLayout" Target="../slideLayouts/slideLayout137.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1412" y="2971800"/>
            <a:ext cx="10134600" cy="1371600"/>
          </a:xfrm>
        </p:spPr>
        <p:txBody>
          <a:bodyPr>
            <a:noAutofit/>
          </a:bodyPr>
          <a:lstStyle/>
          <a:p>
            <a:pPr algn="ctr"/>
            <a:r>
              <a:rPr lang="fr-FR" sz="8800" b="1" dirty="0" smtClean="0"/>
              <a:t>AECENAR </a:t>
            </a:r>
            <a:r>
              <a:rPr lang="fr-FR" sz="8800" b="1" dirty="0" err="1" smtClean="0"/>
              <a:t>Projects</a:t>
            </a:r>
            <a:endParaRPr lang="fr-FR" sz="8800" b="1" dirty="0"/>
          </a:p>
        </p:txBody>
      </p:sp>
      <p:sp>
        <p:nvSpPr>
          <p:cNvPr id="3" name="Subtitle 2"/>
          <p:cNvSpPr>
            <a:spLocks noGrp="1"/>
          </p:cNvSpPr>
          <p:nvPr>
            <p:ph type="subTitle" idx="1"/>
          </p:nvPr>
        </p:nvSpPr>
        <p:spPr>
          <a:xfrm>
            <a:off x="3464658" y="4038600"/>
            <a:ext cx="5144354" cy="685800"/>
          </a:xfrm>
        </p:spPr>
        <p:txBody>
          <a:bodyPr>
            <a:noAutofit/>
          </a:bodyPr>
          <a:lstStyle/>
          <a:p>
            <a:pPr algn="ctr"/>
            <a:r>
              <a:rPr lang="fr-FR" sz="4400" dirty="0" smtClean="0"/>
              <a:t>in </a:t>
            </a:r>
            <a:r>
              <a:rPr lang="fr-FR" sz="4400" dirty="0" err="1" smtClean="0"/>
              <a:t>North</a:t>
            </a:r>
            <a:r>
              <a:rPr lang="fr-FR" sz="4400" dirty="0" smtClean="0"/>
              <a:t> Lebanon</a:t>
            </a:r>
          </a:p>
        </p:txBody>
      </p:sp>
      <p:pic>
        <p:nvPicPr>
          <p:cNvPr id="4" name="Picture 3" descr="Basmalla.jpg"/>
          <p:cNvPicPr/>
          <p:nvPr/>
        </p:nvPicPr>
        <p:blipFill rotWithShape="1">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t="11820"/>
          <a:stretch/>
        </p:blipFill>
        <p:spPr bwMode="auto">
          <a:xfrm>
            <a:off x="3731967" y="0"/>
            <a:ext cx="4561169" cy="533400"/>
          </a:xfrm>
          <a:prstGeom prst="rect">
            <a:avLst/>
          </a:prstGeom>
          <a:noFill/>
        </p:spPr>
      </p:pic>
      <p:pic>
        <p:nvPicPr>
          <p:cNvPr id="5" name="Grafik 4" descr="AECENAR_Kopf_withWebsiteAdress.jpg"/>
          <p:cNvPicPr/>
          <p:nvPr/>
        </p:nvPicPr>
        <p:blipFill>
          <a:blip r:embed="rId4" cstate="print">
            <a:extLst>
              <a:ext uri="{28A0092B-C50C-407E-A947-70E740481C1C}">
                <a14:useLocalDpi xmlns:a14="http://schemas.microsoft.com/office/drawing/2010/main" xmlns="" val="0"/>
              </a:ext>
            </a:extLst>
          </a:blip>
          <a:stretch>
            <a:fillRect/>
          </a:stretch>
        </p:blipFill>
        <p:spPr>
          <a:xfrm>
            <a:off x="227012" y="627798"/>
            <a:ext cx="8458200" cy="1429602"/>
          </a:xfrm>
          <a:prstGeom prst="rect">
            <a:avLst/>
          </a:prstGeom>
        </p:spPr>
      </p:pic>
      <p:pic>
        <p:nvPicPr>
          <p:cNvPr id="6" name="Grafik 1" descr="IEP_Logo_mitName.jpg"/>
          <p:cNvPicPr/>
          <p:nvPr/>
        </p:nvPicPr>
        <p:blipFill>
          <a:blip r:embed="rId5" cstate="print"/>
          <a:stretch>
            <a:fillRect/>
          </a:stretch>
        </p:blipFill>
        <p:spPr>
          <a:xfrm>
            <a:off x="8837612" y="109202"/>
            <a:ext cx="3185210" cy="1948198"/>
          </a:xfrm>
          <a:prstGeom prst="rect">
            <a:avLst/>
          </a:prstGeom>
        </p:spPr>
      </p:pic>
      <p:sp>
        <p:nvSpPr>
          <p:cNvPr id="7" name="TextBox 6"/>
          <p:cNvSpPr txBox="1"/>
          <p:nvPr/>
        </p:nvSpPr>
        <p:spPr>
          <a:xfrm>
            <a:off x="3198813" y="6243939"/>
            <a:ext cx="5791200" cy="461665"/>
          </a:xfrm>
          <a:prstGeom prst="rect">
            <a:avLst/>
          </a:prstGeom>
          <a:noFill/>
        </p:spPr>
        <p:txBody>
          <a:bodyPr wrap="square" rtlCol="0">
            <a:spAutoFit/>
          </a:bodyPr>
          <a:lstStyle/>
          <a:p>
            <a:r>
              <a:rPr lang="fr-FR" sz="2400" dirty="0" err="1" smtClean="0">
                <a:latin typeface="Lithos Pro Regular" pitchFamily="82" charset="0"/>
              </a:rPr>
              <a:t>Prepared</a:t>
            </a:r>
            <a:r>
              <a:rPr lang="fr-FR" sz="2400" dirty="0" smtClean="0">
                <a:latin typeface="Lithos Pro Regular" pitchFamily="82" charset="0"/>
              </a:rPr>
              <a:t> by </a:t>
            </a:r>
            <a:r>
              <a:rPr lang="fr-FR" sz="2400" b="1" dirty="0" err="1" smtClean="0">
                <a:latin typeface="Lithos Pro Regular" pitchFamily="82" charset="0"/>
              </a:rPr>
              <a:t>Maryam</a:t>
            </a:r>
            <a:r>
              <a:rPr lang="fr-FR" sz="2400" b="1" dirty="0" smtClean="0">
                <a:latin typeface="Lithos Pro Regular" pitchFamily="82" charset="0"/>
              </a:rPr>
              <a:t> EL-REZ</a:t>
            </a:r>
            <a:endParaRPr lang="fr-FR" sz="2400" b="1" dirty="0">
              <a:latin typeface="Lithos Pro Regular" pitchFamily="82" charset="0"/>
            </a:endParaRPr>
          </a:p>
        </p:txBody>
      </p:sp>
      <p:sp>
        <p:nvSpPr>
          <p:cNvPr id="8" name="Textfeld 7"/>
          <p:cNvSpPr txBox="1"/>
          <p:nvPr/>
        </p:nvSpPr>
        <p:spPr>
          <a:xfrm>
            <a:off x="5561012" y="5334000"/>
            <a:ext cx="2358531" cy="369332"/>
          </a:xfrm>
          <a:prstGeom prst="rect">
            <a:avLst/>
          </a:prstGeom>
          <a:noFill/>
        </p:spPr>
        <p:txBody>
          <a:bodyPr wrap="none" rtlCol="0">
            <a:spAutoFit/>
          </a:bodyPr>
          <a:lstStyle/>
          <a:p>
            <a:r>
              <a:rPr lang="de-DE" dirty="0" smtClean="0"/>
              <a:t>@AECENAR May 2020</a:t>
            </a:r>
            <a:endParaRPr lang="de-DE" dirty="0"/>
          </a:p>
        </p:txBody>
      </p:sp>
    </p:spTree>
    <p:extLst>
      <p:ext uri="{BB962C8B-B14F-4D97-AF65-F5344CB8AC3E}">
        <p14:creationId xmlns:p14="http://schemas.microsoft.com/office/powerpoint/2010/main" xmlns="" val="1132165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837612" y="1295400"/>
            <a:ext cx="2374560" cy="3733800"/>
          </a:xfrm>
        </p:spPr>
        <p:txBody>
          <a:bodyPr>
            <a:normAutofit/>
          </a:bodyPr>
          <a:lstStyle/>
          <a:p>
            <a:pPr lvl="0" algn="justLow" rtl="1"/>
            <a:r>
              <a:rPr lang="ar-LB" sz="2200" dirty="0"/>
              <a:t>يوضح منحنى العرض تأثر كمية العرض للسلعة بسعرها. بحسب قانون العرض ترتفع الكمية المعروضة مع إرتفاع سعر الوحدة. لذلك يتخذ منحنى العرض منحدر </a:t>
            </a:r>
            <a:r>
              <a:rPr lang="ar-LB" sz="2200" dirty="0" smtClean="0"/>
              <a:t>إيجابي.</a:t>
            </a:r>
            <a:endParaRPr lang="en-US" sz="2200" dirty="0"/>
          </a:p>
          <a:p>
            <a:pPr algn="r" rtl="1"/>
            <a:endParaRPr lang="en-US" sz="2200"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5340" y="353890"/>
            <a:ext cx="8103672" cy="51283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7373" y="5562600"/>
            <a:ext cx="6431039" cy="1147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7779975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tretch>
            <a:fillRect/>
          </a:stretch>
        </p:blipFill>
        <p:spPr>
          <a:xfrm>
            <a:off x="167280" y="100630"/>
            <a:ext cx="11866914" cy="6528771"/>
          </a:xfrm>
          <a:prstGeom prst="rect">
            <a:avLst/>
          </a:prstGeom>
        </p:spPr>
      </p:pic>
      <p:sp>
        <p:nvSpPr>
          <p:cNvPr id="5" name="Slide Number Placeholder 4"/>
          <p:cNvSpPr>
            <a:spLocks noGrp="1"/>
          </p:cNvSpPr>
          <p:nvPr>
            <p:ph type="sldNum" sz="quarter" idx="12"/>
          </p:nvPr>
        </p:nvSpPr>
        <p:spPr>
          <a:xfrm>
            <a:off x="10651554" y="6507481"/>
            <a:ext cx="1462659" cy="274320"/>
          </a:xfrm>
        </p:spPr>
        <p:txBody>
          <a:bodyPr/>
          <a:lstStyle/>
          <a:p>
            <a:fld id="{5858D641-D522-4799-AE0B-2E83C060F61C}" type="slidenum">
              <a:rPr lang="en-US" sz="1400" smtClean="0">
                <a:solidFill>
                  <a:prstClr val="black">
                    <a:lumMod val="75000"/>
                    <a:lumOff val="25000"/>
                  </a:prstClr>
                </a:solidFill>
              </a:rPr>
              <a:pPr/>
              <a:t>100</a:t>
            </a:fld>
            <a:endParaRPr lang="en-US" sz="1400">
              <a:solidFill>
                <a:prstClr val="black">
                  <a:lumMod val="75000"/>
                  <a:lumOff val="25000"/>
                </a:prstClr>
              </a:solidFill>
            </a:endParaRPr>
          </a:p>
        </p:txBody>
      </p:sp>
      <p:sp>
        <p:nvSpPr>
          <p:cNvPr id="2" name="Rectangle 1"/>
          <p:cNvSpPr/>
          <p:nvPr/>
        </p:nvSpPr>
        <p:spPr>
          <a:xfrm>
            <a:off x="1" y="6677720"/>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xmlns="" val="38351539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3" cstate="print"/>
          <a:stretch>
            <a:fillRect/>
          </a:stretch>
        </p:blipFill>
        <p:spPr>
          <a:xfrm>
            <a:off x="164460" y="1"/>
            <a:ext cx="11869735" cy="6644777"/>
          </a:xfrm>
          <a:prstGeom prst="rect">
            <a:avLst/>
          </a:prstGeom>
        </p:spPr>
      </p:pic>
      <p:sp>
        <p:nvSpPr>
          <p:cNvPr id="5" name="Slide Number Placeholder 4"/>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101</a:t>
            </a:fld>
            <a:endParaRPr lang="en-US" sz="1400">
              <a:solidFill>
                <a:prstClr val="black">
                  <a:lumMod val="75000"/>
                  <a:lumOff val="25000"/>
                </a:prstClr>
              </a:solidFill>
            </a:endParaRPr>
          </a:p>
        </p:txBody>
      </p:sp>
      <p:sp>
        <p:nvSpPr>
          <p:cNvPr id="3" name="Rectangle 2"/>
          <p:cNvSpPr/>
          <p:nvPr/>
        </p:nvSpPr>
        <p:spPr>
          <a:xfrm>
            <a:off x="1209055" y="2477741"/>
            <a:ext cx="619272" cy="12388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4841127" y="2816954"/>
            <a:ext cx="614356" cy="9485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209055" y="5678140"/>
            <a:ext cx="722484" cy="8594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5211466" y="5678141"/>
            <a:ext cx="568403" cy="9038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45470" y="6705600"/>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xmlns="" val="1819111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srcRect l="1599" t="1290" r="2457" b="2730"/>
          <a:stretch/>
        </p:blipFill>
        <p:spPr>
          <a:xfrm>
            <a:off x="152404" y="76201"/>
            <a:ext cx="11885613" cy="6629400"/>
          </a:xfrm>
          <a:prstGeom prst="rect">
            <a:avLst/>
          </a:prstGeom>
        </p:spPr>
      </p:pic>
      <p:sp>
        <p:nvSpPr>
          <p:cNvPr id="4" name="Slide Number Placeholder 3"/>
          <p:cNvSpPr>
            <a:spLocks noGrp="1"/>
          </p:cNvSpPr>
          <p:nvPr>
            <p:ph type="sldNum" sz="quarter" idx="12"/>
          </p:nvPr>
        </p:nvSpPr>
        <p:spPr>
          <a:xfrm>
            <a:off x="10651554" y="6583680"/>
            <a:ext cx="1462659" cy="274320"/>
          </a:xfrm>
        </p:spPr>
        <p:txBody>
          <a:bodyPr/>
          <a:lstStyle/>
          <a:p>
            <a:fld id="{5858D641-D522-4799-AE0B-2E83C060F61C}" type="slidenum">
              <a:rPr lang="en-US" sz="1400" smtClean="0">
                <a:solidFill>
                  <a:prstClr val="black">
                    <a:lumMod val="75000"/>
                    <a:lumOff val="25000"/>
                  </a:prstClr>
                </a:solidFill>
              </a:rPr>
              <a:pPr/>
              <a:t>102</a:t>
            </a:fld>
            <a:endParaRPr lang="en-US" sz="1400">
              <a:solidFill>
                <a:prstClr val="black">
                  <a:lumMod val="75000"/>
                  <a:lumOff val="25000"/>
                </a:prstClr>
              </a:solidFill>
            </a:endParaRPr>
          </a:p>
        </p:txBody>
      </p:sp>
      <p:sp>
        <p:nvSpPr>
          <p:cNvPr id="2" name="Rectangle 1"/>
          <p:cNvSpPr/>
          <p:nvPr/>
        </p:nvSpPr>
        <p:spPr>
          <a:xfrm>
            <a:off x="1489201" y="1327363"/>
            <a:ext cx="663505" cy="18582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745801" y="5397911"/>
            <a:ext cx="702825" cy="14532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586" y="6705605"/>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xmlns="" val="11903840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3" cstate="print"/>
          <a:stretch>
            <a:fillRect/>
          </a:stretch>
        </p:blipFill>
        <p:spPr>
          <a:xfrm>
            <a:off x="104206" y="76201"/>
            <a:ext cx="11929984" cy="6651601"/>
          </a:xfrm>
          <a:prstGeom prst="rect">
            <a:avLst/>
          </a:prstGeom>
        </p:spPr>
      </p:pic>
      <p:sp>
        <p:nvSpPr>
          <p:cNvPr id="5" name="Slide Number Placeholder 4"/>
          <p:cNvSpPr>
            <a:spLocks noGrp="1"/>
          </p:cNvSpPr>
          <p:nvPr>
            <p:ph type="sldNum" sz="quarter" idx="12"/>
          </p:nvPr>
        </p:nvSpPr>
        <p:spPr>
          <a:xfrm>
            <a:off x="10666417" y="6583680"/>
            <a:ext cx="1462659" cy="274320"/>
          </a:xfrm>
        </p:spPr>
        <p:txBody>
          <a:bodyPr/>
          <a:lstStyle/>
          <a:p>
            <a:fld id="{5858D641-D522-4799-AE0B-2E83C060F61C}" type="slidenum">
              <a:rPr lang="en-US" sz="1400" smtClean="0">
                <a:solidFill>
                  <a:prstClr val="black">
                    <a:lumMod val="75000"/>
                    <a:lumOff val="25000"/>
                  </a:prstClr>
                </a:solidFill>
              </a:rPr>
              <a:pPr/>
              <a:t>103</a:t>
            </a:fld>
            <a:endParaRPr lang="en-US" sz="1400">
              <a:solidFill>
                <a:prstClr val="black">
                  <a:lumMod val="75000"/>
                  <a:lumOff val="25000"/>
                </a:prstClr>
              </a:solidFill>
            </a:endParaRPr>
          </a:p>
        </p:txBody>
      </p:sp>
      <p:sp>
        <p:nvSpPr>
          <p:cNvPr id="3" name="Rectangle 2"/>
          <p:cNvSpPr/>
          <p:nvPr/>
        </p:nvSpPr>
        <p:spPr>
          <a:xfrm>
            <a:off x="1066529" y="2418735"/>
            <a:ext cx="850269" cy="1194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6866044" y="2450389"/>
            <a:ext cx="850269" cy="1194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586" y="6705605"/>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xmlns="" val="24810703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3" cstate="print"/>
          <a:stretch>
            <a:fillRect/>
          </a:stretch>
        </p:blipFill>
        <p:spPr>
          <a:xfrm>
            <a:off x="74613" y="76200"/>
            <a:ext cx="12091938" cy="6643889"/>
          </a:xfrm>
          <a:prstGeom prst="rect">
            <a:avLst/>
          </a:prstGeom>
        </p:spPr>
      </p:pic>
      <p:sp>
        <p:nvSpPr>
          <p:cNvPr id="5" name="Slide Number Placeholder 4"/>
          <p:cNvSpPr>
            <a:spLocks noGrp="1"/>
          </p:cNvSpPr>
          <p:nvPr>
            <p:ph type="sldNum" sz="quarter" idx="12"/>
          </p:nvPr>
        </p:nvSpPr>
        <p:spPr>
          <a:xfrm>
            <a:off x="10727757" y="6583680"/>
            <a:ext cx="1462659" cy="274320"/>
          </a:xfrm>
        </p:spPr>
        <p:txBody>
          <a:bodyPr/>
          <a:lstStyle/>
          <a:p>
            <a:fld id="{5858D641-D522-4799-AE0B-2E83C060F61C}" type="slidenum">
              <a:rPr lang="en-US" sz="1400" smtClean="0">
                <a:solidFill>
                  <a:prstClr val="black">
                    <a:lumMod val="75000"/>
                    <a:lumOff val="25000"/>
                  </a:prstClr>
                </a:solidFill>
              </a:rPr>
              <a:pPr/>
              <a:t>104</a:t>
            </a:fld>
            <a:endParaRPr lang="en-US" sz="1400">
              <a:solidFill>
                <a:prstClr val="black">
                  <a:lumMod val="75000"/>
                  <a:lumOff val="25000"/>
                </a:prstClr>
              </a:solidFill>
            </a:endParaRPr>
          </a:p>
        </p:txBody>
      </p:sp>
      <p:sp>
        <p:nvSpPr>
          <p:cNvPr id="3" name="Rectangle 2"/>
          <p:cNvSpPr/>
          <p:nvPr/>
        </p:nvSpPr>
        <p:spPr>
          <a:xfrm>
            <a:off x="2182195" y="1430594"/>
            <a:ext cx="796207" cy="20795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586"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xmlns="" val="29104258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3" cstate="print"/>
          <a:stretch>
            <a:fillRect/>
          </a:stretch>
        </p:blipFill>
        <p:spPr>
          <a:xfrm>
            <a:off x="163317" y="237468"/>
            <a:ext cx="11862203" cy="6453708"/>
          </a:xfrm>
          <a:prstGeom prst="rect">
            <a:avLst/>
          </a:prstGeom>
        </p:spPr>
      </p:pic>
      <p:sp>
        <p:nvSpPr>
          <p:cNvPr id="5" name="Slide Number Placeholder 4"/>
          <p:cNvSpPr>
            <a:spLocks noGrp="1"/>
          </p:cNvSpPr>
          <p:nvPr>
            <p:ph type="sldNum" sz="quarter" idx="12"/>
          </p:nvPr>
        </p:nvSpPr>
        <p:spPr>
          <a:xfrm>
            <a:off x="10651554" y="6553200"/>
            <a:ext cx="1462659" cy="274320"/>
          </a:xfrm>
        </p:spPr>
        <p:txBody>
          <a:bodyPr/>
          <a:lstStyle/>
          <a:p>
            <a:fld id="{5858D641-D522-4799-AE0B-2E83C060F61C}" type="slidenum">
              <a:rPr lang="en-US" sz="1400" smtClean="0">
                <a:solidFill>
                  <a:prstClr val="black">
                    <a:lumMod val="75000"/>
                    <a:lumOff val="25000"/>
                  </a:prstClr>
                </a:solidFill>
              </a:rPr>
              <a:pPr/>
              <a:t>105</a:t>
            </a:fld>
            <a:endParaRPr lang="en-US" sz="1400">
              <a:solidFill>
                <a:prstClr val="black">
                  <a:lumMod val="75000"/>
                  <a:lumOff val="25000"/>
                </a:prstClr>
              </a:solidFill>
            </a:endParaRPr>
          </a:p>
        </p:txBody>
      </p:sp>
      <p:sp>
        <p:nvSpPr>
          <p:cNvPr id="6" name="Rectangle 5"/>
          <p:cNvSpPr/>
          <p:nvPr/>
        </p:nvSpPr>
        <p:spPr>
          <a:xfrm>
            <a:off x="-1586" y="6705600"/>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xmlns="" val="40197999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60" y="76200"/>
            <a:ext cx="3046452" cy="1143000"/>
          </a:xfrm>
        </p:spPr>
        <p:txBody>
          <a:bodyPr>
            <a:normAutofit/>
          </a:bodyPr>
          <a:lstStyle/>
          <a:p>
            <a:r>
              <a:rPr lang="en-US" dirty="0" smtClean="0"/>
              <a:t>Demand</a:t>
            </a:r>
            <a:endParaRPr lang="en-US" dirty="0"/>
          </a:p>
        </p:txBody>
      </p:sp>
      <p:sp>
        <p:nvSpPr>
          <p:cNvPr id="4" name="Slide Number Placeholder 3"/>
          <p:cNvSpPr>
            <a:spLocks noGrp="1"/>
          </p:cNvSpPr>
          <p:nvPr>
            <p:ph type="sldNum" sz="quarter" idx="12"/>
          </p:nvPr>
        </p:nvSpPr>
        <p:spPr>
          <a:xfrm>
            <a:off x="10666417" y="6553200"/>
            <a:ext cx="1462659" cy="274320"/>
          </a:xfrm>
        </p:spPr>
        <p:txBody>
          <a:bodyPr/>
          <a:lstStyle/>
          <a:p>
            <a:fld id="{5858D641-D522-4799-AE0B-2E83C060F61C}" type="slidenum">
              <a:rPr lang="en-US" sz="1400" smtClean="0">
                <a:solidFill>
                  <a:prstClr val="black">
                    <a:lumMod val="75000"/>
                    <a:lumOff val="25000"/>
                  </a:prstClr>
                </a:solidFill>
              </a:rPr>
              <a:pPr/>
              <a:t>106</a:t>
            </a:fld>
            <a:endParaRPr lang="en-US" sz="1400">
              <a:solidFill>
                <a:prstClr val="black">
                  <a:lumMod val="75000"/>
                  <a:lumOff val="25000"/>
                </a:prstClr>
              </a:solidFill>
            </a:endParaRPr>
          </a:p>
        </p:txBody>
      </p:sp>
      <p:pic>
        <p:nvPicPr>
          <p:cNvPr id="7" name="Content Placeholder 6"/>
          <p:cNvPicPr>
            <a:picLocks noGrp="1"/>
          </p:cNvPicPr>
          <p:nvPr>
            <p:ph idx="1"/>
          </p:nvPr>
        </p:nvPicPr>
        <p:blipFill>
          <a:blip r:embed="rId3" cstate="print"/>
          <a:stretch>
            <a:fillRect/>
          </a:stretch>
        </p:blipFill>
        <p:spPr>
          <a:xfrm>
            <a:off x="1749954" y="990601"/>
            <a:ext cx="9373660" cy="5556727"/>
          </a:xfrm>
          <a:prstGeom prst="rect">
            <a:avLst/>
          </a:prstGeom>
        </p:spPr>
      </p:pic>
      <p:sp>
        <p:nvSpPr>
          <p:cNvPr id="5" name="Rectangle 4"/>
          <p:cNvSpPr/>
          <p:nvPr/>
        </p:nvSpPr>
        <p:spPr>
          <a:xfrm>
            <a:off x="-1586"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
        <p:nvSpPr>
          <p:cNvPr id="6" name="Rechteck 5"/>
          <p:cNvSpPr/>
          <p:nvPr/>
        </p:nvSpPr>
        <p:spPr>
          <a:xfrm>
            <a:off x="8335269" y="329625"/>
            <a:ext cx="3321743" cy="584775"/>
          </a:xfrm>
          <a:prstGeom prst="rect">
            <a:avLst/>
          </a:prstGeom>
        </p:spPr>
        <p:txBody>
          <a:bodyPr wrap="none">
            <a:spAutoFit/>
          </a:bodyPr>
          <a:lstStyle/>
          <a:p>
            <a:r>
              <a:rPr lang="ar-LB" sz="3200" dirty="0" smtClean="0"/>
              <a:t>الطلب على المياه </a:t>
            </a:r>
            <a:endParaRPr lang="de-DE" sz="3200" dirty="0"/>
          </a:p>
        </p:txBody>
      </p:sp>
    </p:spTree>
    <p:extLst>
      <p:ext uri="{BB962C8B-B14F-4D97-AF65-F5344CB8AC3E}">
        <p14:creationId xmlns:p14="http://schemas.microsoft.com/office/powerpoint/2010/main" xmlns="" val="285939099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66417" y="6553200"/>
            <a:ext cx="1462659" cy="274320"/>
          </a:xfrm>
        </p:spPr>
        <p:txBody>
          <a:bodyPr/>
          <a:lstStyle/>
          <a:p>
            <a:fld id="{5858D641-D522-4799-AE0B-2E83C060F61C}" type="slidenum">
              <a:rPr lang="en-US" sz="1400" smtClean="0">
                <a:solidFill>
                  <a:prstClr val="black">
                    <a:lumMod val="75000"/>
                    <a:lumOff val="25000"/>
                  </a:prstClr>
                </a:solidFill>
              </a:rPr>
              <a:pPr/>
              <a:t>107</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cstate="print"/>
          <a:stretch>
            <a:fillRect/>
          </a:stretch>
        </p:blipFill>
        <p:spPr>
          <a:xfrm>
            <a:off x="1464671" y="414886"/>
            <a:ext cx="9430345" cy="6167106"/>
          </a:xfrm>
          <a:prstGeom prst="rect">
            <a:avLst/>
          </a:prstGeom>
        </p:spPr>
      </p:pic>
      <p:sp>
        <p:nvSpPr>
          <p:cNvPr id="2" name="Rectangle 1"/>
          <p:cNvSpPr/>
          <p:nvPr/>
        </p:nvSpPr>
        <p:spPr>
          <a:xfrm>
            <a:off x="3062444" y="4099560"/>
            <a:ext cx="700857"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xmlns="" val="290363936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51554" y="6553200"/>
            <a:ext cx="1462659" cy="274320"/>
          </a:xfrm>
        </p:spPr>
        <p:txBody>
          <a:bodyPr/>
          <a:lstStyle/>
          <a:p>
            <a:fld id="{5858D641-D522-4799-AE0B-2E83C060F61C}" type="slidenum">
              <a:rPr lang="en-US" sz="1400" smtClean="0">
                <a:solidFill>
                  <a:prstClr val="black">
                    <a:lumMod val="75000"/>
                    <a:lumOff val="25000"/>
                  </a:prstClr>
                </a:solidFill>
              </a:rPr>
              <a:pPr/>
              <a:t>108</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cstate="print"/>
          <a:stretch>
            <a:fillRect/>
          </a:stretch>
        </p:blipFill>
        <p:spPr>
          <a:xfrm>
            <a:off x="1065212" y="304801"/>
            <a:ext cx="9909835" cy="6200992"/>
          </a:xfrm>
          <a:prstGeom prst="rect">
            <a:avLst/>
          </a:prstGeom>
        </p:spPr>
      </p:pic>
      <p:sp>
        <p:nvSpPr>
          <p:cNvPr id="6" name="Rectangle 5"/>
          <p:cNvSpPr/>
          <p:nvPr/>
        </p:nvSpPr>
        <p:spPr>
          <a:xfrm>
            <a:off x="-1586"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xmlns="" val="319233357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51554" y="6553200"/>
            <a:ext cx="1462659" cy="274320"/>
          </a:xfrm>
        </p:spPr>
        <p:txBody>
          <a:bodyPr/>
          <a:lstStyle/>
          <a:p>
            <a:fld id="{5858D641-D522-4799-AE0B-2E83C060F61C}" type="slidenum">
              <a:rPr lang="en-US" sz="1400" smtClean="0">
                <a:solidFill>
                  <a:prstClr val="black">
                    <a:lumMod val="75000"/>
                    <a:lumOff val="25000"/>
                  </a:prstClr>
                </a:solidFill>
              </a:rPr>
              <a:pPr/>
              <a:t>109</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cstate="print"/>
          <a:stretch>
            <a:fillRect/>
          </a:stretch>
        </p:blipFill>
        <p:spPr>
          <a:xfrm>
            <a:off x="951634" y="276008"/>
            <a:ext cx="10171981" cy="6277195"/>
          </a:xfrm>
          <a:prstGeom prst="rect">
            <a:avLst/>
          </a:prstGeom>
        </p:spPr>
      </p:pic>
      <p:sp>
        <p:nvSpPr>
          <p:cNvPr id="6" name="Rectangle 5"/>
          <p:cNvSpPr/>
          <p:nvPr/>
        </p:nvSpPr>
        <p:spPr>
          <a:xfrm>
            <a:off x="1"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
        <p:nvSpPr>
          <p:cNvPr id="7" name="Rechteck 6"/>
          <p:cNvSpPr/>
          <p:nvPr/>
        </p:nvSpPr>
        <p:spPr>
          <a:xfrm>
            <a:off x="1588971" y="685800"/>
            <a:ext cx="7858241" cy="461665"/>
          </a:xfrm>
          <a:prstGeom prst="rect">
            <a:avLst/>
          </a:prstGeom>
        </p:spPr>
        <p:txBody>
          <a:bodyPr wrap="none">
            <a:spAutoFit/>
          </a:bodyPr>
          <a:lstStyle/>
          <a:p>
            <a:r>
              <a:rPr lang="ar-LB" sz="2400" dirty="0" smtClean="0"/>
              <a:t>تأثير الوضع الاقتصادي على كمية المياه المستهلكة في المدن</a:t>
            </a:r>
            <a:endParaRPr lang="de-DE" sz="2400" dirty="0"/>
          </a:p>
        </p:txBody>
      </p:sp>
    </p:spTree>
    <p:extLst>
      <p:ext uri="{BB962C8B-B14F-4D97-AF65-F5344CB8AC3E}">
        <p14:creationId xmlns:p14="http://schemas.microsoft.com/office/powerpoint/2010/main" xmlns="" val="3670977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63269" y="722040"/>
            <a:ext cx="10969943" cy="1030560"/>
          </a:xfrm>
        </p:spPr>
        <p:txBody>
          <a:bodyPr>
            <a:normAutofit/>
          </a:bodyPr>
          <a:lstStyle/>
          <a:p>
            <a:pPr lvl="0" algn="justLow" rtl="1"/>
            <a:r>
              <a:rPr lang="ar-LB" sz="2200" dirty="0"/>
              <a:t>بالإضافة إلى السعر، هناك عوامل أخرى تؤثر على العرض هي أسعار الشراء، التكنولوجيا و التوقعات. تغير أحد تلك العوامل الأخرى يؤدي إلى إزاحة منحنى العرض.</a:t>
            </a:r>
            <a:endParaRPr lang="en-US" sz="2200" dirty="0"/>
          </a:p>
          <a:p>
            <a:pPr algn="justLow" rtl="1"/>
            <a:endParaRPr lang="en-US" sz="2200"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3412" y="1600200"/>
            <a:ext cx="8669538" cy="4637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9299868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51554" y="6507481"/>
            <a:ext cx="1462659" cy="274320"/>
          </a:xfrm>
        </p:spPr>
        <p:txBody>
          <a:bodyPr/>
          <a:lstStyle/>
          <a:p>
            <a:fld id="{5858D641-D522-4799-AE0B-2E83C060F61C}" type="slidenum">
              <a:rPr lang="en-US" sz="1400" smtClean="0">
                <a:solidFill>
                  <a:prstClr val="black">
                    <a:lumMod val="75000"/>
                    <a:lumOff val="25000"/>
                  </a:prstClr>
                </a:solidFill>
              </a:rPr>
              <a:pPr/>
              <a:t>110</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cstate="print"/>
          <a:stretch>
            <a:fillRect/>
          </a:stretch>
        </p:blipFill>
        <p:spPr>
          <a:xfrm>
            <a:off x="760416" y="304800"/>
            <a:ext cx="10719713" cy="6216232"/>
          </a:xfrm>
          <a:prstGeom prst="rect">
            <a:avLst/>
          </a:prstGeom>
        </p:spPr>
      </p:pic>
      <p:sp>
        <p:nvSpPr>
          <p:cNvPr id="6" name="Rectangle 5"/>
          <p:cNvSpPr/>
          <p:nvPr/>
        </p:nvSpPr>
        <p:spPr>
          <a:xfrm>
            <a:off x="-35746"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xmlns="" val="16578314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111</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cstate="print"/>
          <a:stretch>
            <a:fillRect/>
          </a:stretch>
        </p:blipFill>
        <p:spPr>
          <a:xfrm>
            <a:off x="989017" y="304803"/>
            <a:ext cx="10134599" cy="6276201"/>
          </a:xfrm>
          <a:prstGeom prst="rect">
            <a:avLst/>
          </a:prstGeom>
        </p:spPr>
      </p:pic>
      <p:sp>
        <p:nvSpPr>
          <p:cNvPr id="6" name="Rectangle 5"/>
          <p:cNvSpPr/>
          <p:nvPr/>
        </p:nvSpPr>
        <p:spPr>
          <a:xfrm>
            <a:off x="1"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
        <p:nvSpPr>
          <p:cNvPr id="7" name="Rechteck 6"/>
          <p:cNvSpPr/>
          <p:nvPr/>
        </p:nvSpPr>
        <p:spPr>
          <a:xfrm>
            <a:off x="3808412" y="304800"/>
            <a:ext cx="7313612" cy="646331"/>
          </a:xfrm>
          <a:prstGeom prst="rect">
            <a:avLst/>
          </a:prstGeom>
        </p:spPr>
        <p:txBody>
          <a:bodyPr wrap="square">
            <a:spAutoFit/>
          </a:bodyPr>
          <a:lstStyle/>
          <a:p>
            <a:pPr algn="r" rtl="1"/>
            <a:r>
              <a:rPr lang="ar-LB" dirty="0" smtClean="0"/>
              <a:t>الحفاظ على الموارد المائية من خلال خطط للحد من الهدر  على صعيد السكان والقطاع الزراعي</a:t>
            </a:r>
            <a:endParaRPr lang="en-US" dirty="0"/>
          </a:p>
        </p:txBody>
      </p:sp>
    </p:spTree>
    <p:extLst>
      <p:ext uri="{BB962C8B-B14F-4D97-AF65-F5344CB8AC3E}">
        <p14:creationId xmlns:p14="http://schemas.microsoft.com/office/powerpoint/2010/main" xmlns="" val="147339830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112</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cstate="print"/>
          <a:stretch>
            <a:fillRect/>
          </a:stretch>
        </p:blipFill>
        <p:spPr>
          <a:xfrm>
            <a:off x="989016" y="304801"/>
            <a:ext cx="10246874" cy="6248400"/>
          </a:xfrm>
          <a:prstGeom prst="rect">
            <a:avLst/>
          </a:prstGeom>
        </p:spPr>
      </p:pic>
      <p:sp>
        <p:nvSpPr>
          <p:cNvPr id="6" name="Rectangle 5"/>
          <p:cNvSpPr/>
          <p:nvPr/>
        </p:nvSpPr>
        <p:spPr>
          <a:xfrm>
            <a:off x="1"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xmlns="" val="185491194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113</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2" cstate="print"/>
          <a:stretch>
            <a:fillRect/>
          </a:stretch>
        </p:blipFill>
        <p:spPr>
          <a:xfrm>
            <a:off x="912811" y="312766"/>
            <a:ext cx="10310914" cy="6240439"/>
          </a:xfrm>
          <a:prstGeom prst="rect">
            <a:avLst/>
          </a:prstGeom>
        </p:spPr>
      </p:pic>
      <p:sp>
        <p:nvSpPr>
          <p:cNvPr id="6" name="Rectangle 5"/>
          <p:cNvSpPr/>
          <p:nvPr/>
        </p:nvSpPr>
        <p:spPr>
          <a:xfrm>
            <a:off x="1"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xmlns="" val="30453334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114</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cstate="print"/>
          <a:stretch>
            <a:fillRect/>
          </a:stretch>
        </p:blipFill>
        <p:spPr>
          <a:xfrm>
            <a:off x="913232" y="304800"/>
            <a:ext cx="10362780" cy="6277192"/>
          </a:xfrm>
          <a:prstGeom prst="rect">
            <a:avLst/>
          </a:prstGeom>
        </p:spPr>
      </p:pic>
      <p:sp>
        <p:nvSpPr>
          <p:cNvPr id="6" name="Rectangle 5"/>
          <p:cNvSpPr/>
          <p:nvPr/>
        </p:nvSpPr>
        <p:spPr>
          <a:xfrm>
            <a:off x="-27862" y="6677720"/>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xmlns="" val="10815418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277" y="76201"/>
            <a:ext cx="2540339" cy="1066800"/>
          </a:xfrm>
        </p:spPr>
        <p:txBody>
          <a:bodyPr/>
          <a:lstStyle/>
          <a:p>
            <a:r>
              <a:rPr lang="en-US" dirty="0" smtClean="0"/>
              <a:t>Supply</a:t>
            </a:r>
            <a:endParaRPr lang="en-US" dirty="0"/>
          </a:p>
        </p:txBody>
      </p:sp>
      <p:sp>
        <p:nvSpPr>
          <p:cNvPr id="4" name="Slide Number Placeholder 3"/>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115</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cstate="print"/>
          <a:stretch>
            <a:fillRect/>
          </a:stretch>
        </p:blipFill>
        <p:spPr>
          <a:xfrm>
            <a:off x="303212" y="914401"/>
            <a:ext cx="8984881" cy="5638800"/>
          </a:xfrm>
          <a:prstGeom prst="rect">
            <a:avLst/>
          </a:prstGeom>
        </p:spPr>
      </p:pic>
      <p:sp>
        <p:nvSpPr>
          <p:cNvPr id="6" name="Rectangle 5"/>
          <p:cNvSpPr/>
          <p:nvPr/>
        </p:nvSpPr>
        <p:spPr>
          <a:xfrm>
            <a:off x="1"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
        <p:nvSpPr>
          <p:cNvPr id="7" name="Rechteck 6"/>
          <p:cNvSpPr/>
          <p:nvPr/>
        </p:nvSpPr>
        <p:spPr>
          <a:xfrm>
            <a:off x="9371012" y="1709678"/>
            <a:ext cx="2435225" cy="2862322"/>
          </a:xfrm>
          <a:prstGeom prst="rect">
            <a:avLst/>
          </a:prstGeom>
        </p:spPr>
        <p:txBody>
          <a:bodyPr wrap="square">
            <a:spAutoFit/>
          </a:bodyPr>
          <a:lstStyle/>
          <a:p>
            <a:pPr algn="r" rtl="1"/>
            <a:r>
              <a:rPr lang="ar-LB" u="sng" dirty="0" smtClean="0"/>
              <a:t>مصادر المياه 4 هي: </a:t>
            </a:r>
          </a:p>
          <a:p>
            <a:pPr marL="95250" indent="-95250" algn="r" rtl="1">
              <a:buFont typeface="Arial" pitchFamily="34" charset="0"/>
              <a:buChar char="•"/>
            </a:pPr>
            <a:r>
              <a:rPr lang="ar-LB" dirty="0" smtClean="0"/>
              <a:t>المياه السطحية كالأنهار والينابيع </a:t>
            </a:r>
          </a:p>
          <a:p>
            <a:pPr marL="95250" indent="-95250" algn="r" rtl="1">
              <a:buFont typeface="Arial" pitchFamily="34" charset="0"/>
              <a:buChar char="•"/>
            </a:pPr>
            <a:r>
              <a:rPr lang="ar-LB" dirty="0" smtClean="0"/>
              <a:t>المياه الجوفية عن طريق الابار</a:t>
            </a:r>
          </a:p>
          <a:p>
            <a:pPr marL="95250" indent="-95250" algn="r" rtl="1">
              <a:buFont typeface="Arial" pitchFamily="34" charset="0"/>
              <a:buChar char="•"/>
            </a:pPr>
            <a:r>
              <a:rPr lang="ar-LB" dirty="0" smtClean="0"/>
              <a:t>المياه المخزنة عن طريق السدود</a:t>
            </a:r>
          </a:p>
          <a:p>
            <a:pPr marL="95250" indent="-95250" algn="r" rtl="1">
              <a:buFont typeface="Arial" pitchFamily="34" charset="0"/>
              <a:buChar char="•"/>
            </a:pPr>
            <a:r>
              <a:rPr lang="ar-LB" dirty="0" smtClean="0"/>
              <a:t>مصادر مياه غير تقليدية مثل تحلية مياه البحر ومعالجة المياه المبتذلة</a:t>
            </a:r>
            <a:endParaRPr lang="en-US" dirty="0"/>
          </a:p>
        </p:txBody>
      </p:sp>
    </p:spTree>
    <p:extLst>
      <p:ext uri="{BB962C8B-B14F-4D97-AF65-F5344CB8AC3E}">
        <p14:creationId xmlns:p14="http://schemas.microsoft.com/office/powerpoint/2010/main" xmlns="" val="351376531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116</a:t>
            </a:fld>
            <a:endParaRPr lang="en-US" sz="1400">
              <a:solidFill>
                <a:prstClr val="black">
                  <a:lumMod val="75000"/>
                  <a:lumOff val="25000"/>
                </a:prstClr>
              </a:solidFill>
            </a:endParaRPr>
          </a:p>
        </p:txBody>
      </p:sp>
      <p:pic>
        <p:nvPicPr>
          <p:cNvPr id="7" name="Content Placeholder 6"/>
          <p:cNvPicPr>
            <a:picLocks noGrp="1"/>
          </p:cNvPicPr>
          <p:nvPr>
            <p:ph idx="1"/>
          </p:nvPr>
        </p:nvPicPr>
        <p:blipFill>
          <a:blip r:embed="rId2" cstate="print"/>
          <a:stretch>
            <a:fillRect/>
          </a:stretch>
        </p:blipFill>
        <p:spPr>
          <a:xfrm>
            <a:off x="1065217" y="304800"/>
            <a:ext cx="10178172" cy="6254446"/>
          </a:xfrm>
          <a:prstGeom prst="rect">
            <a:avLst/>
          </a:prstGeom>
        </p:spPr>
      </p:pic>
    </p:spTree>
    <p:extLst>
      <p:ext uri="{BB962C8B-B14F-4D97-AF65-F5344CB8AC3E}">
        <p14:creationId xmlns:p14="http://schemas.microsoft.com/office/powerpoint/2010/main" xmlns="" val="426167141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2438400"/>
            <a:ext cx="3886201" cy="3137836"/>
          </a:xfrm>
        </p:spPr>
        <p:txBody>
          <a:bodyPr>
            <a:normAutofit/>
          </a:bodyPr>
          <a:lstStyle/>
          <a:p>
            <a:pPr algn="ctr"/>
            <a:r>
              <a:rPr lang="en-US" sz="4400" dirty="0" smtClean="0"/>
              <a:t>Organization of ministry </a:t>
            </a:r>
            <a:br>
              <a:rPr lang="en-US" sz="4400" dirty="0" smtClean="0"/>
            </a:br>
            <a:r>
              <a:rPr lang="en-US" sz="4400" dirty="0" smtClean="0"/>
              <a:t>of energy and water</a:t>
            </a:r>
            <a:endParaRPr lang="en-US" sz="4400" dirty="0"/>
          </a:p>
        </p:txBody>
      </p:sp>
      <p:pic>
        <p:nvPicPr>
          <p:cNvPr id="4" name="Content Placeholder 3"/>
          <p:cNvPicPr>
            <a:picLocks noGrp="1"/>
          </p:cNvPicPr>
          <p:nvPr>
            <p:ph idx="1"/>
          </p:nvPr>
        </p:nvPicPr>
        <p:blipFill rotWithShape="1">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val="0"/>
              </a:ext>
            </a:extLst>
          </a:blip>
          <a:srcRect l="6169" t="2677" r="3958" b="8031"/>
          <a:stretch/>
        </p:blipFill>
        <p:spPr>
          <a:xfrm>
            <a:off x="4056880" y="228600"/>
            <a:ext cx="8131946" cy="6629400"/>
          </a:xfrm>
          <a:prstGeom prst="rect">
            <a:avLst/>
          </a:prstGeom>
        </p:spPr>
      </p:pic>
      <p:sp>
        <p:nvSpPr>
          <p:cNvPr id="5" name="Slide Number Placeholder 4"/>
          <p:cNvSpPr>
            <a:spLocks noGrp="1"/>
          </p:cNvSpPr>
          <p:nvPr>
            <p:ph type="sldNum" sz="quarter" idx="12"/>
          </p:nvPr>
        </p:nvSpPr>
        <p:spPr>
          <a:xfrm>
            <a:off x="10651554" y="6507481"/>
            <a:ext cx="1462659" cy="274320"/>
          </a:xfrm>
        </p:spPr>
        <p:txBody>
          <a:bodyPr/>
          <a:lstStyle/>
          <a:p>
            <a:fld id="{5858D641-D522-4799-AE0B-2E83C060F61C}" type="slidenum">
              <a:rPr lang="en-US" sz="1400" smtClean="0">
                <a:solidFill>
                  <a:prstClr val="black">
                    <a:lumMod val="75000"/>
                    <a:lumOff val="25000"/>
                  </a:prstClr>
                </a:solidFill>
              </a:rPr>
              <a:pPr/>
              <a:t>117</a:t>
            </a:fld>
            <a:endParaRPr lang="en-US" sz="1400">
              <a:solidFill>
                <a:prstClr val="black">
                  <a:lumMod val="75000"/>
                  <a:lumOff val="25000"/>
                </a:prstClr>
              </a:solidFill>
            </a:endParaRPr>
          </a:p>
        </p:txBody>
      </p:sp>
      <p:sp>
        <p:nvSpPr>
          <p:cNvPr id="3" name="Rectangle 2"/>
          <p:cNvSpPr/>
          <p:nvPr/>
        </p:nvSpPr>
        <p:spPr>
          <a:xfrm>
            <a:off x="2" y="6677720"/>
            <a:ext cx="5025735" cy="256480"/>
          </a:xfrm>
          <a:prstGeom prst="rect">
            <a:avLst/>
          </a:prstGeom>
        </p:spPr>
        <p:txBody>
          <a:bodyPr wrap="non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https://unstats.un.org/unsd/envaccounting/workshops/Beirut2012/Beirut2012-11.PDF</a:t>
            </a:r>
          </a:p>
        </p:txBody>
      </p:sp>
      <p:sp>
        <p:nvSpPr>
          <p:cNvPr id="6" name="Rechteck 5"/>
          <p:cNvSpPr/>
          <p:nvPr/>
        </p:nvSpPr>
        <p:spPr>
          <a:xfrm>
            <a:off x="303212" y="1106269"/>
            <a:ext cx="3657600" cy="954107"/>
          </a:xfrm>
          <a:prstGeom prst="rect">
            <a:avLst/>
          </a:prstGeom>
        </p:spPr>
        <p:txBody>
          <a:bodyPr wrap="square">
            <a:spAutoFit/>
          </a:bodyPr>
          <a:lstStyle/>
          <a:p>
            <a:pPr algn="r" rtl="1"/>
            <a:r>
              <a:rPr lang="ar-LB" sz="2800" dirty="0" smtClean="0"/>
              <a:t>المؤسسات الحكومية في وزارة الطاقة والمياه</a:t>
            </a:r>
            <a:endParaRPr lang="en-US" sz="2800" dirty="0"/>
          </a:p>
        </p:txBody>
      </p:sp>
    </p:spTree>
    <p:extLst>
      <p:ext uri="{BB962C8B-B14F-4D97-AF65-F5344CB8AC3E}">
        <p14:creationId xmlns:p14="http://schemas.microsoft.com/office/powerpoint/2010/main" xmlns="" val="413849897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stretch>
            <a:fillRect/>
          </a:stretch>
        </p:blipFill>
        <p:spPr>
          <a:xfrm>
            <a:off x="1827212" y="1447804"/>
            <a:ext cx="8243614" cy="4420873"/>
          </a:xfrm>
          <a:prstGeom prst="rect">
            <a:avLst/>
          </a:prstGeom>
        </p:spPr>
      </p:pic>
      <p:sp>
        <p:nvSpPr>
          <p:cNvPr id="7" name="Rectangle 6"/>
          <p:cNvSpPr/>
          <p:nvPr/>
        </p:nvSpPr>
        <p:spPr>
          <a:xfrm>
            <a:off x="934635" y="1078468"/>
            <a:ext cx="1785617" cy="369332"/>
          </a:xfrm>
          <a:prstGeom prst="rect">
            <a:avLst/>
          </a:prstGeom>
        </p:spPr>
        <p:txBody>
          <a:bodyPr wrap="none">
            <a:spAutoFit/>
          </a:bodyPr>
          <a:lstStyle/>
          <a:p>
            <a:r>
              <a:rPr lang="en-US" b="1" u="sng" dirty="0">
                <a:solidFill>
                  <a:prstClr val="black"/>
                </a:solidFill>
                <a:latin typeface="Calibri" panose="020F0502020204030204" pitchFamily="34" charset="0"/>
                <a:ea typeface="Calibri" panose="020F0502020204030204" pitchFamily="34" charset="0"/>
                <a:cs typeface="Arial" panose="020B0604020202020204" pitchFamily="34" charset="0"/>
              </a:rPr>
              <a:t>Local Committee</a:t>
            </a:r>
            <a:endParaRPr lang="en-US" dirty="0">
              <a:solidFill>
                <a:prstClr val="black"/>
              </a:solidFill>
            </a:endParaRPr>
          </a:p>
        </p:txBody>
      </p:sp>
      <p:sp>
        <p:nvSpPr>
          <p:cNvPr id="8" name="Slide Number Placeholder 7"/>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118</a:t>
            </a:fld>
            <a:endParaRPr lang="en-US" sz="1400">
              <a:solidFill>
                <a:prstClr val="black">
                  <a:lumMod val="75000"/>
                  <a:lumOff val="25000"/>
                </a:prstClr>
              </a:solidFill>
            </a:endParaRPr>
          </a:p>
        </p:txBody>
      </p:sp>
      <p:sp>
        <p:nvSpPr>
          <p:cNvPr id="2" name="Rectangle 1"/>
          <p:cNvSpPr/>
          <p:nvPr/>
        </p:nvSpPr>
        <p:spPr>
          <a:xfrm>
            <a:off x="2" y="6677720"/>
            <a:ext cx="5025735" cy="256480"/>
          </a:xfrm>
          <a:prstGeom prst="rect">
            <a:avLst/>
          </a:prstGeom>
        </p:spPr>
        <p:txBody>
          <a:bodyPr wrap="non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https://unstats.un.org/unsd/envaccounting/workshops/Beirut2012/Beirut2012-11.PDF</a:t>
            </a:r>
          </a:p>
        </p:txBody>
      </p:sp>
      <p:sp>
        <p:nvSpPr>
          <p:cNvPr id="6" name="Rechteck 5"/>
          <p:cNvSpPr/>
          <p:nvPr/>
        </p:nvSpPr>
        <p:spPr>
          <a:xfrm>
            <a:off x="2665412" y="457200"/>
            <a:ext cx="8823249" cy="523220"/>
          </a:xfrm>
          <a:prstGeom prst="rect">
            <a:avLst/>
          </a:prstGeom>
        </p:spPr>
        <p:txBody>
          <a:bodyPr wrap="none">
            <a:spAutoFit/>
          </a:bodyPr>
          <a:lstStyle/>
          <a:p>
            <a:pPr algn="r" rtl="1"/>
            <a:r>
              <a:rPr lang="ar-LB" sz="2800" dirty="0" smtClean="0"/>
              <a:t>المؤسسات المحلية المسؤولة عن قطاع المياه في الشمال</a:t>
            </a:r>
            <a:endParaRPr lang="en-US" sz="2800" dirty="0"/>
          </a:p>
        </p:txBody>
      </p:sp>
    </p:spTree>
    <p:extLst>
      <p:ext uri="{BB962C8B-B14F-4D97-AF65-F5344CB8AC3E}">
        <p14:creationId xmlns:p14="http://schemas.microsoft.com/office/powerpoint/2010/main" xmlns="" val="225470264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cstate="print"/>
          <a:srcRect l="1567" r="2070" b="62062"/>
          <a:stretch/>
        </p:blipFill>
        <p:spPr>
          <a:xfrm>
            <a:off x="303212" y="304800"/>
            <a:ext cx="8153400" cy="3810000"/>
          </a:xfrm>
          <a:prstGeom prst="rect">
            <a:avLst/>
          </a:prstGeom>
        </p:spPr>
      </p:pic>
      <p:pic>
        <p:nvPicPr>
          <p:cNvPr id="5" name="Picture 4"/>
          <p:cNvPicPr/>
          <p:nvPr/>
        </p:nvPicPr>
        <p:blipFill>
          <a:blip r:embed="rId4" cstate="print"/>
          <a:stretch>
            <a:fillRect/>
          </a:stretch>
        </p:blipFill>
        <p:spPr>
          <a:xfrm>
            <a:off x="5865816" y="2667000"/>
            <a:ext cx="6019801" cy="3890874"/>
          </a:xfrm>
          <a:prstGeom prst="rect">
            <a:avLst/>
          </a:prstGeom>
        </p:spPr>
      </p:pic>
      <p:sp>
        <p:nvSpPr>
          <p:cNvPr id="6" name="Slide Number Placeholder 5"/>
          <p:cNvSpPr>
            <a:spLocks noGrp="1"/>
          </p:cNvSpPr>
          <p:nvPr>
            <p:ph type="sldNum" sz="quarter" idx="12"/>
          </p:nvPr>
        </p:nvSpPr>
        <p:spPr>
          <a:xfrm>
            <a:off x="10651554" y="6507481"/>
            <a:ext cx="1462659" cy="274320"/>
          </a:xfrm>
        </p:spPr>
        <p:txBody>
          <a:bodyPr/>
          <a:lstStyle/>
          <a:p>
            <a:fld id="{5858D641-D522-4799-AE0B-2E83C060F61C}" type="slidenum">
              <a:rPr lang="en-US" sz="1400" smtClean="0">
                <a:solidFill>
                  <a:prstClr val="black">
                    <a:lumMod val="75000"/>
                    <a:lumOff val="25000"/>
                  </a:prstClr>
                </a:solidFill>
              </a:rPr>
              <a:pPr/>
              <a:t>119</a:t>
            </a:fld>
            <a:endParaRPr lang="en-US" sz="1400">
              <a:solidFill>
                <a:prstClr val="black">
                  <a:lumMod val="75000"/>
                  <a:lumOff val="25000"/>
                </a:prstClr>
              </a:solidFill>
            </a:endParaRPr>
          </a:p>
        </p:txBody>
      </p:sp>
      <p:sp>
        <p:nvSpPr>
          <p:cNvPr id="3" name="Rectangle 2"/>
          <p:cNvSpPr/>
          <p:nvPr/>
        </p:nvSpPr>
        <p:spPr>
          <a:xfrm>
            <a:off x="3" y="6677720"/>
            <a:ext cx="3900042" cy="256480"/>
          </a:xfrm>
          <a:prstGeom prst="rect">
            <a:avLst/>
          </a:prstGeom>
        </p:spPr>
        <p:txBody>
          <a:bodyPr wrap="non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http://www.cdr.gov.lb/eng/progress_reports/pr102014/Ewater.pdf</a:t>
            </a:r>
            <a:endParaRPr lang="en-US" sz="1200" baseline="30000" dirty="0">
              <a:solidFill>
                <a:srgbClr val="FF6600"/>
              </a:solidFill>
              <a:latin typeface="Calibri" panose="020F0502020204030204" pitchFamily="34" charset="0"/>
              <a:ea typeface="Calibri" panose="020F0502020204030204" pitchFamily="34" charset="0"/>
              <a:cs typeface="Arial" panose="020B0604020202020204" pitchFamily="34" charset="0"/>
            </a:endParaRPr>
          </a:p>
        </p:txBody>
      </p:sp>
      <p:sp>
        <p:nvSpPr>
          <p:cNvPr id="7" name="Rechteck 6"/>
          <p:cNvSpPr/>
          <p:nvPr/>
        </p:nvSpPr>
        <p:spPr>
          <a:xfrm>
            <a:off x="8532812" y="502384"/>
            <a:ext cx="3349625" cy="1631216"/>
          </a:xfrm>
          <a:prstGeom prst="rect">
            <a:avLst/>
          </a:prstGeom>
        </p:spPr>
        <p:txBody>
          <a:bodyPr wrap="square">
            <a:spAutoFit/>
          </a:bodyPr>
          <a:lstStyle/>
          <a:p>
            <a:pPr algn="r" rtl="1"/>
            <a:r>
              <a:rPr lang="ar-LB" sz="2000" dirty="0" smtClean="0"/>
              <a:t>خريطة للسدود المراد انشاءها على الأنهر في الشمال بالإضافة الى نظرة عامة على وضع القطاع نلاحظ ان نسبة الجباية تصل الى 58% </a:t>
            </a:r>
            <a:endParaRPr lang="en-US" sz="2000" dirty="0"/>
          </a:p>
        </p:txBody>
      </p:sp>
    </p:spTree>
    <p:extLst>
      <p:ext uri="{BB962C8B-B14F-4D97-AF65-F5344CB8AC3E}">
        <p14:creationId xmlns:p14="http://schemas.microsoft.com/office/powerpoint/2010/main" xmlns="" val="1449353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23229" y="565448"/>
            <a:ext cx="10969943" cy="958552"/>
          </a:xfrm>
        </p:spPr>
        <p:txBody>
          <a:bodyPr>
            <a:normAutofit/>
          </a:bodyPr>
          <a:lstStyle/>
          <a:p>
            <a:pPr lvl="0" algn="justLow" rtl="1"/>
            <a:r>
              <a:rPr lang="ar-LB" sz="2200" dirty="0"/>
              <a:t>إن تقاطع منحنى الطلب و منحنى العرض يحدد توازن السوق. عند سعر التوازن تتطابق الكمية المطلوبة مع الكمية المعروضة.</a:t>
            </a:r>
            <a:endParaRPr lang="en-US" sz="2200" dirty="0"/>
          </a:p>
          <a:p>
            <a:pPr algn="justLow" rtl="1"/>
            <a:endParaRPr lang="en-US" sz="22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0012" y="1325512"/>
            <a:ext cx="9691778" cy="4922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8102586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6" y="1600200"/>
            <a:ext cx="4800596" cy="1397746"/>
          </a:xfrm>
        </p:spPr>
        <p:txBody>
          <a:bodyPr>
            <a:normAutofit fontScale="90000"/>
          </a:bodyPr>
          <a:lstStyle/>
          <a:p>
            <a:pPr lvl="0" algn="ctr"/>
            <a:r>
              <a:rPr lang="en-US" b="1" u="sng" dirty="0"/>
              <a:t>Completed and ongoing </a:t>
            </a:r>
            <a:r>
              <a:rPr lang="en-US" b="1" u="sng" dirty="0" smtClean="0"/>
              <a:t>projects</a:t>
            </a:r>
            <a:endParaRPr lang="en-US" dirty="0"/>
          </a:p>
        </p:txBody>
      </p:sp>
      <p:pic>
        <p:nvPicPr>
          <p:cNvPr id="5" name="Picture 4"/>
          <p:cNvPicPr/>
          <p:nvPr/>
        </p:nvPicPr>
        <p:blipFill rotWithShape="1">
          <a:blip r:embed="rId3" cstate="print">
            <a:extLst>
              <a:ext uri="{28A0092B-C50C-407E-A947-70E740481C1C}">
                <a14:useLocalDpi xmlns:a14="http://schemas.microsoft.com/office/drawing/2010/main" xmlns="" val="0"/>
              </a:ext>
            </a:extLst>
          </a:blip>
          <a:srcRect t="6204" r="35853" b="33134"/>
          <a:stretch/>
        </p:blipFill>
        <p:spPr bwMode="auto">
          <a:xfrm>
            <a:off x="227017" y="2895601"/>
            <a:ext cx="6781800" cy="3733800"/>
          </a:xfrm>
          <a:prstGeom prst="rect">
            <a:avLst/>
          </a:prstGeom>
          <a:ln>
            <a:noFill/>
          </a:ln>
          <a:extLst>
            <a:ext uri="{53640926-AAD7-44D8-BBD7-CCE9431645EC}">
              <a14:shadowObscured xmlns:a14="http://schemas.microsoft.com/office/drawing/2010/main" xmlns=""/>
            </a:ext>
          </a:extLst>
        </p:spPr>
      </p:pic>
      <p:pic>
        <p:nvPicPr>
          <p:cNvPr id="4" name="Content Placeholder 3"/>
          <p:cNvPicPr>
            <a:picLocks noGrp="1"/>
          </p:cNvPicPr>
          <p:nvPr>
            <p:ph idx="1"/>
          </p:nvPr>
        </p:nvPicPr>
        <p:blipFill>
          <a:blip r:embed="rId4" cstate="print"/>
          <a:stretch>
            <a:fillRect/>
          </a:stretch>
        </p:blipFill>
        <p:spPr>
          <a:xfrm>
            <a:off x="5789613" y="304802"/>
            <a:ext cx="6096000" cy="3810000"/>
          </a:xfrm>
          <a:prstGeom prst="rect">
            <a:avLst/>
          </a:prstGeom>
        </p:spPr>
      </p:pic>
      <p:pic>
        <p:nvPicPr>
          <p:cNvPr id="6" name="Picture 5"/>
          <p:cNvPicPr/>
          <p:nvPr/>
        </p:nvPicPr>
        <p:blipFill>
          <a:blip r:embed="rId5" cstate="print">
            <a:extLst>
              <a:ext uri="{28A0092B-C50C-407E-A947-70E740481C1C}">
                <a14:useLocalDpi xmlns:a14="http://schemas.microsoft.com/office/drawing/2010/main" xmlns="" val="0"/>
              </a:ext>
            </a:extLst>
          </a:blip>
          <a:stretch>
            <a:fillRect/>
          </a:stretch>
        </p:blipFill>
        <p:spPr>
          <a:xfrm>
            <a:off x="7770817" y="4738654"/>
            <a:ext cx="3120019" cy="1509746"/>
          </a:xfrm>
          <a:prstGeom prst="rect">
            <a:avLst/>
          </a:prstGeom>
        </p:spPr>
      </p:pic>
      <p:sp>
        <p:nvSpPr>
          <p:cNvPr id="7" name="Slide Number Placeholder 6"/>
          <p:cNvSpPr>
            <a:spLocks noGrp="1"/>
          </p:cNvSpPr>
          <p:nvPr>
            <p:ph type="sldNum" sz="quarter" idx="12"/>
          </p:nvPr>
        </p:nvSpPr>
        <p:spPr>
          <a:xfrm>
            <a:off x="10651554" y="6553200"/>
            <a:ext cx="1462659" cy="274320"/>
          </a:xfrm>
        </p:spPr>
        <p:txBody>
          <a:bodyPr/>
          <a:lstStyle/>
          <a:p>
            <a:fld id="{5858D641-D522-4799-AE0B-2E83C060F61C}" type="slidenum">
              <a:rPr lang="en-US" sz="1400" smtClean="0">
                <a:solidFill>
                  <a:prstClr val="black">
                    <a:lumMod val="75000"/>
                    <a:lumOff val="25000"/>
                  </a:prstClr>
                </a:solidFill>
              </a:rPr>
              <a:pPr/>
              <a:t>120</a:t>
            </a:fld>
            <a:endParaRPr lang="en-US" sz="1400">
              <a:solidFill>
                <a:prstClr val="black">
                  <a:lumMod val="75000"/>
                  <a:lumOff val="25000"/>
                </a:prstClr>
              </a:solidFill>
            </a:endParaRPr>
          </a:p>
        </p:txBody>
      </p:sp>
      <p:sp>
        <p:nvSpPr>
          <p:cNvPr id="3" name="Rectangle 2"/>
          <p:cNvSpPr/>
          <p:nvPr/>
        </p:nvSpPr>
        <p:spPr>
          <a:xfrm>
            <a:off x="-11319" y="6677720"/>
            <a:ext cx="3900042" cy="256480"/>
          </a:xfrm>
          <a:prstGeom prst="rect">
            <a:avLst/>
          </a:prstGeom>
        </p:spPr>
        <p:txBody>
          <a:bodyPr wrap="non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http://www.cdr.gov.lb/eng/progress_reports/pr102014/Ewater.pdf</a:t>
            </a:r>
            <a:endParaRPr lang="en-US" sz="1200" baseline="30000" dirty="0">
              <a:solidFill>
                <a:srgbClr val="FF6600"/>
              </a:solidFill>
              <a:latin typeface="Calibri" panose="020F0502020204030204" pitchFamily="34" charset="0"/>
              <a:ea typeface="Calibri" panose="020F0502020204030204" pitchFamily="34" charset="0"/>
              <a:cs typeface="Arial" panose="020B0604020202020204" pitchFamily="34" charset="0"/>
            </a:endParaRPr>
          </a:p>
        </p:txBody>
      </p:sp>
      <p:sp>
        <p:nvSpPr>
          <p:cNvPr id="8" name="Rechteck 7"/>
          <p:cNvSpPr/>
          <p:nvPr/>
        </p:nvSpPr>
        <p:spPr>
          <a:xfrm>
            <a:off x="227013" y="381000"/>
            <a:ext cx="5257800" cy="954107"/>
          </a:xfrm>
          <a:prstGeom prst="rect">
            <a:avLst/>
          </a:prstGeom>
        </p:spPr>
        <p:txBody>
          <a:bodyPr wrap="square">
            <a:spAutoFit/>
          </a:bodyPr>
          <a:lstStyle/>
          <a:p>
            <a:pPr algn="r" rtl="1"/>
            <a:r>
              <a:rPr lang="ar-LB" sz="2800" dirty="0" smtClean="0"/>
              <a:t>المشاريع التي تم تنفيذها و التي يعمل على تنفذيها في الشمال</a:t>
            </a:r>
            <a:endParaRPr lang="en-US" sz="2800" dirty="0"/>
          </a:p>
        </p:txBody>
      </p:sp>
    </p:spTree>
    <p:extLst>
      <p:ext uri="{BB962C8B-B14F-4D97-AF65-F5344CB8AC3E}">
        <p14:creationId xmlns:p14="http://schemas.microsoft.com/office/powerpoint/2010/main" xmlns="" val="310717029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057400"/>
            <a:ext cx="5852160" cy="1371600"/>
          </a:xfrm>
        </p:spPr>
        <p:txBody>
          <a:bodyPr>
            <a:normAutofit/>
          </a:bodyPr>
          <a:lstStyle/>
          <a:p>
            <a:pPr algn="ctr"/>
            <a:r>
              <a:rPr lang="ar-LB" sz="5400" b="1" dirty="0" smtClean="0">
                <a:effectLst>
                  <a:outerShdw blurRad="38100" dist="38100" dir="2700000" algn="tl">
                    <a:srgbClr val="000000">
                      <a:alpha val="43137"/>
                    </a:srgbClr>
                  </a:outerShdw>
                </a:effectLst>
              </a:rPr>
              <a:t>جزاكم الله خيراً</a:t>
            </a:r>
            <a:endParaRPr lang="fr-FR" sz="54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121</a:t>
            </a:fld>
            <a:endParaRPr lang="en-US">
              <a:solidFill>
                <a:prstClr val="black">
                  <a:lumMod val="75000"/>
                  <a:lumOff val="25000"/>
                </a:prstClr>
              </a:solidFill>
            </a:endParaRPr>
          </a:p>
        </p:txBody>
      </p:sp>
      <p:cxnSp>
        <p:nvCxnSpPr>
          <p:cNvPr id="6" name="Straight Connector 5"/>
          <p:cNvCxnSpPr/>
          <p:nvPr/>
        </p:nvCxnSpPr>
        <p:spPr>
          <a:xfrm>
            <a:off x="3168332" y="34132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0081290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ctrTitle"/>
          </p:nvPr>
        </p:nvSpPr>
        <p:spPr>
          <a:xfrm>
            <a:off x="2266323" y="2655800"/>
            <a:ext cx="7741184" cy="1546400"/>
          </a:xfrm>
          <a:prstGeom prst="rect">
            <a:avLst/>
          </a:prstGeom>
        </p:spPr>
        <p:txBody>
          <a:bodyPr spcFirstLastPara="1" wrap="square" lIns="121873" tIns="121873" rIns="121873" bIns="121873" anchor="ctr" anchorCtr="0">
            <a:noAutofit/>
          </a:bodyPr>
          <a:lstStyle/>
          <a:p>
            <a:r>
              <a:rPr lang="en" sz="7200" dirty="0"/>
              <a:t>Wastewater mangement in North Lebanon</a:t>
            </a:r>
            <a:endParaRPr sz="7200" dirty="0"/>
          </a:p>
        </p:txBody>
      </p:sp>
      <p:sp>
        <p:nvSpPr>
          <p:cNvPr id="2" name="TextBox 1"/>
          <p:cNvSpPr txBox="1"/>
          <p:nvPr/>
        </p:nvSpPr>
        <p:spPr>
          <a:xfrm>
            <a:off x="5383397" y="5156202"/>
            <a:ext cx="3656648" cy="415472"/>
          </a:xfrm>
          <a:prstGeom prst="rect">
            <a:avLst/>
          </a:prstGeom>
          <a:noFill/>
        </p:spPr>
        <p:txBody>
          <a:bodyPr wrap="square" lIns="121893" tIns="60947" rIns="121893" bIns="60947" rtlCol="0">
            <a:spAutoFit/>
          </a:bodyPr>
          <a:lstStyle/>
          <a:p>
            <a:pPr>
              <a:buClr>
                <a:srgbClr val="000000"/>
              </a:buClr>
              <a:buFont typeface="Arial"/>
              <a:buNone/>
            </a:pPr>
            <a:r>
              <a:rPr lang="fr-FR" sz="1900" kern="0" dirty="0" err="1">
                <a:solidFill>
                  <a:srgbClr val="607D8B"/>
                </a:solidFill>
                <a:cs typeface="Arial"/>
                <a:sym typeface="Arial"/>
              </a:rPr>
              <a:t>Prepared</a:t>
            </a:r>
            <a:r>
              <a:rPr lang="fr-FR" sz="1900" kern="0" dirty="0">
                <a:solidFill>
                  <a:srgbClr val="607D8B"/>
                </a:solidFill>
                <a:cs typeface="Arial"/>
                <a:sym typeface="Arial"/>
              </a:rPr>
              <a:t> by </a:t>
            </a:r>
            <a:r>
              <a:rPr lang="fr-FR" sz="1900" b="1" kern="0" dirty="0" err="1">
                <a:solidFill>
                  <a:srgbClr val="607D8B"/>
                </a:solidFill>
                <a:cs typeface="Arial"/>
                <a:sym typeface="Arial"/>
              </a:rPr>
              <a:t>Maryam</a:t>
            </a:r>
            <a:r>
              <a:rPr lang="fr-FR" sz="1900" b="1" kern="0" dirty="0">
                <a:solidFill>
                  <a:srgbClr val="607D8B"/>
                </a:solidFill>
                <a:cs typeface="Arial"/>
                <a:sym typeface="Arial"/>
              </a:rPr>
              <a:t> EL-REZ</a:t>
            </a:r>
          </a:p>
        </p:txBody>
      </p:sp>
      <p:pic>
        <p:nvPicPr>
          <p:cNvPr id="4" name="Picture 3" descr="Basmalla.jpg"/>
          <p:cNvPicPr/>
          <p:nvPr/>
        </p:nvPicPr>
        <p:blipFill rotWithShape="1">
          <a:blip r:embed="rId3" cstate="print">
            <a:extLst>
              <a:ext uri="{BEBA8EAE-BF5A-486C-A8C5-ECC9F3942E4B}">
                <a14:imgProps xmlns:a14="http://schemas.microsoft.com/office/drawing/2010/main" xmlns="">
                  <a14:imgLayer r:embed="rId4">
                    <a14:imgEffect>
                      <a14:saturation sat="0"/>
                    </a14:imgEffect>
                  </a14:imgLayer>
                </a14:imgProps>
              </a:ext>
              <a:ext uri="{28A0092B-C50C-407E-A947-70E740481C1C}">
                <a14:useLocalDpi xmlns:a14="http://schemas.microsoft.com/office/drawing/2010/main" xmlns="" val="0"/>
              </a:ext>
            </a:extLst>
          </a:blip>
          <a:srcRect t="11820"/>
          <a:stretch/>
        </p:blipFill>
        <p:spPr bwMode="auto">
          <a:xfrm>
            <a:off x="3813828" y="-2900"/>
            <a:ext cx="4561169" cy="627798"/>
          </a:xfrm>
          <a:prstGeom prst="rect">
            <a:avLst/>
          </a:prstGeom>
          <a:noFill/>
        </p:spPr>
      </p:pic>
    </p:spTree>
    <p:extLst>
      <p:ext uri="{BB962C8B-B14F-4D97-AF65-F5344CB8AC3E}">
        <p14:creationId xmlns:p14="http://schemas.microsoft.com/office/powerpoint/2010/main" xmlns="" val="190171063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047933" y="410827"/>
            <a:ext cx="10092971" cy="936800"/>
          </a:xfrm>
          <a:prstGeom prst="rect">
            <a:avLst/>
          </a:prstGeom>
        </p:spPr>
        <p:txBody>
          <a:bodyPr spcFirstLastPara="1" wrap="square" lIns="121873" tIns="121873" rIns="121873" bIns="121873" anchor="b" anchorCtr="0">
            <a:noAutofit/>
          </a:bodyPr>
          <a:lstStyle/>
          <a:p>
            <a:pPr algn="r" rtl="1"/>
            <a:r>
              <a:rPr lang="ar-LB" sz="3200" b="1" dirty="0" smtClean="0"/>
              <a:t>مصادر المياه العادمة</a:t>
            </a:r>
            <a:endParaRPr sz="3200" b="1" dirty="0"/>
          </a:p>
        </p:txBody>
      </p:sp>
      <p:sp>
        <p:nvSpPr>
          <p:cNvPr id="78" name="Google Shape;78;p13"/>
          <p:cNvSpPr txBox="1"/>
          <p:nvPr/>
        </p:nvSpPr>
        <p:spPr>
          <a:xfrm>
            <a:off x="2995121" y="5023534"/>
            <a:ext cx="8376618" cy="826400"/>
          </a:xfrm>
          <a:prstGeom prst="rect">
            <a:avLst/>
          </a:prstGeom>
          <a:noFill/>
          <a:ln>
            <a:noFill/>
          </a:ln>
        </p:spPr>
        <p:txBody>
          <a:bodyPr spcFirstLastPara="1" wrap="square" lIns="121873" tIns="121873" rIns="121873" bIns="121873" anchor="t" anchorCtr="0">
            <a:noAutofit/>
          </a:bodyPr>
          <a:lstStyle/>
          <a:p>
            <a:pPr>
              <a:spcBef>
                <a:spcPts val="1333"/>
              </a:spcBef>
              <a:buClr>
                <a:srgbClr val="000000"/>
              </a:buClr>
            </a:pPr>
            <a:endParaRPr sz="1600" kern="0" dirty="0">
              <a:solidFill>
                <a:srgbClr val="0053A3"/>
              </a:solidFill>
              <a:latin typeface="Source Sans Pro"/>
              <a:ea typeface="Source Sans Pro"/>
              <a:cs typeface="Source Sans Pro"/>
              <a:sym typeface="Source Sans Pro"/>
            </a:endParaRPr>
          </a:p>
          <a:p>
            <a:pPr>
              <a:spcBef>
                <a:spcPts val="1333"/>
              </a:spcBef>
              <a:spcAft>
                <a:spcPts val="1333"/>
              </a:spcAft>
              <a:buClr>
                <a:srgbClr val="000000"/>
              </a:buClr>
            </a:pPr>
            <a:endParaRPr sz="1600" kern="0" dirty="0">
              <a:solidFill>
                <a:srgbClr val="0053A3"/>
              </a:solidFill>
              <a:latin typeface="Source Sans Pro"/>
              <a:ea typeface="Source Sans Pro"/>
              <a:cs typeface="Source Sans Pro"/>
              <a:sym typeface="Source Sans Pro"/>
            </a:endParaRPr>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123</a:t>
            </a:fld>
            <a:endParaRPr dirty="0">
              <a:solidFill>
                <a:srgbClr val="0091EA"/>
              </a:solidFill>
            </a:endParaRPr>
          </a:p>
        </p:txBody>
      </p:sp>
      <p:pic>
        <p:nvPicPr>
          <p:cNvPr id="7" name="Picture 6"/>
          <p:cNvPicPr/>
          <p:nvPr/>
        </p:nvPicPr>
        <p:blipFill>
          <a:blip r:embed="rId3" cstate="print"/>
          <a:stretch>
            <a:fillRect/>
          </a:stretch>
        </p:blipFill>
        <p:spPr>
          <a:xfrm>
            <a:off x="2058038" y="1295401"/>
            <a:ext cx="8532178" cy="4364143"/>
          </a:xfrm>
          <a:prstGeom prst="rect">
            <a:avLst/>
          </a:prstGeom>
        </p:spPr>
      </p:pic>
    </p:spTree>
    <p:extLst>
      <p:ext uri="{BB962C8B-B14F-4D97-AF65-F5344CB8AC3E}">
        <p14:creationId xmlns:p14="http://schemas.microsoft.com/office/powerpoint/2010/main" xmlns="" val="386189183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047933" y="410827"/>
            <a:ext cx="10092971" cy="936800"/>
          </a:xfrm>
          <a:prstGeom prst="rect">
            <a:avLst/>
          </a:prstGeom>
        </p:spPr>
        <p:txBody>
          <a:bodyPr spcFirstLastPara="1" wrap="square" lIns="121873" tIns="121873" rIns="121873" bIns="121873" anchor="b" anchorCtr="0">
            <a:noAutofit/>
          </a:bodyPr>
          <a:lstStyle/>
          <a:p>
            <a:pPr lvl="0" algn="r" rtl="1"/>
            <a:r>
              <a:rPr lang="ar-LB" sz="3200" b="1" dirty="0" smtClean="0"/>
              <a:t>أنواع المجاري</a:t>
            </a:r>
            <a:r>
              <a:rPr lang="ar-LB" sz="2400" b="1" dirty="0" smtClean="0"/>
              <a:t/>
            </a:r>
            <a:br>
              <a:rPr lang="ar-LB" sz="2400" b="1" dirty="0" smtClean="0"/>
            </a:br>
            <a:r>
              <a:rPr lang="ar-LB" sz="2400" b="1" dirty="0" smtClean="0"/>
              <a:t>   </a:t>
            </a:r>
            <a:r>
              <a:rPr lang="ar-SA" sz="2400" dirty="0"/>
              <a:t>شبكة المجاري الجانبية الرئيسية / شبكة المجاري الفرعية المجاري الفرعية المجاري المصبوبة</a:t>
            </a:r>
            <a:endParaRPr sz="2400" b="1" dirty="0"/>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124</a:t>
            </a:fld>
            <a:endParaRPr>
              <a:solidFill>
                <a:srgbClr val="0091EA"/>
              </a:solidFill>
            </a:endParaRPr>
          </a:p>
        </p:txBody>
      </p:sp>
      <p:pic>
        <p:nvPicPr>
          <p:cNvPr id="7" name="Picture 6"/>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52089" y="1295403"/>
            <a:ext cx="8104723" cy="4810337"/>
          </a:xfrm>
          <a:prstGeom prst="rect">
            <a:avLst/>
          </a:prstGeom>
          <a:noFill/>
          <a:ln>
            <a:noFill/>
          </a:ln>
        </p:spPr>
      </p:pic>
      <p:sp>
        <p:nvSpPr>
          <p:cNvPr id="2" name="TextBox 1"/>
          <p:cNvSpPr txBox="1"/>
          <p:nvPr/>
        </p:nvSpPr>
        <p:spPr>
          <a:xfrm>
            <a:off x="6" y="6555111"/>
            <a:ext cx="3497057" cy="307750"/>
          </a:xfrm>
          <a:prstGeom prst="rect">
            <a:avLst/>
          </a:prstGeom>
          <a:noFill/>
        </p:spPr>
        <p:txBody>
          <a:bodyPr wrap="none" lIns="121893" tIns="60947" rIns="121893" bIns="60947" rtlCol="0">
            <a:spAutoFit/>
          </a:bodyPr>
          <a:lstStyle/>
          <a:p>
            <a:pPr>
              <a:buClr>
                <a:srgbClr val="000000"/>
              </a:buClr>
              <a:buFont typeface="Arial"/>
              <a:buNone/>
            </a:pPr>
            <a:r>
              <a:rPr lang="en-US" sz="1200" kern="0" dirty="0">
                <a:solidFill>
                  <a:srgbClr val="607D8B"/>
                </a:solidFill>
                <a:latin typeface="Calibri" pitchFamily="34" charset="0"/>
                <a:cs typeface="Calibri" pitchFamily="34" charset="0"/>
                <a:sym typeface="Arial"/>
              </a:rPr>
              <a:t>Water Supply &amp; Sewerage by E.W Steel and </a:t>
            </a:r>
            <a:r>
              <a:rPr lang="en-US" sz="1200" kern="0" dirty="0" err="1">
                <a:solidFill>
                  <a:srgbClr val="607D8B"/>
                </a:solidFill>
                <a:latin typeface="Calibri" pitchFamily="34" charset="0"/>
                <a:cs typeface="Calibri" pitchFamily="34" charset="0"/>
                <a:sym typeface="Arial"/>
              </a:rPr>
              <a:t>Mcghee</a:t>
            </a:r>
            <a:endParaRPr lang="en-US"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xmlns="" val="38075097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047933" y="410827"/>
            <a:ext cx="10092971" cy="936800"/>
          </a:xfrm>
          <a:prstGeom prst="rect">
            <a:avLst/>
          </a:prstGeom>
        </p:spPr>
        <p:txBody>
          <a:bodyPr spcFirstLastPara="1" wrap="square" lIns="121873" tIns="121873" rIns="121873" bIns="121873" anchor="b" anchorCtr="0">
            <a:noAutofit/>
          </a:bodyPr>
          <a:lstStyle/>
          <a:p>
            <a:pPr lvl="1" algn="r" rtl="1"/>
            <a:r>
              <a:rPr lang="ar-SA" sz="3600" b="1" dirty="0"/>
              <a:t>أنواع أنظمة الصرف الصحي</a:t>
            </a:r>
            <a:r>
              <a:rPr lang="ar-LB" sz="3600" b="1" dirty="0"/>
              <a:t> </a:t>
            </a:r>
            <a:endParaRPr sz="2400" dirty="0"/>
          </a:p>
        </p:txBody>
      </p:sp>
      <p:sp>
        <p:nvSpPr>
          <p:cNvPr id="77" name="Google Shape;77;p13"/>
          <p:cNvSpPr txBox="1"/>
          <p:nvPr/>
        </p:nvSpPr>
        <p:spPr>
          <a:xfrm>
            <a:off x="7999412" y="1513368"/>
            <a:ext cx="2945633" cy="4165600"/>
          </a:xfrm>
          <a:prstGeom prst="rect">
            <a:avLst/>
          </a:prstGeom>
          <a:noFill/>
          <a:ln>
            <a:noFill/>
          </a:ln>
        </p:spPr>
        <p:txBody>
          <a:bodyPr spcFirstLastPara="1" wrap="square" lIns="121873" tIns="121873" rIns="121873" bIns="121873" anchor="t" anchorCtr="0">
            <a:noAutofit/>
          </a:bodyPr>
          <a:lstStyle/>
          <a:p>
            <a:pPr algn="r">
              <a:spcBef>
                <a:spcPts val="800"/>
              </a:spcBef>
              <a:buClr>
                <a:srgbClr val="000000"/>
              </a:buClr>
            </a:pPr>
            <a:r>
              <a:rPr lang="ar-LB" sz="2800" b="1" kern="0" dirty="0" smtClean="0">
                <a:solidFill>
                  <a:srgbClr val="0091EA"/>
                </a:solidFill>
                <a:latin typeface="Source Sans Pro"/>
                <a:ea typeface="Source Sans Pro"/>
                <a:cs typeface="Source Sans Pro"/>
                <a:sym typeface="Source Sans Pro"/>
              </a:rPr>
              <a:t>نظام </a:t>
            </a:r>
            <a:r>
              <a:rPr lang="ar-LB" sz="2800" b="1" kern="0" dirty="0">
                <a:solidFill>
                  <a:srgbClr val="0091EA"/>
                </a:solidFill>
                <a:latin typeface="Source Sans Pro"/>
                <a:ea typeface="Source Sans Pro"/>
                <a:cs typeface="Source Sans Pro"/>
                <a:sym typeface="Source Sans Pro"/>
              </a:rPr>
              <a:t>مشترك</a:t>
            </a:r>
          </a:p>
          <a:p>
            <a:pPr algn="justLow" rtl="1">
              <a:buClr>
                <a:srgbClr val="000000"/>
              </a:buClr>
              <a:buFont typeface="Arial"/>
              <a:buNone/>
            </a:pPr>
            <a:r>
              <a:rPr lang="ar-SA" sz="2400" kern="0" dirty="0">
                <a:solidFill>
                  <a:srgbClr val="000000"/>
                </a:solidFill>
                <a:sym typeface="Arial"/>
              </a:rPr>
              <a:t>يفضل النظام المشترك عندما ؛</a:t>
            </a:r>
            <a:endParaRPr lang="en-US" sz="2400" kern="0" dirty="0">
              <a:solidFill>
                <a:srgbClr val="000000"/>
              </a:solidFill>
              <a:cs typeface="Arial"/>
              <a:sym typeface="Arial"/>
            </a:endParaRPr>
          </a:p>
          <a:p>
            <a:pPr algn="justLow" rtl="1">
              <a:buClr>
                <a:srgbClr val="000000"/>
              </a:buClr>
              <a:buFont typeface="Arial"/>
              <a:buNone/>
            </a:pPr>
            <a:r>
              <a:rPr lang="ar-LB" sz="2400" kern="0" dirty="0">
                <a:solidFill>
                  <a:srgbClr val="000000"/>
                </a:solidFill>
                <a:sym typeface="Arial"/>
              </a:rPr>
              <a:t>- </a:t>
            </a:r>
            <a:r>
              <a:rPr lang="ar-SA" sz="2400" kern="0" dirty="0">
                <a:solidFill>
                  <a:srgbClr val="000000"/>
                </a:solidFill>
                <a:sym typeface="Arial"/>
              </a:rPr>
              <a:t>يمكن التخلص من مياه الصرف الصحي مجتمعة دون معالجة</a:t>
            </a:r>
            <a:endParaRPr lang="en-US" sz="2400" kern="0" dirty="0">
              <a:solidFill>
                <a:srgbClr val="000000"/>
              </a:solidFill>
              <a:cs typeface="Arial"/>
              <a:sym typeface="Arial"/>
            </a:endParaRPr>
          </a:p>
          <a:p>
            <a:pPr algn="justLow" rtl="1">
              <a:buClr>
                <a:srgbClr val="000000"/>
              </a:buClr>
              <a:buFont typeface="Arial"/>
              <a:buNone/>
            </a:pPr>
            <a:r>
              <a:rPr lang="ar-LB" sz="2400" kern="0" dirty="0">
                <a:solidFill>
                  <a:srgbClr val="000000"/>
                </a:solidFill>
                <a:sym typeface="Arial"/>
              </a:rPr>
              <a:t>- </a:t>
            </a:r>
            <a:r>
              <a:rPr lang="ar-SA" sz="2400" kern="0" dirty="0">
                <a:solidFill>
                  <a:srgbClr val="000000"/>
                </a:solidFill>
                <a:sym typeface="Arial"/>
              </a:rPr>
              <a:t>تحتاج كل من المياه الصحية ومياه الأمطار إلى معالجة</a:t>
            </a:r>
            <a:endParaRPr lang="en-US" sz="2400" kern="0" dirty="0">
              <a:solidFill>
                <a:srgbClr val="000000"/>
              </a:solidFill>
              <a:cs typeface="Arial"/>
              <a:sym typeface="Arial"/>
            </a:endParaRPr>
          </a:p>
          <a:p>
            <a:pPr algn="justLow" rtl="1">
              <a:buClr>
                <a:srgbClr val="000000"/>
              </a:buClr>
              <a:buFont typeface="Arial"/>
              <a:buNone/>
            </a:pPr>
            <a:r>
              <a:rPr lang="ar-LB" sz="2400" kern="0" dirty="0">
                <a:solidFill>
                  <a:srgbClr val="000000"/>
                </a:solidFill>
                <a:sym typeface="Arial"/>
              </a:rPr>
              <a:t>- </a:t>
            </a:r>
            <a:r>
              <a:rPr lang="ar-SA" sz="2400" kern="0" dirty="0">
                <a:solidFill>
                  <a:srgbClr val="000000"/>
                </a:solidFill>
                <a:sym typeface="Arial"/>
              </a:rPr>
              <a:t>الشوارع ضيقة ولا يمكن مد مجاري صرف منفصلة</a:t>
            </a:r>
            <a:r>
              <a:rPr lang="ar-LB" sz="2400" b="1" kern="0" dirty="0">
                <a:solidFill>
                  <a:srgbClr val="0091EA"/>
                </a:solidFill>
                <a:latin typeface="Source Sans Pro"/>
                <a:ea typeface="Source Sans Pro"/>
                <a:cs typeface="Source Sans Pro"/>
                <a:sym typeface="Source Sans Pro"/>
              </a:rPr>
              <a:t> </a:t>
            </a:r>
            <a:endParaRPr sz="2400" kern="0" dirty="0">
              <a:solidFill>
                <a:srgbClr val="0091EA"/>
              </a:solidFill>
              <a:latin typeface="Source Sans Pro"/>
              <a:ea typeface="Source Sans Pro"/>
              <a:cs typeface="Source Sans Pro"/>
              <a:sym typeface="Source Sans Pro"/>
            </a:endParaRPr>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125</a:t>
            </a:fld>
            <a:endParaRPr>
              <a:solidFill>
                <a:srgbClr val="0091EA"/>
              </a:solidFill>
            </a:endParaRPr>
          </a:p>
        </p:txBody>
      </p:sp>
      <p:pic>
        <p:nvPicPr>
          <p:cNvPr id="7" name="Picture 6"/>
          <p:cNvPicPr/>
          <p:nvPr/>
        </p:nvPicPr>
        <p:blipFill>
          <a:blip r:embed="rId3" cstate="print"/>
          <a:stretch>
            <a:fillRect/>
          </a:stretch>
        </p:blipFill>
        <p:spPr>
          <a:xfrm>
            <a:off x="812588" y="1625600"/>
            <a:ext cx="7103060" cy="4165600"/>
          </a:xfrm>
          <a:prstGeom prst="rect">
            <a:avLst/>
          </a:prstGeom>
        </p:spPr>
      </p:pic>
      <p:sp>
        <p:nvSpPr>
          <p:cNvPr id="2" name="Rectangle 1"/>
          <p:cNvSpPr/>
          <p:nvPr/>
        </p:nvSpPr>
        <p:spPr>
          <a:xfrm>
            <a:off x="0" y="6555111"/>
            <a:ext cx="6703854" cy="307750"/>
          </a:xfrm>
          <a:prstGeom prst="rect">
            <a:avLst/>
          </a:prstGeom>
        </p:spPr>
        <p:txBody>
          <a:bodyPr wrap="square" lIns="121893" tIns="60947" rIns="121893" bIns="60947">
            <a:spAutoFit/>
          </a:bodyPr>
          <a:lstStyle/>
          <a:p>
            <a:pPr>
              <a:buClr>
                <a:srgbClr val="000000"/>
              </a:buClr>
              <a:buFont typeface="Arial"/>
              <a:buNone/>
            </a:pPr>
            <a:r>
              <a:rPr lang="en-US" sz="1200" kern="0" dirty="0">
                <a:solidFill>
                  <a:srgbClr val="607D8B"/>
                </a:solidFill>
                <a:latin typeface="Calibri" pitchFamily="34" charset="0"/>
                <a:cs typeface="Calibri" pitchFamily="34" charset="0"/>
                <a:sym typeface="Arial"/>
              </a:rPr>
              <a:t>Wastewater Engineering, </a:t>
            </a:r>
            <a:r>
              <a:rPr lang="en-US" sz="1200" kern="0" dirty="0" err="1">
                <a:solidFill>
                  <a:srgbClr val="607D8B"/>
                </a:solidFill>
                <a:latin typeface="Calibri" pitchFamily="34" charset="0"/>
                <a:cs typeface="Calibri" pitchFamily="34" charset="0"/>
                <a:sym typeface="Arial"/>
              </a:rPr>
              <a:t>treatement</a:t>
            </a:r>
            <a:r>
              <a:rPr lang="en-US" sz="1200" kern="0" dirty="0">
                <a:solidFill>
                  <a:srgbClr val="607D8B"/>
                </a:solidFill>
                <a:latin typeface="Calibri" pitchFamily="34" charset="0"/>
                <a:cs typeface="Calibri" pitchFamily="34" charset="0"/>
                <a:sym typeface="Arial"/>
              </a:rPr>
              <a:t>, disposal, Reuse by Metcalf and Eddy,3</a:t>
            </a:r>
            <a:r>
              <a:rPr lang="en-US" sz="1200" kern="0" baseline="30000" dirty="0">
                <a:solidFill>
                  <a:srgbClr val="607D8B"/>
                </a:solidFill>
                <a:latin typeface="Calibri" pitchFamily="34" charset="0"/>
                <a:cs typeface="Calibri" pitchFamily="34" charset="0"/>
                <a:sym typeface="Arial"/>
              </a:rPr>
              <a:t>rd</a:t>
            </a:r>
            <a:r>
              <a:rPr lang="en-US" sz="1200" kern="0" dirty="0">
                <a:solidFill>
                  <a:srgbClr val="607D8B"/>
                </a:solidFill>
                <a:latin typeface="Calibri" pitchFamily="34" charset="0"/>
                <a:cs typeface="Calibri" pitchFamily="34" charset="0"/>
                <a:sym typeface="Arial"/>
              </a:rPr>
              <a:t> Edition</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xmlns="" val="40069976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047933" y="410827"/>
            <a:ext cx="10092971" cy="936800"/>
          </a:xfrm>
          <a:prstGeom prst="rect">
            <a:avLst/>
          </a:prstGeom>
        </p:spPr>
        <p:txBody>
          <a:bodyPr spcFirstLastPara="1" wrap="square" lIns="121873" tIns="121873" rIns="121873" bIns="121873" anchor="b" anchorCtr="0">
            <a:noAutofit/>
          </a:bodyPr>
          <a:lstStyle/>
          <a:p>
            <a:pPr lvl="1" algn="r" rtl="1"/>
            <a:r>
              <a:rPr lang="ar-SA" sz="3600" b="1" dirty="0"/>
              <a:t>أنواع أنظمة الصرف الصحي</a:t>
            </a:r>
            <a:r>
              <a:rPr lang="ar-LB" sz="3600" b="1" dirty="0"/>
              <a:t> </a:t>
            </a:r>
            <a:endParaRPr sz="2400" dirty="0"/>
          </a:p>
        </p:txBody>
      </p:sp>
      <p:sp>
        <p:nvSpPr>
          <p:cNvPr id="77" name="Google Shape;77;p13"/>
          <p:cNvSpPr txBox="1"/>
          <p:nvPr/>
        </p:nvSpPr>
        <p:spPr>
          <a:xfrm>
            <a:off x="8430602" y="1513368"/>
            <a:ext cx="2624376" cy="4165600"/>
          </a:xfrm>
          <a:prstGeom prst="rect">
            <a:avLst/>
          </a:prstGeom>
          <a:noFill/>
          <a:ln>
            <a:noFill/>
          </a:ln>
        </p:spPr>
        <p:txBody>
          <a:bodyPr spcFirstLastPara="1" wrap="square" lIns="121873" tIns="121873" rIns="121873" bIns="121873" anchor="t" anchorCtr="0">
            <a:noAutofit/>
          </a:bodyPr>
          <a:lstStyle/>
          <a:p>
            <a:pPr algn="r">
              <a:spcBef>
                <a:spcPts val="800"/>
              </a:spcBef>
              <a:buClr>
                <a:srgbClr val="000000"/>
              </a:buClr>
            </a:pPr>
            <a:r>
              <a:rPr lang="ar-LB" sz="2800" b="1" kern="0" dirty="0">
                <a:solidFill>
                  <a:srgbClr val="0091EA"/>
                </a:solidFill>
                <a:latin typeface="Source Sans Pro"/>
                <a:ea typeface="Source Sans Pro"/>
                <a:cs typeface="Source Sans Pro"/>
                <a:sym typeface="Source Sans Pro"/>
              </a:rPr>
              <a:t>نظام منفصل</a:t>
            </a:r>
          </a:p>
          <a:p>
            <a:pPr algn="justLow" rtl="1">
              <a:buClr>
                <a:srgbClr val="000000"/>
              </a:buClr>
              <a:buFont typeface="Arial"/>
              <a:buNone/>
            </a:pPr>
            <a:r>
              <a:rPr lang="ar-SA" sz="2400" kern="0" dirty="0">
                <a:solidFill>
                  <a:srgbClr val="000000"/>
                </a:solidFill>
                <a:sym typeface="Arial"/>
              </a:rPr>
              <a:t>يفضل النظام الم</a:t>
            </a:r>
            <a:r>
              <a:rPr lang="ar-LB" sz="2400" kern="0" dirty="0">
                <a:solidFill>
                  <a:srgbClr val="000000"/>
                </a:solidFill>
                <a:sym typeface="Arial"/>
              </a:rPr>
              <a:t>نفصل</a:t>
            </a:r>
            <a:r>
              <a:rPr lang="ar-SA" sz="2400" kern="0" dirty="0">
                <a:solidFill>
                  <a:srgbClr val="000000"/>
                </a:solidFill>
                <a:sym typeface="Arial"/>
              </a:rPr>
              <a:t> عندما ؛</a:t>
            </a:r>
            <a:endParaRPr lang="en-US" sz="2400" kern="0" dirty="0">
              <a:solidFill>
                <a:srgbClr val="000000"/>
              </a:solidFill>
              <a:cs typeface="Arial"/>
              <a:sym typeface="Arial"/>
            </a:endParaRPr>
          </a:p>
          <a:p>
            <a:pPr algn="r" rtl="1">
              <a:buClr>
                <a:srgbClr val="000000"/>
              </a:buClr>
              <a:buFont typeface="Arial"/>
              <a:buNone/>
            </a:pPr>
            <a:r>
              <a:rPr lang="ar-LB" sz="2400" kern="0" dirty="0">
                <a:solidFill>
                  <a:srgbClr val="000000"/>
                </a:solidFill>
                <a:sym typeface="Arial"/>
              </a:rPr>
              <a:t>- </a:t>
            </a:r>
            <a:r>
              <a:rPr lang="ar-SA" sz="2400" kern="0" dirty="0">
                <a:solidFill>
                  <a:srgbClr val="000000"/>
                </a:solidFill>
                <a:sym typeface="Arial"/>
              </a:rPr>
              <a:t>هناك حاجة فورية لجمع مياه الصرف الصحي ولكن ليس لمياه العواصف.</a:t>
            </a:r>
            <a:endParaRPr lang="en-US" sz="2400" kern="0" dirty="0">
              <a:solidFill>
                <a:srgbClr val="000000"/>
              </a:solidFill>
              <a:cs typeface="Arial"/>
              <a:sym typeface="Arial"/>
            </a:endParaRPr>
          </a:p>
          <a:p>
            <a:pPr algn="r" rtl="1">
              <a:buClr>
                <a:srgbClr val="000000"/>
              </a:buClr>
              <a:buFont typeface="Arial"/>
              <a:buNone/>
            </a:pPr>
            <a:r>
              <a:rPr lang="ar-LB" sz="2400" kern="0" dirty="0">
                <a:solidFill>
                  <a:srgbClr val="000000"/>
                </a:solidFill>
                <a:sym typeface="Arial"/>
              </a:rPr>
              <a:t>- </a:t>
            </a:r>
            <a:r>
              <a:rPr lang="ar-SA" sz="2400" kern="0" dirty="0">
                <a:solidFill>
                  <a:srgbClr val="000000"/>
                </a:solidFill>
                <a:sym typeface="Arial"/>
              </a:rPr>
              <a:t>عندما تحتاج مياه الصرف الصحي إلى المعالجة ولكن مياه العواصف لا تحتاج إليها</a:t>
            </a:r>
            <a:endParaRPr lang="en-US" sz="2400" kern="0" dirty="0">
              <a:solidFill>
                <a:srgbClr val="000000"/>
              </a:solidFill>
              <a:cs typeface="Arial"/>
              <a:sym typeface="Arial"/>
            </a:endParaRPr>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126</a:t>
            </a:fld>
            <a:endParaRPr>
              <a:solidFill>
                <a:srgbClr val="0091EA"/>
              </a:solidFill>
            </a:endParaRPr>
          </a:p>
        </p:txBody>
      </p:sp>
      <p:pic>
        <p:nvPicPr>
          <p:cNvPr id="6" name="Picture 5"/>
          <p:cNvPicPr/>
          <p:nvPr/>
        </p:nvPicPr>
        <p:blipFill>
          <a:blip r:embed="rId3" cstate="print"/>
          <a:stretch>
            <a:fillRect/>
          </a:stretch>
        </p:blipFill>
        <p:spPr>
          <a:xfrm>
            <a:off x="1015741" y="1421808"/>
            <a:ext cx="7323411" cy="4597992"/>
          </a:xfrm>
          <a:prstGeom prst="rect">
            <a:avLst/>
          </a:prstGeom>
        </p:spPr>
      </p:pic>
      <p:sp>
        <p:nvSpPr>
          <p:cNvPr id="2" name="Rectangle 1"/>
          <p:cNvSpPr/>
          <p:nvPr/>
        </p:nvSpPr>
        <p:spPr>
          <a:xfrm>
            <a:off x="5" y="6555111"/>
            <a:ext cx="3870557" cy="307750"/>
          </a:xfrm>
          <a:prstGeom prst="rect">
            <a:avLst/>
          </a:prstGeom>
        </p:spPr>
        <p:txBody>
          <a:bodyPr wrap="none" lIns="121893" tIns="60947" rIns="121893" bIns="60947">
            <a:spAutoFit/>
          </a:bodyPr>
          <a:lstStyle/>
          <a:p>
            <a:pPr>
              <a:buClr>
                <a:srgbClr val="000000"/>
              </a:buClr>
              <a:buFont typeface="Arial"/>
              <a:buNone/>
            </a:pPr>
            <a:r>
              <a:rPr lang="en-US" sz="1200" kern="0" dirty="0">
                <a:solidFill>
                  <a:srgbClr val="607D8B"/>
                </a:solidFill>
                <a:cs typeface="Arial"/>
                <a:sym typeface="Arial"/>
              </a:rPr>
              <a:t>water and wastewater Engineering by Fair and Geyer</a:t>
            </a:r>
            <a:endParaRPr lang="fr-FR" sz="1200" kern="0" dirty="0">
              <a:solidFill>
                <a:srgbClr val="607D8B"/>
              </a:solidFill>
              <a:cs typeface="Arial"/>
              <a:sym typeface="Arial"/>
            </a:endParaRPr>
          </a:p>
        </p:txBody>
      </p:sp>
    </p:spTree>
    <p:extLst>
      <p:ext uri="{BB962C8B-B14F-4D97-AF65-F5344CB8AC3E}">
        <p14:creationId xmlns:p14="http://schemas.microsoft.com/office/powerpoint/2010/main" xmlns="" val="255285110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047933" y="410827"/>
            <a:ext cx="10092971" cy="936800"/>
          </a:xfrm>
          <a:prstGeom prst="rect">
            <a:avLst/>
          </a:prstGeom>
        </p:spPr>
        <p:txBody>
          <a:bodyPr spcFirstLastPara="1" wrap="square" lIns="121873" tIns="121873" rIns="121873" bIns="121873" anchor="b" anchorCtr="0">
            <a:noAutofit/>
          </a:bodyPr>
          <a:lstStyle/>
          <a:p>
            <a:pPr lvl="1" algn="r" rtl="1"/>
            <a:r>
              <a:rPr lang="ar-SA" sz="3600" b="1" dirty="0"/>
              <a:t>أنواع أنظمة الصرف الصحي</a:t>
            </a:r>
            <a:r>
              <a:rPr lang="ar-LB" sz="3600" b="1" dirty="0"/>
              <a:t> </a:t>
            </a:r>
            <a:endParaRPr sz="2400" dirty="0"/>
          </a:p>
        </p:txBody>
      </p:sp>
      <p:sp>
        <p:nvSpPr>
          <p:cNvPr id="77" name="Google Shape;77;p13"/>
          <p:cNvSpPr txBox="1"/>
          <p:nvPr/>
        </p:nvSpPr>
        <p:spPr>
          <a:xfrm>
            <a:off x="5484971" y="1064141"/>
            <a:ext cx="2624376" cy="594832"/>
          </a:xfrm>
          <a:prstGeom prst="rect">
            <a:avLst/>
          </a:prstGeom>
          <a:noFill/>
          <a:ln>
            <a:noFill/>
          </a:ln>
        </p:spPr>
        <p:txBody>
          <a:bodyPr spcFirstLastPara="1" wrap="square" lIns="121873" tIns="121873" rIns="121873" bIns="121873" anchor="t" anchorCtr="0">
            <a:noAutofit/>
          </a:bodyPr>
          <a:lstStyle/>
          <a:p>
            <a:pPr algn="r" rtl="1">
              <a:spcBef>
                <a:spcPts val="800"/>
              </a:spcBef>
              <a:buClr>
                <a:srgbClr val="000000"/>
              </a:buClr>
            </a:pPr>
            <a:r>
              <a:rPr lang="ar-LB" sz="2800" b="1" kern="0" dirty="0">
                <a:solidFill>
                  <a:srgbClr val="0091EA"/>
                </a:solidFill>
                <a:latin typeface="Source Sans Pro"/>
                <a:ea typeface="Source Sans Pro"/>
                <a:cs typeface="Source Sans Pro"/>
                <a:sym typeface="Source Sans Pro"/>
              </a:rPr>
              <a:t>نظام منفصل جزئيا</a:t>
            </a:r>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127</a:t>
            </a:fld>
            <a:endParaRPr>
              <a:solidFill>
                <a:srgbClr val="0091EA"/>
              </a:solidFill>
            </a:endParaRPr>
          </a:p>
        </p:txBody>
      </p:sp>
      <p:pic>
        <p:nvPicPr>
          <p:cNvPr id="7" name="Picture 6"/>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71567" y="1658974"/>
            <a:ext cx="8185788" cy="4843427"/>
          </a:xfrm>
          <a:prstGeom prst="rect">
            <a:avLst/>
          </a:prstGeom>
          <a:noFill/>
          <a:ln>
            <a:noFill/>
          </a:ln>
        </p:spPr>
      </p:pic>
    </p:spTree>
    <p:extLst>
      <p:ext uri="{BB962C8B-B14F-4D97-AF65-F5344CB8AC3E}">
        <p14:creationId xmlns:p14="http://schemas.microsoft.com/office/powerpoint/2010/main" xmlns="" val="315067261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9022758" y="1371600"/>
            <a:ext cx="2100854" cy="3352800"/>
          </a:xfrm>
          <a:prstGeom prst="rect">
            <a:avLst/>
          </a:prstGeom>
        </p:spPr>
        <p:txBody>
          <a:bodyPr spcFirstLastPara="1" wrap="square" lIns="121873" tIns="121873" rIns="121873" bIns="121873" anchor="ctr" anchorCtr="0">
            <a:noAutofit/>
          </a:bodyPr>
          <a:lstStyle/>
          <a:p>
            <a:pPr lvl="0" rtl="1"/>
            <a:r>
              <a:rPr lang="ar-SA" sz="2800" b="1" dirty="0" smtClean="0"/>
              <a:t>توزيع </a:t>
            </a:r>
            <a:r>
              <a:rPr lang="ar-SA" sz="2800" b="1" dirty="0"/>
              <a:t>المياه العادمة في البحر الأبيض </a:t>
            </a:r>
            <a:r>
              <a:rPr lang="ar-SA" sz="2800" b="1" dirty="0" smtClean="0"/>
              <a:t>المتوسط</a:t>
            </a:r>
            <a:endParaRPr sz="2800" dirty="0"/>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128</a:t>
            </a:fld>
            <a:endParaRPr>
              <a:solidFill>
                <a:srgbClr val="0091EA"/>
              </a:solidFill>
            </a:endParaRPr>
          </a:p>
        </p:txBody>
      </p:sp>
      <p:pic>
        <p:nvPicPr>
          <p:cNvPr id="7" name="Picture 6"/>
          <p:cNvPicPr/>
          <p:nvPr/>
        </p:nvPicPr>
        <p:blipFill>
          <a:blip r:embed="rId3" cstate="print"/>
          <a:stretch>
            <a:fillRect/>
          </a:stretch>
        </p:blipFill>
        <p:spPr>
          <a:xfrm>
            <a:off x="2539338" y="76200"/>
            <a:ext cx="6500707" cy="6705600"/>
          </a:xfrm>
          <a:prstGeom prst="rect">
            <a:avLst/>
          </a:prstGeom>
        </p:spPr>
      </p:pic>
    </p:spTree>
    <p:extLst>
      <p:ext uri="{BB962C8B-B14F-4D97-AF65-F5344CB8AC3E}">
        <p14:creationId xmlns:p14="http://schemas.microsoft.com/office/powerpoint/2010/main" xmlns="" val="201477587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227013" y="228600"/>
            <a:ext cx="11734800" cy="936800"/>
          </a:xfrm>
          <a:prstGeom prst="rect">
            <a:avLst/>
          </a:prstGeom>
        </p:spPr>
        <p:txBody>
          <a:bodyPr spcFirstLastPara="1" wrap="square" lIns="121873" tIns="121873" rIns="121873" bIns="121873" anchor="b" anchorCtr="0">
            <a:noAutofit/>
          </a:bodyPr>
          <a:lstStyle/>
          <a:p>
            <a:pPr lvl="1" algn="r" rtl="1"/>
            <a:r>
              <a:rPr lang="ar-SA" sz="3600" b="1" dirty="0"/>
              <a:t>إمدادات مياه الصرف الصحي بالمقارنة مع عدد </a:t>
            </a:r>
            <a:r>
              <a:rPr lang="ar-SA" sz="3600" b="1" dirty="0" smtClean="0"/>
              <a:t>السكان</a:t>
            </a:r>
            <a:r>
              <a:rPr lang="ar-SY" sz="3600" b="1" dirty="0" smtClean="0"/>
              <a:t> (في عام 1997)</a:t>
            </a:r>
            <a:endParaRPr lang="en-US" sz="3600" dirty="0"/>
          </a:p>
        </p:txBody>
      </p:sp>
      <p:sp>
        <p:nvSpPr>
          <p:cNvPr id="77" name="Google Shape;77;p13"/>
          <p:cNvSpPr txBox="1"/>
          <p:nvPr/>
        </p:nvSpPr>
        <p:spPr>
          <a:xfrm>
            <a:off x="5561016" y="1119352"/>
            <a:ext cx="5333996" cy="990600"/>
          </a:xfrm>
          <a:prstGeom prst="rect">
            <a:avLst/>
          </a:prstGeom>
          <a:noFill/>
          <a:ln>
            <a:noFill/>
          </a:ln>
        </p:spPr>
        <p:txBody>
          <a:bodyPr spcFirstLastPara="1" wrap="square" lIns="121873" tIns="121873" rIns="121873" bIns="121873" anchor="t" anchorCtr="0">
            <a:noAutofit/>
          </a:bodyPr>
          <a:lstStyle/>
          <a:p>
            <a:pPr algn="r" rtl="1">
              <a:spcBef>
                <a:spcPts val="800"/>
              </a:spcBef>
              <a:buClr>
                <a:srgbClr val="000000"/>
              </a:buClr>
            </a:pPr>
            <a:r>
              <a:rPr lang="ar-LB" sz="2600" kern="0" dirty="0">
                <a:solidFill>
                  <a:srgbClr val="0091EA"/>
                </a:solidFill>
                <a:latin typeface="Source Sans Pro"/>
                <a:ea typeface="Source Sans Pro"/>
                <a:cs typeface="Source Sans Pro"/>
                <a:sym typeface="Source Sans Pro"/>
              </a:rPr>
              <a:t>معدل ربط السكان بشبكة مياه لصرف الصحي</a:t>
            </a:r>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129</a:t>
            </a:fld>
            <a:endParaRPr>
              <a:solidFill>
                <a:srgbClr val="0091EA"/>
              </a:solidFill>
            </a:endParaRPr>
          </a:p>
        </p:txBody>
      </p:sp>
      <p:graphicFrame>
        <p:nvGraphicFramePr>
          <p:cNvPr id="6" name="Chart 5"/>
          <p:cNvGraphicFramePr/>
          <p:nvPr>
            <p:extLst>
              <p:ext uri="{D42A27DB-BD31-4B8C-83A1-F6EECF244321}">
                <p14:modId xmlns:p14="http://schemas.microsoft.com/office/powerpoint/2010/main" xmlns="" val="4106963439"/>
              </p:ext>
            </p:extLst>
          </p:nvPr>
        </p:nvGraphicFramePr>
        <p:xfrm>
          <a:off x="7165166" y="2209805"/>
          <a:ext cx="4765493" cy="36889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xmlns="" val="2609265873"/>
              </p:ext>
            </p:extLst>
          </p:nvPr>
        </p:nvGraphicFramePr>
        <p:xfrm>
          <a:off x="406300" y="1213000"/>
          <a:ext cx="7021272" cy="5207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140546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63269" y="645840"/>
            <a:ext cx="10969943" cy="1259160"/>
          </a:xfrm>
        </p:spPr>
        <p:txBody>
          <a:bodyPr>
            <a:normAutofit/>
          </a:bodyPr>
          <a:lstStyle/>
          <a:p>
            <a:pPr lvl="0" algn="justLow" rtl="1"/>
            <a:r>
              <a:rPr lang="ar-LB" sz="2200" dirty="0"/>
              <a:t>إن سلوك المشترين و البائعين يقود الأسواق بشكل طبيعي إلى التوازن. إن كان سعر السوق فوق سعر التوازن يؤدي ذلك إلى طفرة في العرض مما يؤدي إلى إنخفاض سعر السوق. و إن كان سعر السوق تحت سعر التوازن يؤدي ذلك إلى طفرة في الطلب مما يؤدي إلى إرتفاع سعر السوق.</a:t>
            </a:r>
            <a:endParaRPr lang="en-US" sz="2200" dirty="0"/>
          </a:p>
          <a:p>
            <a:pPr algn="justLow" rtl="1"/>
            <a:endParaRPr lang="en-US" sz="2200" dirty="0"/>
          </a:p>
        </p:txBody>
      </p:sp>
      <p:grpSp>
        <p:nvGrpSpPr>
          <p:cNvPr id="5" name="Gruppieren 4"/>
          <p:cNvGrpSpPr/>
          <p:nvPr/>
        </p:nvGrpSpPr>
        <p:grpSpPr>
          <a:xfrm>
            <a:off x="719216" y="1828800"/>
            <a:ext cx="10750394" cy="4108950"/>
            <a:chOff x="1907704" y="3645024"/>
            <a:chExt cx="6010994" cy="2181225"/>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4048" y="3645024"/>
              <a:ext cx="2914650" cy="2181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07704" y="3683124"/>
              <a:ext cx="2914650" cy="2143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96559478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558609" y="434800"/>
            <a:ext cx="11174603" cy="936800"/>
          </a:xfrm>
          <a:prstGeom prst="rect">
            <a:avLst/>
          </a:prstGeom>
        </p:spPr>
        <p:txBody>
          <a:bodyPr spcFirstLastPara="1" wrap="square" lIns="121873" tIns="121873" rIns="121873" bIns="121873" anchor="b" anchorCtr="0">
            <a:noAutofit/>
          </a:bodyPr>
          <a:lstStyle/>
          <a:p>
            <a:pPr lvl="1" algn="r" rtl="1"/>
            <a:r>
              <a:rPr lang="ar-SA" sz="3400" b="1" dirty="0"/>
              <a:t>معدل إمدادات المياه ومياه الصرف الصحي في لبنان بالمقارنة مع عدد السكان</a:t>
            </a:r>
            <a:endParaRPr lang="en-US" sz="3400" dirty="0"/>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130</a:t>
            </a:fld>
            <a:endParaRPr>
              <a:solidFill>
                <a:srgbClr val="0091EA"/>
              </a:solidFill>
            </a:endParaRPr>
          </a:p>
        </p:txBody>
      </p:sp>
      <p:graphicFrame>
        <p:nvGraphicFramePr>
          <p:cNvPr id="7" name="Chart 6"/>
          <p:cNvGraphicFramePr/>
          <p:nvPr>
            <p:extLst>
              <p:ext uri="{D42A27DB-BD31-4B8C-83A1-F6EECF244321}">
                <p14:modId xmlns:p14="http://schemas.microsoft.com/office/powerpoint/2010/main" xmlns="" val="881309087"/>
              </p:ext>
            </p:extLst>
          </p:nvPr>
        </p:nvGraphicFramePr>
        <p:xfrm>
          <a:off x="5180256" y="1397000"/>
          <a:ext cx="6053783" cy="4876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xmlns="" val="3970216948"/>
              </p:ext>
            </p:extLst>
          </p:nvPr>
        </p:nvGraphicFramePr>
        <p:xfrm>
          <a:off x="812588" y="1397000"/>
          <a:ext cx="4164515" cy="4876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343950336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989012" y="358600"/>
            <a:ext cx="10591804" cy="936800"/>
          </a:xfrm>
          <a:prstGeom prst="rect">
            <a:avLst/>
          </a:prstGeom>
        </p:spPr>
        <p:txBody>
          <a:bodyPr spcFirstLastPara="1" wrap="square" lIns="121873" tIns="121873" rIns="121873" bIns="121873" anchor="b" anchorCtr="0">
            <a:noAutofit/>
          </a:bodyPr>
          <a:lstStyle/>
          <a:p>
            <a:pPr lvl="2" algn="r" rtl="1"/>
            <a:r>
              <a:rPr lang="en-US" sz="3600" b="1" dirty="0" err="1"/>
              <a:t>مستوى</a:t>
            </a:r>
            <a:r>
              <a:rPr lang="en-US" sz="3600" b="1" dirty="0"/>
              <a:t> </a:t>
            </a:r>
            <a:r>
              <a:rPr lang="en-US" sz="3600" b="1" dirty="0" err="1"/>
              <a:t>معالجة</a:t>
            </a:r>
            <a:r>
              <a:rPr lang="en-US" sz="3600" b="1" dirty="0"/>
              <a:t> </a:t>
            </a:r>
            <a:r>
              <a:rPr lang="en-US" sz="3600" b="1" dirty="0" err="1"/>
              <a:t>مياه</a:t>
            </a:r>
            <a:r>
              <a:rPr lang="en-US" sz="3600" b="1" dirty="0"/>
              <a:t> </a:t>
            </a:r>
            <a:r>
              <a:rPr lang="en-US" sz="3600" b="1" dirty="0" err="1"/>
              <a:t>الصرف</a:t>
            </a:r>
            <a:r>
              <a:rPr lang="en-US" sz="3600" b="1" dirty="0"/>
              <a:t> </a:t>
            </a:r>
            <a:r>
              <a:rPr lang="en-US" sz="3600" b="1" dirty="0" err="1"/>
              <a:t>الصحي</a:t>
            </a:r>
            <a:r>
              <a:rPr lang="en-US" sz="3600" b="1" dirty="0"/>
              <a:t> </a:t>
            </a:r>
            <a:r>
              <a:rPr lang="en-US" sz="3600" b="1" dirty="0" err="1"/>
              <a:t>على</a:t>
            </a:r>
            <a:r>
              <a:rPr lang="en-US" sz="3600" b="1" dirty="0"/>
              <a:t> </a:t>
            </a:r>
            <a:r>
              <a:rPr lang="en-US" sz="3600" b="1" dirty="0" err="1"/>
              <a:t>مستوى</a:t>
            </a:r>
            <a:r>
              <a:rPr lang="en-US" sz="3600" b="1" dirty="0"/>
              <a:t> </a:t>
            </a:r>
            <a:r>
              <a:rPr lang="en-US" sz="3600" b="1" dirty="0" err="1"/>
              <a:t>المتوسط</a:t>
            </a:r>
            <a:r>
              <a:rPr lang="en-US" sz="3600" b="1" dirty="0"/>
              <a:t> </a:t>
            </a:r>
            <a:r>
              <a:rPr lang="en-US" sz="3600" b="1" dirty="0" err="1"/>
              <a:t>الإقليمي</a:t>
            </a:r>
            <a:endParaRPr lang="en-US" sz="4000" dirty="0"/>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131</a:t>
            </a:fld>
            <a:endParaRPr>
              <a:solidFill>
                <a:srgbClr val="0091EA"/>
              </a:solidFill>
            </a:endParaRPr>
          </a:p>
        </p:txBody>
      </p:sp>
      <p:pic>
        <p:nvPicPr>
          <p:cNvPr id="6" name="Picture 5"/>
          <p:cNvPicPr/>
          <p:nvPr/>
        </p:nvPicPr>
        <p:blipFill>
          <a:blip r:embed="rId3" cstate="print"/>
          <a:stretch>
            <a:fillRect/>
          </a:stretch>
        </p:blipFill>
        <p:spPr>
          <a:xfrm>
            <a:off x="1523603" y="1295401"/>
            <a:ext cx="9751060" cy="5384800"/>
          </a:xfrm>
          <a:prstGeom prst="rect">
            <a:avLst/>
          </a:prstGeom>
        </p:spPr>
      </p:pic>
      <p:sp>
        <p:nvSpPr>
          <p:cNvPr id="5" name="Rectangle 4"/>
          <p:cNvSpPr/>
          <p:nvPr/>
        </p:nvSpPr>
        <p:spPr>
          <a:xfrm>
            <a:off x="1" y="6705600"/>
            <a:ext cx="7054282" cy="256480"/>
          </a:xfrm>
          <a:prstGeom prst="rect">
            <a:avLst/>
          </a:prstGeom>
        </p:spPr>
        <p:txBody>
          <a:bodyPr wrap="square">
            <a:spAutoFit/>
          </a:bodyPr>
          <a:lstStyle/>
          <a:p>
            <a:r>
              <a:rPr lang="en-US" sz="1600" baseline="30000" dirty="0">
                <a:solidFill>
                  <a:srgbClr val="607D8B"/>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xmlns="" val="83058723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7008812" y="609600"/>
            <a:ext cx="4267199" cy="5686600"/>
          </a:xfrm>
          <a:prstGeom prst="rect">
            <a:avLst/>
          </a:prstGeom>
        </p:spPr>
        <p:txBody>
          <a:bodyPr spcFirstLastPara="1" wrap="square" lIns="121873" tIns="121873" rIns="121873" bIns="121873" anchor="b" anchorCtr="0">
            <a:noAutofit/>
          </a:bodyPr>
          <a:lstStyle/>
          <a:p>
            <a:pPr algn="r" rtl="1"/>
            <a:r>
              <a:rPr lang="ar-SA" sz="3200" b="1" dirty="0"/>
              <a:t>محطات معالجة مياه الصرف الصحي في لبنان </a:t>
            </a:r>
            <a:r>
              <a:rPr lang="ar-LB" b="1" dirty="0" smtClean="0"/>
              <a:t/>
            </a:r>
            <a:br>
              <a:rPr lang="ar-LB" b="1" dirty="0" smtClean="0"/>
            </a:br>
            <a:r>
              <a:rPr lang="ar-LB" b="1" dirty="0" smtClean="0"/>
              <a:t/>
            </a:r>
            <a:br>
              <a:rPr lang="ar-LB" b="1" dirty="0" smtClean="0"/>
            </a:br>
            <a:r>
              <a:rPr lang="en-US" dirty="0" err="1">
                <a:solidFill>
                  <a:schemeClr val="tx1"/>
                </a:solidFill>
              </a:rPr>
              <a:t>في</a:t>
            </a:r>
            <a:r>
              <a:rPr lang="en-US" dirty="0">
                <a:solidFill>
                  <a:schemeClr val="tx1"/>
                </a:solidFill>
              </a:rPr>
              <a:t> </a:t>
            </a:r>
            <a:r>
              <a:rPr lang="en-US" dirty="0" err="1">
                <a:solidFill>
                  <a:schemeClr val="tx1"/>
                </a:solidFill>
              </a:rPr>
              <a:t>لبنان</a:t>
            </a:r>
            <a:r>
              <a:rPr lang="en-US" dirty="0">
                <a:solidFill>
                  <a:schemeClr val="tx1"/>
                </a:solidFill>
              </a:rPr>
              <a:t> </a:t>
            </a:r>
            <a:r>
              <a:rPr lang="en-US" dirty="0" err="1">
                <a:solidFill>
                  <a:schemeClr val="tx1"/>
                </a:solidFill>
              </a:rPr>
              <a:t>حتى</a:t>
            </a:r>
            <a:r>
              <a:rPr lang="en-US" dirty="0">
                <a:solidFill>
                  <a:schemeClr val="tx1"/>
                </a:solidFill>
              </a:rPr>
              <a:t> </a:t>
            </a:r>
            <a:r>
              <a:rPr lang="en-US" dirty="0" err="1">
                <a:solidFill>
                  <a:schemeClr val="tx1"/>
                </a:solidFill>
              </a:rPr>
              <a:t>الآن</a:t>
            </a:r>
            <a:r>
              <a:rPr lang="en-US" dirty="0">
                <a:solidFill>
                  <a:schemeClr val="tx1"/>
                </a:solidFill>
              </a:rPr>
              <a:t> </a:t>
            </a:r>
            <a:r>
              <a:rPr lang="en-US" dirty="0" err="1">
                <a:solidFill>
                  <a:schemeClr val="tx1"/>
                </a:solidFill>
              </a:rPr>
              <a:t>واحد</a:t>
            </a:r>
            <a:r>
              <a:rPr lang="en-US" dirty="0">
                <a:solidFill>
                  <a:schemeClr val="tx1"/>
                </a:solidFill>
              </a:rPr>
              <a:t> </a:t>
            </a:r>
            <a:r>
              <a:rPr lang="en-US" dirty="0" err="1">
                <a:solidFill>
                  <a:schemeClr val="tx1"/>
                </a:solidFill>
              </a:rPr>
              <a:t>وثلاثون</a:t>
            </a:r>
            <a:r>
              <a:rPr lang="en-US" dirty="0">
                <a:solidFill>
                  <a:schemeClr val="tx1"/>
                </a:solidFill>
              </a:rPr>
              <a:t> </a:t>
            </a:r>
            <a:r>
              <a:rPr lang="en-US" dirty="0" err="1">
                <a:solidFill>
                  <a:schemeClr val="tx1"/>
                </a:solidFill>
              </a:rPr>
              <a:t>محطة</a:t>
            </a:r>
            <a:r>
              <a:rPr lang="en-US" dirty="0">
                <a:solidFill>
                  <a:schemeClr val="tx1"/>
                </a:solidFill>
              </a:rPr>
              <a:t> </a:t>
            </a:r>
            <a:r>
              <a:rPr lang="en-US" dirty="0" err="1">
                <a:solidFill>
                  <a:schemeClr val="tx1"/>
                </a:solidFill>
              </a:rPr>
              <a:t>لمعالجة</a:t>
            </a:r>
            <a:r>
              <a:rPr lang="en-US" dirty="0">
                <a:solidFill>
                  <a:schemeClr val="tx1"/>
                </a:solidFill>
              </a:rPr>
              <a:t> </a:t>
            </a:r>
            <a:r>
              <a:rPr lang="en-US" dirty="0" err="1">
                <a:solidFill>
                  <a:schemeClr val="tx1"/>
                </a:solidFill>
              </a:rPr>
              <a:t>مياه</a:t>
            </a:r>
            <a:r>
              <a:rPr lang="en-US" dirty="0">
                <a:solidFill>
                  <a:schemeClr val="tx1"/>
                </a:solidFill>
              </a:rPr>
              <a:t> </a:t>
            </a:r>
            <a:r>
              <a:rPr lang="en-US" dirty="0" err="1">
                <a:solidFill>
                  <a:schemeClr val="tx1"/>
                </a:solidFill>
              </a:rPr>
              <a:t>الصرف</a:t>
            </a:r>
            <a:r>
              <a:rPr lang="en-US" dirty="0">
                <a:solidFill>
                  <a:schemeClr val="tx1"/>
                </a:solidFill>
              </a:rPr>
              <a:t> </a:t>
            </a:r>
            <a:r>
              <a:rPr lang="en-US" dirty="0" err="1">
                <a:solidFill>
                  <a:schemeClr val="tx1"/>
                </a:solidFill>
              </a:rPr>
              <a:t>الصحي</a:t>
            </a:r>
            <a:r>
              <a:rPr lang="en-US" dirty="0">
                <a:solidFill>
                  <a:schemeClr val="tx1"/>
                </a:solidFill>
              </a:rPr>
              <a:t> </a:t>
            </a:r>
            <a:r>
              <a:rPr lang="en-US" b="1" dirty="0" err="1">
                <a:solidFill>
                  <a:schemeClr val="tx1"/>
                </a:solidFill>
              </a:rPr>
              <a:t>تنتج</a:t>
            </a:r>
            <a:r>
              <a:rPr lang="en-US" b="1" dirty="0">
                <a:solidFill>
                  <a:schemeClr val="tx1"/>
                </a:solidFill>
              </a:rPr>
              <a:t> </a:t>
            </a:r>
            <a:r>
              <a:rPr lang="en-US" b="1" dirty="0" err="1">
                <a:solidFill>
                  <a:schemeClr val="tx1"/>
                </a:solidFill>
              </a:rPr>
              <a:t>حوالي</a:t>
            </a:r>
            <a:r>
              <a:rPr lang="en-US" b="1" dirty="0">
                <a:solidFill>
                  <a:schemeClr val="tx1"/>
                </a:solidFill>
              </a:rPr>
              <a:t> 16000 </a:t>
            </a:r>
            <a:r>
              <a:rPr lang="en-US" b="1" dirty="0" err="1">
                <a:solidFill>
                  <a:schemeClr val="tx1"/>
                </a:solidFill>
              </a:rPr>
              <a:t>متر</a:t>
            </a:r>
            <a:r>
              <a:rPr lang="en-US" b="1" dirty="0">
                <a:solidFill>
                  <a:schemeClr val="tx1"/>
                </a:solidFill>
              </a:rPr>
              <a:t> </a:t>
            </a:r>
            <a:r>
              <a:rPr lang="en-US" b="1" dirty="0" err="1">
                <a:solidFill>
                  <a:schemeClr val="tx1"/>
                </a:solidFill>
              </a:rPr>
              <a:t>مكعب</a:t>
            </a:r>
            <a:r>
              <a:rPr lang="en-US" b="1" dirty="0">
                <a:solidFill>
                  <a:schemeClr val="tx1"/>
                </a:solidFill>
              </a:rPr>
              <a:t> </a:t>
            </a:r>
            <a:r>
              <a:rPr lang="en-US" b="1" dirty="0" err="1">
                <a:solidFill>
                  <a:schemeClr val="tx1"/>
                </a:solidFill>
              </a:rPr>
              <a:t>في</a:t>
            </a:r>
            <a:r>
              <a:rPr lang="en-US" b="1" dirty="0">
                <a:solidFill>
                  <a:schemeClr val="tx1"/>
                </a:solidFill>
              </a:rPr>
              <a:t> </a:t>
            </a:r>
            <a:r>
              <a:rPr lang="en-US" b="1" dirty="0" err="1">
                <a:solidFill>
                  <a:schemeClr val="tx1"/>
                </a:solidFill>
              </a:rPr>
              <a:t>اليوم</a:t>
            </a:r>
            <a:r>
              <a:rPr lang="en-US" b="1" dirty="0">
                <a:solidFill>
                  <a:schemeClr val="tx1"/>
                </a:solidFill>
              </a:rPr>
              <a:t> </a:t>
            </a:r>
            <a:r>
              <a:rPr lang="ar-LB" b="1" dirty="0">
                <a:solidFill>
                  <a:schemeClr val="tx1"/>
                </a:solidFill>
              </a:rPr>
              <a:t/>
            </a:r>
            <a:br>
              <a:rPr lang="ar-LB" b="1" dirty="0">
                <a:solidFill>
                  <a:schemeClr val="tx1"/>
                </a:solidFill>
              </a:rPr>
            </a:br>
            <a:r>
              <a:rPr lang="ar-LB" b="1" dirty="0">
                <a:solidFill>
                  <a:schemeClr val="tx1"/>
                </a:solidFill>
              </a:rPr>
              <a:t/>
            </a:r>
            <a:br>
              <a:rPr lang="ar-LB" b="1" dirty="0">
                <a:solidFill>
                  <a:schemeClr val="tx1"/>
                </a:solidFill>
              </a:rPr>
            </a:br>
            <a:r>
              <a:rPr lang="en-US" dirty="0" err="1">
                <a:solidFill>
                  <a:schemeClr val="tx1"/>
                </a:solidFill>
              </a:rPr>
              <a:t>هناك</a:t>
            </a:r>
            <a:r>
              <a:rPr lang="en-US" dirty="0">
                <a:solidFill>
                  <a:schemeClr val="tx1"/>
                </a:solidFill>
              </a:rPr>
              <a:t> </a:t>
            </a:r>
            <a:r>
              <a:rPr lang="en-US" dirty="0" err="1">
                <a:solidFill>
                  <a:schemeClr val="tx1"/>
                </a:solidFill>
              </a:rPr>
              <a:t>محطتان</a:t>
            </a:r>
            <a:r>
              <a:rPr lang="en-US" dirty="0">
                <a:solidFill>
                  <a:schemeClr val="tx1"/>
                </a:solidFill>
              </a:rPr>
              <a:t> </a:t>
            </a:r>
            <a:r>
              <a:rPr lang="en-US" dirty="0" err="1">
                <a:solidFill>
                  <a:schemeClr val="tx1"/>
                </a:solidFill>
              </a:rPr>
              <a:t>كبيرتان</a:t>
            </a:r>
            <a:r>
              <a:rPr lang="en-US" dirty="0">
                <a:solidFill>
                  <a:schemeClr val="tx1"/>
                </a:solidFill>
              </a:rPr>
              <a:t> </a:t>
            </a:r>
            <a:r>
              <a:rPr lang="en-US" dirty="0" err="1">
                <a:solidFill>
                  <a:schemeClr val="tx1"/>
                </a:solidFill>
              </a:rPr>
              <a:t>لمعالجة</a:t>
            </a:r>
            <a:r>
              <a:rPr lang="en-US" dirty="0">
                <a:solidFill>
                  <a:schemeClr val="tx1"/>
                </a:solidFill>
              </a:rPr>
              <a:t> </a:t>
            </a:r>
            <a:r>
              <a:rPr lang="en-US" dirty="0" err="1">
                <a:solidFill>
                  <a:schemeClr val="tx1"/>
                </a:solidFill>
              </a:rPr>
              <a:t>المياه</a:t>
            </a:r>
            <a:r>
              <a:rPr lang="en-US" dirty="0">
                <a:solidFill>
                  <a:schemeClr val="tx1"/>
                </a:solidFill>
              </a:rPr>
              <a:t> </a:t>
            </a:r>
            <a:r>
              <a:rPr lang="en-US" dirty="0" err="1">
                <a:solidFill>
                  <a:schemeClr val="tx1"/>
                </a:solidFill>
              </a:rPr>
              <a:t>العادمة</a:t>
            </a:r>
            <a:r>
              <a:rPr lang="en-US" dirty="0">
                <a:solidFill>
                  <a:schemeClr val="tx1"/>
                </a:solidFill>
              </a:rPr>
              <a:t> ، </a:t>
            </a:r>
            <a:r>
              <a:rPr lang="en-US" dirty="0" err="1">
                <a:solidFill>
                  <a:schemeClr val="tx1"/>
                </a:solidFill>
              </a:rPr>
              <a:t>هما</a:t>
            </a:r>
            <a:r>
              <a:rPr lang="en-US" dirty="0">
                <a:solidFill>
                  <a:schemeClr val="tx1"/>
                </a:solidFill>
              </a:rPr>
              <a:t> </a:t>
            </a:r>
            <a:r>
              <a:rPr lang="en-US" dirty="0" err="1">
                <a:solidFill>
                  <a:schemeClr val="tx1"/>
                </a:solidFill>
              </a:rPr>
              <a:t>محطة</a:t>
            </a:r>
            <a:r>
              <a:rPr lang="en-US" dirty="0">
                <a:solidFill>
                  <a:schemeClr val="tx1"/>
                </a:solidFill>
              </a:rPr>
              <a:t> </a:t>
            </a:r>
            <a:r>
              <a:rPr lang="en-US" dirty="0" err="1">
                <a:solidFill>
                  <a:schemeClr val="tx1"/>
                </a:solidFill>
              </a:rPr>
              <a:t>غدير</a:t>
            </a:r>
            <a:r>
              <a:rPr lang="en-US" dirty="0">
                <a:solidFill>
                  <a:schemeClr val="tx1"/>
                </a:solidFill>
              </a:rPr>
              <a:t> </a:t>
            </a:r>
            <a:r>
              <a:rPr lang="en-US" dirty="0" err="1">
                <a:solidFill>
                  <a:schemeClr val="tx1"/>
                </a:solidFill>
              </a:rPr>
              <a:t>للمعالجة</a:t>
            </a:r>
            <a:r>
              <a:rPr lang="en-US" dirty="0">
                <a:solidFill>
                  <a:schemeClr val="tx1"/>
                </a:solidFill>
              </a:rPr>
              <a:t> </a:t>
            </a:r>
            <a:r>
              <a:rPr lang="en-US" dirty="0" err="1">
                <a:solidFill>
                  <a:schemeClr val="tx1"/>
                </a:solidFill>
              </a:rPr>
              <a:t>الأولية</a:t>
            </a:r>
            <a:r>
              <a:rPr lang="en-US" dirty="0">
                <a:solidFill>
                  <a:schemeClr val="tx1"/>
                </a:solidFill>
              </a:rPr>
              <a:t> </a:t>
            </a:r>
            <a:r>
              <a:rPr lang="ar-LB" dirty="0">
                <a:solidFill>
                  <a:schemeClr val="tx1"/>
                </a:solidFill>
              </a:rPr>
              <a:t/>
            </a:r>
            <a:br>
              <a:rPr lang="ar-LB" dirty="0">
                <a:solidFill>
                  <a:schemeClr val="tx1"/>
                </a:solidFill>
              </a:rPr>
            </a:br>
            <a:r>
              <a:rPr lang="en-US" dirty="0" err="1">
                <a:solidFill>
                  <a:schemeClr val="tx1"/>
                </a:solidFill>
              </a:rPr>
              <a:t>محطة</a:t>
            </a:r>
            <a:r>
              <a:rPr lang="en-US" dirty="0">
                <a:solidFill>
                  <a:schemeClr val="tx1"/>
                </a:solidFill>
              </a:rPr>
              <a:t> </a:t>
            </a:r>
            <a:r>
              <a:rPr lang="en-US" dirty="0" err="1">
                <a:solidFill>
                  <a:schemeClr val="tx1"/>
                </a:solidFill>
              </a:rPr>
              <a:t>المعالجة</a:t>
            </a:r>
            <a:r>
              <a:rPr lang="en-US" dirty="0">
                <a:solidFill>
                  <a:schemeClr val="tx1"/>
                </a:solidFill>
              </a:rPr>
              <a:t> </a:t>
            </a:r>
            <a:r>
              <a:rPr lang="en-US" dirty="0" err="1">
                <a:solidFill>
                  <a:schemeClr val="tx1"/>
                </a:solidFill>
              </a:rPr>
              <a:t>الثانوية</a:t>
            </a:r>
            <a:r>
              <a:rPr lang="en-US" dirty="0">
                <a:solidFill>
                  <a:schemeClr val="tx1"/>
                </a:solidFill>
              </a:rPr>
              <a:t> </a:t>
            </a:r>
            <a:r>
              <a:rPr lang="en-US" dirty="0" err="1">
                <a:solidFill>
                  <a:schemeClr val="tx1"/>
                </a:solidFill>
              </a:rPr>
              <a:t>بطرابلس</a:t>
            </a:r>
            <a:r>
              <a:rPr lang="en-US" dirty="0">
                <a:solidFill>
                  <a:schemeClr val="tx1"/>
                </a:solidFill>
              </a:rPr>
              <a:t> ، </a:t>
            </a:r>
            <a:r>
              <a:rPr lang="en-US" dirty="0" err="1">
                <a:solidFill>
                  <a:schemeClr val="tx1"/>
                </a:solidFill>
              </a:rPr>
              <a:t>تعملان</a:t>
            </a:r>
            <a:r>
              <a:rPr lang="en-US" dirty="0">
                <a:solidFill>
                  <a:schemeClr val="tx1"/>
                </a:solidFill>
              </a:rPr>
              <a:t> </a:t>
            </a:r>
            <a:r>
              <a:rPr lang="en-US" dirty="0" err="1">
                <a:solidFill>
                  <a:schemeClr val="tx1"/>
                </a:solidFill>
              </a:rPr>
              <a:t>حالياً</a:t>
            </a:r>
            <a:r>
              <a:rPr lang="fr-FR" dirty="0">
                <a:solidFill>
                  <a:schemeClr val="tx1"/>
                </a:solidFill>
              </a:rPr>
              <a:t>.</a:t>
            </a:r>
            <a:r>
              <a:rPr lang="ar-LB" dirty="0">
                <a:solidFill>
                  <a:schemeClr val="tx1"/>
                </a:solidFill>
              </a:rPr>
              <a:t/>
            </a:r>
            <a:br>
              <a:rPr lang="ar-LB" dirty="0">
                <a:solidFill>
                  <a:schemeClr val="tx1"/>
                </a:solidFill>
              </a:rPr>
            </a:br>
            <a:r>
              <a:rPr lang="en-US" dirty="0">
                <a:solidFill>
                  <a:schemeClr val="tx1"/>
                </a:solidFill>
              </a:rPr>
              <a:t/>
            </a:r>
            <a:br>
              <a:rPr lang="en-US" dirty="0">
                <a:solidFill>
                  <a:schemeClr val="tx1"/>
                </a:solidFill>
              </a:rPr>
            </a:br>
            <a:r>
              <a:rPr lang="en-US" dirty="0" err="1">
                <a:solidFill>
                  <a:schemeClr val="tx1"/>
                </a:solidFill>
              </a:rPr>
              <a:t>يجب</a:t>
            </a:r>
            <a:r>
              <a:rPr lang="en-US" dirty="0">
                <a:solidFill>
                  <a:schemeClr val="tx1"/>
                </a:solidFill>
              </a:rPr>
              <a:t> </a:t>
            </a:r>
            <a:r>
              <a:rPr lang="en-US" dirty="0" err="1">
                <a:solidFill>
                  <a:schemeClr val="tx1"/>
                </a:solidFill>
              </a:rPr>
              <a:t>أن</a:t>
            </a:r>
            <a:r>
              <a:rPr lang="en-US" dirty="0">
                <a:solidFill>
                  <a:schemeClr val="tx1"/>
                </a:solidFill>
              </a:rPr>
              <a:t> </a:t>
            </a:r>
            <a:r>
              <a:rPr lang="en-US" dirty="0" err="1">
                <a:solidFill>
                  <a:schemeClr val="tx1"/>
                </a:solidFill>
              </a:rPr>
              <a:t>يتيح</a:t>
            </a:r>
            <a:r>
              <a:rPr lang="en-US" dirty="0">
                <a:solidFill>
                  <a:schemeClr val="tx1"/>
                </a:solidFill>
              </a:rPr>
              <a:t> </a:t>
            </a:r>
            <a:r>
              <a:rPr lang="en-US" dirty="0" err="1">
                <a:solidFill>
                  <a:schemeClr val="tx1"/>
                </a:solidFill>
              </a:rPr>
              <a:t>إنجاز</a:t>
            </a:r>
            <a:r>
              <a:rPr lang="en-US" dirty="0">
                <a:solidFill>
                  <a:schemeClr val="tx1"/>
                </a:solidFill>
              </a:rPr>
              <a:t> </a:t>
            </a:r>
            <a:r>
              <a:rPr lang="en-US" dirty="0" err="1">
                <a:solidFill>
                  <a:schemeClr val="tx1"/>
                </a:solidFill>
              </a:rPr>
              <a:t>بناء</a:t>
            </a:r>
            <a:r>
              <a:rPr lang="en-US" dirty="0">
                <a:solidFill>
                  <a:schemeClr val="tx1"/>
                </a:solidFill>
              </a:rPr>
              <a:t> </a:t>
            </a:r>
            <a:r>
              <a:rPr lang="en-US" dirty="0" err="1">
                <a:solidFill>
                  <a:schemeClr val="tx1"/>
                </a:solidFill>
              </a:rPr>
              <a:t>محطات</a:t>
            </a:r>
            <a:r>
              <a:rPr lang="en-US" dirty="0">
                <a:solidFill>
                  <a:schemeClr val="tx1"/>
                </a:solidFill>
              </a:rPr>
              <a:t> </a:t>
            </a:r>
            <a:r>
              <a:rPr lang="en-US" dirty="0" err="1">
                <a:solidFill>
                  <a:schemeClr val="tx1"/>
                </a:solidFill>
              </a:rPr>
              <a:t>المعالجة</a:t>
            </a:r>
            <a:r>
              <a:rPr lang="en-US" dirty="0">
                <a:solidFill>
                  <a:schemeClr val="tx1"/>
                </a:solidFill>
              </a:rPr>
              <a:t> </a:t>
            </a:r>
            <a:r>
              <a:rPr lang="en-US" dirty="0" err="1">
                <a:solidFill>
                  <a:schemeClr val="tx1"/>
                </a:solidFill>
              </a:rPr>
              <a:t>الكبرى</a:t>
            </a:r>
            <a:r>
              <a:rPr lang="en-US" dirty="0">
                <a:solidFill>
                  <a:schemeClr val="tx1"/>
                </a:solidFill>
              </a:rPr>
              <a:t> </a:t>
            </a:r>
            <a:r>
              <a:rPr lang="en-US" dirty="0" err="1">
                <a:solidFill>
                  <a:schemeClr val="tx1"/>
                </a:solidFill>
              </a:rPr>
              <a:t>على</a:t>
            </a:r>
            <a:r>
              <a:rPr lang="en-US" dirty="0">
                <a:solidFill>
                  <a:schemeClr val="tx1"/>
                </a:solidFill>
              </a:rPr>
              <a:t> </a:t>
            </a:r>
            <a:r>
              <a:rPr lang="en-US" dirty="0" err="1">
                <a:solidFill>
                  <a:schemeClr val="tx1"/>
                </a:solidFill>
              </a:rPr>
              <a:t>نطاق</a:t>
            </a:r>
            <a:r>
              <a:rPr lang="en-US" dirty="0">
                <a:solidFill>
                  <a:schemeClr val="tx1"/>
                </a:solidFill>
              </a:rPr>
              <a:t> </a:t>
            </a:r>
            <a:r>
              <a:rPr lang="en-US" dirty="0" err="1">
                <a:solidFill>
                  <a:schemeClr val="tx1"/>
                </a:solidFill>
              </a:rPr>
              <a:t>واسع</a:t>
            </a:r>
            <a:r>
              <a:rPr lang="en-US" dirty="0">
                <a:solidFill>
                  <a:schemeClr val="tx1"/>
                </a:solidFill>
              </a:rPr>
              <a:t> </a:t>
            </a:r>
            <a:r>
              <a:rPr lang="en-US" dirty="0" err="1">
                <a:solidFill>
                  <a:schemeClr val="tx1"/>
                </a:solidFill>
              </a:rPr>
              <a:t>معالجة</a:t>
            </a:r>
            <a:r>
              <a:rPr lang="en-US" dirty="0">
                <a:solidFill>
                  <a:schemeClr val="tx1"/>
                </a:solidFill>
              </a:rPr>
              <a:t> </a:t>
            </a:r>
            <a:r>
              <a:rPr lang="en-US" dirty="0" err="1">
                <a:solidFill>
                  <a:schemeClr val="tx1"/>
                </a:solidFill>
              </a:rPr>
              <a:t>حوالي</a:t>
            </a:r>
            <a:r>
              <a:rPr lang="en-US" dirty="0">
                <a:solidFill>
                  <a:schemeClr val="tx1"/>
                </a:solidFill>
              </a:rPr>
              <a:t> 80٪ </a:t>
            </a:r>
            <a:r>
              <a:rPr lang="en-US" dirty="0" err="1">
                <a:solidFill>
                  <a:schemeClr val="tx1"/>
                </a:solidFill>
              </a:rPr>
              <a:t>من</a:t>
            </a:r>
            <a:r>
              <a:rPr lang="en-US" dirty="0">
                <a:solidFill>
                  <a:schemeClr val="tx1"/>
                </a:solidFill>
              </a:rPr>
              <a:t> </a:t>
            </a:r>
            <a:r>
              <a:rPr lang="en-US" dirty="0" err="1">
                <a:solidFill>
                  <a:schemeClr val="tx1"/>
                </a:solidFill>
              </a:rPr>
              <a:t>مياه</a:t>
            </a:r>
            <a:r>
              <a:rPr lang="en-US" dirty="0">
                <a:solidFill>
                  <a:schemeClr val="tx1"/>
                </a:solidFill>
              </a:rPr>
              <a:t> </a:t>
            </a:r>
            <a:r>
              <a:rPr lang="en-US" dirty="0" err="1">
                <a:solidFill>
                  <a:schemeClr val="tx1"/>
                </a:solidFill>
              </a:rPr>
              <a:t>الصرف</a:t>
            </a:r>
            <a:r>
              <a:rPr lang="en-US" dirty="0">
                <a:solidFill>
                  <a:schemeClr val="tx1"/>
                </a:solidFill>
              </a:rPr>
              <a:t> </a:t>
            </a:r>
            <a:r>
              <a:rPr lang="en-US" dirty="0" err="1">
                <a:solidFill>
                  <a:schemeClr val="tx1"/>
                </a:solidFill>
              </a:rPr>
              <a:t>الصحي</a:t>
            </a:r>
            <a:r>
              <a:rPr lang="en-US" dirty="0">
                <a:solidFill>
                  <a:schemeClr val="tx1"/>
                </a:solidFill>
              </a:rPr>
              <a:t>، </a:t>
            </a:r>
            <a:r>
              <a:rPr lang="en-US" dirty="0" err="1">
                <a:solidFill>
                  <a:schemeClr val="tx1"/>
                </a:solidFill>
              </a:rPr>
              <a:t>أي</a:t>
            </a:r>
            <a:r>
              <a:rPr lang="en-US" dirty="0">
                <a:solidFill>
                  <a:schemeClr val="tx1"/>
                </a:solidFill>
              </a:rPr>
              <a:t> </a:t>
            </a:r>
            <a:r>
              <a:rPr lang="en-US" dirty="0" err="1">
                <a:solidFill>
                  <a:schemeClr val="tx1"/>
                </a:solidFill>
              </a:rPr>
              <a:t>حوالي</a:t>
            </a:r>
            <a:r>
              <a:rPr lang="en-US" dirty="0">
                <a:solidFill>
                  <a:schemeClr val="tx1"/>
                </a:solidFill>
              </a:rPr>
              <a:t> </a:t>
            </a:r>
            <a:r>
              <a:rPr lang="en-US" b="1" dirty="0" err="1">
                <a:solidFill>
                  <a:schemeClr val="tx1"/>
                </a:solidFill>
              </a:rPr>
              <a:t>مليون</a:t>
            </a:r>
            <a:r>
              <a:rPr lang="en-US" b="1" dirty="0">
                <a:solidFill>
                  <a:schemeClr val="tx1"/>
                </a:solidFill>
              </a:rPr>
              <a:t> </a:t>
            </a:r>
            <a:r>
              <a:rPr lang="en-US" b="1" dirty="0" err="1">
                <a:solidFill>
                  <a:schemeClr val="tx1"/>
                </a:solidFill>
              </a:rPr>
              <a:t>متر</a:t>
            </a:r>
            <a:r>
              <a:rPr lang="en-US" b="1" dirty="0">
                <a:solidFill>
                  <a:schemeClr val="tx1"/>
                </a:solidFill>
              </a:rPr>
              <a:t> </a:t>
            </a:r>
            <a:r>
              <a:rPr lang="en-US" b="1" dirty="0" err="1">
                <a:solidFill>
                  <a:schemeClr val="tx1"/>
                </a:solidFill>
              </a:rPr>
              <a:t>مكعب</a:t>
            </a:r>
            <a:r>
              <a:rPr lang="en-US" b="1" dirty="0">
                <a:solidFill>
                  <a:schemeClr val="tx1"/>
                </a:solidFill>
              </a:rPr>
              <a:t> </a:t>
            </a:r>
            <a:r>
              <a:rPr lang="en-US" b="1" dirty="0" err="1">
                <a:solidFill>
                  <a:schemeClr val="tx1"/>
                </a:solidFill>
              </a:rPr>
              <a:t>في</a:t>
            </a:r>
            <a:r>
              <a:rPr lang="en-US" b="1" dirty="0">
                <a:solidFill>
                  <a:schemeClr val="tx1"/>
                </a:solidFill>
              </a:rPr>
              <a:t> </a:t>
            </a:r>
            <a:r>
              <a:rPr lang="en-US" b="1" dirty="0" err="1">
                <a:solidFill>
                  <a:schemeClr val="tx1"/>
                </a:solidFill>
              </a:rPr>
              <a:t>اليوم</a:t>
            </a:r>
            <a:r>
              <a:rPr lang="en-US" dirty="0">
                <a:solidFill>
                  <a:schemeClr val="tx1"/>
                </a:solidFill>
              </a:rPr>
              <a:t> </a:t>
            </a:r>
            <a:r>
              <a:rPr lang="en-US" dirty="0" err="1">
                <a:solidFill>
                  <a:schemeClr val="tx1"/>
                </a:solidFill>
              </a:rPr>
              <a:t>من</a:t>
            </a:r>
            <a:r>
              <a:rPr lang="en-US" dirty="0">
                <a:solidFill>
                  <a:schemeClr val="tx1"/>
                </a:solidFill>
              </a:rPr>
              <a:t> </a:t>
            </a:r>
            <a:r>
              <a:rPr lang="en-US" dirty="0" err="1">
                <a:solidFill>
                  <a:schemeClr val="tx1"/>
                </a:solidFill>
              </a:rPr>
              <a:t>المياه</a:t>
            </a:r>
            <a:r>
              <a:rPr lang="en-US" dirty="0">
                <a:solidFill>
                  <a:schemeClr val="tx1"/>
                </a:solidFill>
              </a:rPr>
              <a:t> </a:t>
            </a:r>
            <a:r>
              <a:rPr lang="en-US" dirty="0" err="1">
                <a:solidFill>
                  <a:schemeClr val="tx1"/>
                </a:solidFill>
              </a:rPr>
              <a:t>المستعملة</a:t>
            </a:r>
            <a:r>
              <a:rPr lang="en-US" dirty="0">
                <a:solidFill>
                  <a:schemeClr val="tx1"/>
                </a:solidFill>
              </a:rPr>
              <a:t> </a:t>
            </a:r>
            <a:r>
              <a:rPr lang="en-US" dirty="0" err="1">
                <a:solidFill>
                  <a:schemeClr val="tx1"/>
                </a:solidFill>
              </a:rPr>
              <a:t>المعالجة</a:t>
            </a:r>
            <a:r>
              <a:rPr lang="fr-FR" dirty="0">
                <a:solidFill>
                  <a:schemeClr val="tx1"/>
                </a:solidFill>
              </a:rPr>
              <a:t>  </a:t>
            </a:r>
            <a:r>
              <a:rPr lang="en-US" dirty="0">
                <a:solidFill>
                  <a:schemeClr val="tx1"/>
                </a:solidFill>
              </a:rPr>
              <a:t/>
            </a:r>
            <a:br>
              <a:rPr lang="en-US" dirty="0">
                <a:solidFill>
                  <a:schemeClr val="tx1"/>
                </a:solidFill>
              </a:rPr>
            </a:br>
            <a:r>
              <a:rPr lang="ar-LB" dirty="0">
                <a:solidFill>
                  <a:schemeClr val="tx1"/>
                </a:solidFill>
              </a:rPr>
              <a:t/>
            </a:r>
            <a:br>
              <a:rPr lang="ar-LB" dirty="0">
                <a:solidFill>
                  <a:schemeClr val="tx1"/>
                </a:solidFill>
              </a:rPr>
            </a:br>
            <a:r>
              <a:rPr lang="en-US" dirty="0" err="1">
                <a:solidFill>
                  <a:schemeClr val="tx1"/>
                </a:solidFill>
              </a:rPr>
              <a:t>تتطلب</a:t>
            </a:r>
            <a:r>
              <a:rPr lang="en-US" dirty="0">
                <a:solidFill>
                  <a:schemeClr val="tx1"/>
                </a:solidFill>
              </a:rPr>
              <a:t> </a:t>
            </a:r>
            <a:r>
              <a:rPr lang="en-US" dirty="0" err="1">
                <a:solidFill>
                  <a:schemeClr val="tx1"/>
                </a:solidFill>
              </a:rPr>
              <a:t>نسبة</a:t>
            </a:r>
            <a:r>
              <a:rPr lang="en-US" dirty="0">
                <a:solidFill>
                  <a:schemeClr val="tx1"/>
                </a:solidFill>
              </a:rPr>
              <a:t> 20٪ </a:t>
            </a:r>
            <a:r>
              <a:rPr lang="en-US" dirty="0" err="1">
                <a:solidFill>
                  <a:schemeClr val="tx1"/>
                </a:solidFill>
              </a:rPr>
              <a:t>المتبقية</a:t>
            </a:r>
            <a:r>
              <a:rPr lang="en-US" dirty="0">
                <a:solidFill>
                  <a:schemeClr val="tx1"/>
                </a:solidFill>
              </a:rPr>
              <a:t> </a:t>
            </a:r>
            <a:r>
              <a:rPr lang="en-US" dirty="0" err="1">
                <a:solidFill>
                  <a:schemeClr val="tx1"/>
                </a:solidFill>
              </a:rPr>
              <a:t>بناء</a:t>
            </a:r>
            <a:r>
              <a:rPr lang="en-US" dirty="0">
                <a:solidFill>
                  <a:schemeClr val="tx1"/>
                </a:solidFill>
              </a:rPr>
              <a:t> </a:t>
            </a:r>
            <a:r>
              <a:rPr lang="en-US" dirty="0" err="1">
                <a:solidFill>
                  <a:schemeClr val="tx1"/>
                </a:solidFill>
              </a:rPr>
              <a:t>حوالي</a:t>
            </a:r>
            <a:r>
              <a:rPr lang="en-US" dirty="0">
                <a:solidFill>
                  <a:schemeClr val="tx1"/>
                </a:solidFill>
              </a:rPr>
              <a:t> 100 </a:t>
            </a:r>
            <a:r>
              <a:rPr lang="en-US" dirty="0" err="1">
                <a:solidFill>
                  <a:schemeClr val="tx1"/>
                </a:solidFill>
              </a:rPr>
              <a:t>محطة</a:t>
            </a:r>
            <a:r>
              <a:rPr lang="en-US" dirty="0">
                <a:solidFill>
                  <a:schemeClr val="tx1"/>
                </a:solidFill>
              </a:rPr>
              <a:t> </a:t>
            </a:r>
            <a:r>
              <a:rPr lang="en-US" dirty="0" err="1">
                <a:solidFill>
                  <a:schemeClr val="tx1"/>
                </a:solidFill>
              </a:rPr>
              <a:t>صغيرة</a:t>
            </a:r>
            <a:r>
              <a:rPr lang="en-US" dirty="0">
                <a:solidFill>
                  <a:schemeClr val="tx1"/>
                </a:solidFill>
              </a:rPr>
              <a:t> </a:t>
            </a:r>
            <a:r>
              <a:rPr lang="en-US" dirty="0" err="1">
                <a:solidFill>
                  <a:schemeClr val="tx1"/>
                </a:solidFill>
              </a:rPr>
              <a:t>لمعالجة</a:t>
            </a:r>
            <a:r>
              <a:rPr lang="en-US" dirty="0">
                <a:solidFill>
                  <a:schemeClr val="tx1"/>
                </a:solidFill>
              </a:rPr>
              <a:t> </a:t>
            </a:r>
            <a:r>
              <a:rPr lang="en-US" dirty="0" err="1">
                <a:solidFill>
                  <a:schemeClr val="tx1"/>
                </a:solidFill>
              </a:rPr>
              <a:t>مياه</a:t>
            </a:r>
            <a:r>
              <a:rPr lang="en-US" dirty="0">
                <a:solidFill>
                  <a:schemeClr val="tx1"/>
                </a:solidFill>
              </a:rPr>
              <a:t> </a:t>
            </a:r>
            <a:r>
              <a:rPr lang="en-US" dirty="0" err="1">
                <a:solidFill>
                  <a:schemeClr val="tx1"/>
                </a:solidFill>
              </a:rPr>
              <a:t>الصرف</a:t>
            </a:r>
            <a:endParaRPr lang="en-US" sz="1800" b="1" dirty="0">
              <a:solidFill>
                <a:schemeClr val="tx1"/>
              </a:solidFill>
            </a:endParaRPr>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132</a:t>
            </a:fld>
            <a:endParaRPr>
              <a:solidFill>
                <a:srgbClr val="0091EA"/>
              </a:solidFill>
            </a:endParaRPr>
          </a:p>
        </p:txBody>
      </p:sp>
      <p:pic>
        <p:nvPicPr>
          <p:cNvPr id="5" name="Picture 4"/>
          <p:cNvPicPr/>
          <p:nvPr/>
        </p:nvPicPr>
        <p:blipFill>
          <a:blip r:embed="rId3" cstate="print"/>
          <a:stretch>
            <a:fillRect/>
          </a:stretch>
        </p:blipFill>
        <p:spPr>
          <a:xfrm>
            <a:off x="1625176" y="0"/>
            <a:ext cx="5180251" cy="6858001"/>
          </a:xfrm>
          <a:prstGeom prst="rect">
            <a:avLst/>
          </a:prstGeom>
        </p:spPr>
      </p:pic>
      <p:sp>
        <p:nvSpPr>
          <p:cNvPr id="2" name="Rectangle 1"/>
          <p:cNvSpPr/>
          <p:nvPr/>
        </p:nvSpPr>
        <p:spPr>
          <a:xfrm>
            <a:off x="-101574" y="6533632"/>
            <a:ext cx="6907001" cy="307750"/>
          </a:xfrm>
          <a:prstGeom prst="rect">
            <a:avLst/>
          </a:prstGeom>
        </p:spPr>
        <p:txBody>
          <a:bodyPr wrap="square" lIns="121893" tIns="60947" rIns="121893" bIns="60947">
            <a:spAutoFit/>
          </a:bodyPr>
          <a:lstStyle/>
          <a:p>
            <a:pPr>
              <a:buClr>
                <a:srgbClr val="000000"/>
              </a:buClr>
              <a:buFont typeface="Arial"/>
              <a:buNone/>
            </a:pPr>
            <a:r>
              <a:rPr lang="ar-SA" sz="1200" i="1" kern="0" dirty="0">
                <a:solidFill>
                  <a:srgbClr val="607D8B"/>
                </a:solidFill>
                <a:latin typeface="Calibri" pitchFamily="34" charset="0"/>
                <a:sym typeface="Arial"/>
              </a:rPr>
              <a:t>تقييم مياه الصرف الصحي المعالجة والمخصصة للزراعة في لبنان, منظمة الأغذية والزراعة للأمم المتحدة, روما 2016</a:t>
            </a:r>
            <a:r>
              <a:rPr lang="ar-SA" sz="1200" kern="0" dirty="0">
                <a:solidFill>
                  <a:srgbClr val="607D8B"/>
                </a:solidFill>
                <a:latin typeface="Calibri" pitchFamily="34" charset="0"/>
                <a:sym typeface="Arial"/>
              </a:rPr>
              <a:t> </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xmlns="" val="192775459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133</a:t>
            </a:fld>
            <a:endParaRPr dirty="0">
              <a:solidFill>
                <a:srgbClr val="0091EA"/>
              </a:solidFill>
            </a:endParaRPr>
          </a:p>
        </p:txBody>
      </p:sp>
      <p:pic>
        <p:nvPicPr>
          <p:cNvPr id="6" name="Picture 5"/>
          <p:cNvPicPr/>
          <p:nvPr/>
        </p:nvPicPr>
        <p:blipFill>
          <a:blip r:embed="rId3" cstate="print"/>
          <a:stretch>
            <a:fillRect/>
          </a:stretch>
        </p:blipFill>
        <p:spPr>
          <a:xfrm>
            <a:off x="1320456" y="685800"/>
            <a:ext cx="9751060" cy="5283200"/>
          </a:xfrm>
          <a:prstGeom prst="rect">
            <a:avLst/>
          </a:prstGeom>
        </p:spPr>
      </p:pic>
      <p:sp>
        <p:nvSpPr>
          <p:cNvPr id="2" name="Rectangle 1"/>
          <p:cNvSpPr/>
          <p:nvPr/>
        </p:nvSpPr>
        <p:spPr>
          <a:xfrm>
            <a:off x="-33115" y="6441784"/>
            <a:ext cx="11385329" cy="492416"/>
          </a:xfrm>
          <a:prstGeom prst="rect">
            <a:avLst/>
          </a:prstGeom>
        </p:spPr>
        <p:txBody>
          <a:bodyPr wrap="square" lIns="121893" tIns="60947" rIns="121893" bIns="60947">
            <a:spAutoFit/>
          </a:bodyPr>
          <a:lstStyle/>
          <a:p>
            <a:pPr>
              <a:buClr>
                <a:srgbClr val="000000"/>
              </a:buClr>
              <a:buFont typeface="Arial"/>
              <a:buNone/>
            </a:pPr>
            <a:r>
              <a:rPr lang="en-US" sz="1200" kern="0" dirty="0">
                <a:solidFill>
                  <a:srgbClr val="607D8B"/>
                </a:solidFill>
                <a:latin typeface="Calibri" pitchFamily="34" charset="0"/>
                <a:cs typeface="Calibri" pitchFamily="34" charset="0"/>
                <a:sym typeface="Arial"/>
              </a:rPr>
              <a:t>State of art about water uses and wastewater management in </a:t>
            </a:r>
            <a:r>
              <a:rPr lang="en-US" sz="1200" kern="0" dirty="0" err="1">
                <a:solidFill>
                  <a:srgbClr val="607D8B"/>
                </a:solidFill>
                <a:latin typeface="Calibri" pitchFamily="34" charset="0"/>
                <a:cs typeface="Calibri" pitchFamily="34" charset="0"/>
                <a:sym typeface="Arial"/>
              </a:rPr>
              <a:t>ebanon</a:t>
            </a:r>
            <a:r>
              <a:rPr lang="en-US" sz="1200" kern="0" dirty="0">
                <a:solidFill>
                  <a:srgbClr val="607D8B"/>
                </a:solidFill>
                <a:latin typeface="Calibri" pitchFamily="34" charset="0"/>
                <a:cs typeface="Calibri" pitchFamily="34" charset="0"/>
                <a:sym typeface="Arial"/>
              </a:rPr>
              <a:t>, </a:t>
            </a:r>
            <a:r>
              <a:rPr lang="en-US" sz="1200" kern="0" dirty="0" err="1">
                <a:solidFill>
                  <a:srgbClr val="607D8B"/>
                </a:solidFill>
                <a:latin typeface="Calibri" pitchFamily="34" charset="0"/>
                <a:cs typeface="Calibri" pitchFamily="34" charset="0"/>
                <a:sym typeface="Arial"/>
              </a:rPr>
              <a:t>Darine</a:t>
            </a:r>
            <a:r>
              <a:rPr lang="en-US" sz="1200" kern="0" dirty="0">
                <a:solidFill>
                  <a:srgbClr val="607D8B"/>
                </a:solidFill>
                <a:latin typeface="Calibri" pitchFamily="34" charset="0"/>
                <a:cs typeface="Calibri" pitchFamily="34" charset="0"/>
                <a:sym typeface="Arial"/>
              </a:rPr>
              <a:t> </a:t>
            </a:r>
            <a:r>
              <a:rPr lang="en-US" sz="1200" kern="0" dirty="0" err="1">
                <a:solidFill>
                  <a:srgbClr val="607D8B"/>
                </a:solidFill>
                <a:latin typeface="Calibri" pitchFamily="34" charset="0"/>
                <a:cs typeface="Calibri" pitchFamily="34" charset="0"/>
                <a:sym typeface="Arial"/>
              </a:rPr>
              <a:t>Geara</a:t>
            </a:r>
            <a:r>
              <a:rPr lang="en-US" sz="1200" kern="0" dirty="0">
                <a:solidFill>
                  <a:srgbClr val="607D8B"/>
                </a:solidFill>
                <a:latin typeface="Calibri" pitchFamily="34" charset="0"/>
                <a:cs typeface="Calibri" pitchFamily="34" charset="0"/>
                <a:sym typeface="Arial"/>
              </a:rPr>
              <a:t>, Regis </a:t>
            </a:r>
            <a:r>
              <a:rPr lang="en-US" sz="1200" kern="0" dirty="0" err="1">
                <a:solidFill>
                  <a:srgbClr val="607D8B"/>
                </a:solidFill>
                <a:latin typeface="Calibri" pitchFamily="34" charset="0"/>
                <a:cs typeface="Calibri" pitchFamily="34" charset="0"/>
                <a:sym typeface="Arial"/>
              </a:rPr>
              <a:t>Moilleron</a:t>
            </a:r>
            <a:r>
              <a:rPr lang="en-US" sz="1200" kern="0" dirty="0">
                <a:solidFill>
                  <a:srgbClr val="607D8B"/>
                </a:solidFill>
                <a:latin typeface="Calibri" pitchFamily="34" charset="0"/>
                <a:cs typeface="Calibri" pitchFamily="34" charset="0"/>
                <a:sym typeface="Arial"/>
              </a:rPr>
              <a:t>, Antoine El </a:t>
            </a:r>
            <a:r>
              <a:rPr lang="en-US" sz="1200" kern="0" dirty="0" err="1">
                <a:solidFill>
                  <a:srgbClr val="607D8B"/>
                </a:solidFill>
                <a:latin typeface="Calibri" pitchFamily="34" charset="0"/>
                <a:cs typeface="Calibri" pitchFamily="34" charset="0"/>
                <a:sym typeface="Arial"/>
              </a:rPr>
              <a:t>Samarani</a:t>
            </a:r>
            <a:r>
              <a:rPr lang="en-US" sz="1200" kern="0" dirty="0">
                <a:solidFill>
                  <a:srgbClr val="607D8B"/>
                </a:solidFill>
                <a:latin typeface="Calibri" pitchFamily="34" charset="0"/>
                <a:cs typeface="Calibri" pitchFamily="34" charset="0"/>
                <a:sym typeface="Arial"/>
              </a:rPr>
              <a:t>, Catherine </a:t>
            </a:r>
            <a:r>
              <a:rPr lang="en-US" sz="1200" kern="0" dirty="0" err="1">
                <a:solidFill>
                  <a:srgbClr val="607D8B"/>
                </a:solidFill>
                <a:latin typeface="Calibri" pitchFamily="34" charset="0"/>
                <a:cs typeface="Calibri" pitchFamily="34" charset="0"/>
                <a:sym typeface="Arial"/>
              </a:rPr>
              <a:t>Lorgeoux</a:t>
            </a:r>
            <a:r>
              <a:rPr lang="en-US" sz="1200" kern="0" dirty="0">
                <a:solidFill>
                  <a:srgbClr val="607D8B"/>
                </a:solidFill>
                <a:latin typeface="Calibri" pitchFamily="34" charset="0"/>
                <a:cs typeface="Calibri" pitchFamily="34" charset="0"/>
                <a:sym typeface="Arial"/>
              </a:rPr>
              <a:t> and </a:t>
            </a:r>
            <a:r>
              <a:rPr lang="en-US" sz="1200" kern="0" dirty="0" err="1">
                <a:solidFill>
                  <a:srgbClr val="607D8B"/>
                </a:solidFill>
                <a:latin typeface="Calibri" pitchFamily="34" charset="0"/>
                <a:cs typeface="Calibri" pitchFamily="34" charset="0"/>
                <a:sym typeface="Arial"/>
              </a:rPr>
              <a:t>Ghassan</a:t>
            </a:r>
            <a:r>
              <a:rPr lang="en-US" sz="1200" kern="0" dirty="0">
                <a:solidFill>
                  <a:srgbClr val="607D8B"/>
                </a:solidFill>
                <a:latin typeface="Calibri" pitchFamily="34" charset="0"/>
                <a:cs typeface="Calibri" pitchFamily="34" charset="0"/>
                <a:sym typeface="Arial"/>
              </a:rPr>
              <a:t> </a:t>
            </a:r>
            <a:r>
              <a:rPr lang="en-US" sz="1200" kern="0" dirty="0" err="1">
                <a:solidFill>
                  <a:srgbClr val="607D8B"/>
                </a:solidFill>
                <a:latin typeface="Calibri" pitchFamily="34" charset="0"/>
                <a:cs typeface="Calibri" pitchFamily="34" charset="0"/>
                <a:sym typeface="Arial"/>
              </a:rPr>
              <a:t>Chebbo</a:t>
            </a:r>
            <a:r>
              <a:rPr lang="en-US" sz="1200" kern="0" dirty="0">
                <a:solidFill>
                  <a:srgbClr val="607D8B"/>
                </a:solidFill>
                <a:latin typeface="Calibri" pitchFamily="34" charset="0"/>
                <a:cs typeface="Calibri" pitchFamily="34" charset="0"/>
                <a:sym typeface="Arial"/>
              </a:rPr>
              <a:t>, Received 19 February 2010 – Accepted 13 July 2010</a:t>
            </a:r>
            <a:r>
              <a:rPr lang="ar-LB" sz="1200" kern="0" dirty="0">
                <a:solidFill>
                  <a:srgbClr val="607D8B"/>
                </a:solidFill>
                <a:latin typeface="Calibri" pitchFamily="34" charset="0"/>
                <a:sym typeface="Arial"/>
              </a:rPr>
              <a:t> </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xmlns="" val="302592398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183041" y="410827"/>
            <a:ext cx="10092971" cy="936800"/>
          </a:xfrm>
          <a:prstGeom prst="rect">
            <a:avLst/>
          </a:prstGeom>
        </p:spPr>
        <p:txBody>
          <a:bodyPr spcFirstLastPara="1" wrap="square" lIns="121873" tIns="121873" rIns="121873" bIns="121873" anchor="b" anchorCtr="0">
            <a:noAutofit/>
          </a:bodyPr>
          <a:lstStyle/>
          <a:p>
            <a:pPr lvl="1" algn="r" rtl="1"/>
            <a:r>
              <a:rPr lang="en-US" sz="3600" b="1" dirty="0" err="1"/>
              <a:t>عمليات</a:t>
            </a:r>
            <a:r>
              <a:rPr lang="en-US" sz="3600" b="1" dirty="0"/>
              <a:t> </a:t>
            </a:r>
            <a:r>
              <a:rPr lang="en-US" sz="3600" b="1" dirty="0" err="1"/>
              <a:t>الوحدة</a:t>
            </a:r>
            <a:r>
              <a:rPr lang="en-US" sz="3600" b="1" dirty="0"/>
              <a:t> </a:t>
            </a:r>
            <a:r>
              <a:rPr lang="en-US" sz="3600" b="1" dirty="0" err="1"/>
              <a:t>في</a:t>
            </a:r>
            <a:r>
              <a:rPr lang="en-US" sz="3600" b="1" dirty="0"/>
              <a:t> </a:t>
            </a:r>
            <a:r>
              <a:rPr lang="en-US" sz="3600" b="1" dirty="0" err="1"/>
              <a:t>محطة</a:t>
            </a:r>
            <a:r>
              <a:rPr lang="en-US" sz="3600" b="1" dirty="0"/>
              <a:t> </a:t>
            </a:r>
            <a:r>
              <a:rPr lang="en-US" sz="3600" b="1" dirty="0" err="1"/>
              <a:t>معالجة</a:t>
            </a:r>
            <a:r>
              <a:rPr lang="en-US" sz="3600" b="1" dirty="0"/>
              <a:t> </a:t>
            </a:r>
            <a:r>
              <a:rPr lang="en-US" sz="3600" b="1" dirty="0" err="1"/>
              <a:t>مياه</a:t>
            </a:r>
            <a:r>
              <a:rPr lang="en-US" sz="3600" b="1" dirty="0"/>
              <a:t> </a:t>
            </a:r>
            <a:r>
              <a:rPr lang="en-US" sz="3600" b="1" dirty="0" err="1"/>
              <a:t>الصرف</a:t>
            </a:r>
            <a:r>
              <a:rPr lang="en-US" sz="3600" b="1" dirty="0"/>
              <a:t> </a:t>
            </a:r>
            <a:r>
              <a:rPr lang="en-US" sz="3600" b="1" dirty="0" err="1"/>
              <a:t>الصحي</a:t>
            </a:r>
            <a:r>
              <a:rPr lang="en-US" sz="3600" b="1" dirty="0"/>
              <a:t> </a:t>
            </a:r>
            <a:r>
              <a:rPr lang="en-US" sz="3600" b="1" dirty="0" err="1"/>
              <a:t>النموذجية</a:t>
            </a:r>
            <a:endParaRPr lang="en-US" sz="3600" b="1" dirty="0"/>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134</a:t>
            </a:fld>
            <a:endParaRPr>
              <a:solidFill>
                <a:srgbClr val="0091EA"/>
              </a:solidFill>
            </a:endParaRPr>
          </a:p>
        </p:txBody>
      </p:sp>
      <p:pic>
        <p:nvPicPr>
          <p:cNvPr id="10" name="Picture 9"/>
          <p:cNvPicPr/>
          <p:nvPr/>
        </p:nvPicPr>
        <p:blipFill>
          <a:blip r:embed="rId3" cstate="print"/>
          <a:stretch>
            <a:fillRect/>
          </a:stretch>
        </p:blipFill>
        <p:spPr>
          <a:xfrm>
            <a:off x="1269627" y="1600200"/>
            <a:ext cx="9625385" cy="4648200"/>
          </a:xfrm>
          <a:prstGeom prst="rect">
            <a:avLst/>
          </a:prstGeom>
        </p:spPr>
      </p:pic>
      <p:sp>
        <p:nvSpPr>
          <p:cNvPr id="3" name="Rectangle 2"/>
          <p:cNvSpPr/>
          <p:nvPr/>
        </p:nvSpPr>
        <p:spPr>
          <a:xfrm>
            <a:off x="-42514" y="6555111"/>
            <a:ext cx="9184137" cy="307750"/>
          </a:xfrm>
          <a:prstGeom prst="rect">
            <a:avLst/>
          </a:prstGeom>
        </p:spPr>
        <p:txBody>
          <a:bodyPr wrap="square" lIns="121893" tIns="60947" rIns="121893" bIns="60947">
            <a:spAutoFit/>
          </a:bodyPr>
          <a:lstStyle/>
          <a:p>
            <a:pPr>
              <a:buClr>
                <a:srgbClr val="000000"/>
              </a:buClr>
              <a:buFont typeface="Arial"/>
              <a:buNone/>
            </a:pPr>
            <a:r>
              <a:rPr lang="en-US" sz="1200" kern="0" dirty="0">
                <a:solidFill>
                  <a:srgbClr val="607D8B"/>
                </a:solidFill>
                <a:latin typeface="Calibri" pitchFamily="34" charset="0"/>
                <a:cs typeface="Calibri" pitchFamily="34" charset="0"/>
                <a:sym typeface="Arial"/>
              </a:rPr>
              <a:t>IPIECA, Petroleum Refining Water/wastewater Use and Management, Operations Good Practice Series, London, 2010</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xmlns="" val="367257378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106847" y="787400"/>
            <a:ext cx="10092971" cy="936800"/>
          </a:xfrm>
          <a:prstGeom prst="rect">
            <a:avLst/>
          </a:prstGeom>
        </p:spPr>
        <p:txBody>
          <a:bodyPr spcFirstLastPara="1" wrap="square" lIns="121873" tIns="121873" rIns="121873" bIns="121873" anchor="b" anchorCtr="0">
            <a:noAutofit/>
          </a:bodyPr>
          <a:lstStyle/>
          <a:p>
            <a:pPr lvl="1" algn="ctr" rtl="1"/>
            <a:r>
              <a:rPr lang="en-US" sz="3600" b="1" dirty="0" err="1"/>
              <a:t>عمليات</a:t>
            </a:r>
            <a:r>
              <a:rPr lang="en-US" sz="3600" b="1" dirty="0"/>
              <a:t> </a:t>
            </a:r>
            <a:r>
              <a:rPr lang="en-US" sz="3600" b="1" dirty="0" err="1"/>
              <a:t>الوحدة</a:t>
            </a:r>
            <a:r>
              <a:rPr lang="en-US" sz="3600" b="1" dirty="0"/>
              <a:t> </a:t>
            </a:r>
            <a:r>
              <a:rPr lang="en-US" sz="3600" b="1" dirty="0" err="1"/>
              <a:t>في</a:t>
            </a:r>
            <a:r>
              <a:rPr lang="en-US" sz="3600" b="1" dirty="0"/>
              <a:t> </a:t>
            </a:r>
            <a:r>
              <a:rPr lang="en-US" sz="3600" b="1" dirty="0" err="1"/>
              <a:t>محطة</a:t>
            </a:r>
            <a:r>
              <a:rPr lang="en-US" sz="3600" b="1" dirty="0"/>
              <a:t> </a:t>
            </a:r>
            <a:r>
              <a:rPr lang="en-US" sz="3600" b="1" dirty="0" err="1"/>
              <a:t>معالجة</a:t>
            </a:r>
            <a:r>
              <a:rPr lang="en-US" sz="3600" b="1" dirty="0"/>
              <a:t> </a:t>
            </a:r>
            <a:r>
              <a:rPr lang="en-US" sz="3600" b="1" dirty="0" err="1"/>
              <a:t>مياه</a:t>
            </a:r>
            <a:r>
              <a:rPr lang="en-US" sz="3600" b="1" dirty="0"/>
              <a:t> </a:t>
            </a:r>
            <a:r>
              <a:rPr lang="en-US" sz="3600" b="1" dirty="0" err="1"/>
              <a:t>الصرف</a:t>
            </a:r>
            <a:r>
              <a:rPr lang="en-US" sz="3600" b="1" dirty="0"/>
              <a:t> </a:t>
            </a:r>
            <a:r>
              <a:rPr lang="en-US" sz="3600" b="1" dirty="0" err="1"/>
              <a:t>الصحي</a:t>
            </a:r>
            <a:r>
              <a:rPr lang="en-US" sz="3600" b="1" dirty="0"/>
              <a:t> </a:t>
            </a:r>
            <a:r>
              <a:rPr lang="en-US" sz="3600" b="1" dirty="0" err="1"/>
              <a:t>النموذجية</a:t>
            </a:r>
            <a:endParaRPr lang="en-US" sz="3600" b="1" dirty="0"/>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135</a:t>
            </a:fld>
            <a:endParaRPr>
              <a:solidFill>
                <a:srgbClr val="0091EA"/>
              </a:solidFill>
            </a:endParaRPr>
          </a:p>
        </p:txBody>
      </p:sp>
      <p:pic>
        <p:nvPicPr>
          <p:cNvPr id="7" name="Picture 6" descr="C:\Users\USER\Desktop\waste water\IMP _ VIEWS\3-s2.0-B9780444627339000034-f03-14-9780444627339.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8049" y="2108200"/>
            <a:ext cx="10107963" cy="3378200"/>
          </a:xfrm>
          <a:prstGeom prst="rect">
            <a:avLst/>
          </a:prstGeom>
          <a:noFill/>
          <a:ln>
            <a:noFill/>
          </a:ln>
        </p:spPr>
      </p:pic>
      <p:sp>
        <p:nvSpPr>
          <p:cNvPr id="5" name="Rectangle 4"/>
          <p:cNvSpPr/>
          <p:nvPr/>
        </p:nvSpPr>
        <p:spPr>
          <a:xfrm>
            <a:off x="4" y="6365584"/>
            <a:ext cx="12188825" cy="492416"/>
          </a:xfrm>
          <a:prstGeom prst="rect">
            <a:avLst/>
          </a:prstGeom>
        </p:spPr>
        <p:txBody>
          <a:bodyPr wrap="square" lIns="121893" tIns="60947" rIns="121893" bIns="60947">
            <a:spAutoFit/>
          </a:bodyPr>
          <a:lstStyle/>
          <a:p>
            <a:pPr>
              <a:buClr>
                <a:srgbClr val="000000"/>
              </a:buClr>
              <a:buFont typeface="Arial"/>
              <a:buNone/>
            </a:pPr>
            <a:r>
              <a:rPr lang="fr-FR" sz="1200" kern="0" dirty="0" err="1">
                <a:solidFill>
                  <a:srgbClr val="607D8B"/>
                </a:solidFill>
                <a:latin typeface="Calibri" pitchFamily="34" charset="0"/>
                <a:cs typeface="Calibri" pitchFamily="34" charset="0"/>
                <a:sym typeface="Arial"/>
              </a:rPr>
              <a:t>Chapter</a:t>
            </a:r>
            <a:r>
              <a:rPr lang="fr-FR" sz="1200" kern="0" dirty="0">
                <a:solidFill>
                  <a:srgbClr val="607D8B"/>
                </a:solidFill>
                <a:latin typeface="Calibri" pitchFamily="34" charset="0"/>
                <a:cs typeface="Calibri" pitchFamily="34" charset="0"/>
                <a:sym typeface="Arial"/>
              </a:rPr>
              <a:t> 3 – </a:t>
            </a:r>
            <a:r>
              <a:rPr lang="fr-FR" sz="1200" kern="0" dirty="0" err="1">
                <a:solidFill>
                  <a:srgbClr val="607D8B"/>
                </a:solidFill>
                <a:latin typeface="Calibri" pitchFamily="34" charset="0"/>
                <a:cs typeface="Calibri" pitchFamily="34" charset="0"/>
                <a:sym typeface="Arial"/>
              </a:rPr>
              <a:t>Aquatic</a:t>
            </a:r>
            <a:r>
              <a:rPr lang="fr-FR" sz="1200"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Environment</a:t>
            </a:r>
            <a:r>
              <a:rPr lang="fr-FR" sz="1200" kern="0" dirty="0">
                <a:solidFill>
                  <a:srgbClr val="607D8B"/>
                </a:solidFill>
                <a:latin typeface="Calibri" pitchFamily="34" charset="0"/>
                <a:cs typeface="Calibri" pitchFamily="34" charset="0"/>
                <a:sym typeface="Arial"/>
              </a:rPr>
              <a:t> ,   </a:t>
            </a:r>
            <a:r>
              <a:rPr lang="fr-FR" sz="1200" kern="0" dirty="0" err="1">
                <a:solidFill>
                  <a:srgbClr val="607D8B"/>
                </a:solidFill>
                <a:latin typeface="Calibri" pitchFamily="34" charset="0"/>
                <a:cs typeface="Calibri" pitchFamily="34" charset="0"/>
                <a:sym typeface="Arial"/>
              </a:rPr>
              <a:t>V.J.Inglezakis</a:t>
            </a:r>
            <a:r>
              <a:rPr lang="fr-FR" sz="1200" u="sng"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S.G.Poulopoulos</a:t>
            </a:r>
            <a:r>
              <a:rPr lang="fr-FR" sz="1200" u="sng"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E.Arkhangelsky</a:t>
            </a:r>
            <a:r>
              <a:rPr lang="fr-FR" sz="1200" u="sng"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A.A.Zorpas</a:t>
            </a:r>
            <a:r>
              <a:rPr lang="fr-FR" sz="1200" u="sng"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A.N.Menegaki</a:t>
            </a:r>
            <a:r>
              <a:rPr lang="fr-FR" sz="1200" kern="0" dirty="0">
                <a:solidFill>
                  <a:srgbClr val="607D8B"/>
                </a:solidFill>
                <a:latin typeface="Calibri" pitchFamily="34" charset="0"/>
                <a:cs typeface="Calibri" pitchFamily="34" charset="0"/>
                <a:sym typeface="Arial"/>
              </a:rPr>
              <a:t>, </a:t>
            </a:r>
            <a:r>
              <a:rPr lang="fr-FR" sz="1200" u="sng" kern="0" dirty="0" err="1">
                <a:solidFill>
                  <a:srgbClr val="607D8B"/>
                </a:solidFill>
                <a:latin typeface="Calibri" pitchFamily="34" charset="0"/>
                <a:cs typeface="Calibri" pitchFamily="34" charset="0"/>
                <a:sym typeface="Arial"/>
              </a:rPr>
              <a:t>Environment</a:t>
            </a:r>
            <a:r>
              <a:rPr lang="fr-FR" sz="1200" u="sng" kern="0" dirty="0">
                <a:solidFill>
                  <a:srgbClr val="607D8B"/>
                </a:solidFill>
                <a:latin typeface="Calibri" pitchFamily="34" charset="0"/>
                <a:cs typeface="Calibri" pitchFamily="34" charset="0"/>
                <a:sym typeface="Arial"/>
              </a:rPr>
              <a:t> and </a:t>
            </a:r>
            <a:r>
              <a:rPr lang="fr-FR" sz="1200" u="sng" kern="0" dirty="0" err="1" smtClean="0">
                <a:solidFill>
                  <a:srgbClr val="607D8B"/>
                </a:solidFill>
                <a:latin typeface="Calibri" pitchFamily="34" charset="0"/>
                <a:cs typeface="Calibri" pitchFamily="34" charset="0"/>
                <a:sym typeface="Arial"/>
              </a:rPr>
              <a:t>Development</a:t>
            </a:r>
            <a:r>
              <a:rPr lang="fr-FR" sz="1200" kern="0" dirty="0" smtClean="0">
                <a:solidFill>
                  <a:srgbClr val="607D8B"/>
                </a:solidFill>
                <a:latin typeface="Calibri" pitchFamily="34" charset="0"/>
                <a:cs typeface="Calibri" pitchFamily="34" charset="0"/>
                <a:sym typeface="Arial"/>
              </a:rPr>
              <a:t> Basic </a:t>
            </a:r>
            <a:r>
              <a:rPr lang="fr-FR" sz="1200" kern="0" dirty="0" err="1">
                <a:solidFill>
                  <a:srgbClr val="607D8B"/>
                </a:solidFill>
                <a:latin typeface="Calibri" pitchFamily="34" charset="0"/>
                <a:cs typeface="Calibri" pitchFamily="34" charset="0"/>
                <a:sym typeface="Arial"/>
              </a:rPr>
              <a:t>Principles</a:t>
            </a:r>
            <a:r>
              <a:rPr lang="fr-FR" sz="1200"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Human</a:t>
            </a:r>
            <a:r>
              <a:rPr lang="fr-FR" sz="1200"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Activities</a:t>
            </a:r>
            <a:r>
              <a:rPr lang="fr-FR" sz="1200" kern="0" dirty="0">
                <a:solidFill>
                  <a:srgbClr val="607D8B"/>
                </a:solidFill>
                <a:latin typeface="Calibri" pitchFamily="34" charset="0"/>
                <a:cs typeface="Calibri" pitchFamily="34" charset="0"/>
                <a:sym typeface="Arial"/>
              </a:rPr>
              <a:t>, and </a:t>
            </a:r>
            <a:r>
              <a:rPr lang="fr-FR" sz="1200" kern="0" dirty="0" err="1">
                <a:solidFill>
                  <a:srgbClr val="607D8B"/>
                </a:solidFill>
                <a:latin typeface="Calibri" pitchFamily="34" charset="0"/>
                <a:cs typeface="Calibri" pitchFamily="34" charset="0"/>
                <a:sym typeface="Arial"/>
              </a:rPr>
              <a:t>Environmental</a:t>
            </a:r>
            <a:r>
              <a:rPr lang="fr-FR" sz="1200" kern="0" dirty="0">
                <a:solidFill>
                  <a:srgbClr val="607D8B"/>
                </a:solidFill>
                <a:latin typeface="Calibri" pitchFamily="34" charset="0"/>
                <a:cs typeface="Calibri" pitchFamily="34" charset="0"/>
                <a:sym typeface="Arial"/>
              </a:rPr>
              <a:t> Implications 2016, Pages 137-212</a:t>
            </a:r>
          </a:p>
        </p:txBody>
      </p:sp>
    </p:spTree>
    <p:extLst>
      <p:ext uri="{BB962C8B-B14F-4D97-AF65-F5344CB8AC3E}">
        <p14:creationId xmlns:p14="http://schemas.microsoft.com/office/powerpoint/2010/main" xmlns="" val="4707616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136</a:t>
            </a:fld>
            <a:endParaRPr>
              <a:solidFill>
                <a:srgbClr val="0091EA"/>
              </a:solidFill>
            </a:endParaRPr>
          </a:p>
        </p:txBody>
      </p:sp>
      <p:sp>
        <p:nvSpPr>
          <p:cNvPr id="2" name="Title 1"/>
          <p:cNvSpPr>
            <a:spLocks noGrp="1"/>
          </p:cNvSpPr>
          <p:nvPr>
            <p:ph type="title"/>
          </p:nvPr>
        </p:nvSpPr>
        <p:spPr>
          <a:xfrm>
            <a:off x="9852634" y="1981200"/>
            <a:ext cx="1320456" cy="2540000"/>
          </a:xfrm>
        </p:spPr>
        <p:txBody>
          <a:bodyPr/>
          <a:lstStyle/>
          <a:p>
            <a:pPr lvl="1" rtl="1"/>
            <a:r>
              <a:rPr lang="en-US" sz="3200" b="1" dirty="0" err="1"/>
              <a:t>تقنيات</a:t>
            </a:r>
            <a:r>
              <a:rPr lang="en-US" sz="3200" b="1" dirty="0"/>
              <a:t> </a:t>
            </a:r>
            <a:r>
              <a:rPr lang="en-US" sz="3200" b="1" dirty="0" err="1"/>
              <a:t>المعالجة</a:t>
            </a:r>
            <a:r>
              <a:rPr lang="en-US" sz="3200" b="1" dirty="0"/>
              <a:t> </a:t>
            </a:r>
            <a:r>
              <a:rPr lang="en-US" sz="3200" b="1" dirty="0" err="1"/>
              <a:t>وجودة</a:t>
            </a:r>
            <a:r>
              <a:rPr lang="en-US" sz="3200" b="1" dirty="0"/>
              <a:t> </a:t>
            </a:r>
            <a:r>
              <a:rPr lang="en-US" sz="3200" b="1" dirty="0" err="1"/>
              <a:t>المياه</a:t>
            </a:r>
            <a:r>
              <a:rPr lang="fr-FR" sz="2800" dirty="0"/>
              <a:t>  </a:t>
            </a:r>
            <a:endParaRPr lang="en-US" sz="3600" dirty="0"/>
          </a:p>
        </p:txBody>
      </p:sp>
      <p:pic>
        <p:nvPicPr>
          <p:cNvPr id="7" name="Picture 6"/>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3610" y="685800"/>
            <a:ext cx="7964636" cy="5486400"/>
          </a:xfrm>
          <a:prstGeom prst="rect">
            <a:avLst/>
          </a:prstGeom>
          <a:noFill/>
          <a:ln>
            <a:noFill/>
          </a:ln>
        </p:spPr>
      </p:pic>
      <p:sp>
        <p:nvSpPr>
          <p:cNvPr id="5" name="Rectangle 4"/>
          <p:cNvSpPr/>
          <p:nvPr/>
        </p:nvSpPr>
        <p:spPr>
          <a:xfrm>
            <a:off x="-42514" y="6555111"/>
            <a:ext cx="9184137" cy="307750"/>
          </a:xfrm>
          <a:prstGeom prst="rect">
            <a:avLst/>
          </a:prstGeom>
        </p:spPr>
        <p:txBody>
          <a:bodyPr wrap="square" lIns="121893" tIns="60947" rIns="121893" bIns="60947">
            <a:spAutoFit/>
          </a:bodyPr>
          <a:lstStyle/>
          <a:p>
            <a:pPr>
              <a:buClr>
                <a:srgbClr val="000000"/>
              </a:buClr>
              <a:buFont typeface="Arial"/>
              <a:buNone/>
            </a:pPr>
            <a:r>
              <a:rPr lang="en-US" sz="1200" kern="0" dirty="0">
                <a:solidFill>
                  <a:srgbClr val="607D8B"/>
                </a:solidFill>
                <a:latin typeface="Calibri" pitchFamily="34" charset="0"/>
                <a:cs typeface="Calibri" pitchFamily="34" charset="0"/>
                <a:sym typeface="Arial"/>
              </a:rPr>
              <a:t>IPIECA, Petroleum Refining Water/wastewater Use and Management, Operations Good Practice Series, London, 2010</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xmlns="" val="380462700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137</a:t>
            </a:fld>
            <a:endParaRPr>
              <a:solidFill>
                <a:srgbClr val="0091EA"/>
              </a:solidFill>
            </a:endParaRPr>
          </a:p>
        </p:txBody>
      </p:sp>
      <p:sp>
        <p:nvSpPr>
          <p:cNvPr id="2" name="Title 1"/>
          <p:cNvSpPr>
            <a:spLocks noGrp="1"/>
          </p:cNvSpPr>
          <p:nvPr>
            <p:ph type="title"/>
          </p:nvPr>
        </p:nvSpPr>
        <p:spPr>
          <a:xfrm>
            <a:off x="9547919" y="1828800"/>
            <a:ext cx="1625177" cy="3276600"/>
          </a:xfrm>
        </p:spPr>
        <p:txBody>
          <a:bodyPr/>
          <a:lstStyle/>
          <a:p>
            <a:pPr algn="ctr" rtl="1"/>
            <a:r>
              <a:rPr lang="ar-SA" sz="3200" b="1" dirty="0"/>
              <a:t>صفات المياه الناشئة عن المياه المعاد تدويرها</a:t>
            </a:r>
            <a:r>
              <a:rPr lang="ar-SA" sz="3200" dirty="0"/>
              <a:t> </a:t>
            </a:r>
            <a:endParaRPr lang="fr-FR" sz="3200" dirty="0"/>
          </a:p>
        </p:txBody>
      </p:sp>
      <p:pic>
        <p:nvPicPr>
          <p:cNvPr id="7" name="Picture 6"/>
          <p:cNvPicPr/>
          <p:nvPr/>
        </p:nvPicPr>
        <p:blipFill>
          <a:blip r:embed="rId3" cstate="print"/>
          <a:stretch>
            <a:fillRect/>
          </a:stretch>
        </p:blipFill>
        <p:spPr>
          <a:xfrm>
            <a:off x="1960606" y="88765"/>
            <a:ext cx="7516442" cy="6286637"/>
          </a:xfrm>
          <a:prstGeom prst="rect">
            <a:avLst/>
          </a:prstGeom>
        </p:spPr>
      </p:pic>
      <p:sp>
        <p:nvSpPr>
          <p:cNvPr id="3" name="Rectangle 2"/>
          <p:cNvSpPr/>
          <p:nvPr/>
        </p:nvSpPr>
        <p:spPr>
          <a:xfrm>
            <a:off x="-77788" y="6550250"/>
            <a:ext cx="11657012" cy="307750"/>
          </a:xfrm>
          <a:prstGeom prst="rect">
            <a:avLst/>
          </a:prstGeom>
        </p:spPr>
        <p:txBody>
          <a:bodyPr wrap="square" lIns="121893" tIns="60947" rIns="121893" bIns="60947">
            <a:spAutoFit/>
          </a:bodyPr>
          <a:lstStyle/>
          <a:p>
            <a:pPr>
              <a:buClr>
                <a:srgbClr val="000000"/>
              </a:buClr>
              <a:buFont typeface="Arial"/>
              <a:buNone/>
            </a:pPr>
            <a:r>
              <a:rPr lang="en-US" sz="1200" kern="0" dirty="0">
                <a:solidFill>
                  <a:srgbClr val="607D8B"/>
                </a:solidFill>
                <a:latin typeface="Calibri" pitchFamily="34" charset="0"/>
                <a:cs typeface="Calibri" pitchFamily="34" charset="0"/>
                <a:sym typeface="Arial"/>
              </a:rPr>
              <a:t>A.N. </a:t>
            </a:r>
            <a:r>
              <a:rPr lang="en-US" sz="1200" kern="0" dirty="0" err="1">
                <a:solidFill>
                  <a:srgbClr val="607D8B"/>
                </a:solidFill>
                <a:latin typeface="Calibri" pitchFamily="34" charset="0"/>
                <a:cs typeface="Calibri" pitchFamily="34" charset="0"/>
                <a:sym typeface="Arial"/>
              </a:rPr>
              <a:t>Menegaki</a:t>
            </a:r>
            <a:r>
              <a:rPr lang="en-US" sz="1200" kern="0" dirty="0">
                <a:solidFill>
                  <a:srgbClr val="607D8B"/>
                </a:solidFill>
                <a:latin typeface="Calibri" pitchFamily="34" charset="0"/>
                <a:cs typeface="Calibri" pitchFamily="34" charset="0"/>
                <a:sym typeface="Arial"/>
              </a:rPr>
              <a:t>, N. Hanley, K.P. </a:t>
            </a:r>
            <a:r>
              <a:rPr lang="en-US" sz="1200" kern="0" dirty="0" err="1">
                <a:solidFill>
                  <a:srgbClr val="607D8B"/>
                </a:solidFill>
                <a:latin typeface="Calibri" pitchFamily="34" charset="0"/>
                <a:cs typeface="Calibri" pitchFamily="34" charset="0"/>
                <a:sym typeface="Arial"/>
              </a:rPr>
              <a:t>Tsagarakis</a:t>
            </a:r>
            <a:r>
              <a:rPr lang="en-US" sz="1200" kern="0" dirty="0">
                <a:solidFill>
                  <a:srgbClr val="607D8B"/>
                </a:solidFill>
                <a:latin typeface="Calibri" pitchFamily="34" charset="0"/>
                <a:cs typeface="Calibri" pitchFamily="34" charset="0"/>
                <a:sym typeface="Arial"/>
              </a:rPr>
              <a:t>, The social acceptability and valuation of recycled water in Crete: a study of consumers’ and farmers’ attitudes, Ecol. Econ. 62 (1) (2007) 7-18</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xmlns="" val="40609983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ctrTitle"/>
          </p:nvPr>
        </p:nvSpPr>
        <p:spPr>
          <a:xfrm>
            <a:off x="457039" y="228600"/>
            <a:ext cx="11504773" cy="1038400"/>
          </a:xfrm>
          <a:prstGeom prst="rect">
            <a:avLst/>
          </a:prstGeom>
        </p:spPr>
        <p:txBody>
          <a:bodyPr spcFirstLastPara="1" wrap="square" lIns="121873" tIns="121873" rIns="121873" bIns="121873" anchor="b" anchorCtr="0">
            <a:noAutofit/>
          </a:bodyPr>
          <a:lstStyle/>
          <a:p>
            <a:pPr lvl="0" algn="r" rtl="1"/>
            <a:r>
              <a:rPr lang="ar-SA" sz="3600" dirty="0"/>
              <a:t>إنتاج حمأة مياه المجاري التقديرية لعامي </a:t>
            </a:r>
            <a:r>
              <a:rPr lang="en-US" sz="3600" dirty="0" smtClean="0"/>
              <a:t>2001</a:t>
            </a:r>
            <a:r>
              <a:rPr lang="ar-SA" sz="3600" dirty="0" smtClean="0"/>
              <a:t> </a:t>
            </a:r>
            <a:r>
              <a:rPr lang="ar-SA" sz="3600" dirty="0"/>
              <a:t>و </a:t>
            </a:r>
            <a:r>
              <a:rPr lang="en-US" sz="3600" dirty="0" smtClean="0"/>
              <a:t>2010</a:t>
            </a:r>
            <a:r>
              <a:rPr lang="ar-LB" sz="3600" dirty="0" smtClean="0"/>
              <a:t> </a:t>
            </a:r>
            <a:r>
              <a:rPr lang="ar-LB" sz="2000" dirty="0"/>
              <a:t>(</a:t>
            </a:r>
            <a:r>
              <a:rPr lang="ar-LB" sz="2000" dirty="0" smtClean="0"/>
              <a:t>على أ</a:t>
            </a:r>
            <a:r>
              <a:rPr lang="ar-SA" sz="2000" dirty="0" smtClean="0"/>
              <a:t>ساس </a:t>
            </a:r>
            <a:r>
              <a:rPr lang="ar-SA" sz="2000" dirty="0"/>
              <a:t>الوزن </a:t>
            </a:r>
            <a:r>
              <a:rPr lang="ar-SA" sz="2000" dirty="0" smtClean="0"/>
              <a:t>الرطب</a:t>
            </a:r>
            <a:r>
              <a:rPr lang="en-US" sz="2000" dirty="0" smtClean="0"/>
              <a:t> </a:t>
            </a:r>
            <a:r>
              <a:rPr lang="ar-LB" sz="2000" dirty="0" smtClean="0"/>
              <a:t>)</a:t>
            </a:r>
            <a:endParaRPr sz="4000" dirty="0"/>
          </a:p>
        </p:txBody>
      </p:sp>
      <p:sp>
        <p:nvSpPr>
          <p:cNvPr id="99" name="Google Shape;99;p15"/>
          <p:cNvSpPr txBox="1">
            <a:spLocks noGrp="1"/>
          </p:cNvSpPr>
          <p:nvPr>
            <p:ph type="sldNum" idx="4294967295"/>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138</a:t>
            </a:fld>
            <a:endParaRPr>
              <a:solidFill>
                <a:srgbClr val="0091EA"/>
              </a:solidFill>
            </a:endParaRPr>
          </a:p>
        </p:txBody>
      </p:sp>
      <p:graphicFrame>
        <p:nvGraphicFramePr>
          <p:cNvPr id="6" name="Chart 5"/>
          <p:cNvGraphicFramePr/>
          <p:nvPr>
            <p:extLst>
              <p:ext uri="{D42A27DB-BD31-4B8C-83A1-F6EECF244321}">
                <p14:modId xmlns:p14="http://schemas.microsoft.com/office/powerpoint/2010/main" xmlns="" val="2794306961"/>
              </p:ext>
            </p:extLst>
          </p:nvPr>
        </p:nvGraphicFramePr>
        <p:xfrm>
          <a:off x="5992844" y="1295400"/>
          <a:ext cx="6094413"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xmlns="" val="3799467621"/>
              </p:ext>
            </p:extLst>
          </p:nvPr>
        </p:nvGraphicFramePr>
        <p:xfrm>
          <a:off x="25990" y="2819400"/>
          <a:ext cx="6373149"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324511609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5"/>
          <p:cNvSpPr txBox="1">
            <a:spLocks noGrp="1"/>
          </p:cNvSpPr>
          <p:nvPr>
            <p:ph type="subTitle" idx="1"/>
          </p:nvPr>
        </p:nvSpPr>
        <p:spPr>
          <a:xfrm>
            <a:off x="684212" y="346977"/>
            <a:ext cx="10820400" cy="1046400"/>
          </a:xfrm>
          <a:prstGeom prst="rect">
            <a:avLst/>
          </a:prstGeom>
        </p:spPr>
        <p:txBody>
          <a:bodyPr spcFirstLastPara="1" wrap="square" lIns="121873" tIns="121873" rIns="121873" bIns="121873" anchor="t" anchorCtr="0">
            <a:noAutofit/>
          </a:bodyPr>
          <a:lstStyle/>
          <a:p>
            <a:pPr marL="0" indent="0"/>
            <a:r>
              <a:rPr lang="ar-SA" sz="3700" b="1" dirty="0"/>
              <a:t>نماذج عن بعض المعدات المستخدمة في معالجة مياه الصرف الصحي</a:t>
            </a:r>
            <a:endParaRPr sz="3700" dirty="0"/>
          </a:p>
        </p:txBody>
      </p:sp>
      <p:sp>
        <p:nvSpPr>
          <p:cNvPr id="99" name="Google Shape;99;p15"/>
          <p:cNvSpPr txBox="1">
            <a:spLocks noGrp="1"/>
          </p:cNvSpPr>
          <p:nvPr>
            <p:ph type="sldNum" idx="4294967295"/>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139</a:t>
            </a:fld>
            <a:endParaRPr>
              <a:solidFill>
                <a:srgbClr val="0091EA"/>
              </a:solidFill>
            </a:endParaRPr>
          </a:p>
        </p:txBody>
      </p:sp>
      <p:pic>
        <p:nvPicPr>
          <p:cNvPr id="6" name="Picture 5"/>
          <p:cNvPicPr/>
          <p:nvPr/>
        </p:nvPicPr>
        <p:blipFill>
          <a:blip r:embed="rId3" cstate="print"/>
          <a:stretch>
            <a:fillRect/>
          </a:stretch>
        </p:blipFill>
        <p:spPr>
          <a:xfrm>
            <a:off x="681199" y="1964540"/>
            <a:ext cx="5269127" cy="3910543"/>
          </a:xfrm>
          <a:prstGeom prst="rect">
            <a:avLst/>
          </a:prstGeom>
        </p:spPr>
      </p:pic>
      <p:pic>
        <p:nvPicPr>
          <p:cNvPr id="7" name="Picture 6"/>
          <p:cNvPicPr/>
          <p:nvPr/>
        </p:nvPicPr>
        <p:blipFill>
          <a:blip r:embed="rId4" cstate="print"/>
          <a:stretch>
            <a:fillRect/>
          </a:stretch>
        </p:blipFill>
        <p:spPr>
          <a:xfrm>
            <a:off x="5789692" y="1411776"/>
            <a:ext cx="5688118" cy="4743873"/>
          </a:xfrm>
          <a:prstGeom prst="rect">
            <a:avLst/>
          </a:prstGeom>
        </p:spPr>
      </p:pic>
      <p:sp>
        <p:nvSpPr>
          <p:cNvPr id="2" name="Rectangle 1"/>
          <p:cNvSpPr/>
          <p:nvPr/>
        </p:nvSpPr>
        <p:spPr>
          <a:xfrm>
            <a:off x="0" y="6555111"/>
            <a:ext cx="9446339" cy="307750"/>
          </a:xfrm>
          <a:prstGeom prst="rect">
            <a:avLst/>
          </a:prstGeom>
        </p:spPr>
        <p:txBody>
          <a:bodyPr wrap="square" lIns="121893" tIns="60947" rIns="121893" bIns="60947">
            <a:spAutoFit/>
          </a:bodyPr>
          <a:lstStyle/>
          <a:p>
            <a:pPr>
              <a:buClr>
                <a:srgbClr val="000000"/>
              </a:buClr>
              <a:buFont typeface="Arial"/>
              <a:buNone/>
            </a:pPr>
            <a:r>
              <a:rPr lang="ar-LB" sz="1200" kern="0" dirty="0">
                <a:solidFill>
                  <a:srgbClr val="607D8B"/>
                </a:solidFill>
                <a:latin typeface="Calibri" pitchFamily="34" charset="0"/>
                <a:sym typeface="Arial"/>
              </a:rPr>
              <a:t>البرنامج التدريب لفني صرف صحي معالجة الحمأة , الدرجة الثالثة, </a:t>
            </a:r>
            <a:r>
              <a:rPr lang="ar-SA" sz="1200" kern="0" dirty="0">
                <a:solidFill>
                  <a:srgbClr val="607D8B"/>
                </a:solidFill>
                <a:latin typeface="Calibri" pitchFamily="34" charset="0"/>
                <a:sym typeface="Arial"/>
              </a:rPr>
              <a:t>قطاع تنمية الموارد البشرية وبناء القدرات</a:t>
            </a:r>
            <a:r>
              <a:rPr lang="fr-FR" sz="1200" kern="0" dirty="0">
                <a:solidFill>
                  <a:srgbClr val="607D8B"/>
                </a:solidFill>
                <a:latin typeface="Calibri" pitchFamily="34" charset="0"/>
                <a:cs typeface="Calibri" pitchFamily="34" charset="0"/>
                <a:sym typeface="Arial"/>
              </a:rPr>
              <a:t>-</a:t>
            </a:r>
            <a:r>
              <a:rPr lang="ar-SA" sz="1200" kern="0" dirty="0">
                <a:solidFill>
                  <a:srgbClr val="607D8B"/>
                </a:solidFill>
                <a:latin typeface="Calibri" pitchFamily="34" charset="0"/>
                <a:sym typeface="Arial"/>
              </a:rPr>
              <a:t>الادارة العامة لتخطيط المسار الوظيفي, </a:t>
            </a:r>
            <a:r>
              <a:rPr lang="en-US" sz="1200" b="1" kern="0" dirty="0">
                <a:solidFill>
                  <a:srgbClr val="607D8B"/>
                </a:solidFill>
                <a:latin typeface="Calibri" pitchFamily="34" charset="0"/>
                <a:cs typeface="Calibri" pitchFamily="34" charset="0"/>
                <a:sym typeface="Arial"/>
              </a:rPr>
              <a:t>V1 1-7- 2015</a:t>
            </a:r>
            <a:r>
              <a:rPr lang="en-US" sz="1200" kern="0" dirty="0">
                <a:solidFill>
                  <a:srgbClr val="607D8B"/>
                </a:solidFill>
                <a:latin typeface="Calibri" pitchFamily="34" charset="0"/>
                <a:cs typeface="Calibri" pitchFamily="34" charset="0"/>
                <a:sym typeface="Arial"/>
              </a:rPr>
              <a:t> </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xmlns="" val="3792019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6612" y="497632"/>
            <a:ext cx="10969943" cy="2321768"/>
          </a:xfrm>
        </p:spPr>
        <p:txBody>
          <a:bodyPr>
            <a:normAutofit/>
          </a:bodyPr>
          <a:lstStyle/>
          <a:p>
            <a:pPr lvl="0" algn="justLow" rtl="1"/>
            <a:r>
              <a:rPr lang="ar-LB" sz="2400" dirty="0"/>
              <a:t>يستخدم مخطط العرض و الطلب لفحص تأثير أي حدث على سعر التوازن و على كمية التوازن، و بذلك تتبع ثلاث خطوات:</a:t>
            </a:r>
            <a:endParaRPr lang="en-US" sz="2400" dirty="0"/>
          </a:p>
          <a:p>
            <a:pPr lvl="1" algn="justLow" rtl="1"/>
            <a:r>
              <a:rPr lang="ar-LB" sz="2200" dirty="0"/>
              <a:t>توضيح إن كان الحدث يؤدي إلى إزاحة منحنى الطلب أو العرض أو كليهما</a:t>
            </a:r>
            <a:endParaRPr lang="en-US" sz="2200" dirty="0"/>
          </a:p>
          <a:p>
            <a:pPr lvl="1" algn="justLow" rtl="1"/>
            <a:r>
              <a:rPr lang="ar-LB" sz="2200" dirty="0"/>
              <a:t>تحديد إتجاه الإزاحة</a:t>
            </a:r>
            <a:endParaRPr lang="en-US" sz="2200" dirty="0"/>
          </a:p>
          <a:p>
            <a:pPr lvl="1" algn="justLow" rtl="1"/>
            <a:r>
              <a:rPr lang="ar-LB" sz="2200" dirty="0"/>
              <a:t>إجراء مقارنة بين التوازن الجديد و بين توازن السوق القديم</a:t>
            </a:r>
            <a:endParaRPr lang="en-US" sz="2200" dirty="0"/>
          </a:p>
          <a:p>
            <a:pPr algn="justLow" rtl="1"/>
            <a:endParaRPr lang="en-US" sz="28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1286" y="2590800"/>
            <a:ext cx="5287271" cy="3748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98428" y="2613480"/>
            <a:ext cx="5683771" cy="37262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2233997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3"/>
          <p:cNvSpPr txBox="1">
            <a:spLocks noGrp="1"/>
          </p:cNvSpPr>
          <p:nvPr>
            <p:ph type="title"/>
          </p:nvPr>
        </p:nvSpPr>
        <p:spPr>
          <a:xfrm>
            <a:off x="1106841" y="385427"/>
            <a:ext cx="10092971" cy="681373"/>
          </a:xfrm>
          <a:prstGeom prst="rect">
            <a:avLst/>
          </a:prstGeom>
        </p:spPr>
        <p:txBody>
          <a:bodyPr spcFirstLastPara="1" wrap="square" lIns="121873" tIns="121873" rIns="121873" bIns="121873" anchor="b" anchorCtr="0">
            <a:noAutofit/>
          </a:bodyPr>
          <a:lstStyle/>
          <a:p>
            <a:pPr lvl="0" algn="ctr" rtl="1"/>
            <a:r>
              <a:rPr lang="ar-SA" sz="3200" b="1" dirty="0"/>
              <a:t>تطبيق نهج ديناميكيات النظام </a:t>
            </a:r>
            <a:r>
              <a:rPr lang="en-US" sz="3200" b="1" dirty="0" smtClean="0"/>
              <a:t>(</a:t>
            </a:r>
            <a:r>
              <a:rPr lang="fr-FR" sz="3200" b="1" dirty="0" smtClean="0"/>
              <a:t>System </a:t>
            </a:r>
            <a:r>
              <a:rPr lang="fr-FR" sz="3200" b="1" dirty="0"/>
              <a:t>Dynamics </a:t>
            </a:r>
            <a:r>
              <a:rPr lang="fr-FR" sz="3200" b="1" dirty="0" err="1" smtClean="0"/>
              <a:t>Approach</a:t>
            </a:r>
            <a:r>
              <a:rPr lang="en-US" sz="3200" b="1" dirty="0" smtClean="0"/>
              <a:t>) </a:t>
            </a:r>
            <a:endParaRPr lang="en-US" sz="3200" dirty="0"/>
          </a:p>
        </p:txBody>
      </p:sp>
      <p:sp>
        <p:nvSpPr>
          <p:cNvPr id="171" name="Google Shape;171;p2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140</a:t>
            </a:fld>
            <a:endParaRPr>
              <a:solidFill>
                <a:srgbClr val="0091EA"/>
              </a:solidFill>
            </a:endParaRPr>
          </a:p>
        </p:txBody>
      </p:sp>
      <p:pic>
        <p:nvPicPr>
          <p:cNvPr id="7" name="Picture 6"/>
          <p:cNvPicPr/>
          <p:nvPr/>
        </p:nvPicPr>
        <p:blipFill>
          <a:blip r:embed="rId3" cstate="print"/>
          <a:stretch>
            <a:fillRect/>
          </a:stretch>
        </p:blipFill>
        <p:spPr>
          <a:xfrm>
            <a:off x="1834263" y="940647"/>
            <a:ext cx="8627817" cy="5841153"/>
          </a:xfrm>
          <a:prstGeom prst="rect">
            <a:avLst/>
          </a:prstGeom>
        </p:spPr>
      </p:pic>
    </p:spTree>
    <p:extLst>
      <p:ext uri="{BB962C8B-B14F-4D97-AF65-F5344CB8AC3E}">
        <p14:creationId xmlns:p14="http://schemas.microsoft.com/office/powerpoint/2010/main" xmlns="" val="17701898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240280"/>
            <a:ext cx="5852160" cy="1188720"/>
          </a:xfrm>
        </p:spPr>
        <p:txBody>
          <a:bodyPr/>
          <a:lstStyle/>
          <a:p>
            <a:pPr algn="ctr"/>
            <a:r>
              <a:rPr lang="ar-LB" sz="6000" b="1" dirty="0" smtClean="0">
                <a:effectLst>
                  <a:outerShdw blurRad="38100" dist="38100" dir="2700000" algn="tl">
                    <a:srgbClr val="000000">
                      <a:alpha val="43137"/>
                    </a:srgbClr>
                  </a:outerShdw>
                </a:effectLst>
              </a:rPr>
              <a:t>جزاكم الله خيراً</a:t>
            </a:r>
            <a:endParaRPr lang="fr-FR" sz="6000" b="1" dirty="0">
              <a:effectLst>
                <a:outerShdw blurRad="38100" dist="38100" dir="2700000" algn="tl">
                  <a:srgbClr val="000000">
                    <a:alpha val="43137"/>
                  </a:srgbClr>
                </a:outerShdw>
              </a:effectLst>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91EA"/>
                </a:solidFill>
              </a:rPr>
              <a:pPr/>
              <a:t>141</a:t>
            </a:fld>
            <a:endParaRPr lang="en">
              <a:solidFill>
                <a:srgbClr val="0091EA"/>
              </a:solidFill>
            </a:endParaRPr>
          </a:p>
        </p:txBody>
      </p:sp>
      <p:cxnSp>
        <p:nvCxnSpPr>
          <p:cNvPr id="5" name="Straight Connector 4"/>
          <p:cNvCxnSpPr/>
          <p:nvPr/>
        </p:nvCxnSpPr>
        <p:spPr>
          <a:xfrm>
            <a:off x="3168332" y="3413235"/>
            <a:ext cx="5852160" cy="15765"/>
          </a:xfrm>
          <a:prstGeom prst="line">
            <a:avLst/>
          </a:prstGeom>
          <a:ln w="38100">
            <a:solidFill>
              <a:schemeClr val="bg1">
                <a:lumMod val="50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039341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286000"/>
            <a:ext cx="10360501" cy="3048000"/>
          </a:xfrm>
        </p:spPr>
        <p:txBody>
          <a:bodyPr anchor="b"/>
          <a:lstStyle/>
          <a:p>
            <a:pPr algn="ctr"/>
            <a:r>
              <a:rPr lang="fr-FR" dirty="0" err="1" smtClean="0"/>
              <a:t>Waste</a:t>
            </a:r>
            <a:r>
              <a:rPr lang="fr-FR" dirty="0" smtClean="0"/>
              <a:t> management</a:t>
            </a:r>
            <a:endParaRPr lang="fr-FR" dirty="0"/>
          </a:p>
        </p:txBody>
      </p:sp>
      <p:sp>
        <p:nvSpPr>
          <p:cNvPr id="3" name="Subtitle 2"/>
          <p:cNvSpPr>
            <a:spLocks noGrp="1"/>
          </p:cNvSpPr>
          <p:nvPr>
            <p:ph type="subTitle" idx="1"/>
          </p:nvPr>
        </p:nvSpPr>
        <p:spPr>
          <a:xfrm>
            <a:off x="5682259" y="5334000"/>
            <a:ext cx="5365153" cy="381000"/>
          </a:xfrm>
        </p:spPr>
        <p:txBody>
          <a:bodyPr>
            <a:normAutofit lnSpcReduction="10000"/>
          </a:bodyPr>
          <a:lstStyle/>
          <a:p>
            <a:r>
              <a:rPr lang="fr-FR" dirty="0" err="1" smtClean="0"/>
              <a:t>Prepared</a:t>
            </a:r>
            <a:r>
              <a:rPr lang="fr-FR" dirty="0" smtClean="0"/>
              <a:t> by </a:t>
            </a:r>
            <a:r>
              <a:rPr lang="fr-FR" dirty="0" err="1" smtClean="0"/>
              <a:t>bilal</a:t>
            </a:r>
            <a:r>
              <a:rPr lang="fr-FR" dirty="0" smtClean="0"/>
              <a:t> </a:t>
            </a:r>
            <a:r>
              <a:rPr lang="fr-FR" dirty="0" err="1" smtClean="0"/>
              <a:t>mourad</a:t>
            </a:r>
            <a:endParaRPr lang="fr-FR" dirty="0"/>
          </a:p>
        </p:txBody>
      </p:sp>
      <p:pic>
        <p:nvPicPr>
          <p:cNvPr id="5" name="Picture 2" descr="AECENAR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5523032" cy="1219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Grafik 10" descr="Basmalla.jpg"/>
          <p:cNvPicPr>
            <a:picLocks noChangeAspect="1"/>
          </p:cNvPicPr>
          <p:nvPr/>
        </p:nvPicPr>
        <p:blipFill>
          <a:blip r:embed="rId4" cstate="print"/>
          <a:stretch>
            <a:fillRect/>
          </a:stretch>
        </p:blipFill>
        <p:spPr>
          <a:xfrm>
            <a:off x="5637212" y="228600"/>
            <a:ext cx="3698327" cy="457200"/>
          </a:xfrm>
          <a:prstGeom prst="rect">
            <a:avLst/>
          </a:prstGeom>
        </p:spPr>
      </p:pic>
      <p:pic>
        <p:nvPicPr>
          <p:cNvPr id="7" name="Bild 4" descr="http://aecenar.com/images/IEP_Logo_mitName.jpg">
            <a:extLst>
              <a:ext uri="{FF2B5EF4-FFF2-40B4-BE49-F238E27FC236}">
                <a16:creationId xmlns="" xmlns:a16="http://schemas.microsoft.com/office/drawing/2014/main" id="{32E80E69-6199-4103-A7D0-DDF75C44EA9F}"/>
              </a:ext>
            </a:extLst>
          </p:cNvPr>
          <p:cNvPicPr>
            <a:picLocks noChangeAspect="1"/>
          </p:cNvPicPr>
          <p:nvPr/>
        </p:nvPicPr>
        <p:blipFill>
          <a:blip r:embed="rId5" cstate="print"/>
          <a:srcRect/>
          <a:stretch>
            <a:fillRect/>
          </a:stretch>
        </p:blipFill>
        <p:spPr bwMode="auto">
          <a:xfrm>
            <a:off x="9142412" y="0"/>
            <a:ext cx="2809952" cy="1877559"/>
          </a:xfrm>
          <a:prstGeom prst="rect">
            <a:avLst/>
          </a:prstGeom>
          <a:noFill/>
          <a:ln w="9525">
            <a:noFill/>
            <a:miter lim="800000"/>
            <a:headEnd/>
            <a:tailEnd/>
          </a:ln>
        </p:spPr>
      </p:pic>
    </p:spTree>
    <p:extLst>
      <p:ext uri="{BB962C8B-B14F-4D97-AF65-F5344CB8AC3E}">
        <p14:creationId xmlns:p14="http://schemas.microsoft.com/office/powerpoint/2010/main" xmlns="" val="375951770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841" y="533082"/>
            <a:ext cx="10971371" cy="686118"/>
          </a:xfrm>
        </p:spPr>
        <p:txBody>
          <a:bodyPr>
            <a:noAutofit/>
          </a:bodyPr>
          <a:lstStyle/>
          <a:p>
            <a:pPr lvl="0" algn="r" rtl="1"/>
            <a:r>
              <a:rPr lang="ar-LB" sz="3200" b="1" dirty="0" smtClean="0"/>
              <a:t>عنصر </a:t>
            </a:r>
            <a:r>
              <a:rPr lang="ar-LB" sz="3200" b="1" dirty="0"/>
              <a:t>هام من نظام إدارة النفايات وأبعادها</a:t>
            </a:r>
            <a:endParaRPr lang="fr-FR" sz="3200" b="1" dirty="0"/>
          </a:p>
        </p:txBody>
      </p:sp>
      <p:sp>
        <p:nvSpPr>
          <p:cNvPr id="3" name="Content Placeholder 2"/>
          <p:cNvSpPr>
            <a:spLocks noGrp="1"/>
          </p:cNvSpPr>
          <p:nvPr>
            <p:ph idx="1"/>
          </p:nvPr>
        </p:nvSpPr>
        <p:spPr>
          <a:xfrm>
            <a:off x="531812" y="1417637"/>
            <a:ext cx="10818971" cy="5059363"/>
          </a:xfrm>
        </p:spPr>
        <p:txBody>
          <a:bodyPr>
            <a:noAutofit/>
          </a:bodyPr>
          <a:lstStyle/>
          <a:p>
            <a:pPr lvl="0" algn="r" rtl="1"/>
            <a:r>
              <a:rPr lang="en-US" sz="1700" dirty="0" smtClean="0"/>
              <a:t>1</a:t>
            </a:r>
            <a:r>
              <a:rPr lang="ar-LB" sz="1700" dirty="0" smtClean="0"/>
              <a:t>. توليد النفايات </a:t>
            </a:r>
            <a:r>
              <a:rPr lang="en-US" sz="1700" dirty="0" smtClean="0"/>
              <a:t>Waste generation</a:t>
            </a:r>
          </a:p>
          <a:p>
            <a:pPr lvl="1" algn="r" rtl="1"/>
            <a:r>
              <a:rPr lang="ar-LB" sz="1700" dirty="0" smtClean="0"/>
              <a:t>هذا </a:t>
            </a:r>
            <a:r>
              <a:rPr lang="ar-LB" sz="1700" dirty="0"/>
              <a:t>هو إجمالي كمية النفايات المنتجة في منطقة لكل وحدة </a:t>
            </a:r>
            <a:r>
              <a:rPr lang="ar-LB" sz="1700" dirty="0" smtClean="0"/>
              <a:t>زمنية </a:t>
            </a:r>
            <a:r>
              <a:rPr lang="ar-LB" sz="1700" dirty="0" smtClean="0"/>
              <a:t>(</a:t>
            </a:r>
            <a:r>
              <a:rPr lang="en-US" sz="1700" dirty="0" smtClean="0"/>
              <a:t>t</a:t>
            </a:r>
            <a:r>
              <a:rPr lang="en-US" sz="1700" dirty="0" smtClean="0"/>
              <a:t>/year</a:t>
            </a:r>
            <a:r>
              <a:rPr lang="ar-LB" sz="1700" dirty="0" smtClean="0"/>
              <a:t>)</a:t>
            </a:r>
          </a:p>
          <a:p>
            <a:pPr lvl="0" algn="r" rtl="1"/>
            <a:r>
              <a:rPr lang="ar-LB" sz="1700" dirty="0" smtClean="0"/>
              <a:t>2. معدل التوليد</a:t>
            </a:r>
            <a:r>
              <a:rPr lang="en-US" sz="1700" dirty="0" smtClean="0"/>
              <a:t> Rate of generation </a:t>
            </a:r>
            <a:endParaRPr lang="ar-LB" sz="1700" dirty="0" smtClean="0"/>
          </a:p>
          <a:p>
            <a:pPr lvl="1" algn="r" rtl="1"/>
            <a:r>
              <a:rPr lang="ar-LB" sz="1700" dirty="0"/>
              <a:t>هو مقدار النفايات التي ينتجها الفرد في منطقة في </a:t>
            </a:r>
            <a:r>
              <a:rPr lang="ar-LB" sz="1700" dirty="0" smtClean="0"/>
              <a:t>اليوم </a:t>
            </a:r>
            <a:r>
              <a:rPr lang="en-US" sz="1700" dirty="0" smtClean="0"/>
              <a:t>(Kg/year)</a:t>
            </a:r>
            <a:endParaRPr lang="ar-LB" sz="1700" dirty="0" smtClean="0"/>
          </a:p>
          <a:p>
            <a:pPr lvl="0" algn="r" rtl="1"/>
            <a:r>
              <a:rPr lang="ar-LB" sz="1700" dirty="0" smtClean="0"/>
              <a:t>3. تعداد السكان </a:t>
            </a:r>
            <a:r>
              <a:rPr lang="en-US" sz="1700" dirty="0" smtClean="0"/>
              <a:t>Population</a:t>
            </a:r>
          </a:p>
          <a:p>
            <a:pPr lvl="1" algn="r" rtl="1"/>
            <a:r>
              <a:rPr lang="ar-LB" sz="1700" dirty="0" smtClean="0"/>
              <a:t>يشير </a:t>
            </a:r>
            <a:r>
              <a:rPr lang="ar-LB" sz="1700" dirty="0"/>
              <a:t>إلى السكان في منطقة في سنة </a:t>
            </a:r>
            <a:r>
              <a:rPr lang="ar-LB" sz="1700" dirty="0" smtClean="0"/>
              <a:t>معينة, </a:t>
            </a:r>
            <a:r>
              <a:rPr lang="ar-LB" sz="1700" dirty="0"/>
              <a:t>ويرتبط هذا ارتباطًا وثيقًا بعامل توليد </a:t>
            </a:r>
            <a:r>
              <a:rPr lang="ar-LB" sz="1700" dirty="0" smtClean="0"/>
              <a:t>النفايات</a:t>
            </a:r>
          </a:p>
          <a:p>
            <a:pPr lvl="0" algn="r" rtl="1"/>
            <a:r>
              <a:rPr lang="ar-LB" sz="1700" dirty="0" smtClean="0"/>
              <a:t>4. المخلفات </a:t>
            </a:r>
            <a:r>
              <a:rPr lang="en-US" sz="1700" dirty="0" smtClean="0"/>
              <a:t>Waste</a:t>
            </a:r>
            <a:endParaRPr lang="ar-LB" sz="1700" dirty="0" smtClean="0"/>
          </a:p>
          <a:p>
            <a:pPr lvl="1" algn="r" rtl="1"/>
            <a:r>
              <a:rPr lang="ar-LB" sz="1700" dirty="0" smtClean="0"/>
              <a:t>تشير </a:t>
            </a:r>
            <a:r>
              <a:rPr lang="ar-LB" sz="1700" dirty="0"/>
              <a:t>إلى إجمالي النفايات الموجودة في </a:t>
            </a:r>
            <a:r>
              <a:rPr lang="ar-LB" sz="1700" dirty="0" smtClean="0"/>
              <a:t>البيئة (</a:t>
            </a:r>
            <a:r>
              <a:rPr lang="en-US" sz="1700" dirty="0" smtClean="0"/>
              <a:t>t</a:t>
            </a:r>
            <a:r>
              <a:rPr lang="ar-LB" sz="1700" dirty="0" smtClean="0"/>
              <a:t>)</a:t>
            </a:r>
            <a:endParaRPr lang="ar-LB" sz="1700" dirty="0"/>
          </a:p>
          <a:p>
            <a:pPr lvl="0" algn="r" rtl="1"/>
            <a:r>
              <a:rPr lang="ar-LB" sz="1700" dirty="0" smtClean="0"/>
              <a:t>5. جمع النفايات </a:t>
            </a:r>
            <a:r>
              <a:rPr lang="en-US" sz="1700" dirty="0" smtClean="0"/>
              <a:t>Waste collection</a:t>
            </a:r>
            <a:endParaRPr lang="ar-LB" sz="1700" dirty="0" smtClean="0"/>
          </a:p>
          <a:p>
            <a:pPr lvl="1" algn="r" rtl="1"/>
            <a:r>
              <a:rPr lang="ar-LB" sz="1700" dirty="0" smtClean="0"/>
              <a:t>يشير </a:t>
            </a:r>
            <a:r>
              <a:rPr lang="ar-LB" sz="1700" dirty="0"/>
              <a:t>إلى النفايات المتبقية التي يتم جمعها للتخلص النهائي </a:t>
            </a:r>
            <a:r>
              <a:rPr lang="ar-LB" sz="1700" dirty="0" smtClean="0"/>
              <a:t>منها</a:t>
            </a:r>
          </a:p>
          <a:p>
            <a:pPr lvl="0" algn="r" rtl="1"/>
            <a:r>
              <a:rPr lang="ar-LB" sz="1700" dirty="0" smtClean="0"/>
              <a:t>6. تكاليف إدارة النفايات </a:t>
            </a:r>
            <a:r>
              <a:rPr lang="en-US" sz="1700" dirty="0" smtClean="0"/>
              <a:t>Waste management costs</a:t>
            </a:r>
            <a:endParaRPr lang="ar-LB" sz="1700" dirty="0" smtClean="0"/>
          </a:p>
          <a:p>
            <a:pPr lvl="1" algn="r" rtl="1"/>
            <a:r>
              <a:rPr lang="ar-LB" sz="1700" dirty="0" smtClean="0"/>
              <a:t>هي </a:t>
            </a:r>
            <a:r>
              <a:rPr lang="ar-LB" sz="1700" dirty="0"/>
              <a:t>التكلفة السنوية الإجمالية لإدارة </a:t>
            </a:r>
            <a:r>
              <a:rPr lang="ar-LB" sz="1700" dirty="0" smtClean="0"/>
              <a:t>النفايات, </a:t>
            </a:r>
            <a:r>
              <a:rPr lang="ar-LB" sz="1700" dirty="0"/>
              <a:t>وهذا يشمل تكلفة ملء </a:t>
            </a:r>
            <a:r>
              <a:rPr lang="ar-LB" sz="1700" dirty="0" smtClean="0"/>
              <a:t>الأرض </a:t>
            </a:r>
            <a:r>
              <a:rPr lang="ar-LB" sz="1700" dirty="0"/>
              <a:t>، وصيانة مكب النفايات ، والرعاية اللاحقة ومعالجة مياه الصرف </a:t>
            </a:r>
            <a:r>
              <a:rPr lang="ar-LB" sz="1700" dirty="0" smtClean="0"/>
              <a:t>الصحي</a:t>
            </a:r>
          </a:p>
          <a:p>
            <a:pPr lvl="0" algn="r" rtl="1"/>
            <a:r>
              <a:rPr lang="ar-LB" sz="1700" dirty="0" smtClean="0"/>
              <a:t>7. ميزانية إدارة النفايات </a:t>
            </a:r>
            <a:r>
              <a:rPr lang="en-US" sz="1700" dirty="0" smtClean="0"/>
              <a:t>W</a:t>
            </a:r>
            <a:r>
              <a:rPr lang="en-US" sz="1700" dirty="0" smtClean="0"/>
              <a:t>aste </a:t>
            </a:r>
            <a:r>
              <a:rPr lang="en-US" sz="1700" dirty="0" smtClean="0"/>
              <a:t>management budget</a:t>
            </a:r>
            <a:endParaRPr lang="ar-LB" sz="1700" dirty="0" smtClean="0"/>
          </a:p>
          <a:p>
            <a:pPr lvl="1" algn="r" rtl="1"/>
            <a:r>
              <a:rPr lang="ar-LB" sz="1700" dirty="0" smtClean="0"/>
              <a:t>هو </a:t>
            </a:r>
            <a:r>
              <a:rPr lang="ar-LB" sz="1700" dirty="0"/>
              <a:t>إجمالي التوزيع السنوي لإدارة </a:t>
            </a:r>
            <a:r>
              <a:rPr lang="ar-LB" sz="1700" dirty="0" smtClean="0"/>
              <a:t>النفايات, </a:t>
            </a:r>
            <a:r>
              <a:rPr lang="ar-LB" sz="1700" dirty="0"/>
              <a:t>وهذا يشمل ميزانية إدارة النفايات للمدينة بأكملها.</a:t>
            </a:r>
            <a:endParaRPr lang="en-US" sz="1700"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D1282E"/>
                </a:solidFill>
              </a:rPr>
              <a:pPr/>
              <a:t>143</a:t>
            </a:fld>
            <a:endParaRPr lang="en-US">
              <a:solidFill>
                <a:srgbClr val="D1282E"/>
              </a:solidFill>
            </a:endParaRPr>
          </a:p>
        </p:txBody>
      </p:sp>
    </p:spTree>
    <p:extLst>
      <p:ext uri="{BB962C8B-B14F-4D97-AF65-F5344CB8AC3E}">
        <p14:creationId xmlns:p14="http://schemas.microsoft.com/office/powerpoint/2010/main" xmlns="" val="73175306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6612" y="762000"/>
            <a:ext cx="3352800" cy="686118"/>
          </a:xfrm>
        </p:spPr>
        <p:txBody>
          <a:bodyPr>
            <a:noAutofit/>
          </a:bodyPr>
          <a:lstStyle/>
          <a:p>
            <a:pPr lvl="0" algn="r" rtl="1"/>
            <a:r>
              <a:rPr lang="ar-LB" sz="2800" b="1" dirty="0"/>
              <a:t>تقنية إدارة النفايات</a:t>
            </a:r>
            <a:endParaRPr lang="fr-FR" sz="2800" b="1" dirty="0"/>
          </a:p>
        </p:txBody>
      </p:sp>
      <p:sp>
        <p:nvSpPr>
          <p:cNvPr id="3" name="Content Placeholder 2"/>
          <p:cNvSpPr>
            <a:spLocks noGrp="1"/>
          </p:cNvSpPr>
          <p:nvPr>
            <p:ph idx="1"/>
          </p:nvPr>
        </p:nvSpPr>
        <p:spPr>
          <a:xfrm>
            <a:off x="8304212" y="1447800"/>
            <a:ext cx="3198971" cy="3657600"/>
          </a:xfrm>
        </p:spPr>
        <p:txBody>
          <a:bodyPr>
            <a:noAutofit/>
          </a:bodyPr>
          <a:lstStyle/>
          <a:p>
            <a:pPr marL="285750" lvl="0" indent="-285750" algn="r" rtl="1">
              <a:lnSpc>
                <a:spcPct val="200000"/>
              </a:lnSpc>
              <a:buFont typeface="Courier New" pitchFamily="49" charset="0"/>
              <a:buChar char="o"/>
            </a:pPr>
            <a:r>
              <a:rPr lang="ar-LB" sz="1800" dirty="0"/>
              <a:t>العمالة </a:t>
            </a:r>
            <a:r>
              <a:rPr lang="ar-LB" sz="1800" dirty="0" smtClean="0"/>
              <a:t>المباشرة  </a:t>
            </a:r>
            <a:r>
              <a:rPr lang="en-US" sz="1800" dirty="0" smtClean="0"/>
              <a:t>Direct </a:t>
            </a:r>
            <a:r>
              <a:rPr lang="en-US" sz="1800" dirty="0" err="1" smtClean="0"/>
              <a:t>labour</a:t>
            </a:r>
            <a:endParaRPr lang="en-US" sz="1800" dirty="0" smtClean="0"/>
          </a:p>
          <a:p>
            <a:pPr marL="285750" lvl="0" indent="-285750" algn="r" rtl="1">
              <a:lnSpc>
                <a:spcPct val="200000"/>
              </a:lnSpc>
              <a:buFont typeface="Courier New" pitchFamily="49" charset="0"/>
              <a:buChar char="o"/>
            </a:pPr>
            <a:r>
              <a:rPr lang="ar-LB" sz="1800" dirty="0" smtClean="0"/>
              <a:t>رفض شاحنة  </a:t>
            </a:r>
            <a:r>
              <a:rPr lang="en-US" sz="1800" dirty="0" smtClean="0"/>
              <a:t>Refuse truck</a:t>
            </a:r>
          </a:p>
          <a:p>
            <a:pPr marL="285750" lvl="0" indent="-285750" algn="r" rtl="1">
              <a:lnSpc>
                <a:spcPct val="200000"/>
              </a:lnSpc>
              <a:buFont typeface="Courier New" pitchFamily="49" charset="0"/>
              <a:buChar char="o"/>
            </a:pPr>
            <a:r>
              <a:rPr lang="ar-LB" sz="1800" dirty="0" smtClean="0"/>
              <a:t>محمل صنارة  </a:t>
            </a:r>
            <a:r>
              <a:rPr lang="en-US" sz="1800" dirty="0" smtClean="0"/>
              <a:t>Hook loader</a:t>
            </a:r>
          </a:p>
          <a:p>
            <a:pPr marL="285750" lvl="0" indent="-285750" algn="r" rtl="1">
              <a:lnSpc>
                <a:spcPct val="200000"/>
              </a:lnSpc>
              <a:buFont typeface="Courier New" pitchFamily="49" charset="0"/>
              <a:buChar char="o"/>
            </a:pPr>
            <a:r>
              <a:rPr lang="ar-LB" sz="1800" dirty="0" smtClean="0"/>
              <a:t>المطحنة  </a:t>
            </a:r>
            <a:r>
              <a:rPr lang="en-US" sz="1800" dirty="0" smtClean="0"/>
              <a:t>Compactor</a:t>
            </a:r>
          </a:p>
          <a:p>
            <a:pPr marL="285750" lvl="0" indent="-285750" algn="r" rtl="1">
              <a:lnSpc>
                <a:spcPct val="200000"/>
              </a:lnSpc>
              <a:buFont typeface="Courier New" pitchFamily="49" charset="0"/>
              <a:buChar char="o"/>
            </a:pPr>
            <a:r>
              <a:rPr lang="ar-LB" sz="1800" dirty="0" smtClean="0"/>
              <a:t>جرافة </a:t>
            </a:r>
            <a:r>
              <a:rPr lang="en-US" sz="1800" dirty="0" smtClean="0"/>
              <a:t>Bulldozer </a:t>
            </a:r>
            <a:r>
              <a:rPr lang="ar-LB" sz="1800" dirty="0" smtClean="0"/>
              <a:t>  </a:t>
            </a:r>
            <a:endParaRPr lang="en-US" sz="1700" dirty="0"/>
          </a:p>
        </p:txBody>
      </p:sp>
      <p:sp>
        <p:nvSpPr>
          <p:cNvPr id="4" name="Title 1"/>
          <p:cNvSpPr txBox="1">
            <a:spLocks/>
          </p:cNvSpPr>
          <p:nvPr/>
        </p:nvSpPr>
        <p:spPr>
          <a:xfrm>
            <a:off x="4265612" y="761682"/>
            <a:ext cx="3886200" cy="686118"/>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r" rtl="1"/>
            <a:r>
              <a:rPr lang="ar-LB" sz="2800" b="1" dirty="0">
                <a:solidFill>
                  <a:srgbClr val="D1282E"/>
                </a:solidFill>
              </a:rPr>
              <a:t>تقدير </a:t>
            </a:r>
            <a:r>
              <a:rPr lang="ar-LB" sz="2800" b="1" dirty="0" smtClean="0">
                <a:solidFill>
                  <a:srgbClr val="D1282E"/>
                </a:solidFill>
              </a:rPr>
              <a:t>إعدادات </a:t>
            </a:r>
            <a:r>
              <a:rPr lang="ar-LB" sz="2800" b="1" dirty="0">
                <a:solidFill>
                  <a:srgbClr val="D1282E"/>
                </a:solidFill>
              </a:rPr>
              <a:t>النظام</a:t>
            </a:r>
            <a:endParaRPr lang="fr-FR" sz="2800" b="1" dirty="0">
              <a:solidFill>
                <a:srgbClr val="D1282E"/>
              </a:solidFill>
            </a:endParaRPr>
          </a:p>
        </p:txBody>
      </p:sp>
      <p:sp>
        <p:nvSpPr>
          <p:cNvPr id="5" name="Content Placeholder 2"/>
          <p:cNvSpPr txBox="1">
            <a:spLocks/>
          </p:cNvSpPr>
          <p:nvPr/>
        </p:nvSpPr>
        <p:spPr>
          <a:xfrm>
            <a:off x="303212" y="1676400"/>
            <a:ext cx="7543800" cy="4267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lgn="r" rtl="1">
              <a:buFont typeface="Arial" pitchFamily="34" charset="0"/>
              <a:buAutoNum type="arabicPeriod"/>
            </a:pPr>
            <a:r>
              <a:rPr lang="ar-LB" sz="1800" dirty="0" smtClean="0">
                <a:solidFill>
                  <a:srgbClr val="000000"/>
                </a:solidFill>
              </a:rPr>
              <a:t>الميزانية </a:t>
            </a:r>
            <a:r>
              <a:rPr lang="ar-LB" sz="1800" dirty="0">
                <a:solidFill>
                  <a:srgbClr val="000000"/>
                </a:solidFill>
              </a:rPr>
              <a:t>المخطط </a:t>
            </a:r>
            <a:r>
              <a:rPr lang="ar-LB" sz="1800" dirty="0" smtClean="0">
                <a:solidFill>
                  <a:srgbClr val="000000"/>
                </a:solidFill>
              </a:rPr>
              <a:t>لها </a:t>
            </a:r>
            <a:r>
              <a:rPr lang="de-DE" sz="1800" dirty="0">
                <a:solidFill>
                  <a:srgbClr val="000000"/>
                </a:solidFill>
              </a:rPr>
              <a:t>Planned </a:t>
            </a:r>
            <a:r>
              <a:rPr lang="de-DE" sz="1800" dirty="0" smtClean="0">
                <a:solidFill>
                  <a:srgbClr val="000000"/>
                </a:solidFill>
              </a:rPr>
              <a:t>Budget</a:t>
            </a:r>
          </a:p>
          <a:p>
            <a:pPr marL="342900" indent="-342900" algn="r" rtl="1">
              <a:buFont typeface="Arial" pitchFamily="34" charset="0"/>
              <a:buAutoNum type="arabicPeriod"/>
            </a:pPr>
            <a:endParaRPr lang="ar-LB" sz="1000" dirty="0">
              <a:solidFill>
                <a:srgbClr val="000000"/>
              </a:solidFill>
            </a:endParaRPr>
          </a:p>
          <a:p>
            <a:pPr algn="r" rtl="1"/>
            <a:r>
              <a:rPr lang="ar-LB" sz="1800" dirty="0">
                <a:solidFill>
                  <a:srgbClr val="000000"/>
                </a:solidFill>
              </a:rPr>
              <a:t>2. نسبة الميزانية </a:t>
            </a:r>
            <a:r>
              <a:rPr lang="ar-LB" sz="1800" dirty="0" smtClean="0">
                <a:solidFill>
                  <a:srgbClr val="000000"/>
                </a:solidFill>
              </a:rPr>
              <a:t>المخططة </a:t>
            </a:r>
            <a:r>
              <a:rPr lang="de-DE" sz="1800" dirty="0">
                <a:solidFill>
                  <a:srgbClr val="000000"/>
                </a:solidFill>
              </a:rPr>
              <a:t>Proportion of Planned </a:t>
            </a:r>
            <a:r>
              <a:rPr lang="de-DE" sz="1800" dirty="0" smtClean="0">
                <a:solidFill>
                  <a:srgbClr val="000000"/>
                </a:solidFill>
              </a:rPr>
              <a:t>Budget</a:t>
            </a:r>
          </a:p>
          <a:p>
            <a:pPr algn="r" rtl="1"/>
            <a:endParaRPr lang="ar-LB" sz="1000" dirty="0">
              <a:solidFill>
                <a:srgbClr val="000000"/>
              </a:solidFill>
            </a:endParaRPr>
          </a:p>
          <a:p>
            <a:pPr algn="r" rtl="1"/>
            <a:r>
              <a:rPr lang="ar-LB" sz="1800" dirty="0" smtClean="0">
                <a:solidFill>
                  <a:srgbClr val="000000"/>
                </a:solidFill>
              </a:rPr>
              <a:t>3. نسبة الميزانية الفعلية المنفذة لأنشطة إدارة النفايات </a:t>
            </a:r>
            <a:r>
              <a:rPr lang="en-US" sz="1800" dirty="0" smtClean="0">
                <a:solidFill>
                  <a:srgbClr val="000000"/>
                </a:solidFill>
              </a:rPr>
              <a:t>Proportion of actual Budget implemented on </a:t>
            </a:r>
            <a:r>
              <a:rPr lang="en-US" sz="1800" dirty="0">
                <a:solidFill>
                  <a:srgbClr val="000000"/>
                </a:solidFill>
              </a:rPr>
              <a:t>Waste Management activities (P</a:t>
            </a:r>
            <a:r>
              <a:rPr lang="en-US" sz="1800" dirty="0" smtClean="0">
                <a:solidFill>
                  <a:srgbClr val="000000"/>
                </a:solidFill>
              </a:rPr>
              <a:t>)</a:t>
            </a:r>
            <a:r>
              <a:rPr lang="ar-LB" sz="1800" dirty="0" smtClean="0">
                <a:solidFill>
                  <a:srgbClr val="000000"/>
                </a:solidFill>
              </a:rPr>
              <a:t> </a:t>
            </a:r>
            <a:endParaRPr lang="en-US" sz="1800" dirty="0" smtClean="0">
              <a:solidFill>
                <a:srgbClr val="000000"/>
              </a:solidFill>
            </a:endParaRPr>
          </a:p>
          <a:p>
            <a:pPr algn="r" rtl="1"/>
            <a:endParaRPr lang="ar-LB" sz="1000" dirty="0" smtClean="0">
              <a:solidFill>
                <a:srgbClr val="000000"/>
              </a:solidFill>
            </a:endParaRPr>
          </a:p>
          <a:p>
            <a:pPr algn="r" rtl="1"/>
            <a:r>
              <a:rPr lang="ar-LB" sz="1800" dirty="0" smtClean="0">
                <a:solidFill>
                  <a:srgbClr val="000000"/>
                </a:solidFill>
              </a:rPr>
              <a:t>4. عامل فعالية إدارة النفايات </a:t>
            </a:r>
            <a:r>
              <a:rPr lang="en-US" sz="1800" dirty="0" smtClean="0">
                <a:solidFill>
                  <a:srgbClr val="000000"/>
                </a:solidFill>
              </a:rPr>
              <a:t>Waste Management Effectiveness Factor (E)</a:t>
            </a:r>
          </a:p>
          <a:p>
            <a:pPr algn="r" rtl="1"/>
            <a:endParaRPr lang="en-US" sz="1000" dirty="0" smtClean="0">
              <a:solidFill>
                <a:srgbClr val="000000"/>
              </a:solidFill>
            </a:endParaRPr>
          </a:p>
          <a:p>
            <a:pPr algn="r" rtl="1"/>
            <a:r>
              <a:rPr lang="ar-LB" sz="1800" dirty="0" smtClean="0">
                <a:solidFill>
                  <a:srgbClr val="000000"/>
                </a:solidFill>
              </a:rPr>
              <a:t>5.عامل </a:t>
            </a:r>
            <a:r>
              <a:rPr lang="ar-LB" sz="1800" dirty="0">
                <a:solidFill>
                  <a:srgbClr val="000000"/>
                </a:solidFill>
              </a:rPr>
              <a:t>جمع </a:t>
            </a:r>
            <a:r>
              <a:rPr lang="ar-LB" sz="1800" dirty="0" smtClean="0">
                <a:solidFill>
                  <a:srgbClr val="000000"/>
                </a:solidFill>
              </a:rPr>
              <a:t>النفايات </a:t>
            </a:r>
            <a:r>
              <a:rPr lang="de-DE" sz="1800" dirty="0">
                <a:solidFill>
                  <a:srgbClr val="000000"/>
                </a:solidFill>
              </a:rPr>
              <a:t>Waste Collection Factor (WCF</a:t>
            </a:r>
            <a:r>
              <a:rPr lang="de-DE" sz="1800" dirty="0" smtClean="0">
                <a:solidFill>
                  <a:srgbClr val="000000"/>
                </a:solidFill>
              </a:rPr>
              <a:t>)</a:t>
            </a:r>
          </a:p>
          <a:p>
            <a:pPr algn="r" rtl="1"/>
            <a:endParaRPr lang="en-US" sz="1050" dirty="0" smtClean="0">
              <a:solidFill>
                <a:srgbClr val="000000"/>
              </a:solidFill>
            </a:endParaRPr>
          </a:p>
          <a:p>
            <a:pPr algn="r" rtl="1"/>
            <a:r>
              <a:rPr lang="ar-LB" sz="1800" dirty="0" smtClean="0">
                <a:solidFill>
                  <a:srgbClr val="000000"/>
                </a:solidFill>
              </a:rPr>
              <a:t>6.عامل توليد النفايات </a:t>
            </a:r>
            <a:r>
              <a:rPr lang="de-DE" sz="1800" dirty="0" smtClean="0">
                <a:solidFill>
                  <a:srgbClr val="000000"/>
                </a:solidFill>
              </a:rPr>
              <a:t>Waste </a:t>
            </a:r>
            <a:r>
              <a:rPr lang="de-DE" sz="1800" dirty="0">
                <a:solidFill>
                  <a:srgbClr val="000000"/>
                </a:solidFill>
              </a:rPr>
              <a:t>Generation Factor (WGF</a:t>
            </a:r>
            <a:r>
              <a:rPr lang="de-DE" sz="1800" dirty="0" smtClean="0">
                <a:solidFill>
                  <a:srgbClr val="000000"/>
                </a:solidFill>
              </a:rPr>
              <a:t>)</a:t>
            </a:r>
            <a:endParaRPr lang="de-DE" sz="1800" dirty="0">
              <a:solidFill>
                <a:srgbClr val="000000"/>
              </a:solidFill>
            </a:endParaRPr>
          </a:p>
        </p:txBody>
      </p:sp>
      <p:cxnSp>
        <p:nvCxnSpPr>
          <p:cNvPr id="7" name="Straight Connector 6"/>
          <p:cNvCxnSpPr/>
          <p:nvPr/>
        </p:nvCxnSpPr>
        <p:spPr>
          <a:xfrm>
            <a:off x="8304212" y="876459"/>
            <a:ext cx="0" cy="4762341"/>
          </a:xfrm>
          <a:prstGeom prst="line">
            <a:avLst/>
          </a:prstGeom>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solidFill>
                  <a:srgbClr val="D1282E"/>
                </a:solidFill>
              </a:rPr>
              <a:pPr/>
              <a:t>144</a:t>
            </a:fld>
            <a:endParaRPr lang="en-US">
              <a:solidFill>
                <a:srgbClr val="D1282E"/>
              </a:solidFill>
            </a:endParaRPr>
          </a:p>
        </p:txBody>
      </p:sp>
    </p:spTree>
    <p:extLst>
      <p:ext uri="{BB962C8B-B14F-4D97-AF65-F5344CB8AC3E}">
        <p14:creationId xmlns:p14="http://schemas.microsoft.com/office/powerpoint/2010/main" xmlns="" val="211104078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400"/>
            <a:ext cx="10971371" cy="686118"/>
          </a:xfrm>
        </p:spPr>
        <p:txBody>
          <a:bodyPr>
            <a:noAutofit/>
          </a:bodyPr>
          <a:lstStyle/>
          <a:p>
            <a:pPr algn="r" rtl="1">
              <a:lnSpc>
                <a:spcPct val="115000"/>
              </a:lnSpc>
              <a:spcAft>
                <a:spcPts val="1000"/>
              </a:spcAft>
            </a:pPr>
            <a:r>
              <a:rPr lang="ar-LB" sz="3200" b="1" dirty="0" smtClean="0">
                <a:latin typeface="Calibri" panose="020F0502020204030204" pitchFamily="34" charset="0"/>
                <a:ea typeface="Calibri" panose="020F0502020204030204" pitchFamily="34" charset="0"/>
                <a:cs typeface="Arial" panose="020B0604020202020204" pitchFamily="34" charset="0"/>
              </a:rPr>
              <a:t>المنطقة </a:t>
            </a:r>
            <a:r>
              <a:rPr lang="ar-LB" sz="3200" b="1" dirty="0">
                <a:latin typeface="Calibri" panose="020F0502020204030204" pitchFamily="34" charset="0"/>
                <a:ea typeface="Calibri" panose="020F0502020204030204" pitchFamily="34" charset="0"/>
                <a:cs typeface="Arial" panose="020B0604020202020204" pitchFamily="34" charset="0"/>
              </a:rPr>
              <a:t>المعنية التي يجرى عليها النمذجة</a:t>
            </a:r>
            <a:endParaRPr lang="en-US" sz="3200" b="1" dirty="0">
              <a:latin typeface="Calibri" panose="020F0502020204030204" pitchFamily="34" charset="0"/>
              <a:ea typeface="Calibri" panose="020F0502020204030204" pitchFamily="34" charset="0"/>
              <a:cs typeface="Arial" panose="020B0604020202020204" pitchFamily="34" charset="0"/>
            </a:endParaRPr>
          </a:p>
        </p:txBody>
      </p:sp>
      <p:grpSp>
        <p:nvGrpSpPr>
          <p:cNvPr id="7" name="Gruppieren 65"/>
          <p:cNvGrpSpPr/>
          <p:nvPr/>
        </p:nvGrpSpPr>
        <p:grpSpPr>
          <a:xfrm>
            <a:off x="2078551" y="1143000"/>
            <a:ext cx="8206861" cy="5318542"/>
            <a:chOff x="146557" y="4563128"/>
            <a:chExt cx="3661768" cy="2294872"/>
          </a:xfrm>
        </p:grpSpPr>
        <p:grpSp>
          <p:nvGrpSpPr>
            <p:cNvPr id="8" name="Gruppieren 66"/>
            <p:cNvGrpSpPr/>
            <p:nvPr/>
          </p:nvGrpSpPr>
          <p:grpSpPr>
            <a:xfrm>
              <a:off x="146557" y="4563128"/>
              <a:ext cx="2646000" cy="2294872"/>
              <a:chOff x="146557" y="4563128"/>
              <a:chExt cx="2646000" cy="2294872"/>
            </a:xfrm>
          </p:grpSpPr>
          <p:pic>
            <p:nvPicPr>
              <p:cNvPr id="12"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6557" y="4563128"/>
                <a:ext cx="2646000" cy="22948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6557" y="4563128"/>
                <a:ext cx="1977171" cy="2058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9"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67310" y="5496618"/>
              <a:ext cx="1141015" cy="1263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0" name="Gerade Verbindung mit Pfeil 69"/>
            <p:cNvCxnSpPr/>
            <p:nvPr/>
          </p:nvCxnSpPr>
          <p:spPr>
            <a:xfrm flipH="1" flipV="1">
              <a:off x="2411760" y="5373216"/>
              <a:ext cx="1080120"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70"/>
            <p:cNvCxnSpPr/>
            <p:nvPr/>
          </p:nvCxnSpPr>
          <p:spPr>
            <a:xfrm flipH="1">
              <a:off x="1692188" y="5745811"/>
              <a:ext cx="1655676" cy="63551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6" name="Slide Number Placeholder 15"/>
          <p:cNvSpPr>
            <a:spLocks noGrp="1"/>
          </p:cNvSpPr>
          <p:nvPr>
            <p:ph type="sldNum" sz="quarter" idx="12"/>
          </p:nvPr>
        </p:nvSpPr>
        <p:spPr/>
        <p:txBody>
          <a:bodyPr/>
          <a:lstStyle/>
          <a:p>
            <a:fld id="{B6F15528-21DE-4FAA-801E-634DDDAF4B2B}" type="slidenum">
              <a:rPr lang="en-US" smtClean="0">
                <a:solidFill>
                  <a:srgbClr val="D1282E"/>
                </a:solidFill>
              </a:rPr>
              <a:pPr/>
              <a:t>145</a:t>
            </a:fld>
            <a:endParaRPr lang="en-US">
              <a:solidFill>
                <a:srgbClr val="D1282E"/>
              </a:solidFill>
            </a:endParaRPr>
          </a:p>
        </p:txBody>
      </p:sp>
    </p:spTree>
    <p:extLst>
      <p:ext uri="{BB962C8B-B14F-4D97-AF65-F5344CB8AC3E}">
        <p14:creationId xmlns:p14="http://schemas.microsoft.com/office/powerpoint/2010/main" xmlns="" val="333969042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04800"/>
            <a:ext cx="10971371" cy="686118"/>
          </a:xfrm>
        </p:spPr>
        <p:txBody>
          <a:bodyPr>
            <a:noAutofit/>
          </a:bodyPr>
          <a:lstStyle/>
          <a:p>
            <a:pPr algn="r" rtl="1">
              <a:lnSpc>
                <a:spcPct val="115000"/>
              </a:lnSpc>
              <a:spcAft>
                <a:spcPts val="1000"/>
              </a:spcAft>
            </a:pPr>
            <a:r>
              <a:rPr lang="ar-LB" sz="3200" b="1" dirty="0" smtClean="0">
                <a:latin typeface="Calibri" panose="020F0502020204030204" pitchFamily="34" charset="0"/>
                <a:ea typeface="Calibri" panose="020F0502020204030204" pitchFamily="34" charset="0"/>
                <a:cs typeface="Arial" panose="020B0604020202020204" pitchFamily="34" charset="0"/>
              </a:rPr>
              <a:t>مخطط المخزون والتدفق لنظام إدارة النفايات</a:t>
            </a:r>
            <a:r>
              <a:rPr lang="en-US" sz="3200" b="1" dirty="0" smtClean="0">
                <a:latin typeface="Calibri" panose="020F0502020204030204" pitchFamily="34" charset="0"/>
                <a:ea typeface="Calibri" panose="020F0502020204030204" pitchFamily="34" charset="0"/>
                <a:cs typeface="Arial" panose="020B0604020202020204" pitchFamily="34" charset="0"/>
              </a:rPr>
              <a:t>  </a:t>
            </a:r>
            <a:endParaRPr lang="en-US" sz="3200" b="1" dirty="0">
              <a:latin typeface="Calibri" panose="020F0502020204030204" pitchFamily="34" charset="0"/>
              <a:ea typeface="Calibri" panose="020F0502020204030204" pitchFamily="34" charset="0"/>
              <a:cs typeface="Arial" panose="020B0604020202020204" pitchFamily="34" charset="0"/>
            </a:endParaRPr>
          </a:p>
        </p:txBody>
      </p:sp>
      <p:pic>
        <p:nvPicPr>
          <p:cNvPr id="14" name="Picture 5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0663" y="1066800"/>
            <a:ext cx="11531149"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227012" y="6321623"/>
            <a:ext cx="4876800" cy="307777"/>
          </a:xfrm>
          <a:prstGeom prst="rect">
            <a:avLst/>
          </a:prstGeom>
          <a:solidFill>
            <a:schemeClr val="bg1">
              <a:lumMod val="95000"/>
            </a:schemeClr>
          </a:solidFill>
        </p:spPr>
        <p:txBody>
          <a:bodyPr wrap="square" rtlCol="0">
            <a:spAutoFit/>
          </a:bodyPr>
          <a:lstStyle/>
          <a:p>
            <a:r>
              <a:rPr lang="en-US" sz="1400" b="1" dirty="0">
                <a:solidFill>
                  <a:srgbClr val="000000"/>
                </a:solidFill>
                <a:cs typeface="Adobe Devanagari" pitchFamily="18" charset="0"/>
              </a:rPr>
              <a:t>stock and flow diagram for waste management system</a:t>
            </a:r>
            <a:endParaRPr lang="fr-FR" sz="1400"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D1282E"/>
                </a:solidFill>
              </a:rPr>
              <a:pPr/>
              <a:t>146</a:t>
            </a:fld>
            <a:endParaRPr lang="en-US">
              <a:solidFill>
                <a:srgbClr val="D1282E"/>
              </a:solidFill>
            </a:endParaRPr>
          </a:p>
        </p:txBody>
      </p:sp>
    </p:spTree>
    <p:extLst>
      <p:ext uri="{BB962C8B-B14F-4D97-AF65-F5344CB8AC3E}">
        <p14:creationId xmlns:p14="http://schemas.microsoft.com/office/powerpoint/2010/main" xmlns="" val="195234189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819400"/>
            <a:ext cx="5852160" cy="1371600"/>
          </a:xfrm>
        </p:spPr>
        <p:txBody>
          <a:bodyPr>
            <a:normAutofit/>
          </a:bodyPr>
          <a:lstStyle/>
          <a:p>
            <a:pPr algn="ctr"/>
            <a:r>
              <a:rPr lang="ar-LB" sz="6000" b="1" dirty="0" smtClean="0">
                <a:effectLst>
                  <a:outerShdw blurRad="38100" dist="38100" dir="2700000" algn="tl">
                    <a:srgbClr val="000000">
                      <a:alpha val="43137"/>
                    </a:srgbClr>
                  </a:outerShdw>
                </a:effectLst>
              </a:rPr>
              <a:t>جزاكم الله خيراً</a:t>
            </a:r>
            <a:endParaRPr lang="fr-FR" sz="60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D1282E"/>
                </a:solidFill>
              </a:rPr>
              <a:pPr/>
              <a:t>147</a:t>
            </a:fld>
            <a:endParaRPr lang="en-US">
              <a:solidFill>
                <a:srgbClr val="D1282E"/>
              </a:solidFill>
            </a:endParaRPr>
          </a:p>
        </p:txBody>
      </p:sp>
      <p:cxnSp>
        <p:nvCxnSpPr>
          <p:cNvPr id="5" name="Straight Connector 4"/>
          <p:cNvCxnSpPr/>
          <p:nvPr/>
        </p:nvCxnSpPr>
        <p:spPr>
          <a:xfrm>
            <a:off x="3168332" y="4175235"/>
            <a:ext cx="5852160" cy="15765"/>
          </a:xfrm>
          <a:prstGeom prst="line">
            <a:avLst/>
          </a:prstGeom>
          <a:ln w="38100">
            <a:solidFill>
              <a:schemeClr val="tx1"/>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44135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44135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44135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7006270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16907" y="1498601"/>
            <a:ext cx="9244905" cy="2616199"/>
          </a:xfrm>
        </p:spPr>
        <p:txBody>
          <a:bodyPr>
            <a:normAutofit fontScale="90000"/>
          </a:bodyPr>
          <a:lstStyle/>
          <a:p>
            <a:pPr algn="ctr"/>
            <a:r>
              <a:rPr lang="en-US" b="1" dirty="0" smtClean="0"/>
              <a:t>North Lebanon Roads network and public transport</a:t>
            </a:r>
            <a:endParaRPr lang="en-US" b="1" dirty="0"/>
          </a:p>
        </p:txBody>
      </p:sp>
      <p:sp>
        <p:nvSpPr>
          <p:cNvPr id="3" name="Subtitle 2"/>
          <p:cNvSpPr>
            <a:spLocks noGrp="1"/>
          </p:cNvSpPr>
          <p:nvPr>
            <p:ph type="subTitle" idx="1"/>
          </p:nvPr>
        </p:nvSpPr>
        <p:spPr>
          <a:xfrm>
            <a:off x="3963182" y="4305332"/>
            <a:ext cx="6474632" cy="495277"/>
          </a:xfrm>
        </p:spPr>
        <p:txBody>
          <a:bodyPr/>
          <a:lstStyle/>
          <a:p>
            <a:pPr algn="ctr"/>
            <a:r>
              <a:rPr lang="en-US" dirty="0" smtClean="0"/>
              <a:t>Prepared by </a:t>
            </a:r>
            <a:r>
              <a:rPr lang="en-US" b="1" dirty="0" smtClean="0"/>
              <a:t>Maryam ABDEL-KARIM</a:t>
            </a:r>
            <a:endParaRPr lang="en-US" b="1" dirty="0"/>
          </a:p>
        </p:txBody>
      </p:sp>
      <p:sp>
        <p:nvSpPr>
          <p:cNvPr id="4" name="Slide Number Placeholder 3"/>
          <p:cNvSpPr>
            <a:spLocks noGrp="1"/>
          </p:cNvSpPr>
          <p:nvPr>
            <p:ph type="sldNum" sz="quarter" idx="12"/>
          </p:nvPr>
        </p:nvSpPr>
        <p:spPr/>
        <p:txBody>
          <a:bodyPr/>
          <a:lstStyle/>
          <a:p>
            <a:fld id="{1C7F7A23-841C-40B9-9A7E-2632A3B57DAC}" type="slidenum">
              <a:rPr lang="en-US" smtClean="0">
                <a:solidFill>
                  <a:prstClr val="black"/>
                </a:solidFill>
              </a:rPr>
              <a:pPr/>
              <a:t>148</a:t>
            </a:fld>
            <a:endParaRPr lang="en-US">
              <a:solidFill>
                <a:prstClr val="black"/>
              </a:solidFill>
            </a:endParaRPr>
          </a:p>
        </p:txBody>
      </p:sp>
      <p:pic>
        <p:nvPicPr>
          <p:cNvPr id="5" name="Picture 4" descr="Basmalla.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99994" y="2"/>
            <a:ext cx="4291538" cy="727621"/>
          </a:xfrm>
          <a:prstGeom prst="rect">
            <a:avLst/>
          </a:prstGeom>
          <a:noFill/>
        </p:spPr>
      </p:pic>
      <p:pic>
        <p:nvPicPr>
          <p:cNvPr id="6" name="Grafik 4" descr="AECENAR_Kopf_withWebsiteAdress.jpg"/>
          <p:cNvPicPr/>
          <p:nvPr/>
        </p:nvPicPr>
        <p:blipFill>
          <a:blip r:embed="rId3" cstate="print">
            <a:extLst>
              <a:ext uri="{28A0092B-C50C-407E-A947-70E740481C1C}">
                <a14:useLocalDpi xmlns:a14="http://schemas.microsoft.com/office/drawing/2010/main" xmlns="" val="0"/>
              </a:ext>
            </a:extLst>
          </a:blip>
          <a:stretch>
            <a:fillRect/>
          </a:stretch>
        </p:blipFill>
        <p:spPr>
          <a:xfrm>
            <a:off x="1" y="5298019"/>
            <a:ext cx="12143438" cy="1559982"/>
          </a:xfrm>
          <a:prstGeom prst="rect">
            <a:avLst/>
          </a:prstGeom>
        </p:spPr>
      </p:pic>
      <p:pic>
        <p:nvPicPr>
          <p:cNvPr id="7" name="Grafik 1" descr="IEP_Logo_mitName.jpg"/>
          <p:cNvPicPr/>
          <p:nvPr/>
        </p:nvPicPr>
        <p:blipFill>
          <a:blip r:embed="rId4" cstate="print"/>
          <a:stretch>
            <a:fillRect/>
          </a:stretch>
        </p:blipFill>
        <p:spPr>
          <a:xfrm>
            <a:off x="9714681" y="2"/>
            <a:ext cx="2428761" cy="1678675"/>
          </a:xfrm>
          <a:prstGeom prst="rect">
            <a:avLst/>
          </a:prstGeom>
        </p:spPr>
      </p:pic>
    </p:spTree>
    <p:extLst>
      <p:ext uri="{BB962C8B-B14F-4D97-AF65-F5344CB8AC3E}">
        <p14:creationId xmlns:p14="http://schemas.microsoft.com/office/powerpoint/2010/main" xmlns="" val="15768709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739" y="1"/>
            <a:ext cx="10016104" cy="979227"/>
          </a:xfrm>
        </p:spPr>
        <p:txBody>
          <a:bodyPr/>
          <a:lstStyle/>
          <a:p>
            <a:r>
              <a:rPr lang="en-US" dirty="0" smtClean="0"/>
              <a:t>Transportation</a:t>
            </a:r>
            <a:endParaRPr lang="en-US" dirty="0"/>
          </a:p>
        </p:txBody>
      </p:sp>
      <p:sp>
        <p:nvSpPr>
          <p:cNvPr id="3" name="Content Placeholder 2"/>
          <p:cNvSpPr>
            <a:spLocks noGrp="1"/>
          </p:cNvSpPr>
          <p:nvPr>
            <p:ph idx="1"/>
          </p:nvPr>
        </p:nvSpPr>
        <p:spPr>
          <a:xfrm>
            <a:off x="1446216" y="705140"/>
            <a:ext cx="7834980" cy="6045959"/>
          </a:xfrm>
        </p:spPr>
        <p:txBody>
          <a:bodyPr>
            <a:normAutofit fontScale="85000" lnSpcReduction="20000"/>
          </a:bodyPr>
          <a:lstStyle/>
          <a:p>
            <a:pPr marL="285750" lvl="1"/>
            <a:r>
              <a:rPr lang="en-US" b="1" dirty="0" smtClean="0"/>
              <a:t>Buses: </a:t>
            </a:r>
            <a:r>
              <a:rPr lang="en-US" dirty="0"/>
              <a:t>Buses are popular and inexpensive and can be stopped anywhere along the way simply by hailing</a:t>
            </a:r>
            <a:r>
              <a:rPr lang="en-US" dirty="0" smtClean="0"/>
              <a:t>.</a:t>
            </a:r>
            <a:endParaRPr lang="en-US" b="1" dirty="0"/>
          </a:p>
          <a:p>
            <a:pPr marL="285750" lvl="1"/>
            <a:r>
              <a:rPr lang="en-US" b="1" dirty="0"/>
              <a:t>Port : </a:t>
            </a:r>
            <a:r>
              <a:rPr lang="en-US" dirty="0"/>
              <a:t>The Port of Tripoli is the second port in Lebanon after the Port of Beirut. Most shipments carry general goods and dry discharge such as iron, wood, and sugar, various kinds of beans, iron scrap, vehicles, and construction material. </a:t>
            </a:r>
            <a:endParaRPr lang="en-US" b="1" dirty="0"/>
          </a:p>
          <a:p>
            <a:pPr marL="285750" lvl="1"/>
            <a:r>
              <a:rPr lang="en-US" b="1" dirty="0" smtClean="0"/>
              <a:t>Ferries: </a:t>
            </a:r>
            <a:r>
              <a:rPr lang="en-US" dirty="0" smtClean="0"/>
              <a:t>The </a:t>
            </a:r>
            <a:r>
              <a:rPr lang="en-US" dirty="0"/>
              <a:t>Port of Tripoli (Lebanon) is also a port of entry and ferries usually come from </a:t>
            </a:r>
            <a:r>
              <a:rPr lang="en-US" dirty="0" err="1"/>
              <a:t>Taşucu</a:t>
            </a:r>
            <a:r>
              <a:rPr lang="en-US" dirty="0"/>
              <a:t>, Turkey</a:t>
            </a:r>
            <a:endParaRPr lang="en-US" b="1" dirty="0"/>
          </a:p>
          <a:p>
            <a:pPr marL="285750" lvl="1"/>
            <a:r>
              <a:rPr lang="en-US" b="1" dirty="0"/>
              <a:t>Taxis and </a:t>
            </a:r>
            <a:r>
              <a:rPr lang="en-US" b="1" dirty="0" smtClean="0"/>
              <a:t>services:</a:t>
            </a:r>
          </a:p>
          <a:p>
            <a:pPr marL="742950" lvl="2"/>
            <a:r>
              <a:rPr lang="en-US" b="1" dirty="0"/>
              <a:t>Service-taxis</a:t>
            </a:r>
          </a:p>
          <a:p>
            <a:pPr marL="742950" lvl="2"/>
            <a:r>
              <a:rPr lang="en-US" b="1" dirty="0"/>
              <a:t>Traditional Taxis</a:t>
            </a:r>
          </a:p>
          <a:p>
            <a:pPr marL="742950" lvl="2"/>
            <a:r>
              <a:rPr lang="en-US" b="1" dirty="0"/>
              <a:t>Online services</a:t>
            </a:r>
          </a:p>
          <a:p>
            <a:pPr marL="742950" lvl="2"/>
            <a:r>
              <a:rPr lang="en-US" b="1" dirty="0"/>
              <a:t>On-call </a:t>
            </a:r>
            <a:r>
              <a:rPr lang="en-US" b="1" dirty="0" smtClean="0"/>
              <a:t>taxis</a:t>
            </a:r>
          </a:p>
          <a:p>
            <a:pPr marL="742950" lvl="2"/>
            <a:r>
              <a:rPr lang="en-US" b="1" dirty="0" smtClean="0"/>
              <a:t>Carpooling</a:t>
            </a:r>
            <a:endParaRPr lang="en-US" b="1" dirty="0"/>
          </a:p>
          <a:p>
            <a:pPr marL="285750" lvl="1"/>
            <a:r>
              <a:rPr lang="en-US" b="1" dirty="0" smtClean="0"/>
              <a:t>Airport :</a:t>
            </a:r>
            <a:r>
              <a:rPr lang="en-US" dirty="0"/>
              <a:t>Rene </a:t>
            </a:r>
            <a:r>
              <a:rPr lang="en-US" dirty="0" err="1"/>
              <a:t>Mouawad</a:t>
            </a:r>
            <a:r>
              <a:rPr lang="en-US" dirty="0"/>
              <a:t> Air Base formerly and still sometimes known as </a:t>
            </a:r>
            <a:r>
              <a:rPr lang="en-US" dirty="0" err="1"/>
              <a:t>Kleyate</a:t>
            </a:r>
            <a:r>
              <a:rPr lang="en-US" dirty="0"/>
              <a:t> Airport used to be a military-civil joint airport in northern Lebanon, near the town of </a:t>
            </a:r>
            <a:r>
              <a:rPr lang="en-US" dirty="0" err="1"/>
              <a:t>Kleyate</a:t>
            </a:r>
            <a:r>
              <a:rPr lang="en-US" dirty="0"/>
              <a:t> and 6 kilometers (3.7 mi) from the Lebanese–Syrian border. To date, however, nothing has come of these plans, and restoration of the airport has not yet </a:t>
            </a:r>
            <a:r>
              <a:rPr lang="en-US" dirty="0" smtClean="0"/>
              <a:t>begun.</a:t>
            </a:r>
            <a:endParaRPr lang="en-US" b="1" dirty="0"/>
          </a:p>
          <a:p>
            <a:pPr marL="285750" lvl="1"/>
            <a:r>
              <a:rPr lang="en-US" b="1" dirty="0"/>
              <a:t>Cable </a:t>
            </a:r>
            <a:r>
              <a:rPr lang="en-US" b="1" dirty="0" smtClean="0"/>
              <a:t>Car: </a:t>
            </a:r>
            <a:r>
              <a:rPr lang="en-US" dirty="0"/>
              <a:t>No cable car (</a:t>
            </a:r>
            <a:r>
              <a:rPr lang="en-US" dirty="0" err="1"/>
              <a:t>telepherique</a:t>
            </a:r>
            <a:r>
              <a:rPr lang="en-US" dirty="0"/>
              <a:t>) in north Lebanon.</a:t>
            </a:r>
            <a:endParaRPr lang="en-US" b="1" dirty="0"/>
          </a:p>
          <a:p>
            <a:pPr marL="285750" lvl="1"/>
            <a:r>
              <a:rPr lang="en-US" b="1" dirty="0"/>
              <a:t>Rail </a:t>
            </a:r>
            <a:r>
              <a:rPr lang="en-US" b="1" dirty="0" smtClean="0"/>
              <a:t>transport: </a:t>
            </a:r>
            <a:r>
              <a:rPr lang="en-US" dirty="0"/>
              <a:t>The Lebanese rail system is not currently in use, with services having ceased due to the country's </a:t>
            </a:r>
            <a:r>
              <a:rPr lang="en-US" dirty="0" smtClean="0"/>
              <a:t>political difficulties.</a:t>
            </a:r>
            <a:endParaRPr lang="en-US" b="1" dirty="0"/>
          </a:p>
        </p:txBody>
      </p:sp>
      <p:pic>
        <p:nvPicPr>
          <p:cNvPr id="4" name="Picture 3" descr="https://upload.wikimedia.org/wikipedia/commons/thumb/0/06/Spirit_of_America_-_Staten_Island_Ferry.jpg/1024px-Spirit_of_America_-_Staten_Island_Ferry.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29260" y="410238"/>
            <a:ext cx="2426339" cy="1530350"/>
          </a:xfrm>
          <a:prstGeom prst="rect">
            <a:avLst/>
          </a:prstGeom>
          <a:noFill/>
          <a:ln>
            <a:noFill/>
          </a:ln>
        </p:spPr>
      </p:pic>
      <p:pic>
        <p:nvPicPr>
          <p:cNvPr id="5" name="Picture 4" descr="https://upload.wikimedia.org/wikipedia/commons/a/a0/LebanonRailwayMap.png"/>
          <p:cNvPicPr/>
          <p:nvPr/>
        </p:nvPicPr>
        <p:blipFill rotWithShape="1">
          <a:blip r:embed="rId4" cstate="print">
            <a:extLst>
              <a:ext uri="{28A0092B-C50C-407E-A947-70E740481C1C}">
                <a14:useLocalDpi xmlns:a14="http://schemas.microsoft.com/office/drawing/2010/main" xmlns="" val="0"/>
              </a:ext>
            </a:extLst>
          </a:blip>
          <a:srcRect l="14861" r="-309" b="56898"/>
          <a:stretch/>
        </p:blipFill>
        <p:spPr bwMode="auto">
          <a:xfrm>
            <a:off x="9329257" y="2247940"/>
            <a:ext cx="2480300" cy="1480185"/>
          </a:xfrm>
          <a:prstGeom prst="rect">
            <a:avLst/>
          </a:prstGeom>
          <a:noFill/>
          <a:ln>
            <a:noFill/>
          </a:ln>
          <a:extLst>
            <a:ext uri="{53640926-AAD7-44D8-BBD7-CCE9431645EC}">
              <a14:shadowObscured xmlns:a14="http://schemas.microsoft.com/office/drawing/2010/main" xmlns=""/>
            </a:ext>
          </a:extLst>
        </p:spPr>
      </p:pic>
      <p:pic>
        <p:nvPicPr>
          <p:cNvPr id="6" name="Picture 5"/>
          <p:cNvPicPr/>
          <p:nvPr/>
        </p:nvPicPr>
        <p:blipFill>
          <a:blip r:embed="rId5" cstate="print"/>
          <a:stretch>
            <a:fillRect/>
          </a:stretch>
        </p:blipFill>
        <p:spPr>
          <a:xfrm>
            <a:off x="9073697" y="4035454"/>
            <a:ext cx="3112915" cy="2187360"/>
          </a:xfrm>
          <a:prstGeom prst="rect">
            <a:avLst/>
          </a:prstGeom>
        </p:spPr>
      </p:pic>
      <p:pic>
        <p:nvPicPr>
          <p:cNvPr id="7" name="Picture 6"/>
          <p:cNvPicPr/>
          <p:nvPr/>
        </p:nvPicPr>
        <p:blipFill>
          <a:blip r:embed="rId6" cstate="print"/>
          <a:stretch>
            <a:fillRect/>
          </a:stretch>
        </p:blipFill>
        <p:spPr>
          <a:xfrm>
            <a:off x="10630155" y="6222825"/>
            <a:ext cx="1361720" cy="641985"/>
          </a:xfrm>
          <a:prstGeom prst="rect">
            <a:avLst/>
          </a:prstGeom>
        </p:spPr>
      </p:pic>
      <p:sp>
        <p:nvSpPr>
          <p:cNvPr id="8" name="Slide Number Placeholder 7"/>
          <p:cNvSpPr>
            <a:spLocks noGrp="1"/>
          </p:cNvSpPr>
          <p:nvPr>
            <p:ph type="sldNum" sz="quarter" idx="12"/>
          </p:nvPr>
        </p:nvSpPr>
        <p:spPr/>
        <p:txBody>
          <a:bodyPr/>
          <a:lstStyle/>
          <a:p>
            <a:fld id="{1C7F7A23-841C-40B9-9A7E-2632A3B57DAC}" type="slidenum">
              <a:rPr lang="en-US" smtClean="0">
                <a:solidFill>
                  <a:prstClr val="black"/>
                </a:solidFill>
              </a:rPr>
              <a:pPr/>
              <a:t>149</a:t>
            </a:fld>
            <a:endParaRPr lang="en-US">
              <a:solidFill>
                <a:prstClr val="black"/>
              </a:solidFill>
            </a:endParaRPr>
          </a:p>
        </p:txBody>
      </p:sp>
      <p:pic>
        <p:nvPicPr>
          <p:cNvPr id="9" name="Grafik 1" descr="IEP_Logo_mitName.jpg"/>
          <p:cNvPicPr/>
          <p:nvPr/>
        </p:nvPicPr>
        <p:blipFill>
          <a:blip r:embed="rId7" cstate="print"/>
          <a:stretch>
            <a:fillRect/>
          </a:stretch>
        </p:blipFill>
        <p:spPr>
          <a:xfrm>
            <a:off x="0" y="-8934"/>
            <a:ext cx="1309938" cy="979228"/>
          </a:xfrm>
          <a:prstGeom prst="rect">
            <a:avLst/>
          </a:prstGeom>
        </p:spPr>
      </p:pic>
    </p:spTree>
    <p:extLst>
      <p:ext uri="{BB962C8B-B14F-4D97-AF65-F5344CB8AC3E}">
        <p14:creationId xmlns:p14="http://schemas.microsoft.com/office/powerpoint/2010/main" xmlns="" val="29847610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15</a:t>
            </a:fld>
            <a:endParaRPr lang="en-US">
              <a:solidFill>
                <a:prstClr val="black"/>
              </a:solidFill>
            </a:endParaRPr>
          </a:p>
        </p:txBody>
      </p:sp>
      <p:sp>
        <p:nvSpPr>
          <p:cNvPr id="7" name="Title 6"/>
          <p:cNvSpPr>
            <a:spLocks noGrp="1"/>
          </p:cNvSpPr>
          <p:nvPr>
            <p:ph type="ctrTitle" idx="4294967295"/>
          </p:nvPr>
        </p:nvSpPr>
        <p:spPr>
          <a:xfrm>
            <a:off x="3427412" y="2817812"/>
            <a:ext cx="6096000" cy="1830388"/>
          </a:xfrm>
        </p:spPr>
        <p:txBody>
          <a:bodyPr>
            <a:normAutofit fontScale="90000"/>
          </a:bodyPr>
          <a:lstStyle/>
          <a:p>
            <a:pPr algn="ctr"/>
            <a:r>
              <a:rPr lang="ar-LB" sz="9600" dirty="0" smtClean="0">
                <a:effectLst/>
              </a:rPr>
              <a:t>أساسيات الإقتصاد القومي</a:t>
            </a:r>
            <a:endParaRPr lang="fr-FR" sz="9600" dirty="0"/>
          </a:p>
        </p:txBody>
      </p:sp>
    </p:spTree>
    <p:extLst>
      <p:ext uri="{BB962C8B-B14F-4D97-AF65-F5344CB8AC3E}">
        <p14:creationId xmlns:p14="http://schemas.microsoft.com/office/powerpoint/2010/main" xmlns="" val="142096652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928" y="152400"/>
            <a:ext cx="10016104" cy="1524000"/>
          </a:xfrm>
        </p:spPr>
        <p:txBody>
          <a:bodyPr>
            <a:normAutofit/>
          </a:bodyPr>
          <a:lstStyle/>
          <a:p>
            <a:pPr lvl="0"/>
            <a:r>
              <a:rPr lang="en-US" b="1" u="sng" dirty="0"/>
              <a:t>Roads and highways, completed and ongoing </a:t>
            </a:r>
            <a:r>
              <a:rPr lang="en-US" b="1" u="sng" dirty="0" smtClean="0"/>
              <a:t>projects</a:t>
            </a:r>
            <a:endParaRPr lang="en-US" dirty="0"/>
          </a:p>
        </p:txBody>
      </p:sp>
      <p:pic>
        <p:nvPicPr>
          <p:cNvPr id="4" name="Content Placeholder 3"/>
          <p:cNvPicPr>
            <a:picLocks noGrp="1"/>
          </p:cNvPicPr>
          <p:nvPr>
            <p:ph idx="1"/>
          </p:nvPr>
        </p:nvPicPr>
        <p:blipFill>
          <a:blip r:embed="rId3" cstate="print"/>
          <a:stretch>
            <a:fillRect/>
          </a:stretch>
        </p:blipFill>
        <p:spPr>
          <a:xfrm>
            <a:off x="1627679" y="1524001"/>
            <a:ext cx="7920587" cy="4658438"/>
          </a:xfrm>
          <a:prstGeom prst="rect">
            <a:avLst/>
          </a:prstGeom>
        </p:spPr>
      </p:pic>
      <p:pic>
        <p:nvPicPr>
          <p:cNvPr id="5" name="Picture 4"/>
          <p:cNvPicPr/>
          <p:nvPr/>
        </p:nvPicPr>
        <p:blipFill>
          <a:blip r:embed="rId4" cstate="print"/>
          <a:stretch>
            <a:fillRect/>
          </a:stretch>
        </p:blipFill>
        <p:spPr>
          <a:xfrm>
            <a:off x="9548261" y="2874841"/>
            <a:ext cx="2240334" cy="1560683"/>
          </a:xfrm>
          <a:prstGeom prst="rect">
            <a:avLst/>
          </a:prstGeom>
        </p:spPr>
      </p:pic>
      <p:sp>
        <p:nvSpPr>
          <p:cNvPr id="6" name="Slide Number Placeholder 5"/>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150</a:t>
            </a:fld>
            <a:endParaRPr lang="en-US" sz="1400">
              <a:solidFill>
                <a:prstClr val="black"/>
              </a:solidFill>
            </a:endParaRPr>
          </a:p>
        </p:txBody>
      </p:sp>
      <p:pic>
        <p:nvPicPr>
          <p:cNvPr id="7" name="Grafik 1" descr="IEP_Logo_mitName.jpg"/>
          <p:cNvPicPr/>
          <p:nvPr/>
        </p:nvPicPr>
        <p:blipFill>
          <a:blip r:embed="rId5" cstate="print"/>
          <a:stretch>
            <a:fillRect/>
          </a:stretch>
        </p:blipFill>
        <p:spPr>
          <a:xfrm>
            <a:off x="0" y="-8934"/>
            <a:ext cx="1309938" cy="979228"/>
          </a:xfrm>
          <a:prstGeom prst="rect">
            <a:avLst/>
          </a:prstGeom>
        </p:spPr>
      </p:pic>
      <p:sp>
        <p:nvSpPr>
          <p:cNvPr id="3" name="Rectangle 2"/>
          <p:cNvSpPr/>
          <p:nvPr/>
        </p:nvSpPr>
        <p:spPr>
          <a:xfrm>
            <a:off x="2495255" y="6581005"/>
            <a:ext cx="5427959" cy="276999"/>
          </a:xfrm>
          <a:prstGeom prst="rect">
            <a:avLst/>
          </a:prstGeom>
        </p:spPr>
        <p:txBody>
          <a:bodyPr wrap="square">
            <a:spAutoFit/>
          </a:bodyPr>
          <a:lstStyle/>
          <a:p>
            <a:r>
              <a:rPr lang="de-DE" sz="1200" dirty="0">
                <a:solidFill>
                  <a:schemeClr val="accent1">
                    <a:lumMod val="50000"/>
                  </a:schemeClr>
                </a:solidFill>
                <a:latin typeface="Calibri" pitchFamily="34" charset="0"/>
                <a:ea typeface="Times New Roman" panose="02020603050405020304" pitchFamily="18" charset="0"/>
                <a:cs typeface="Calibri" pitchFamily="34" charset="0"/>
              </a:rPr>
              <a:t>http://www.cdr.gov.lb/eng/progress_reports/pr072005/Eroads.pdf</a:t>
            </a:r>
            <a:endParaRPr lang="en-US" sz="1200" dirty="0">
              <a:solidFill>
                <a:schemeClr val="accent1">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xmlns="" val="35359859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cstate="print"/>
          <a:srcRect r="9670"/>
          <a:stretch/>
        </p:blipFill>
        <p:spPr>
          <a:xfrm>
            <a:off x="2284414" y="1562106"/>
            <a:ext cx="6754960" cy="4838699"/>
          </a:xfrm>
          <a:prstGeom prst="rect">
            <a:avLst/>
          </a:prstGeom>
        </p:spPr>
      </p:pic>
      <p:sp>
        <p:nvSpPr>
          <p:cNvPr id="2" name="Title 1"/>
          <p:cNvSpPr>
            <a:spLocks noGrp="1"/>
          </p:cNvSpPr>
          <p:nvPr>
            <p:ph type="title"/>
          </p:nvPr>
        </p:nvSpPr>
        <p:spPr>
          <a:xfrm>
            <a:off x="1374771" y="154389"/>
            <a:ext cx="10016104" cy="1407712"/>
          </a:xfrm>
        </p:spPr>
        <p:txBody>
          <a:bodyPr/>
          <a:lstStyle/>
          <a:p>
            <a:r>
              <a:rPr lang="en-US" dirty="0" smtClean="0"/>
              <a:t>Roads and highways under preparation projects</a:t>
            </a:r>
            <a:endParaRPr lang="en-US" dirty="0"/>
          </a:p>
        </p:txBody>
      </p:sp>
      <p:pic>
        <p:nvPicPr>
          <p:cNvPr id="5" name="Picture 4"/>
          <p:cNvPicPr/>
          <p:nvPr/>
        </p:nvPicPr>
        <p:blipFill>
          <a:blip r:embed="rId4" cstate="print"/>
          <a:stretch>
            <a:fillRect/>
          </a:stretch>
        </p:blipFill>
        <p:spPr>
          <a:xfrm>
            <a:off x="8626618" y="1562106"/>
            <a:ext cx="2927357" cy="1437565"/>
          </a:xfrm>
          <a:prstGeom prst="rect">
            <a:avLst/>
          </a:prstGeom>
        </p:spPr>
      </p:pic>
      <p:pic>
        <p:nvPicPr>
          <p:cNvPr id="6" name="Picture 5"/>
          <p:cNvPicPr/>
          <p:nvPr/>
        </p:nvPicPr>
        <p:blipFill rotWithShape="1">
          <a:blip r:embed="rId5" cstate="print"/>
          <a:srcRect r="14200" b="8305"/>
          <a:stretch/>
        </p:blipFill>
        <p:spPr bwMode="auto">
          <a:xfrm>
            <a:off x="8963174" y="2999666"/>
            <a:ext cx="2590801" cy="3401134"/>
          </a:xfrm>
          <a:prstGeom prst="rect">
            <a:avLst/>
          </a:prstGeom>
          <a:ln>
            <a:noFill/>
          </a:ln>
          <a:extLst>
            <a:ext uri="{53640926-AAD7-44D8-BBD7-CCE9431645EC}">
              <a14:shadowObscured xmlns:a14="http://schemas.microsoft.com/office/drawing/2010/main" xmlns=""/>
            </a:ext>
          </a:extLst>
        </p:spPr>
      </p:pic>
      <p:sp>
        <p:nvSpPr>
          <p:cNvPr id="7" name="Slide Number Placeholder 6"/>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151</a:t>
            </a:fld>
            <a:endParaRPr lang="en-US" sz="1400">
              <a:solidFill>
                <a:prstClr val="black"/>
              </a:solidFill>
            </a:endParaRPr>
          </a:p>
        </p:txBody>
      </p:sp>
      <p:pic>
        <p:nvPicPr>
          <p:cNvPr id="8" name="Grafik 1" descr="IEP_Logo_mitName.jpg"/>
          <p:cNvPicPr/>
          <p:nvPr/>
        </p:nvPicPr>
        <p:blipFill>
          <a:blip r:embed="rId6" cstate="print"/>
          <a:stretch>
            <a:fillRect/>
          </a:stretch>
        </p:blipFill>
        <p:spPr>
          <a:xfrm>
            <a:off x="0" y="-8934"/>
            <a:ext cx="1309938" cy="979228"/>
          </a:xfrm>
          <a:prstGeom prst="rect">
            <a:avLst/>
          </a:prstGeom>
        </p:spPr>
      </p:pic>
      <p:sp>
        <p:nvSpPr>
          <p:cNvPr id="9" name="Rectangle 8"/>
          <p:cNvSpPr/>
          <p:nvPr/>
        </p:nvSpPr>
        <p:spPr>
          <a:xfrm>
            <a:off x="2506195" y="6553204"/>
            <a:ext cx="7398217" cy="307777"/>
          </a:xfrm>
          <a:prstGeom prst="rect">
            <a:avLst/>
          </a:prstGeom>
        </p:spPr>
        <p:txBody>
          <a:bodyPr wrap="square">
            <a:spAutoFit/>
          </a:bodyPr>
          <a:lstStyle/>
          <a:p>
            <a:r>
              <a:rPr lang="de-DE" sz="1400" dirty="0">
                <a:solidFill>
                  <a:schemeClr val="accent1">
                    <a:lumMod val="50000"/>
                  </a:schemeClr>
                </a:solidFill>
                <a:latin typeface="Calibri" pitchFamily="34" charset="0"/>
                <a:ea typeface="Times New Roman" panose="02020603050405020304" pitchFamily="18" charset="0"/>
                <a:cs typeface="Calibri" pitchFamily="34" charset="0"/>
              </a:rPr>
              <a:t>http://www.cdr.gov.lb/eng/progress_reports/pr072005/Eroads.pdf</a:t>
            </a:r>
            <a:endParaRPr lang="en-US" sz="1400" dirty="0">
              <a:solidFill>
                <a:schemeClr val="accent1">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xmlns="" val="22066541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527" y="228600"/>
            <a:ext cx="9487289" cy="777922"/>
          </a:xfrm>
        </p:spPr>
        <p:txBody>
          <a:bodyPr/>
          <a:lstStyle/>
          <a:p>
            <a:pPr lvl="0"/>
            <a:r>
              <a:rPr lang="en-US" b="1" dirty="0" smtClean="0"/>
              <a:t>Relevant </a:t>
            </a:r>
            <a:r>
              <a:rPr lang="en-US" b="1" dirty="0"/>
              <a:t>government </a:t>
            </a:r>
            <a:r>
              <a:rPr lang="en-US" b="1" dirty="0" smtClean="0"/>
              <a:t>agency</a:t>
            </a:r>
            <a:endParaRPr lang="en-US" dirty="0"/>
          </a:p>
        </p:txBody>
      </p:sp>
      <p:sp>
        <p:nvSpPr>
          <p:cNvPr id="3" name="Content Placeholder 2"/>
          <p:cNvSpPr>
            <a:spLocks noGrp="1"/>
          </p:cNvSpPr>
          <p:nvPr>
            <p:ph idx="1"/>
          </p:nvPr>
        </p:nvSpPr>
        <p:spPr>
          <a:xfrm>
            <a:off x="1141412" y="1219200"/>
            <a:ext cx="6968104" cy="5208895"/>
          </a:xfrm>
        </p:spPr>
        <p:txBody>
          <a:bodyPr>
            <a:normAutofit fontScale="85000" lnSpcReduction="10000"/>
          </a:bodyPr>
          <a:lstStyle/>
          <a:p>
            <a:pPr algn="just"/>
            <a:r>
              <a:rPr lang="en-US" dirty="0"/>
              <a:t>The relevant government agency, the Ministry of Public Works and Transport in Lebanon is organized into four directorates:</a:t>
            </a:r>
          </a:p>
          <a:p>
            <a:pPr lvl="1" algn="just"/>
            <a:r>
              <a:rPr lang="en-US" dirty="0"/>
              <a:t>Directorate General of Land and Maritime Transport, responsible for setting, implementing and monitoring all policies related to land and maritime transport</a:t>
            </a:r>
          </a:p>
          <a:p>
            <a:pPr lvl="1" algn="just"/>
            <a:r>
              <a:rPr lang="en-US" dirty="0"/>
              <a:t>Directorate General of Roads and Buildings, which is responsible for the construction, rehabilitation, and maintenance of public roads and government buildings</a:t>
            </a:r>
          </a:p>
          <a:p>
            <a:pPr lvl="1" algn="just"/>
            <a:r>
              <a:rPr lang="en-US" dirty="0"/>
              <a:t>Directorate General of Civil Aviation, responsible for setting and implementing air transport policies within the country in compliance with international policies, and for controlling the air traffic within the Lebanese territory</a:t>
            </a:r>
          </a:p>
          <a:p>
            <a:pPr lvl="1" algn="just"/>
            <a:r>
              <a:rPr lang="en-US" dirty="0"/>
              <a:t>Directorate General of Urban Planning, responsible for setting and putting into practice land use policies</a:t>
            </a:r>
          </a:p>
          <a:p>
            <a:pPr algn="just"/>
            <a:r>
              <a:rPr lang="en-US" dirty="0"/>
              <a:t>Additionally, the Council of Development and Reconstruction (CDR), and the Ministry of Public Works’ Rehabilitation and Reconstruction are responsible for road construction and maintenance in Lebanon</a:t>
            </a:r>
            <a:r>
              <a:rPr lang="en-US" dirty="0" smtClean="0"/>
              <a:t>.</a:t>
            </a:r>
            <a:endParaRPr lang="en-US" dirty="0"/>
          </a:p>
        </p:txBody>
      </p:sp>
      <p:sp>
        <p:nvSpPr>
          <p:cNvPr id="4" name="Slide Number Placeholder 3"/>
          <p:cNvSpPr>
            <a:spLocks noGrp="1"/>
          </p:cNvSpPr>
          <p:nvPr>
            <p:ph type="sldNum" sz="quarter" idx="12"/>
          </p:nvPr>
        </p:nvSpPr>
        <p:spPr>
          <a:xfrm>
            <a:off x="11580817" y="6477009"/>
            <a:ext cx="551023" cy="365125"/>
          </a:xfrm>
        </p:spPr>
        <p:txBody>
          <a:bodyPr/>
          <a:lstStyle/>
          <a:p>
            <a:fld id="{1C7F7A23-841C-40B9-9A7E-2632A3B57DAC}" type="slidenum">
              <a:rPr lang="en-US" sz="1400" smtClean="0">
                <a:solidFill>
                  <a:prstClr val="black"/>
                </a:solidFill>
              </a:rPr>
              <a:pPr/>
              <a:t>152</a:t>
            </a:fld>
            <a:endParaRPr lang="en-US" sz="1400">
              <a:solidFill>
                <a:prstClr val="black"/>
              </a:solidFill>
            </a:endParaRPr>
          </a:p>
        </p:txBody>
      </p:sp>
      <p:pic>
        <p:nvPicPr>
          <p:cNvPr id="5" name="Grafik 1" descr="IEP_Logo_mitName.jpg"/>
          <p:cNvPicPr/>
          <p:nvPr/>
        </p:nvPicPr>
        <p:blipFill>
          <a:blip r:embed="rId3" cstate="print"/>
          <a:stretch>
            <a:fillRect/>
          </a:stretch>
        </p:blipFill>
        <p:spPr>
          <a:xfrm>
            <a:off x="0" y="-8934"/>
            <a:ext cx="1309938" cy="979228"/>
          </a:xfrm>
          <a:prstGeom prst="rect">
            <a:avLst/>
          </a:prstGeom>
        </p:spPr>
      </p:pic>
      <p:sp>
        <p:nvSpPr>
          <p:cNvPr id="6" name="Rectangle 5"/>
          <p:cNvSpPr/>
          <p:nvPr/>
        </p:nvSpPr>
        <p:spPr>
          <a:xfrm>
            <a:off x="2513016" y="6657205"/>
            <a:ext cx="5714997" cy="276999"/>
          </a:xfrm>
          <a:prstGeom prst="rect">
            <a:avLst/>
          </a:prstGeom>
        </p:spPr>
        <p:txBody>
          <a:bodyPr wrap="square">
            <a:spAutoFit/>
          </a:bodyPr>
          <a:lstStyle/>
          <a:p>
            <a:pPr marL="137160" indent="-137160">
              <a:spcAft>
                <a:spcPts val="200"/>
              </a:spcAft>
              <a:tabLst>
                <a:tab pos="137160" algn="l"/>
              </a:tabLst>
            </a:pPr>
            <a:r>
              <a:rPr lang="de-DE" baseline="30000" dirty="0">
                <a:solidFill>
                  <a:schemeClr val="accent1">
                    <a:lumMod val="50000"/>
                  </a:schemeClr>
                </a:solidFill>
                <a:latin typeface="Calibri" pitchFamily="34" charset="0"/>
                <a:ea typeface="Times New Roman" panose="02020603050405020304" pitchFamily="18" charset="0"/>
                <a:cs typeface="Calibri" pitchFamily="34" charset="0"/>
              </a:rPr>
              <a:t>https://dlca.logcluster.org/display/public/DLCA/2.3+Lebanon+Road+Network</a:t>
            </a:r>
          </a:p>
        </p:txBody>
      </p:sp>
      <p:sp>
        <p:nvSpPr>
          <p:cNvPr id="7" name="Rechteck 6"/>
          <p:cNvSpPr/>
          <p:nvPr/>
        </p:nvSpPr>
        <p:spPr>
          <a:xfrm>
            <a:off x="8151812" y="1371600"/>
            <a:ext cx="3733800" cy="4093428"/>
          </a:xfrm>
          <a:prstGeom prst="rect">
            <a:avLst/>
          </a:prstGeom>
        </p:spPr>
        <p:txBody>
          <a:bodyPr wrap="square">
            <a:spAutoFit/>
          </a:bodyPr>
          <a:lstStyle/>
          <a:p>
            <a:pPr algn="r" rtl="1"/>
            <a:r>
              <a:rPr lang="ar-LB" sz="2000" dirty="0" smtClean="0"/>
              <a:t>تنقسم وزارة الاشغال العامة والنقل في لبنان الى اربع اقسام:</a:t>
            </a:r>
          </a:p>
          <a:p>
            <a:pPr marL="173038" indent="-173038" algn="r" rtl="1">
              <a:buFont typeface="Arial" pitchFamily="34" charset="0"/>
              <a:buChar char="•"/>
            </a:pPr>
            <a:r>
              <a:rPr lang="ar-LB" sz="2000" dirty="0" smtClean="0"/>
              <a:t>المديرية العامة للنقل البري والبحري</a:t>
            </a:r>
          </a:p>
          <a:p>
            <a:pPr marL="173038" indent="-173038" algn="r" rtl="1">
              <a:buFont typeface="Arial" pitchFamily="34" charset="0"/>
              <a:buChar char="•"/>
            </a:pPr>
            <a:r>
              <a:rPr lang="ar-LB" sz="2000" dirty="0" smtClean="0"/>
              <a:t>المديرية العامة للطرق والمباني</a:t>
            </a:r>
          </a:p>
          <a:p>
            <a:pPr marL="173038" indent="-173038" algn="r" rtl="1">
              <a:buFont typeface="Arial" pitchFamily="34" charset="0"/>
              <a:buChar char="•"/>
            </a:pPr>
            <a:r>
              <a:rPr lang="ar-LB" sz="2000" dirty="0" smtClean="0"/>
              <a:t>المديرية العامة للطيران المدني</a:t>
            </a:r>
          </a:p>
          <a:p>
            <a:pPr marL="173038" indent="-173038" algn="r" rtl="1">
              <a:buFont typeface="Arial" pitchFamily="34" charset="0"/>
              <a:buChar char="•"/>
            </a:pPr>
            <a:r>
              <a:rPr lang="ar-LB" sz="2000" dirty="0" smtClean="0"/>
              <a:t>المديرية العامة للتخطيط العمراني</a:t>
            </a:r>
          </a:p>
          <a:p>
            <a:pPr algn="r" rtl="1"/>
            <a:r>
              <a:rPr lang="ar-LB" sz="2000" dirty="0" smtClean="0"/>
              <a:t>بالإضافة إلى ذلك ، فإن مجلس الإنماء والإعمار ووزارة إعادة تأهيل وإعادة تأهيل وزارة الأشغال العامة مسؤولون عن بناء الطرق وصيانتها في لبنان.</a:t>
            </a:r>
            <a:endParaRPr lang="ar-LB" sz="2000" dirty="0" smtClean="0"/>
          </a:p>
        </p:txBody>
      </p:sp>
    </p:spTree>
    <p:extLst>
      <p:ext uri="{BB962C8B-B14F-4D97-AF65-F5344CB8AC3E}">
        <p14:creationId xmlns:p14="http://schemas.microsoft.com/office/powerpoint/2010/main" xmlns="" val="35028476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7819" y="474995"/>
            <a:ext cx="5753486" cy="820406"/>
          </a:xfrm>
        </p:spPr>
        <p:txBody>
          <a:bodyPr/>
          <a:lstStyle/>
          <a:p>
            <a:r>
              <a:rPr lang="en-US" b="1" dirty="0" smtClean="0"/>
              <a:t>Distance Matrix</a:t>
            </a:r>
            <a:endParaRPr lang="en-US" b="1" dirty="0"/>
          </a:p>
        </p:txBody>
      </p:sp>
      <p:pic>
        <p:nvPicPr>
          <p:cNvPr id="4" name="Content Placeholder 3"/>
          <p:cNvPicPr>
            <a:picLocks noGrp="1"/>
          </p:cNvPicPr>
          <p:nvPr>
            <p:ph idx="1"/>
          </p:nvPr>
        </p:nvPicPr>
        <p:blipFill>
          <a:blip r:embed="rId3" cstate="print">
            <a:extLst>
              <a:ext uri="{BEBA8EAE-BF5A-486C-A8C5-ECC9F3942E4B}">
                <a14:imgProps xmlns:a14="http://schemas.microsoft.com/office/drawing/2010/main" xmlns="">
                  <a14:imgLayer r:embed="rId4">
                    <a14:imgEffect>
                      <a14:sharpenSoften amount="50000"/>
                    </a14:imgEffect>
                  </a14:imgLayer>
                </a14:imgProps>
              </a:ext>
            </a:extLst>
          </a:blip>
          <a:stretch>
            <a:fillRect/>
          </a:stretch>
        </p:blipFill>
        <p:spPr>
          <a:xfrm>
            <a:off x="143983" y="1600201"/>
            <a:ext cx="5977227" cy="4403458"/>
          </a:xfrm>
          <a:prstGeom prst="rect">
            <a:avLst/>
          </a:prstGeom>
        </p:spPr>
      </p:pic>
      <p:pic>
        <p:nvPicPr>
          <p:cNvPr id="5" name="Picture 4"/>
          <p:cNvPicPr/>
          <p:nvPr/>
        </p:nvPicPr>
        <p:blipFill>
          <a:blip r:embed="rId5" cstate="print">
            <a:extLst>
              <a:ext uri="{BEBA8EAE-BF5A-486C-A8C5-ECC9F3942E4B}">
                <a14:imgProps xmlns:a14="http://schemas.microsoft.com/office/drawing/2010/main" xmlns="">
                  <a14:imgLayer r:embed="rId6">
                    <a14:imgEffect>
                      <a14:sharpenSoften amount="50000"/>
                    </a14:imgEffect>
                  </a14:imgLayer>
                </a14:imgProps>
              </a:ext>
            </a:extLst>
          </a:blip>
          <a:stretch>
            <a:fillRect/>
          </a:stretch>
        </p:blipFill>
        <p:spPr>
          <a:xfrm>
            <a:off x="6094412" y="1600200"/>
            <a:ext cx="5917641" cy="4403458"/>
          </a:xfrm>
          <a:prstGeom prst="rect">
            <a:avLst/>
          </a:prstGeom>
        </p:spPr>
      </p:pic>
      <p:sp>
        <p:nvSpPr>
          <p:cNvPr id="6" name="Slide Number Placeholder 5"/>
          <p:cNvSpPr>
            <a:spLocks noGrp="1"/>
          </p:cNvSpPr>
          <p:nvPr>
            <p:ph type="sldNum" sz="quarter" idx="12"/>
          </p:nvPr>
        </p:nvSpPr>
        <p:spPr>
          <a:xfrm>
            <a:off x="11570050" y="6400808"/>
            <a:ext cx="544162" cy="393221"/>
          </a:xfrm>
        </p:spPr>
        <p:txBody>
          <a:bodyPr/>
          <a:lstStyle/>
          <a:p>
            <a:fld id="{1C7F7A23-841C-40B9-9A7E-2632A3B57DAC}" type="slidenum">
              <a:rPr lang="en-US" sz="1400" smtClean="0">
                <a:solidFill>
                  <a:prstClr val="black"/>
                </a:solidFill>
              </a:rPr>
              <a:pPr/>
              <a:t>153</a:t>
            </a:fld>
            <a:endParaRPr lang="en-US" sz="1400">
              <a:solidFill>
                <a:prstClr val="black"/>
              </a:solidFill>
            </a:endParaRPr>
          </a:p>
        </p:txBody>
      </p:sp>
      <p:pic>
        <p:nvPicPr>
          <p:cNvPr id="9" name="Grafik 1" descr="IEP_Logo_mitName.jpg"/>
          <p:cNvPicPr/>
          <p:nvPr/>
        </p:nvPicPr>
        <p:blipFill>
          <a:blip r:embed="rId7" cstate="print"/>
          <a:stretch>
            <a:fillRect/>
          </a:stretch>
        </p:blipFill>
        <p:spPr>
          <a:xfrm>
            <a:off x="0" y="-8934"/>
            <a:ext cx="1309938" cy="979228"/>
          </a:xfrm>
          <a:prstGeom prst="rect">
            <a:avLst/>
          </a:prstGeom>
        </p:spPr>
      </p:pic>
      <p:sp>
        <p:nvSpPr>
          <p:cNvPr id="3" name="Rectangle 2"/>
          <p:cNvSpPr/>
          <p:nvPr/>
        </p:nvSpPr>
        <p:spPr>
          <a:xfrm>
            <a:off x="2513015" y="6657205"/>
            <a:ext cx="4992200" cy="276999"/>
          </a:xfrm>
          <a:prstGeom prst="rect">
            <a:avLst/>
          </a:prstGeom>
        </p:spPr>
        <p:txBody>
          <a:bodyPr wrap="none">
            <a:spAutoFit/>
          </a:bodyPr>
          <a:lstStyle/>
          <a:p>
            <a:pPr marL="137160" indent="-137160">
              <a:spcAft>
                <a:spcPts val="200"/>
              </a:spcAft>
              <a:tabLst>
                <a:tab pos="137160" algn="l"/>
              </a:tabLst>
            </a:pPr>
            <a:r>
              <a:rPr lang="de-DE" baseline="30000" dirty="0">
                <a:solidFill>
                  <a:schemeClr val="accent1">
                    <a:lumMod val="50000"/>
                  </a:schemeClr>
                </a:solidFill>
                <a:latin typeface="Calibri" pitchFamily="34" charset="0"/>
                <a:ea typeface="Times New Roman" panose="02020603050405020304" pitchFamily="18" charset="0"/>
                <a:cs typeface="Calibri" pitchFamily="34" charset="0"/>
              </a:rPr>
              <a:t>https://dlca.logcluster.org/display/public/DLCA/2.3+Lebanon+Road+Network</a:t>
            </a:r>
          </a:p>
        </p:txBody>
      </p:sp>
    </p:spTree>
    <p:extLst>
      <p:ext uri="{BB962C8B-B14F-4D97-AF65-F5344CB8AC3E}">
        <p14:creationId xmlns:p14="http://schemas.microsoft.com/office/powerpoint/2010/main" xmlns="" val="21955057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850" y="137780"/>
            <a:ext cx="4701362" cy="685800"/>
          </a:xfrm>
        </p:spPr>
        <p:txBody>
          <a:bodyPr>
            <a:normAutofit fontScale="90000"/>
          </a:bodyPr>
          <a:lstStyle/>
          <a:p>
            <a:pPr lvl="0"/>
            <a:r>
              <a:rPr lang="en-US" b="1" dirty="0"/>
              <a:t>Tripoli </a:t>
            </a:r>
            <a:r>
              <a:rPr lang="en-US" b="1" dirty="0" smtClean="0"/>
              <a:t>Projects</a:t>
            </a:r>
            <a:endParaRPr lang="en-US" dirty="0"/>
          </a:p>
        </p:txBody>
      </p:sp>
      <p:sp>
        <p:nvSpPr>
          <p:cNvPr id="7" name="Slide Number Placeholder 6"/>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154</a:t>
            </a:fld>
            <a:endParaRPr lang="en-US" sz="1400">
              <a:solidFill>
                <a:prstClr val="black"/>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l="-1" t="17862" r="1125" b="18994"/>
          <a:stretch/>
        </p:blipFill>
        <p:spPr>
          <a:xfrm rot="3797355">
            <a:off x="5451197" y="741136"/>
            <a:ext cx="3905341" cy="5402420"/>
          </a:xfrm>
          <a:prstGeom prst="rect">
            <a:avLst/>
          </a:prstGeom>
        </p:spPr>
      </p:pic>
      <p:pic>
        <p:nvPicPr>
          <p:cNvPr id="4" name="Picture 3"/>
          <p:cNvPicPr/>
          <p:nvPr/>
        </p:nvPicPr>
        <p:blipFill>
          <a:blip r:embed="rId4" cstate="print"/>
          <a:stretch>
            <a:fillRect/>
          </a:stretch>
        </p:blipFill>
        <p:spPr>
          <a:xfrm>
            <a:off x="6523153" y="1091304"/>
            <a:ext cx="5695464" cy="1710521"/>
          </a:xfrm>
          <a:prstGeom prst="rect">
            <a:avLst/>
          </a:prstGeom>
        </p:spPr>
      </p:pic>
      <p:pic>
        <p:nvPicPr>
          <p:cNvPr id="5" name="Picture 4"/>
          <p:cNvPicPr/>
          <p:nvPr/>
        </p:nvPicPr>
        <p:blipFill rotWithShape="1">
          <a:blip r:embed="rId5" cstate="print">
            <a:extLst>
              <a:ext uri="{BEBA8EAE-BF5A-486C-A8C5-ECC9F3942E4B}">
                <a14:imgProps xmlns:a14="http://schemas.microsoft.com/office/drawing/2010/main" xmlns="">
                  <a14:imgLayer r:embed="rId6">
                    <a14:imgEffect>
                      <a14:sharpenSoften amount="50000"/>
                    </a14:imgEffect>
                  </a14:imgLayer>
                </a14:imgProps>
              </a:ext>
            </a:extLst>
          </a:blip>
          <a:srcRect l="3082" t="2937" r="3230"/>
          <a:stretch/>
        </p:blipFill>
        <p:spPr>
          <a:xfrm>
            <a:off x="80586" y="1951630"/>
            <a:ext cx="6412778" cy="4737304"/>
          </a:xfrm>
          <a:prstGeom prst="rect">
            <a:avLst/>
          </a:prstGeom>
        </p:spPr>
      </p:pic>
      <p:sp>
        <p:nvSpPr>
          <p:cNvPr id="10" name="Rectangle 9"/>
          <p:cNvSpPr/>
          <p:nvPr/>
        </p:nvSpPr>
        <p:spPr>
          <a:xfrm>
            <a:off x="1293814" y="857155"/>
            <a:ext cx="7688836" cy="666849"/>
          </a:xfrm>
          <a:prstGeom prst="rect">
            <a:avLst/>
          </a:prstGeom>
        </p:spPr>
        <p:txBody>
          <a:bodyPr wrap="none">
            <a:spAutoFit/>
          </a:bodyPr>
          <a:lstStyle/>
          <a:p>
            <a:pPr algn="just">
              <a:spcAft>
                <a:spcPts val="400"/>
              </a:spcAft>
              <a:tabLst>
                <a:tab pos="1260475" algn="l"/>
              </a:tabLst>
            </a:pPr>
            <a:r>
              <a:rPr lang="en-US"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For full details about Tripoli projects please have a look on the pdf below:</a:t>
            </a:r>
            <a:endParaRPr lang="ar-LB"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algn="just">
              <a:spcAft>
                <a:spcPts val="400"/>
              </a:spcAft>
              <a:tabLst>
                <a:tab pos="1260475" algn="l"/>
              </a:tabLst>
            </a:pPr>
            <a:r>
              <a:rPr lang="en-US" sz="1600" dirty="0" smtClean="0">
                <a:solidFill>
                  <a:schemeClr val="accent1">
                    <a:lumMod val="50000"/>
                  </a:schemeClr>
                </a:solidFill>
                <a:latin typeface="Calibri" pitchFamily="34" charset="0"/>
                <a:ea typeface="Times New Roman" panose="02020603050405020304" pitchFamily="18" charset="0"/>
                <a:cs typeface="Calibri" pitchFamily="34" charset="0"/>
              </a:rPr>
              <a:t> </a:t>
            </a:r>
            <a:r>
              <a:rPr lang="de-DE" sz="1600" dirty="0">
                <a:solidFill>
                  <a:schemeClr val="accent1">
                    <a:lumMod val="50000"/>
                  </a:schemeClr>
                </a:solidFill>
                <a:latin typeface="Calibri" pitchFamily="34" charset="0"/>
                <a:ea typeface="Times New Roman" panose="02020603050405020304" pitchFamily="18" charset="0"/>
                <a:cs typeface="Calibri" pitchFamily="34" charset="0"/>
              </a:rPr>
              <a:t>https://</a:t>
            </a:r>
            <a:r>
              <a:rPr lang="de-DE" sz="16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600" dirty="0">
              <a:solidFill>
                <a:schemeClr val="accent1">
                  <a:lumMod val="50000"/>
                </a:schemeClr>
              </a:solidFill>
              <a:latin typeface="Calibri" pitchFamily="34" charset="0"/>
              <a:ea typeface="Times New Roman" panose="02020603050405020304" pitchFamily="18" charset="0"/>
              <a:cs typeface="Calibri" pitchFamily="34" charset="0"/>
            </a:endParaRPr>
          </a:p>
        </p:txBody>
      </p:sp>
      <p:pic>
        <p:nvPicPr>
          <p:cNvPr id="11" name="Grafik 1" descr="IEP_Logo_mitName.jpg"/>
          <p:cNvPicPr/>
          <p:nvPr/>
        </p:nvPicPr>
        <p:blipFill>
          <a:blip r:embed="rId7" cstate="print"/>
          <a:stretch>
            <a:fillRect/>
          </a:stretch>
        </p:blipFill>
        <p:spPr>
          <a:xfrm>
            <a:off x="0" y="-8934"/>
            <a:ext cx="1309938" cy="979228"/>
          </a:xfrm>
          <a:prstGeom prst="rect">
            <a:avLst/>
          </a:prstGeom>
        </p:spPr>
      </p:pic>
      <p:sp>
        <p:nvSpPr>
          <p:cNvPr id="8" name="TextBox 7"/>
          <p:cNvSpPr txBox="1"/>
          <p:nvPr/>
        </p:nvSpPr>
        <p:spPr>
          <a:xfrm>
            <a:off x="912812" y="1581090"/>
            <a:ext cx="5580552" cy="400110"/>
          </a:xfrm>
          <a:prstGeom prst="rect">
            <a:avLst/>
          </a:prstGeom>
          <a:noFill/>
        </p:spPr>
        <p:txBody>
          <a:bodyPr wrap="square" rtlCol="0">
            <a:spAutoFit/>
          </a:bodyPr>
          <a:lstStyle/>
          <a:p>
            <a:pPr marL="342900" lvl="2" indent="-342900">
              <a:buFont typeface="Arial" pitchFamily="34" charset="0"/>
              <a:buChar char="•"/>
            </a:pPr>
            <a:r>
              <a:rPr lang="en-US" sz="2000" b="1" dirty="0"/>
              <a:t>TRIPOLI BOULEVARD UNDERPASS </a:t>
            </a:r>
            <a:r>
              <a:rPr lang="en-US" sz="2000" b="1" dirty="0" smtClean="0"/>
              <a:t>PROJECT</a:t>
            </a:r>
            <a:endParaRPr lang="en-US" sz="2000" b="1" dirty="0"/>
          </a:p>
        </p:txBody>
      </p:sp>
      <p:sp>
        <p:nvSpPr>
          <p:cNvPr id="12" name="Rechteck 11"/>
          <p:cNvSpPr/>
          <p:nvPr/>
        </p:nvSpPr>
        <p:spPr>
          <a:xfrm>
            <a:off x="6627812" y="4419600"/>
            <a:ext cx="5330825" cy="2308324"/>
          </a:xfrm>
          <a:prstGeom prst="rect">
            <a:avLst/>
          </a:prstGeom>
        </p:spPr>
        <p:txBody>
          <a:bodyPr wrap="square">
            <a:spAutoFit/>
          </a:bodyPr>
          <a:lstStyle/>
          <a:p>
            <a:pPr algn="r" rtl="1"/>
            <a:r>
              <a:rPr lang="ar-LB" dirty="0" smtClean="0"/>
              <a:t>مشاريع مخطط لها في طرابلس:</a:t>
            </a:r>
          </a:p>
          <a:p>
            <a:pPr algn="r" rtl="1"/>
            <a:r>
              <a:rPr lang="ar-LB" dirty="0" smtClean="0"/>
              <a:t>المشروع الأول هو التخطيط لممر سفلي للشارع الرئيسي في طرابلس</a:t>
            </a:r>
            <a:r>
              <a:rPr lang="en-US" dirty="0" smtClean="0"/>
              <a:t> </a:t>
            </a:r>
            <a:r>
              <a:rPr lang="ar-LB" dirty="0" smtClean="0"/>
              <a:t> الممتد من مستديرة حليم أبو عزالدين الى شارع بيسار</a:t>
            </a:r>
          </a:p>
          <a:p>
            <a:pPr algn="r" rtl="1"/>
            <a:r>
              <a:rPr lang="ar-LB" dirty="0" smtClean="0"/>
              <a:t>الصور الى اليمين تظهر مخطط الشارع</a:t>
            </a:r>
          </a:p>
          <a:p>
            <a:pPr algn="r" rtl="1"/>
            <a:r>
              <a:rPr lang="ar-LB" dirty="0" smtClean="0"/>
              <a:t>المخطط الى اليسار يظهر الاحتمالات المطروحة للممر السلفي</a:t>
            </a:r>
          </a:p>
          <a:p>
            <a:pPr algn="r" rtl="1"/>
            <a:r>
              <a:rPr lang="ar-LB" dirty="0" smtClean="0"/>
              <a:t>لتفاصيل اكثر عن المشروع يرجى الرجوع الى الملف</a:t>
            </a:r>
            <a:endParaRPr lang="en-US" dirty="0"/>
          </a:p>
        </p:txBody>
      </p:sp>
    </p:spTree>
    <p:extLst>
      <p:ext uri="{BB962C8B-B14F-4D97-AF65-F5344CB8AC3E}">
        <p14:creationId xmlns:p14="http://schemas.microsoft.com/office/powerpoint/2010/main" xmlns="" val="28980840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57399"/>
            <a:ext cx="10590214" cy="616058"/>
          </a:xfrm>
        </p:spPr>
        <p:txBody>
          <a:bodyPr>
            <a:noAutofit/>
          </a:bodyPr>
          <a:lstStyle/>
          <a:p>
            <a:pPr marL="342900" indent="-342900" algn="l">
              <a:buFont typeface="Arial" pitchFamily="34" charset="0"/>
              <a:buChar char="•"/>
            </a:pPr>
            <a:r>
              <a:rPr lang="en-US" sz="2400" b="1" dirty="0"/>
              <a:t>CENTRAL TRIPOLI TRANSPORT MANAGEMENT PROJECT</a:t>
            </a:r>
            <a:endParaRPr lang="en-US" sz="2400" dirty="0"/>
          </a:p>
        </p:txBody>
      </p:sp>
      <p:sp>
        <p:nvSpPr>
          <p:cNvPr id="3" name="Content Placeholder 2"/>
          <p:cNvSpPr>
            <a:spLocks noGrp="1"/>
          </p:cNvSpPr>
          <p:nvPr>
            <p:ph idx="1"/>
          </p:nvPr>
        </p:nvSpPr>
        <p:spPr>
          <a:xfrm>
            <a:off x="1827215" y="685800"/>
            <a:ext cx="10058399" cy="5831018"/>
          </a:xfrm>
        </p:spPr>
        <p:txBody>
          <a:bodyPr>
            <a:normAutofit/>
          </a:bodyPr>
          <a:lstStyle/>
          <a:p>
            <a:pPr marL="0" indent="0">
              <a:buNone/>
            </a:pPr>
            <a:r>
              <a:rPr lang="en-US" sz="1800" dirty="0"/>
              <a:t>PRESENT CONDITIONS AND </a:t>
            </a:r>
            <a:r>
              <a:rPr lang="en-US" sz="1800" dirty="0" smtClean="0"/>
              <a:t>PROBLEMS</a:t>
            </a:r>
            <a:endParaRPr lang="ar-LB" sz="1800" dirty="0" smtClean="0"/>
          </a:p>
          <a:p>
            <a:pPr lvl="0"/>
            <a:r>
              <a:rPr lang="en-US" sz="1800" dirty="0" smtClean="0"/>
              <a:t>Road </a:t>
            </a:r>
            <a:r>
              <a:rPr lang="en-US" sz="1800" dirty="0"/>
              <a:t>Network and Road Space Utilization</a:t>
            </a:r>
          </a:p>
          <a:p>
            <a:pPr lvl="1"/>
            <a:r>
              <a:rPr lang="en-US" sz="1600" dirty="0"/>
              <a:t>Roads are mostly narrow and road network is like a maze, particularly downtown and old city areas.</a:t>
            </a:r>
          </a:p>
          <a:p>
            <a:pPr lvl="1"/>
            <a:r>
              <a:rPr lang="en-US" sz="1600" dirty="0"/>
              <a:t>Road space is not fully used for traffic purpose due to heavy on-street parking.</a:t>
            </a:r>
          </a:p>
          <a:p>
            <a:pPr lvl="1"/>
            <a:r>
              <a:rPr lang="en-US" sz="1600" dirty="0"/>
              <a:t>There is no room for road widening or construction of new road due to high density roadside development.</a:t>
            </a:r>
          </a:p>
          <a:p>
            <a:pPr lvl="0"/>
            <a:r>
              <a:rPr lang="en-US" sz="1800" dirty="0"/>
              <a:t>Inter-City Buses</a:t>
            </a:r>
          </a:p>
          <a:p>
            <a:pPr lvl="1"/>
            <a:r>
              <a:rPr lang="en-US" sz="1600" dirty="0"/>
              <a:t>There is no off-street inter-city bus terminal, but existing roads are used as the inter-city bus terminal (or on-street inter-city bus terminal).</a:t>
            </a:r>
          </a:p>
          <a:p>
            <a:pPr lvl="1"/>
            <a:r>
              <a:rPr lang="en-US" sz="1600" dirty="0"/>
              <a:t>Inter-city buses wait for passengers on a road until enough passengers boarded on it, thus traffic is severely disturbed.</a:t>
            </a:r>
          </a:p>
          <a:p>
            <a:pPr lvl="1"/>
            <a:r>
              <a:rPr lang="en-US" sz="1600" dirty="0"/>
              <a:t>On-street inter-city bus terminals are concentrated along the busiest roads</a:t>
            </a:r>
            <a:r>
              <a:rPr lang="en-US" sz="1600" dirty="0" smtClean="0"/>
              <a:t>.</a:t>
            </a:r>
          </a:p>
          <a:p>
            <a:pPr lvl="0"/>
            <a:r>
              <a:rPr lang="en-US" sz="1800" dirty="0" smtClean="0"/>
              <a:t>Taxis</a:t>
            </a:r>
          </a:p>
          <a:p>
            <a:pPr lvl="1"/>
            <a:r>
              <a:rPr lang="en-US" sz="1600" dirty="0" smtClean="0"/>
              <a:t>There is no off-street taxi terminal stand. Taxis are parking on streets to get 4 or 5 passengers.</a:t>
            </a:r>
          </a:p>
          <a:p>
            <a:pPr lvl="1"/>
            <a:r>
              <a:rPr lang="en-US" sz="1600" dirty="0" smtClean="0"/>
              <a:t>Over-supply of taxi service is obvious. Many taxis cannot get passengers, but park on a street all day long.</a:t>
            </a:r>
          </a:p>
          <a:p>
            <a:pPr lvl="1"/>
            <a:r>
              <a:rPr lang="en-US" sz="1600" dirty="0" smtClean="0"/>
              <a:t>Taxis are concentrated at Public Garden and J. </a:t>
            </a:r>
            <a:r>
              <a:rPr lang="en-US" sz="1600" dirty="0" err="1" smtClean="0"/>
              <a:t>Abd</a:t>
            </a:r>
            <a:r>
              <a:rPr lang="en-US" sz="1600" dirty="0" smtClean="0"/>
              <a:t> El-Nasser Square areas.</a:t>
            </a:r>
            <a:endParaRPr lang="en-US" sz="1600" dirty="0"/>
          </a:p>
        </p:txBody>
      </p:sp>
      <p:sp>
        <p:nvSpPr>
          <p:cNvPr id="4" name="Slide Number Placeholder 3"/>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155</a:t>
            </a:fld>
            <a:endParaRPr lang="en-US" sz="1400">
              <a:solidFill>
                <a:prstClr val="black"/>
              </a:solidFill>
            </a:endParaRPr>
          </a:p>
        </p:txBody>
      </p:sp>
      <p:pic>
        <p:nvPicPr>
          <p:cNvPr id="5" name="Grafik 1" descr="IEP_Logo_mitName.jpg"/>
          <p:cNvPicPr/>
          <p:nvPr/>
        </p:nvPicPr>
        <p:blipFill>
          <a:blip r:embed="rId3" cstate="print"/>
          <a:stretch>
            <a:fillRect/>
          </a:stretch>
        </p:blipFill>
        <p:spPr>
          <a:xfrm>
            <a:off x="6" y="-8930"/>
            <a:ext cx="1173401" cy="882391"/>
          </a:xfrm>
          <a:prstGeom prst="rect">
            <a:avLst/>
          </a:prstGeom>
        </p:spPr>
      </p:pic>
      <p:sp>
        <p:nvSpPr>
          <p:cNvPr id="6" name="Rectangle 5"/>
          <p:cNvSpPr/>
          <p:nvPr/>
        </p:nvSpPr>
        <p:spPr>
          <a:xfrm>
            <a:off x="2513485"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xmlns="" val="1851018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04" y="298342"/>
            <a:ext cx="10559809" cy="616058"/>
          </a:xfrm>
        </p:spPr>
        <p:txBody>
          <a:bodyPr>
            <a:noAutofit/>
          </a:bodyPr>
          <a:lstStyle/>
          <a:p>
            <a:pPr marL="342900" indent="-342900" algn="l">
              <a:buFont typeface="Arial" pitchFamily="34" charset="0"/>
              <a:buChar char="•"/>
            </a:pPr>
            <a:r>
              <a:rPr lang="en-US" sz="2400" b="1" dirty="0"/>
              <a:t>CENTRAL TRIPOLI TRANSPORT MANAGEMENT PROJECT</a:t>
            </a:r>
            <a:endParaRPr lang="en-US" sz="2400" dirty="0"/>
          </a:p>
        </p:txBody>
      </p:sp>
      <p:sp>
        <p:nvSpPr>
          <p:cNvPr id="3" name="Content Placeholder 2"/>
          <p:cNvSpPr>
            <a:spLocks noGrp="1"/>
          </p:cNvSpPr>
          <p:nvPr>
            <p:ph idx="1"/>
          </p:nvPr>
        </p:nvSpPr>
        <p:spPr>
          <a:xfrm>
            <a:off x="1982909" y="838200"/>
            <a:ext cx="8988303" cy="5105400"/>
          </a:xfrm>
        </p:spPr>
        <p:txBody>
          <a:bodyPr>
            <a:normAutofit/>
          </a:bodyPr>
          <a:lstStyle/>
          <a:p>
            <a:pPr lvl="0"/>
            <a:r>
              <a:rPr lang="en-US" sz="1800" dirty="0" smtClean="0"/>
              <a:t>On-Street </a:t>
            </a:r>
            <a:r>
              <a:rPr lang="en-US" sz="1800" dirty="0"/>
              <a:t>Parking</a:t>
            </a:r>
          </a:p>
          <a:p>
            <a:pPr lvl="1"/>
            <a:r>
              <a:rPr lang="en-US" sz="1800" dirty="0"/>
              <a:t>Many vehicles park along streets, narrowing a road space for travel way.</a:t>
            </a:r>
          </a:p>
          <a:p>
            <a:pPr lvl="0"/>
            <a:r>
              <a:rPr lang="en-US" sz="1800" dirty="0"/>
              <a:t>One-way Traffic Operation</a:t>
            </a:r>
          </a:p>
          <a:p>
            <a:pPr lvl="1"/>
            <a:r>
              <a:rPr lang="en-US" sz="1800" dirty="0"/>
              <a:t>One-way traffic operation is being extensively adopted in the most of areas, this system is successful, but there are some areas where this system needs to be improved.</a:t>
            </a:r>
          </a:p>
          <a:p>
            <a:pPr lvl="1"/>
            <a:r>
              <a:rPr lang="en-US" sz="1800" dirty="0"/>
              <a:t>Environmental </a:t>
            </a:r>
            <a:r>
              <a:rPr lang="en-US" sz="1800" dirty="0" smtClean="0"/>
              <a:t>Condition: Due </a:t>
            </a:r>
            <a:r>
              <a:rPr lang="en-US" sz="1800" dirty="0"/>
              <a:t>to concentration of traffic, its slow moving conditions, and many old-age vehicles, air quality is seriously deteriorated.</a:t>
            </a:r>
          </a:p>
          <a:p>
            <a:pPr lvl="0"/>
            <a:r>
              <a:rPr lang="en-US" sz="1800" dirty="0"/>
              <a:t>Factors affecting Tourism Development</a:t>
            </a:r>
          </a:p>
          <a:p>
            <a:pPr lvl="1"/>
            <a:r>
              <a:rPr lang="en-US" sz="1800" dirty="0"/>
              <a:t>Historical and cultural heritages are concentrated in the old city area. Proper parking areas, improvement of sidewalks and pedestrian roads and beatification of area are needed to attract more tourists</a:t>
            </a:r>
            <a:r>
              <a:rPr lang="en-US" sz="1800" dirty="0" smtClean="0"/>
              <a:t>.</a:t>
            </a:r>
            <a:endParaRPr lang="en-US" sz="1800" dirty="0"/>
          </a:p>
        </p:txBody>
      </p:sp>
      <p:sp>
        <p:nvSpPr>
          <p:cNvPr id="4" name="Slide Number Placeholder 3"/>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156</a:t>
            </a:fld>
            <a:endParaRPr lang="en-US" sz="1400">
              <a:solidFill>
                <a:prstClr val="black"/>
              </a:solidFill>
            </a:endParaRPr>
          </a:p>
        </p:txBody>
      </p:sp>
      <p:pic>
        <p:nvPicPr>
          <p:cNvPr id="5" name="Grafik 1" descr="IEP_Logo_mitName.jpg"/>
          <p:cNvPicPr/>
          <p:nvPr/>
        </p:nvPicPr>
        <p:blipFill>
          <a:blip r:embed="rId3" cstate="print"/>
          <a:stretch>
            <a:fillRect/>
          </a:stretch>
        </p:blipFill>
        <p:spPr>
          <a:xfrm>
            <a:off x="6" y="-8930"/>
            <a:ext cx="1173401" cy="882391"/>
          </a:xfrm>
          <a:prstGeom prst="rect">
            <a:avLst/>
          </a:prstGeom>
        </p:spPr>
      </p:pic>
      <p:sp>
        <p:nvSpPr>
          <p:cNvPr id="6" name="Rectangle 5"/>
          <p:cNvSpPr/>
          <p:nvPr/>
        </p:nvSpPr>
        <p:spPr>
          <a:xfrm>
            <a:off x="2479534"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xmlns="" val="32865554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2080" y="194484"/>
            <a:ext cx="7384811" cy="415119"/>
          </a:xfrm>
        </p:spPr>
        <p:txBody>
          <a:bodyPr/>
          <a:lstStyle/>
          <a:p>
            <a:pPr lvl="1" algn="ctr" defTabSz="457200" rtl="0">
              <a:spcBef>
                <a:spcPct val="0"/>
              </a:spcBef>
            </a:pPr>
            <a:r>
              <a:rPr lang="en-US" b="1" dirty="0"/>
              <a:t>CENTRAL TRIPOLI TRANSPORT MANAGEMENT </a:t>
            </a:r>
            <a:r>
              <a:rPr lang="en-US" b="1" dirty="0" smtClean="0"/>
              <a:t>PROJECT</a:t>
            </a:r>
            <a:endParaRPr lang="en-US" dirty="0"/>
          </a:p>
        </p:txBody>
      </p:sp>
      <p:pic>
        <p:nvPicPr>
          <p:cNvPr id="4" name="Content Placeholder 3"/>
          <p:cNvPicPr>
            <a:picLocks noGrp="1"/>
          </p:cNvPicPr>
          <p:nvPr>
            <p:ph idx="1"/>
          </p:nvPr>
        </p:nvPicPr>
        <p:blipFill>
          <a:blip r:embed="rId3" cstate="print">
            <a:extLst>
              <a:ext uri="{BEBA8EAE-BF5A-486C-A8C5-ECC9F3942E4B}">
                <a14:imgProps xmlns:a14="http://schemas.microsoft.com/office/drawing/2010/main" xmlns="">
                  <a14:imgLayer r:embed="rId4">
                    <a14:imgEffect>
                      <a14:sharpenSoften amount="50000"/>
                    </a14:imgEffect>
                  </a14:imgLayer>
                </a14:imgProps>
              </a:ext>
            </a:extLst>
          </a:blip>
          <a:stretch>
            <a:fillRect/>
          </a:stretch>
        </p:blipFill>
        <p:spPr>
          <a:xfrm>
            <a:off x="912812" y="685800"/>
            <a:ext cx="9286658" cy="6039135"/>
          </a:xfrm>
          <a:prstGeom prst="rect">
            <a:avLst/>
          </a:prstGeom>
        </p:spPr>
      </p:pic>
      <p:sp>
        <p:nvSpPr>
          <p:cNvPr id="5" name="Slide Number Placeholder 4"/>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157</a:t>
            </a:fld>
            <a:endParaRPr lang="en-US" sz="1400">
              <a:solidFill>
                <a:prstClr val="black"/>
              </a:solidFill>
            </a:endParaRPr>
          </a:p>
        </p:txBody>
      </p:sp>
      <p:pic>
        <p:nvPicPr>
          <p:cNvPr id="6" name="Grafik 1" descr="IEP_Logo_mitName.jpg"/>
          <p:cNvPicPr/>
          <p:nvPr/>
        </p:nvPicPr>
        <p:blipFill>
          <a:blip r:embed="rId5" cstate="print"/>
          <a:stretch>
            <a:fillRect/>
          </a:stretch>
        </p:blipFill>
        <p:spPr>
          <a:xfrm>
            <a:off x="0" y="-8934"/>
            <a:ext cx="1309938" cy="979228"/>
          </a:xfrm>
          <a:prstGeom prst="rect">
            <a:avLst/>
          </a:prstGeom>
        </p:spPr>
      </p:pic>
      <p:sp>
        <p:nvSpPr>
          <p:cNvPr id="7" name="Rectangle 6"/>
          <p:cNvSpPr/>
          <p:nvPr/>
        </p:nvSpPr>
        <p:spPr>
          <a:xfrm>
            <a:off x="2513485"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8" name="Rechteck 7"/>
          <p:cNvSpPr/>
          <p:nvPr/>
        </p:nvSpPr>
        <p:spPr>
          <a:xfrm>
            <a:off x="10285412" y="830282"/>
            <a:ext cx="1827213" cy="3139321"/>
          </a:xfrm>
          <a:prstGeom prst="rect">
            <a:avLst/>
          </a:prstGeom>
        </p:spPr>
        <p:txBody>
          <a:bodyPr wrap="square">
            <a:spAutoFit/>
          </a:bodyPr>
          <a:lstStyle/>
          <a:p>
            <a:pPr algn="r" rtl="1"/>
            <a:r>
              <a:rPr lang="ar-LB" dirty="0" smtClean="0"/>
              <a:t>تظهر الخريطة مناطق زحمة السير، مواقف الباصات وسيارات الأجرة</a:t>
            </a:r>
          </a:p>
          <a:p>
            <a:pPr algn="r" rtl="1"/>
            <a:r>
              <a:rPr lang="ar-LB" dirty="0" smtClean="0"/>
              <a:t>الجوامع</a:t>
            </a:r>
          </a:p>
          <a:p>
            <a:pPr algn="r" rtl="1"/>
            <a:r>
              <a:rPr lang="ar-LB" dirty="0" smtClean="0"/>
              <a:t>المناطق التاريخية</a:t>
            </a:r>
          </a:p>
          <a:p>
            <a:pPr algn="r" rtl="1"/>
            <a:r>
              <a:rPr lang="ar-LB" dirty="0" smtClean="0"/>
              <a:t>الأسواق القديمة</a:t>
            </a:r>
          </a:p>
          <a:p>
            <a:pPr algn="r" rtl="1"/>
            <a:r>
              <a:rPr lang="ar-LB" dirty="0" smtClean="0"/>
              <a:t>الطرقات المخصصة للمشاة</a:t>
            </a:r>
            <a:endParaRPr lang="en-US" dirty="0"/>
          </a:p>
        </p:txBody>
      </p:sp>
    </p:spTree>
    <p:extLst>
      <p:ext uri="{BB962C8B-B14F-4D97-AF65-F5344CB8AC3E}">
        <p14:creationId xmlns:p14="http://schemas.microsoft.com/office/powerpoint/2010/main" xmlns="" val="14637420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tretch>
            <a:fillRect/>
          </a:stretch>
        </p:blipFill>
        <p:spPr>
          <a:xfrm>
            <a:off x="912812" y="1143000"/>
            <a:ext cx="9827124" cy="5497774"/>
          </a:xfrm>
          <a:prstGeom prst="rect">
            <a:avLst/>
          </a:prstGeom>
        </p:spPr>
      </p:pic>
      <p:sp>
        <p:nvSpPr>
          <p:cNvPr id="2" name="Title 1"/>
          <p:cNvSpPr>
            <a:spLocks noGrp="1"/>
          </p:cNvSpPr>
          <p:nvPr>
            <p:ph type="title"/>
          </p:nvPr>
        </p:nvSpPr>
        <p:spPr>
          <a:xfrm>
            <a:off x="1483926" y="163775"/>
            <a:ext cx="10704900" cy="1131627"/>
          </a:xfrm>
        </p:spPr>
        <p:txBody>
          <a:bodyPr>
            <a:noAutofit/>
          </a:bodyPr>
          <a:lstStyle/>
          <a:p>
            <a:r>
              <a:rPr lang="en-US" sz="3300" b="1" dirty="0"/>
              <a:t> </a:t>
            </a:r>
            <a:r>
              <a:rPr lang="en-US" sz="3300" b="1" dirty="0" smtClean="0"/>
              <a:t>PROPOSED </a:t>
            </a:r>
            <a:r>
              <a:rPr lang="en-US" sz="3300" b="1" dirty="0"/>
              <a:t>BUS/TAXI SERVICE SYSTEM AND </a:t>
            </a:r>
            <a:r>
              <a:rPr lang="en-US" sz="3300" b="1" dirty="0" smtClean="0"/>
              <a:t>TERMINALS</a:t>
            </a:r>
            <a:endParaRPr lang="en-US" sz="3300" dirty="0"/>
          </a:p>
        </p:txBody>
      </p:sp>
      <p:sp>
        <p:nvSpPr>
          <p:cNvPr id="5" name="Slide Number Placeholder 4"/>
          <p:cNvSpPr>
            <a:spLocks noGrp="1"/>
          </p:cNvSpPr>
          <p:nvPr>
            <p:ph type="sldNum" sz="quarter" idx="12"/>
          </p:nvPr>
        </p:nvSpPr>
        <p:spPr>
          <a:xfrm>
            <a:off x="11580817" y="6477009"/>
            <a:ext cx="551023" cy="365125"/>
          </a:xfrm>
        </p:spPr>
        <p:txBody>
          <a:bodyPr/>
          <a:lstStyle/>
          <a:p>
            <a:fld id="{1C7F7A23-841C-40B9-9A7E-2632A3B57DAC}" type="slidenum">
              <a:rPr lang="en-US" sz="1400" smtClean="0">
                <a:solidFill>
                  <a:prstClr val="black"/>
                </a:solidFill>
              </a:rPr>
              <a:pPr/>
              <a:t>158</a:t>
            </a:fld>
            <a:endParaRPr lang="en-US" sz="1400">
              <a:solidFill>
                <a:prstClr val="black"/>
              </a:solidFill>
            </a:endParaRPr>
          </a:p>
        </p:txBody>
      </p:sp>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513485"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8" name="Rechteck 7"/>
          <p:cNvSpPr/>
          <p:nvPr/>
        </p:nvSpPr>
        <p:spPr>
          <a:xfrm>
            <a:off x="10895012" y="1219200"/>
            <a:ext cx="1063625" cy="2585323"/>
          </a:xfrm>
          <a:prstGeom prst="rect">
            <a:avLst/>
          </a:prstGeom>
        </p:spPr>
        <p:txBody>
          <a:bodyPr wrap="square">
            <a:spAutoFit/>
          </a:bodyPr>
          <a:lstStyle/>
          <a:p>
            <a:pPr algn="r" rtl="1"/>
            <a:r>
              <a:rPr lang="ar-LB" dirty="0" smtClean="0"/>
              <a:t>تظهر الخريطة مواقف الباصات و سيارات الأجرة المقترحة في المشروع</a:t>
            </a:r>
            <a:endParaRPr lang="en-US" dirty="0"/>
          </a:p>
        </p:txBody>
      </p:sp>
    </p:spTree>
    <p:extLst>
      <p:ext uri="{BB962C8B-B14F-4D97-AF65-F5344CB8AC3E}">
        <p14:creationId xmlns:p14="http://schemas.microsoft.com/office/powerpoint/2010/main" xmlns="" val="23520529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212" y="0"/>
            <a:ext cx="7162794" cy="637491"/>
          </a:xfrm>
        </p:spPr>
        <p:txBody>
          <a:bodyPr>
            <a:normAutofit fontScale="90000"/>
          </a:bodyPr>
          <a:lstStyle/>
          <a:p>
            <a:r>
              <a:rPr lang="en-US" dirty="0"/>
              <a:t>ONE-WAY TRAFFIC </a:t>
            </a:r>
            <a:r>
              <a:rPr lang="en-US" dirty="0" smtClean="0"/>
              <a:t>SYSTEM</a:t>
            </a:r>
            <a:endParaRPr lang="en-US" dirty="0"/>
          </a:p>
        </p:txBody>
      </p:sp>
      <p:sp>
        <p:nvSpPr>
          <p:cNvPr id="5" name="Slide Number Placeholder 4"/>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159</a:t>
            </a:fld>
            <a:endParaRPr lang="en-US" sz="1400">
              <a:solidFill>
                <a:prstClr val="black"/>
              </a:solidFill>
            </a:endParaRPr>
          </a:p>
        </p:txBody>
      </p:sp>
      <p:pic>
        <p:nvPicPr>
          <p:cNvPr id="6" name="Picture 5"/>
          <p:cNvPicPr>
            <a:picLocks noChangeAspect="1"/>
          </p:cNvPicPr>
          <p:nvPr/>
        </p:nvPicPr>
        <p:blipFill>
          <a:blip r:embed="rId3" cstate="print"/>
          <a:stretch>
            <a:fillRect/>
          </a:stretch>
        </p:blipFill>
        <p:spPr>
          <a:xfrm>
            <a:off x="1360447" y="715540"/>
            <a:ext cx="9915565" cy="5837660"/>
          </a:xfrm>
          <a:prstGeom prst="rect">
            <a:avLst/>
          </a:prstGeom>
        </p:spPr>
      </p:pic>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513485"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9" name="Rechteck 8"/>
          <p:cNvSpPr/>
          <p:nvPr/>
        </p:nvSpPr>
        <p:spPr>
          <a:xfrm>
            <a:off x="8151812" y="228600"/>
            <a:ext cx="3635931" cy="369332"/>
          </a:xfrm>
          <a:prstGeom prst="rect">
            <a:avLst/>
          </a:prstGeom>
        </p:spPr>
        <p:txBody>
          <a:bodyPr wrap="none">
            <a:spAutoFit/>
          </a:bodyPr>
          <a:lstStyle/>
          <a:p>
            <a:pPr algn="r" rtl="1"/>
            <a:r>
              <a:rPr lang="ar-LB" dirty="0" smtClean="0"/>
              <a:t>نظام المرور باتجاه واحد الموجود حاليا</a:t>
            </a:r>
            <a:endParaRPr lang="en-US" dirty="0"/>
          </a:p>
        </p:txBody>
      </p:sp>
    </p:spTree>
    <p:extLst>
      <p:ext uri="{BB962C8B-B14F-4D97-AF65-F5344CB8AC3E}">
        <p14:creationId xmlns:p14="http://schemas.microsoft.com/office/powerpoint/2010/main" xmlns="" val="10728169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xmlns="" val="3326229181"/>
              </p:ext>
            </p:extLst>
          </p:nvPr>
        </p:nvGraphicFramePr>
        <p:xfrm>
          <a:off x="1370015" y="1600200"/>
          <a:ext cx="10134599" cy="3667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16</a:t>
            </a:fld>
            <a:endParaRPr lang="en-US" dirty="0">
              <a:solidFill>
                <a:prstClr val="black"/>
              </a:solidFill>
            </a:endParaRPr>
          </a:p>
        </p:txBody>
      </p:sp>
      <p:sp>
        <p:nvSpPr>
          <p:cNvPr id="2" name="Title 1"/>
          <p:cNvSpPr>
            <a:spLocks noGrp="1"/>
          </p:cNvSpPr>
          <p:nvPr>
            <p:ph type="title"/>
          </p:nvPr>
        </p:nvSpPr>
        <p:spPr>
          <a:xfrm>
            <a:off x="150812" y="457200"/>
            <a:ext cx="11579384" cy="838200"/>
          </a:xfrm>
        </p:spPr>
        <p:txBody>
          <a:bodyPr/>
          <a:lstStyle/>
          <a:p>
            <a:pPr algn="r" rtl="1"/>
            <a:r>
              <a:rPr lang="ar-SY" b="1" dirty="0">
                <a:effectLst/>
              </a:rPr>
              <a:t>النموذج الاقتصادي الأساسي </a:t>
            </a:r>
            <a:endParaRPr lang="fr-FR" b="1" dirty="0"/>
          </a:p>
        </p:txBody>
      </p:sp>
      <p:sp>
        <p:nvSpPr>
          <p:cNvPr id="9" name="Left-Right Arrow 8"/>
          <p:cNvSpPr/>
          <p:nvPr/>
        </p:nvSpPr>
        <p:spPr>
          <a:xfrm>
            <a:off x="3884612" y="2524036"/>
            <a:ext cx="114300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Flowchart: Alternate Process 9"/>
          <p:cNvSpPr/>
          <p:nvPr/>
        </p:nvSpPr>
        <p:spPr>
          <a:xfrm>
            <a:off x="1674812" y="2143036"/>
            <a:ext cx="1905000" cy="990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TextBox 10"/>
          <p:cNvSpPr txBox="1"/>
          <p:nvPr/>
        </p:nvSpPr>
        <p:spPr>
          <a:xfrm>
            <a:off x="1674812" y="2219236"/>
            <a:ext cx="1905000" cy="892552"/>
          </a:xfrm>
          <a:prstGeom prst="rect">
            <a:avLst/>
          </a:prstGeom>
          <a:noFill/>
        </p:spPr>
        <p:txBody>
          <a:bodyPr wrap="square" rtlCol="0">
            <a:spAutoFit/>
          </a:bodyPr>
          <a:lstStyle/>
          <a:p>
            <a:pPr algn="ctr" rtl="1"/>
            <a:r>
              <a:rPr lang="ar-LB" sz="2600" b="1" dirty="0">
                <a:solidFill>
                  <a:prstClr val="white"/>
                </a:solidFill>
              </a:rPr>
              <a:t>تطوير الإقتصاد </a:t>
            </a:r>
            <a:r>
              <a:rPr lang="ar-LB" sz="2600" b="1" dirty="0" smtClean="0">
                <a:solidFill>
                  <a:prstClr val="white"/>
                </a:solidFill>
              </a:rPr>
              <a:t>الوطني</a:t>
            </a:r>
            <a:endParaRPr lang="fr-FR" sz="2600" b="1" dirty="0">
              <a:solidFill>
                <a:prstClr val="white"/>
              </a:solidFill>
            </a:endParaRPr>
          </a:p>
        </p:txBody>
      </p:sp>
    </p:spTree>
    <p:extLst>
      <p:ext uri="{BB962C8B-B14F-4D97-AF65-F5344CB8AC3E}">
        <p14:creationId xmlns:p14="http://schemas.microsoft.com/office/powerpoint/2010/main" xmlns="" val="222637519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cstate="print"/>
          <a:srcRect l="2261"/>
          <a:stretch/>
        </p:blipFill>
        <p:spPr>
          <a:xfrm>
            <a:off x="1446212" y="228232"/>
            <a:ext cx="9444215" cy="6401168"/>
          </a:xfrm>
          <a:prstGeom prst="rect">
            <a:avLst/>
          </a:prstGeom>
        </p:spPr>
      </p:pic>
      <p:sp>
        <p:nvSpPr>
          <p:cNvPr id="5" name="Slide Number Placeholder 4"/>
          <p:cNvSpPr>
            <a:spLocks noGrp="1"/>
          </p:cNvSpPr>
          <p:nvPr>
            <p:ph type="sldNum" sz="quarter" idx="12"/>
          </p:nvPr>
        </p:nvSpPr>
        <p:spPr>
          <a:xfrm>
            <a:off x="11580817" y="6416683"/>
            <a:ext cx="551023" cy="365125"/>
          </a:xfrm>
        </p:spPr>
        <p:txBody>
          <a:bodyPr/>
          <a:lstStyle/>
          <a:p>
            <a:fld id="{1C7F7A23-841C-40B9-9A7E-2632A3B57DAC}" type="slidenum">
              <a:rPr lang="en-US" sz="1400" smtClean="0">
                <a:solidFill>
                  <a:prstClr val="black"/>
                </a:solidFill>
              </a:rPr>
              <a:pPr/>
              <a:t>160</a:t>
            </a:fld>
            <a:endParaRPr lang="en-US" sz="1400">
              <a:solidFill>
                <a:prstClr val="black"/>
              </a:solidFill>
            </a:endParaRPr>
          </a:p>
        </p:txBody>
      </p:sp>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479534"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8" name="Rechteck 7"/>
          <p:cNvSpPr/>
          <p:nvPr/>
        </p:nvSpPr>
        <p:spPr>
          <a:xfrm>
            <a:off x="10895012" y="381000"/>
            <a:ext cx="1052572" cy="2031325"/>
          </a:xfrm>
          <a:prstGeom prst="rect">
            <a:avLst/>
          </a:prstGeom>
        </p:spPr>
        <p:txBody>
          <a:bodyPr wrap="square">
            <a:spAutoFit/>
          </a:bodyPr>
          <a:lstStyle/>
          <a:p>
            <a:pPr algn="r" rtl="1"/>
            <a:r>
              <a:rPr lang="ar-LB" dirty="0" smtClean="0"/>
              <a:t>نظام المرور باتجاه واحد المقترح في المشروع</a:t>
            </a:r>
            <a:endParaRPr lang="en-US" dirty="0"/>
          </a:p>
        </p:txBody>
      </p:sp>
    </p:spTree>
    <p:extLst>
      <p:ext uri="{BB962C8B-B14F-4D97-AF65-F5344CB8AC3E}">
        <p14:creationId xmlns:p14="http://schemas.microsoft.com/office/powerpoint/2010/main" xmlns="" val="29269009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7173" y="127544"/>
            <a:ext cx="9280845" cy="706272"/>
          </a:xfrm>
        </p:spPr>
        <p:txBody>
          <a:bodyPr/>
          <a:lstStyle/>
          <a:p>
            <a:r>
              <a:rPr lang="en-US" dirty="0"/>
              <a:t>ON-STREET AND OFF-STREET </a:t>
            </a:r>
            <a:r>
              <a:rPr lang="en-US" dirty="0" smtClean="0"/>
              <a:t>PARKING</a:t>
            </a:r>
            <a:endParaRPr lang="en-US" dirty="0"/>
          </a:p>
        </p:txBody>
      </p:sp>
      <p:pic>
        <p:nvPicPr>
          <p:cNvPr id="4" name="Content Placeholder 3"/>
          <p:cNvPicPr>
            <a:picLocks noGrp="1"/>
          </p:cNvPicPr>
          <p:nvPr>
            <p:ph idx="1"/>
          </p:nvPr>
        </p:nvPicPr>
        <p:blipFill>
          <a:blip r:embed="rId3" cstate="print"/>
          <a:stretch>
            <a:fillRect/>
          </a:stretch>
        </p:blipFill>
        <p:spPr>
          <a:xfrm>
            <a:off x="2817812" y="894534"/>
            <a:ext cx="8968256" cy="5658669"/>
          </a:xfrm>
          <a:prstGeom prst="rect">
            <a:avLst/>
          </a:prstGeom>
        </p:spPr>
      </p:pic>
      <p:sp>
        <p:nvSpPr>
          <p:cNvPr id="5" name="Title 1"/>
          <p:cNvSpPr txBox="1">
            <a:spLocks/>
          </p:cNvSpPr>
          <p:nvPr/>
        </p:nvSpPr>
        <p:spPr>
          <a:xfrm>
            <a:off x="836612" y="2514604"/>
            <a:ext cx="1920556" cy="319130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dirty="0" smtClean="0">
                <a:solidFill>
                  <a:prstClr val="black"/>
                </a:solidFill>
              </a:rPr>
              <a:t>Locations of off-Street parking Areas</a:t>
            </a:r>
            <a:endParaRPr lang="en-US" sz="2800" dirty="0">
              <a:solidFill>
                <a:prstClr val="black"/>
              </a:solidFill>
            </a:endParaRPr>
          </a:p>
        </p:txBody>
      </p:sp>
      <p:sp>
        <p:nvSpPr>
          <p:cNvPr id="6" name="Slide Number Placeholder 5"/>
          <p:cNvSpPr>
            <a:spLocks noGrp="1"/>
          </p:cNvSpPr>
          <p:nvPr>
            <p:ph type="sldNum" sz="quarter" idx="12"/>
          </p:nvPr>
        </p:nvSpPr>
        <p:spPr>
          <a:xfrm>
            <a:off x="11580817" y="6477009"/>
            <a:ext cx="551023" cy="365125"/>
          </a:xfrm>
        </p:spPr>
        <p:txBody>
          <a:bodyPr/>
          <a:lstStyle/>
          <a:p>
            <a:fld id="{1C7F7A23-841C-40B9-9A7E-2632A3B57DAC}" type="slidenum">
              <a:rPr lang="en-US" sz="1400" smtClean="0">
                <a:solidFill>
                  <a:prstClr val="black"/>
                </a:solidFill>
              </a:rPr>
              <a:pPr/>
              <a:t>161</a:t>
            </a:fld>
            <a:endParaRPr lang="en-US" sz="1400">
              <a:solidFill>
                <a:prstClr val="black"/>
              </a:solidFill>
            </a:endParaRPr>
          </a:p>
        </p:txBody>
      </p:sp>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513485"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9" name="Rechteck 8"/>
          <p:cNvSpPr/>
          <p:nvPr/>
        </p:nvSpPr>
        <p:spPr>
          <a:xfrm>
            <a:off x="1141412" y="1143000"/>
            <a:ext cx="1575839" cy="1200329"/>
          </a:xfrm>
          <a:prstGeom prst="rect">
            <a:avLst/>
          </a:prstGeom>
        </p:spPr>
        <p:txBody>
          <a:bodyPr wrap="square">
            <a:spAutoFit/>
          </a:bodyPr>
          <a:lstStyle/>
          <a:p>
            <a:pPr algn="r" rtl="1"/>
            <a:r>
              <a:rPr lang="ar-LB" dirty="0" smtClean="0"/>
              <a:t>مواقع أماكن وقوف السيارات خارج الشارع</a:t>
            </a:r>
            <a:endParaRPr lang="en-US" dirty="0"/>
          </a:p>
        </p:txBody>
      </p:sp>
    </p:spTree>
    <p:extLst>
      <p:ext uri="{BB962C8B-B14F-4D97-AF65-F5344CB8AC3E}">
        <p14:creationId xmlns:p14="http://schemas.microsoft.com/office/powerpoint/2010/main" xmlns="" val="9847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tretch>
            <a:fillRect/>
          </a:stretch>
        </p:blipFill>
        <p:spPr>
          <a:xfrm>
            <a:off x="2817244" y="239972"/>
            <a:ext cx="8761730" cy="6313228"/>
          </a:xfrm>
          <a:prstGeom prst="rect">
            <a:avLst/>
          </a:prstGeom>
        </p:spPr>
      </p:pic>
      <p:sp>
        <p:nvSpPr>
          <p:cNvPr id="5" name="Title 1"/>
          <p:cNvSpPr txBox="1">
            <a:spLocks/>
          </p:cNvSpPr>
          <p:nvPr/>
        </p:nvSpPr>
        <p:spPr>
          <a:xfrm>
            <a:off x="1141411" y="3124200"/>
            <a:ext cx="1675830" cy="26670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dirty="0" smtClean="0">
                <a:solidFill>
                  <a:prstClr val="black"/>
                </a:solidFill>
              </a:rPr>
              <a:t>Location of on-Street parking survey</a:t>
            </a:r>
            <a:endParaRPr lang="en-US" sz="2800" dirty="0">
              <a:solidFill>
                <a:prstClr val="black"/>
              </a:solidFill>
            </a:endParaRPr>
          </a:p>
        </p:txBody>
      </p:sp>
      <p:sp>
        <p:nvSpPr>
          <p:cNvPr id="6" name="Slide Number Placeholder 5"/>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162</a:t>
            </a:fld>
            <a:endParaRPr lang="en-US" sz="1400">
              <a:solidFill>
                <a:prstClr val="black"/>
              </a:solidFill>
            </a:endParaRPr>
          </a:p>
        </p:txBody>
      </p:sp>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513485"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9" name="Rechteck 8"/>
          <p:cNvSpPr/>
          <p:nvPr/>
        </p:nvSpPr>
        <p:spPr>
          <a:xfrm>
            <a:off x="1293812" y="1466671"/>
            <a:ext cx="1455615" cy="1200329"/>
          </a:xfrm>
          <a:prstGeom prst="rect">
            <a:avLst/>
          </a:prstGeom>
        </p:spPr>
        <p:txBody>
          <a:bodyPr wrap="square">
            <a:spAutoFit/>
          </a:bodyPr>
          <a:lstStyle/>
          <a:p>
            <a:pPr algn="r" rtl="1">
              <a:defRPr/>
            </a:pPr>
            <a:r>
              <a:rPr lang="ar-LB" dirty="0" smtClean="0"/>
              <a:t>مواقع أماكن وقوف السيارات في الشارع</a:t>
            </a:r>
            <a:endParaRPr lang="en-US" dirty="0" smtClean="0"/>
          </a:p>
        </p:txBody>
      </p:sp>
    </p:spTree>
    <p:extLst>
      <p:ext uri="{BB962C8B-B14F-4D97-AF65-F5344CB8AC3E}">
        <p14:creationId xmlns:p14="http://schemas.microsoft.com/office/powerpoint/2010/main" xmlns="" val="28230957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tretch>
            <a:fillRect/>
          </a:stretch>
        </p:blipFill>
        <p:spPr>
          <a:xfrm>
            <a:off x="2873013" y="180244"/>
            <a:ext cx="9161711" cy="6372957"/>
          </a:xfrm>
          <a:prstGeom prst="rect">
            <a:avLst/>
          </a:prstGeom>
        </p:spPr>
      </p:pic>
      <p:sp>
        <p:nvSpPr>
          <p:cNvPr id="5" name="Title 1"/>
          <p:cNvSpPr txBox="1">
            <a:spLocks/>
          </p:cNvSpPr>
          <p:nvPr/>
        </p:nvSpPr>
        <p:spPr>
          <a:xfrm>
            <a:off x="1124059" y="2895600"/>
            <a:ext cx="1731595" cy="220639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dirty="0" smtClean="0">
                <a:solidFill>
                  <a:prstClr val="black"/>
                </a:solidFill>
              </a:rPr>
              <a:t>Present on-street parking conditions</a:t>
            </a:r>
            <a:endParaRPr lang="en-US" sz="2800" dirty="0">
              <a:solidFill>
                <a:prstClr val="black"/>
              </a:solidFill>
            </a:endParaRPr>
          </a:p>
        </p:txBody>
      </p:sp>
      <p:sp>
        <p:nvSpPr>
          <p:cNvPr id="6" name="Slide Number Placeholder 5"/>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163</a:t>
            </a:fld>
            <a:endParaRPr lang="en-US" sz="1400">
              <a:solidFill>
                <a:prstClr val="black"/>
              </a:solidFill>
            </a:endParaRPr>
          </a:p>
        </p:txBody>
      </p:sp>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479534"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9" name="Rechteck 8"/>
          <p:cNvSpPr/>
          <p:nvPr/>
        </p:nvSpPr>
        <p:spPr>
          <a:xfrm>
            <a:off x="1446213" y="838200"/>
            <a:ext cx="1295400" cy="1200329"/>
          </a:xfrm>
          <a:prstGeom prst="rect">
            <a:avLst/>
          </a:prstGeom>
        </p:spPr>
        <p:txBody>
          <a:bodyPr wrap="square">
            <a:spAutoFit/>
          </a:bodyPr>
          <a:lstStyle/>
          <a:p>
            <a:pPr algn="r" rtl="1"/>
            <a:r>
              <a:rPr lang="ar-LB" dirty="0" smtClean="0"/>
              <a:t>حالة مواقف السيارات الحالية في الشارع</a:t>
            </a:r>
            <a:endParaRPr lang="en-US" dirty="0"/>
          </a:p>
        </p:txBody>
      </p:sp>
    </p:spTree>
    <p:extLst>
      <p:ext uri="{BB962C8B-B14F-4D97-AF65-F5344CB8AC3E}">
        <p14:creationId xmlns:p14="http://schemas.microsoft.com/office/powerpoint/2010/main" xmlns="" val="36416083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cstate="print"/>
          <a:srcRect r="2239"/>
          <a:stretch/>
        </p:blipFill>
        <p:spPr>
          <a:xfrm>
            <a:off x="3004383" y="381000"/>
            <a:ext cx="9033631" cy="6072520"/>
          </a:xfrm>
          <a:prstGeom prst="rect">
            <a:avLst/>
          </a:prstGeom>
        </p:spPr>
      </p:pic>
      <p:sp>
        <p:nvSpPr>
          <p:cNvPr id="5" name="Title 1"/>
          <p:cNvSpPr txBox="1">
            <a:spLocks/>
          </p:cNvSpPr>
          <p:nvPr/>
        </p:nvSpPr>
        <p:spPr>
          <a:xfrm>
            <a:off x="784750" y="2447499"/>
            <a:ext cx="2261662" cy="319130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dirty="0" smtClean="0">
                <a:solidFill>
                  <a:prstClr val="black"/>
                </a:solidFill>
              </a:rPr>
              <a:t>Location characterized by Double and Sidewalk parking</a:t>
            </a:r>
            <a:endParaRPr lang="en-US" sz="2800" dirty="0">
              <a:solidFill>
                <a:prstClr val="black"/>
              </a:solidFill>
            </a:endParaRPr>
          </a:p>
        </p:txBody>
      </p:sp>
      <p:sp>
        <p:nvSpPr>
          <p:cNvPr id="6" name="Slide Number Placeholder 5"/>
          <p:cNvSpPr>
            <a:spLocks noGrp="1"/>
          </p:cNvSpPr>
          <p:nvPr>
            <p:ph type="sldNum" sz="quarter" idx="12"/>
          </p:nvPr>
        </p:nvSpPr>
        <p:spPr>
          <a:xfrm>
            <a:off x="11580817" y="6477009"/>
            <a:ext cx="551023" cy="365125"/>
          </a:xfrm>
        </p:spPr>
        <p:txBody>
          <a:bodyPr/>
          <a:lstStyle/>
          <a:p>
            <a:fld id="{1C7F7A23-841C-40B9-9A7E-2632A3B57DAC}" type="slidenum">
              <a:rPr lang="en-US" sz="1400" smtClean="0">
                <a:solidFill>
                  <a:prstClr val="black"/>
                </a:solidFill>
              </a:rPr>
              <a:pPr/>
              <a:t>164</a:t>
            </a:fld>
            <a:endParaRPr lang="en-US" sz="1400">
              <a:solidFill>
                <a:prstClr val="black"/>
              </a:solidFill>
            </a:endParaRPr>
          </a:p>
        </p:txBody>
      </p:sp>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479534"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9" name="Rechteck 8"/>
          <p:cNvSpPr/>
          <p:nvPr/>
        </p:nvSpPr>
        <p:spPr>
          <a:xfrm>
            <a:off x="1370013" y="1143000"/>
            <a:ext cx="1524000" cy="1477328"/>
          </a:xfrm>
          <a:prstGeom prst="rect">
            <a:avLst/>
          </a:prstGeom>
        </p:spPr>
        <p:txBody>
          <a:bodyPr wrap="square">
            <a:spAutoFit/>
          </a:bodyPr>
          <a:lstStyle/>
          <a:p>
            <a:pPr algn="r" rtl="1"/>
            <a:r>
              <a:rPr lang="ar-LB" dirty="0" smtClean="0"/>
              <a:t>مواقع تتميز بمواقف مزدوجة و مواقف على الارصفة</a:t>
            </a:r>
          </a:p>
        </p:txBody>
      </p:sp>
    </p:spTree>
    <p:extLst>
      <p:ext uri="{BB962C8B-B14F-4D97-AF65-F5344CB8AC3E}">
        <p14:creationId xmlns:p14="http://schemas.microsoft.com/office/powerpoint/2010/main" xmlns="" val="27272595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tretch>
            <a:fillRect/>
          </a:stretch>
        </p:blipFill>
        <p:spPr>
          <a:xfrm>
            <a:off x="2669230" y="228601"/>
            <a:ext cx="9444982" cy="6241193"/>
          </a:xfrm>
          <a:prstGeom prst="rect">
            <a:avLst/>
          </a:prstGeom>
        </p:spPr>
      </p:pic>
      <p:sp>
        <p:nvSpPr>
          <p:cNvPr id="5" name="Title 1"/>
          <p:cNvSpPr txBox="1">
            <a:spLocks/>
          </p:cNvSpPr>
          <p:nvPr/>
        </p:nvSpPr>
        <p:spPr>
          <a:xfrm>
            <a:off x="919113" y="3733800"/>
            <a:ext cx="1720549" cy="256354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dirty="0" smtClean="0">
                <a:solidFill>
                  <a:prstClr val="black"/>
                </a:solidFill>
              </a:rPr>
              <a:t>On-Street parking short term plan</a:t>
            </a:r>
          </a:p>
        </p:txBody>
      </p:sp>
      <p:sp>
        <p:nvSpPr>
          <p:cNvPr id="6" name="Slide Number Placeholder 5"/>
          <p:cNvSpPr>
            <a:spLocks noGrp="1"/>
          </p:cNvSpPr>
          <p:nvPr>
            <p:ph type="sldNum" sz="quarter" idx="12"/>
          </p:nvPr>
        </p:nvSpPr>
        <p:spPr>
          <a:xfrm>
            <a:off x="11580817" y="6477009"/>
            <a:ext cx="551023" cy="365125"/>
          </a:xfrm>
        </p:spPr>
        <p:txBody>
          <a:bodyPr/>
          <a:lstStyle/>
          <a:p>
            <a:fld id="{1C7F7A23-841C-40B9-9A7E-2632A3B57DAC}" type="slidenum">
              <a:rPr lang="en-US" sz="1400" smtClean="0">
                <a:solidFill>
                  <a:prstClr val="black"/>
                </a:solidFill>
              </a:rPr>
              <a:pPr/>
              <a:t>165</a:t>
            </a:fld>
            <a:endParaRPr lang="en-US" sz="1400">
              <a:solidFill>
                <a:prstClr val="black"/>
              </a:solidFill>
            </a:endParaRPr>
          </a:p>
        </p:txBody>
      </p:sp>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584690" y="6558494"/>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9" name="Rechteck 8"/>
          <p:cNvSpPr/>
          <p:nvPr/>
        </p:nvSpPr>
        <p:spPr>
          <a:xfrm>
            <a:off x="227013" y="1066800"/>
            <a:ext cx="2362200" cy="3139321"/>
          </a:xfrm>
          <a:prstGeom prst="rect">
            <a:avLst/>
          </a:prstGeom>
          <a:solidFill>
            <a:schemeClr val="bg1"/>
          </a:solidFill>
        </p:spPr>
        <p:txBody>
          <a:bodyPr wrap="square">
            <a:spAutoFit/>
          </a:bodyPr>
          <a:lstStyle/>
          <a:p>
            <a:pPr algn="r" rtl="1"/>
            <a:r>
              <a:rPr lang="ar-LB" dirty="0" smtClean="0"/>
              <a:t>المخطط المقترح في المشروع للأماكن المسموح استخدامها كموقف (تظهر باللون الأزرق) والأماكن الممنوع الوقوف فيها (وتظهر باللون الأحمر)، نلاحظ ان معظم المناطق المسموح الوقوف فيها تتمركز خارج وسط المدينة</a:t>
            </a:r>
            <a:endParaRPr lang="en-US" dirty="0"/>
          </a:p>
        </p:txBody>
      </p:sp>
    </p:spTree>
    <p:extLst>
      <p:ext uri="{BB962C8B-B14F-4D97-AF65-F5344CB8AC3E}">
        <p14:creationId xmlns:p14="http://schemas.microsoft.com/office/powerpoint/2010/main" xmlns="" val="3582374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4377517"/>
            <a:ext cx="1501977" cy="1947083"/>
          </a:xfrm>
        </p:spPr>
        <p:txBody>
          <a:bodyPr>
            <a:normAutofit/>
          </a:bodyPr>
          <a:lstStyle/>
          <a:p>
            <a:pPr algn="r"/>
            <a:r>
              <a:rPr lang="en-US" sz="3200" dirty="0" smtClean="0"/>
              <a:t>Time limit zone</a:t>
            </a:r>
            <a:endParaRPr lang="en-US" sz="3200" dirty="0"/>
          </a:p>
        </p:txBody>
      </p:sp>
      <p:pic>
        <p:nvPicPr>
          <p:cNvPr id="4" name="Content Placeholder 3"/>
          <p:cNvPicPr>
            <a:picLocks noGrp="1"/>
          </p:cNvPicPr>
          <p:nvPr>
            <p:ph idx="1"/>
          </p:nvPr>
        </p:nvPicPr>
        <p:blipFill>
          <a:blip r:embed="rId3" cstate="print"/>
          <a:stretch>
            <a:fillRect/>
          </a:stretch>
        </p:blipFill>
        <p:spPr>
          <a:xfrm>
            <a:off x="2741614" y="152400"/>
            <a:ext cx="8762999" cy="6324600"/>
          </a:xfrm>
          <a:prstGeom prst="rect">
            <a:avLst/>
          </a:prstGeom>
        </p:spPr>
      </p:pic>
      <p:sp>
        <p:nvSpPr>
          <p:cNvPr id="5" name="Slide Number Placeholder 4"/>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166</a:t>
            </a:fld>
            <a:endParaRPr lang="en-US" sz="1400">
              <a:solidFill>
                <a:prstClr val="black"/>
              </a:solidFill>
            </a:endParaRPr>
          </a:p>
        </p:txBody>
      </p:sp>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479063" y="6558816"/>
            <a:ext cx="3614408" cy="313932"/>
          </a:xfrm>
          <a:prstGeom prst="rect">
            <a:avLst/>
          </a:prstGeom>
        </p:spPr>
        <p:txBody>
          <a:bodyPr wrap="none">
            <a:spAutoFit/>
          </a:bodyPr>
          <a:lstStyle/>
          <a:p>
            <a:pPr>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8" name="Rechteck 7"/>
          <p:cNvSpPr/>
          <p:nvPr/>
        </p:nvSpPr>
        <p:spPr>
          <a:xfrm>
            <a:off x="227013" y="1204079"/>
            <a:ext cx="2362200" cy="3139321"/>
          </a:xfrm>
          <a:prstGeom prst="rect">
            <a:avLst/>
          </a:prstGeom>
          <a:solidFill>
            <a:schemeClr val="bg1"/>
          </a:solidFill>
        </p:spPr>
        <p:txBody>
          <a:bodyPr wrap="square">
            <a:spAutoFit/>
          </a:bodyPr>
          <a:lstStyle/>
          <a:p>
            <a:pPr algn="r" rtl="1"/>
            <a:r>
              <a:rPr lang="ar-LB" dirty="0" smtClean="0"/>
              <a:t>مخطط مقترح لتسعير المواقف حسب اماكنها في المدينة والمدة المسموح بها (نلاحظ ان الوقوف في الأماكن البعيدة عن وسط المدينة(تظهر باللون الأخضر) يكلف اقل لمدة أطول وذلك لحث الناس على عدم التوقف في وسط المدينة)</a:t>
            </a:r>
            <a:endParaRPr lang="en-US" dirty="0"/>
          </a:p>
        </p:txBody>
      </p:sp>
    </p:spTree>
    <p:extLst>
      <p:ext uri="{BB962C8B-B14F-4D97-AF65-F5344CB8AC3E}">
        <p14:creationId xmlns:p14="http://schemas.microsoft.com/office/powerpoint/2010/main" xmlns="" val="13985438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46926"/>
            <a:ext cx="11109074" cy="1037529"/>
          </a:xfrm>
        </p:spPr>
        <p:txBody>
          <a:bodyPr>
            <a:normAutofit fontScale="90000"/>
          </a:bodyPr>
          <a:lstStyle/>
          <a:p>
            <a:r>
              <a:rPr lang="en-US" dirty="0"/>
              <a:t>INTERSECTION IMPROVEMENT AND TRAFFIC </a:t>
            </a:r>
            <a:r>
              <a:rPr lang="en-US" dirty="0" smtClean="0"/>
              <a:t>SIGNALS</a:t>
            </a:r>
            <a:endParaRPr lang="en-US" dirty="0"/>
          </a:p>
        </p:txBody>
      </p:sp>
      <p:pic>
        <p:nvPicPr>
          <p:cNvPr id="4" name="Content Placeholder 3"/>
          <p:cNvPicPr>
            <a:picLocks noGrp="1"/>
          </p:cNvPicPr>
          <p:nvPr>
            <p:ph idx="1"/>
          </p:nvPr>
        </p:nvPicPr>
        <p:blipFill>
          <a:blip r:embed="rId3" cstate="print"/>
          <a:stretch>
            <a:fillRect/>
          </a:stretch>
        </p:blipFill>
        <p:spPr>
          <a:xfrm>
            <a:off x="3046412" y="762001"/>
            <a:ext cx="8686800" cy="5633279"/>
          </a:xfrm>
          <a:prstGeom prst="rect">
            <a:avLst/>
          </a:prstGeom>
        </p:spPr>
      </p:pic>
      <p:sp>
        <p:nvSpPr>
          <p:cNvPr id="5" name="Slide Number Placeholder 4"/>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167</a:t>
            </a:fld>
            <a:endParaRPr lang="en-US" sz="1400">
              <a:solidFill>
                <a:prstClr val="black"/>
              </a:solidFill>
            </a:endParaRPr>
          </a:p>
        </p:txBody>
      </p:sp>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520473" y="6553200"/>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8" name="Rechteck 7"/>
          <p:cNvSpPr/>
          <p:nvPr/>
        </p:nvSpPr>
        <p:spPr>
          <a:xfrm>
            <a:off x="150812" y="1246287"/>
            <a:ext cx="2589212" cy="5078313"/>
          </a:xfrm>
          <a:prstGeom prst="rect">
            <a:avLst/>
          </a:prstGeom>
          <a:solidFill>
            <a:schemeClr val="bg1"/>
          </a:solidFill>
        </p:spPr>
        <p:txBody>
          <a:bodyPr wrap="square">
            <a:spAutoFit/>
          </a:bodyPr>
          <a:lstStyle/>
          <a:p>
            <a:pPr algn="r" rtl="1"/>
            <a:r>
              <a:rPr lang="ar-LB" dirty="0" smtClean="0"/>
              <a:t>تحسين تقاطع الطرقات وإشارات المرور</a:t>
            </a:r>
          </a:p>
          <a:p>
            <a:pPr algn="r" rtl="1"/>
            <a:r>
              <a:rPr lang="ar-LB" dirty="0" smtClean="0"/>
              <a:t>يظهر المخطط تقاطع الطرق التي يشملها المشروع</a:t>
            </a:r>
          </a:p>
          <a:p>
            <a:pPr algn="r" rtl="1"/>
            <a:r>
              <a:rPr lang="ar-LB" dirty="0" smtClean="0"/>
              <a:t>اللون الأزرق يرمز الى كون التقاطع قد دخل ضمن مشروع الممر السفلي المعروض سابقا</a:t>
            </a:r>
          </a:p>
          <a:p>
            <a:pPr algn="r" rtl="1"/>
            <a:r>
              <a:rPr lang="ar-LB" dirty="0" smtClean="0"/>
              <a:t>اللون الأحمر يعبر عن التقاطعات التي يجب اخذها بعين الاعتبار ضمن مشروع إشارات المرور</a:t>
            </a:r>
          </a:p>
          <a:p>
            <a:pPr algn="r" rtl="1"/>
            <a:r>
              <a:rPr lang="ar-LB" dirty="0" smtClean="0"/>
              <a:t>اللون الأخضر و الأصفر يرمز الى كون التقاطع قد دخل مسبقا في مشروع إشارات المرور من قبل اوزارة</a:t>
            </a:r>
          </a:p>
        </p:txBody>
      </p:sp>
    </p:spTree>
    <p:extLst>
      <p:ext uri="{BB962C8B-B14F-4D97-AF65-F5344CB8AC3E}">
        <p14:creationId xmlns:p14="http://schemas.microsoft.com/office/powerpoint/2010/main" xmlns="" val="24824613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3" y="3048004"/>
            <a:ext cx="2233084" cy="2465695"/>
          </a:xfrm>
        </p:spPr>
        <p:txBody>
          <a:bodyPr>
            <a:normAutofit/>
          </a:bodyPr>
          <a:lstStyle/>
          <a:p>
            <a:pPr algn="r"/>
            <a:r>
              <a:rPr lang="en-US" sz="2800" dirty="0" smtClean="0"/>
              <a:t>Locations map of street inventory survey </a:t>
            </a:r>
            <a:endParaRPr lang="en-US" sz="2800" dirty="0"/>
          </a:p>
        </p:txBody>
      </p:sp>
      <p:pic>
        <p:nvPicPr>
          <p:cNvPr id="4" name="Content Placeholder 3"/>
          <p:cNvPicPr>
            <a:picLocks noGrp="1"/>
          </p:cNvPicPr>
          <p:nvPr>
            <p:ph idx="1"/>
          </p:nvPr>
        </p:nvPicPr>
        <p:blipFill>
          <a:blip r:embed="rId3" cstate="print"/>
          <a:stretch>
            <a:fillRect/>
          </a:stretch>
        </p:blipFill>
        <p:spPr>
          <a:xfrm>
            <a:off x="3046416" y="228600"/>
            <a:ext cx="8870745" cy="6091451"/>
          </a:xfrm>
          <a:prstGeom prst="rect">
            <a:avLst/>
          </a:prstGeom>
        </p:spPr>
      </p:pic>
      <p:sp>
        <p:nvSpPr>
          <p:cNvPr id="5" name="Slide Number Placeholder 4"/>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168</a:t>
            </a:fld>
            <a:endParaRPr lang="en-US" sz="1400">
              <a:solidFill>
                <a:prstClr val="black"/>
              </a:solidFill>
            </a:endParaRPr>
          </a:p>
        </p:txBody>
      </p:sp>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479534" y="6553204"/>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8" name="Rechteck 7"/>
          <p:cNvSpPr/>
          <p:nvPr/>
        </p:nvSpPr>
        <p:spPr>
          <a:xfrm>
            <a:off x="1446212" y="1600200"/>
            <a:ext cx="1473421" cy="646331"/>
          </a:xfrm>
          <a:prstGeom prst="rect">
            <a:avLst/>
          </a:prstGeom>
        </p:spPr>
        <p:txBody>
          <a:bodyPr wrap="square">
            <a:spAutoFit/>
          </a:bodyPr>
          <a:lstStyle/>
          <a:p>
            <a:pPr algn="r" rtl="1"/>
            <a:r>
              <a:rPr lang="ar-LB" dirty="0" smtClean="0"/>
              <a:t>خريطة مواقع جرد الشوارع</a:t>
            </a:r>
          </a:p>
        </p:txBody>
      </p:sp>
    </p:spTree>
    <p:extLst>
      <p:ext uri="{BB962C8B-B14F-4D97-AF65-F5344CB8AC3E}">
        <p14:creationId xmlns:p14="http://schemas.microsoft.com/office/powerpoint/2010/main" xmlns="" val="30495997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3276600"/>
            <a:ext cx="2072900" cy="2382675"/>
          </a:xfrm>
        </p:spPr>
        <p:txBody>
          <a:bodyPr>
            <a:normAutofit/>
          </a:bodyPr>
          <a:lstStyle/>
          <a:p>
            <a:pPr algn="r"/>
            <a:r>
              <a:rPr lang="en-US" sz="2800" dirty="0" smtClean="0"/>
              <a:t>Maximum hourly traffic volumes</a:t>
            </a:r>
            <a:endParaRPr lang="en-US" sz="2800" dirty="0"/>
          </a:p>
        </p:txBody>
      </p:sp>
      <p:pic>
        <p:nvPicPr>
          <p:cNvPr id="4" name="Content Placeholder 3"/>
          <p:cNvPicPr>
            <a:picLocks noGrp="1"/>
          </p:cNvPicPr>
          <p:nvPr>
            <p:ph idx="1"/>
          </p:nvPr>
        </p:nvPicPr>
        <p:blipFill>
          <a:blip r:embed="rId3" cstate="print"/>
          <a:stretch>
            <a:fillRect/>
          </a:stretch>
        </p:blipFill>
        <p:spPr>
          <a:xfrm>
            <a:off x="2894017" y="304801"/>
            <a:ext cx="9066213" cy="6096000"/>
          </a:xfrm>
          <a:prstGeom prst="rect">
            <a:avLst/>
          </a:prstGeom>
        </p:spPr>
      </p:pic>
      <p:sp>
        <p:nvSpPr>
          <p:cNvPr id="5" name="Slide Number Placeholder 4"/>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169</a:t>
            </a:fld>
            <a:endParaRPr lang="en-US" sz="1400">
              <a:solidFill>
                <a:prstClr val="black"/>
              </a:solidFill>
            </a:endParaRPr>
          </a:p>
        </p:txBody>
      </p:sp>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513489"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8" name="Rechteck 7"/>
          <p:cNvSpPr/>
          <p:nvPr/>
        </p:nvSpPr>
        <p:spPr>
          <a:xfrm>
            <a:off x="455612" y="2819400"/>
            <a:ext cx="2422625" cy="923330"/>
          </a:xfrm>
          <a:prstGeom prst="rect">
            <a:avLst/>
          </a:prstGeom>
        </p:spPr>
        <p:txBody>
          <a:bodyPr wrap="square">
            <a:spAutoFit/>
          </a:bodyPr>
          <a:lstStyle/>
          <a:p>
            <a:pPr algn="r" rtl="1"/>
            <a:r>
              <a:rPr lang="ar-LB" dirty="0" smtClean="0"/>
              <a:t>مخطط يظهر الحد الأقصى لحجم حركة المرور لكل ساعة</a:t>
            </a:r>
          </a:p>
        </p:txBody>
      </p:sp>
    </p:spTree>
    <p:extLst>
      <p:ext uri="{BB962C8B-B14F-4D97-AF65-F5344CB8AC3E}">
        <p14:creationId xmlns:p14="http://schemas.microsoft.com/office/powerpoint/2010/main" xmlns="" val="9194023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3812" y="1570038"/>
            <a:ext cx="9525000" cy="3382963"/>
          </a:xfrm>
        </p:spPr>
        <p:txBody>
          <a:bodyPr>
            <a:normAutofit/>
          </a:bodyPr>
          <a:lstStyle/>
          <a:p>
            <a:pPr algn="r" rtl="1"/>
            <a:r>
              <a:rPr lang="ar-SA" sz="2400" dirty="0"/>
              <a:t>الناتج المحلي الإجمالي</a:t>
            </a:r>
            <a:r>
              <a:rPr lang="de-DE" sz="2400" dirty="0"/>
              <a:t> (GDP) </a:t>
            </a:r>
            <a:r>
              <a:rPr lang="ar-SA" sz="2400" dirty="0"/>
              <a:t>هو متغير اقتصادي مركزي يمكن من خلاله استنتاج </a:t>
            </a:r>
            <a:r>
              <a:rPr lang="ar-SA" sz="2400" dirty="0" smtClean="0"/>
              <a:t>العواقب</a:t>
            </a:r>
            <a:r>
              <a:rPr lang="ar-LB" sz="2400" dirty="0" smtClean="0"/>
              <a:t> </a:t>
            </a:r>
            <a:r>
              <a:rPr lang="ar-SA" sz="2400" dirty="0" smtClean="0"/>
              <a:t>في </a:t>
            </a:r>
            <a:r>
              <a:rPr lang="ar-SA" sz="2400" dirty="0"/>
              <a:t>الاقتصاد </a:t>
            </a:r>
            <a:r>
              <a:rPr lang="ar-SA" sz="2400" dirty="0" smtClean="0"/>
              <a:t>الكلي</a:t>
            </a:r>
            <a:endParaRPr lang="ar-LB" sz="2400" dirty="0" smtClean="0"/>
          </a:p>
          <a:p>
            <a:pPr algn="r" rtl="1"/>
            <a:r>
              <a:rPr lang="ar-SA" sz="2400" dirty="0" smtClean="0"/>
              <a:t>يُحسب </a:t>
            </a:r>
            <a:r>
              <a:rPr lang="ar-SA" sz="2400" dirty="0"/>
              <a:t>بمجموع السلع والخدمات المنتجة في </a:t>
            </a:r>
            <a:r>
              <a:rPr lang="ar-SA" sz="2400" dirty="0" smtClean="0"/>
              <a:t>السنة</a:t>
            </a:r>
            <a:endParaRPr lang="ar-LB" sz="2400" dirty="0" smtClean="0"/>
          </a:p>
          <a:p>
            <a:pPr algn="r" rtl="1"/>
            <a:r>
              <a:rPr lang="ar-SA" sz="2400" dirty="0" smtClean="0"/>
              <a:t>يتم </a:t>
            </a:r>
            <a:r>
              <a:rPr lang="ar-SA" sz="2400" dirty="0"/>
              <a:t>توفير الخدمات في الاقتصاد الحديث من خلال ظهور العرض </a:t>
            </a:r>
            <a:r>
              <a:rPr lang="ar-SA" sz="2400" dirty="0" smtClean="0"/>
              <a:t>والطلب</a:t>
            </a:r>
            <a:endParaRPr lang="ar-LB" sz="2400" dirty="0" smtClean="0"/>
          </a:p>
          <a:p>
            <a:pPr algn="r" rtl="1"/>
            <a:r>
              <a:rPr lang="ar-SA" sz="2400" dirty="0"/>
              <a:t>بسبب هذا الاستنتاج، لدينا الناتج المحلي الإجمالي كدولة تابعة متغير مصنوع من قبل العرض </a:t>
            </a:r>
            <a:r>
              <a:rPr lang="ar-SA" sz="2400" dirty="0" smtClean="0"/>
              <a:t>والطلب</a:t>
            </a:r>
            <a:endParaRPr lang="ar-LB" sz="2400" dirty="0" smtClean="0"/>
          </a:p>
          <a:p>
            <a:pPr algn="r" rtl="1"/>
            <a:r>
              <a:rPr lang="ar-SA" sz="2400" dirty="0" smtClean="0"/>
              <a:t>ال</a:t>
            </a:r>
            <a:r>
              <a:rPr lang="ar-LB" sz="2400" dirty="0" smtClean="0"/>
              <a:t>طلب أو ال</a:t>
            </a:r>
            <a:r>
              <a:rPr lang="ar-SA" sz="2400" dirty="0" smtClean="0"/>
              <a:t>طلب </a:t>
            </a:r>
            <a:r>
              <a:rPr lang="ar-SA" sz="2400" dirty="0"/>
              <a:t>النهائي ، هو مجموع الصادرات ، استهلاك </a:t>
            </a:r>
            <a:r>
              <a:rPr lang="ar-SA" sz="2400" dirty="0" smtClean="0"/>
              <a:t>الدولة،الاستهلاك </a:t>
            </a:r>
            <a:r>
              <a:rPr lang="ar-SA" sz="2400" dirty="0"/>
              <a:t>الخاص </a:t>
            </a:r>
            <a:r>
              <a:rPr lang="ar-SA" sz="2400" dirty="0" smtClean="0"/>
              <a:t>والاستثمار</a:t>
            </a:r>
            <a:endParaRPr lang="ar-LB" sz="2400" dirty="0"/>
          </a:p>
          <a:p>
            <a:pPr algn="r" rtl="1"/>
            <a:endParaRPr lang="fr-FR" sz="3600" dirty="0"/>
          </a:p>
        </p:txBody>
      </p:sp>
      <p:sp>
        <p:nvSpPr>
          <p:cNvPr id="2" name="Slide Number Placeholder 1"/>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17</a:t>
            </a:fld>
            <a:endParaRPr lang="en-US">
              <a:solidFill>
                <a:prstClr val="black"/>
              </a:solidFill>
            </a:endParaRPr>
          </a:p>
        </p:txBody>
      </p:sp>
      <p:sp>
        <p:nvSpPr>
          <p:cNvPr id="4" name="Title 1"/>
          <p:cNvSpPr txBox="1">
            <a:spLocks/>
          </p:cNvSpPr>
          <p:nvPr/>
        </p:nvSpPr>
        <p:spPr>
          <a:xfrm>
            <a:off x="-1588" y="609600"/>
            <a:ext cx="11579384" cy="8382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r" rtl="1"/>
            <a:r>
              <a:rPr lang="ar-SY" b="1" dirty="0" smtClean="0">
                <a:solidFill>
                  <a:srgbClr val="464646"/>
                </a:solidFill>
                <a:effectLst/>
              </a:rPr>
              <a:t>الن</a:t>
            </a:r>
            <a:r>
              <a:rPr lang="ar-LB" b="1" dirty="0" smtClean="0">
                <a:solidFill>
                  <a:srgbClr val="464646"/>
                </a:solidFill>
                <a:effectLst/>
              </a:rPr>
              <a:t>اتج المحلي</a:t>
            </a:r>
            <a:endParaRPr lang="fr-FR" b="1" dirty="0">
              <a:solidFill>
                <a:srgbClr val="464646"/>
              </a:solidFill>
            </a:endParaRPr>
          </a:p>
        </p:txBody>
      </p:sp>
    </p:spTree>
    <p:extLst>
      <p:ext uri="{BB962C8B-B14F-4D97-AF65-F5344CB8AC3E}">
        <p14:creationId xmlns:p14="http://schemas.microsoft.com/office/powerpoint/2010/main" xmlns="" val="340999930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tretch>
            <a:fillRect/>
          </a:stretch>
        </p:blipFill>
        <p:spPr>
          <a:xfrm>
            <a:off x="3275016" y="152403"/>
            <a:ext cx="8077199" cy="6127777"/>
          </a:xfrm>
          <a:prstGeom prst="rect">
            <a:avLst/>
          </a:prstGeom>
        </p:spPr>
      </p:pic>
      <p:sp>
        <p:nvSpPr>
          <p:cNvPr id="5" name="Title 1"/>
          <p:cNvSpPr>
            <a:spLocks noGrp="1"/>
          </p:cNvSpPr>
          <p:nvPr>
            <p:ph type="title"/>
          </p:nvPr>
        </p:nvSpPr>
        <p:spPr>
          <a:xfrm>
            <a:off x="1117933" y="2971805"/>
            <a:ext cx="2080880" cy="2399735"/>
          </a:xfrm>
        </p:spPr>
        <p:txBody>
          <a:bodyPr>
            <a:normAutofit/>
          </a:bodyPr>
          <a:lstStyle/>
          <a:p>
            <a:pPr algn="r"/>
            <a:r>
              <a:rPr lang="en-US" sz="2800" dirty="0" smtClean="0"/>
              <a:t>Review of On-going Traffic Signal plan</a:t>
            </a:r>
            <a:endParaRPr lang="en-US" sz="2800" dirty="0"/>
          </a:p>
        </p:txBody>
      </p:sp>
      <p:sp>
        <p:nvSpPr>
          <p:cNvPr id="6" name="Slide Number Placeholder 5"/>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170</a:t>
            </a:fld>
            <a:endParaRPr lang="en-US" sz="1400">
              <a:solidFill>
                <a:prstClr val="black"/>
              </a:solidFill>
            </a:endParaRPr>
          </a:p>
        </p:txBody>
      </p:sp>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479534" y="6558816"/>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9" name="Rechteck 8"/>
          <p:cNvSpPr/>
          <p:nvPr/>
        </p:nvSpPr>
        <p:spPr>
          <a:xfrm>
            <a:off x="1446212" y="1219200"/>
            <a:ext cx="1749538" cy="923330"/>
          </a:xfrm>
          <a:prstGeom prst="rect">
            <a:avLst/>
          </a:prstGeom>
        </p:spPr>
        <p:txBody>
          <a:bodyPr wrap="square">
            <a:spAutoFit/>
          </a:bodyPr>
          <a:lstStyle/>
          <a:p>
            <a:pPr algn="r" rtl="1"/>
            <a:r>
              <a:rPr lang="ar-LB" dirty="0" smtClean="0"/>
              <a:t>مراجعة خطة إشارات المرور الجارية</a:t>
            </a:r>
          </a:p>
        </p:txBody>
      </p:sp>
    </p:spTree>
    <p:extLst>
      <p:ext uri="{BB962C8B-B14F-4D97-AF65-F5344CB8AC3E}">
        <p14:creationId xmlns:p14="http://schemas.microsoft.com/office/powerpoint/2010/main" xmlns="" val="2734320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stretch>
            <a:fillRect/>
          </a:stretch>
        </p:blipFill>
        <p:spPr>
          <a:xfrm>
            <a:off x="2817812" y="152401"/>
            <a:ext cx="7999658" cy="6444018"/>
          </a:xfrm>
          <a:prstGeom prst="rect">
            <a:avLst/>
          </a:prstGeom>
        </p:spPr>
      </p:pic>
      <p:sp>
        <p:nvSpPr>
          <p:cNvPr id="5" name="Slide Number Placeholder 4"/>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171</a:t>
            </a:fld>
            <a:endParaRPr lang="en-US" sz="1400">
              <a:solidFill>
                <a:prstClr val="black"/>
              </a:solidFill>
            </a:endParaRPr>
          </a:p>
        </p:txBody>
      </p:sp>
      <p:pic>
        <p:nvPicPr>
          <p:cNvPr id="6" name="Grafik 1" descr="IEP_Logo_mitName.jpg"/>
          <p:cNvPicPr/>
          <p:nvPr/>
        </p:nvPicPr>
        <p:blipFill>
          <a:blip r:embed="rId3" cstate="print"/>
          <a:stretch>
            <a:fillRect/>
          </a:stretch>
        </p:blipFill>
        <p:spPr>
          <a:xfrm>
            <a:off x="0" y="-8934"/>
            <a:ext cx="1309938" cy="979228"/>
          </a:xfrm>
          <a:prstGeom prst="rect">
            <a:avLst/>
          </a:prstGeom>
        </p:spPr>
      </p:pic>
      <p:sp>
        <p:nvSpPr>
          <p:cNvPr id="7" name="Rectangle 6"/>
          <p:cNvSpPr/>
          <p:nvPr/>
        </p:nvSpPr>
        <p:spPr>
          <a:xfrm>
            <a:off x="2520473"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xmlns="" val="24376394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172</a:t>
            </a:fld>
            <a:endParaRPr lang="en-US" sz="1400">
              <a:solidFill>
                <a:prstClr val="black"/>
              </a:solidFill>
            </a:endParaRPr>
          </a:p>
        </p:txBody>
      </p:sp>
      <p:pic>
        <p:nvPicPr>
          <p:cNvPr id="5" name="Content Placeholder 4"/>
          <p:cNvPicPr>
            <a:picLocks noGrp="1"/>
          </p:cNvPicPr>
          <p:nvPr>
            <p:ph idx="1"/>
          </p:nvPr>
        </p:nvPicPr>
        <p:blipFill>
          <a:blip r:embed="rId3" cstate="print"/>
          <a:stretch>
            <a:fillRect/>
          </a:stretch>
        </p:blipFill>
        <p:spPr>
          <a:xfrm rot="16200000">
            <a:off x="4874627" y="648254"/>
            <a:ext cx="6409734" cy="5341759"/>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Title 1"/>
          <p:cNvSpPr>
            <a:spLocks noGrp="1"/>
          </p:cNvSpPr>
          <p:nvPr>
            <p:ph type="title"/>
          </p:nvPr>
        </p:nvSpPr>
        <p:spPr>
          <a:xfrm>
            <a:off x="1444970" y="3171969"/>
            <a:ext cx="3811245" cy="1323833"/>
          </a:xfrm>
        </p:spPr>
        <p:txBody>
          <a:bodyPr>
            <a:normAutofit fontScale="90000"/>
          </a:bodyPr>
          <a:lstStyle/>
          <a:p>
            <a:r>
              <a:rPr lang="en-US" sz="2800" dirty="0" smtClean="0"/>
              <a:t>Geometrical improvement and signal phasing for intersection No 14</a:t>
            </a:r>
            <a:endParaRPr lang="en-US" sz="2800" dirty="0"/>
          </a:p>
        </p:txBody>
      </p:sp>
      <p:sp>
        <p:nvSpPr>
          <p:cNvPr id="8" name="Rectangle 7"/>
          <p:cNvSpPr/>
          <p:nvPr/>
        </p:nvSpPr>
        <p:spPr>
          <a:xfrm>
            <a:off x="2520473"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9" name="Rechteck 8"/>
          <p:cNvSpPr/>
          <p:nvPr/>
        </p:nvSpPr>
        <p:spPr>
          <a:xfrm>
            <a:off x="1598612" y="990600"/>
            <a:ext cx="3539333" cy="646331"/>
          </a:xfrm>
          <a:prstGeom prst="rect">
            <a:avLst/>
          </a:prstGeom>
        </p:spPr>
        <p:txBody>
          <a:bodyPr wrap="square">
            <a:spAutoFit/>
          </a:bodyPr>
          <a:lstStyle/>
          <a:p>
            <a:pPr algn="r" rtl="1"/>
            <a:r>
              <a:rPr lang="ar-LB" dirty="0" smtClean="0"/>
              <a:t>مخطط تحسين التقاطع رقم 14 عبر وضع إشارات مرور</a:t>
            </a:r>
            <a:endParaRPr lang="en-US" dirty="0"/>
          </a:p>
        </p:txBody>
      </p:sp>
    </p:spTree>
    <p:extLst>
      <p:ext uri="{BB962C8B-B14F-4D97-AF65-F5344CB8AC3E}">
        <p14:creationId xmlns:p14="http://schemas.microsoft.com/office/powerpoint/2010/main" xmlns="" val="19684547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173</a:t>
            </a:fld>
            <a:endParaRPr lang="en-US" sz="1400">
              <a:solidFill>
                <a:prstClr val="black"/>
              </a:solidFill>
            </a:endParaRPr>
          </a:p>
        </p:txBody>
      </p:sp>
      <p:pic>
        <p:nvPicPr>
          <p:cNvPr id="5" name="Content Placeholder 4"/>
          <p:cNvPicPr>
            <a:picLocks noGrp="1"/>
          </p:cNvPicPr>
          <p:nvPr>
            <p:ph idx="1"/>
          </p:nvPr>
        </p:nvPicPr>
        <p:blipFill>
          <a:blip r:embed="rId3" cstate="print"/>
          <a:stretch>
            <a:fillRect/>
          </a:stretch>
        </p:blipFill>
        <p:spPr>
          <a:xfrm rot="16200000">
            <a:off x="4676493" y="396276"/>
            <a:ext cx="6690999" cy="5898446"/>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Title 1"/>
          <p:cNvSpPr>
            <a:spLocks noGrp="1"/>
          </p:cNvSpPr>
          <p:nvPr>
            <p:ph type="title"/>
          </p:nvPr>
        </p:nvSpPr>
        <p:spPr>
          <a:xfrm>
            <a:off x="1292567" y="2934278"/>
            <a:ext cx="3811245" cy="1323833"/>
          </a:xfrm>
        </p:spPr>
        <p:txBody>
          <a:bodyPr>
            <a:normAutofit fontScale="90000"/>
          </a:bodyPr>
          <a:lstStyle/>
          <a:p>
            <a:r>
              <a:rPr lang="en-US" sz="2800" dirty="0" smtClean="0"/>
              <a:t>Geometrical improvement and signal phasing for intersection No 17</a:t>
            </a:r>
            <a:endParaRPr lang="en-US" sz="2800" dirty="0"/>
          </a:p>
        </p:txBody>
      </p:sp>
      <p:sp>
        <p:nvSpPr>
          <p:cNvPr id="8" name="Rectangle 7"/>
          <p:cNvSpPr/>
          <p:nvPr/>
        </p:nvSpPr>
        <p:spPr>
          <a:xfrm>
            <a:off x="2520473"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9" name="Rechteck 8"/>
          <p:cNvSpPr/>
          <p:nvPr/>
        </p:nvSpPr>
        <p:spPr>
          <a:xfrm>
            <a:off x="1598612" y="990600"/>
            <a:ext cx="3232945" cy="646331"/>
          </a:xfrm>
          <a:prstGeom prst="rect">
            <a:avLst/>
          </a:prstGeom>
        </p:spPr>
        <p:txBody>
          <a:bodyPr wrap="square">
            <a:spAutoFit/>
          </a:bodyPr>
          <a:lstStyle/>
          <a:p>
            <a:pPr algn="r" rtl="1">
              <a:defRPr/>
            </a:pPr>
            <a:r>
              <a:rPr lang="ar-LB" dirty="0" smtClean="0"/>
              <a:t>مخطط تحسين التقاطع رقم 17 عبر وضع إشارات مرور</a:t>
            </a:r>
            <a:endParaRPr lang="en-US" dirty="0" smtClean="0"/>
          </a:p>
        </p:txBody>
      </p:sp>
    </p:spTree>
    <p:extLst>
      <p:ext uri="{BB962C8B-B14F-4D97-AF65-F5344CB8AC3E}">
        <p14:creationId xmlns:p14="http://schemas.microsoft.com/office/powerpoint/2010/main" xmlns="" val="33520478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80817" y="6416683"/>
            <a:ext cx="551023" cy="365125"/>
          </a:xfrm>
        </p:spPr>
        <p:txBody>
          <a:bodyPr/>
          <a:lstStyle/>
          <a:p>
            <a:fld id="{1C7F7A23-841C-40B9-9A7E-2632A3B57DAC}" type="slidenum">
              <a:rPr lang="en-US" sz="1400" smtClean="0">
                <a:solidFill>
                  <a:prstClr val="black"/>
                </a:solidFill>
              </a:rPr>
              <a:pPr/>
              <a:t>174</a:t>
            </a:fld>
            <a:endParaRPr lang="en-US" sz="1400">
              <a:solidFill>
                <a:prstClr val="black"/>
              </a:solidFill>
            </a:endParaRPr>
          </a:p>
        </p:txBody>
      </p:sp>
      <p:pic>
        <p:nvPicPr>
          <p:cNvPr id="5" name="Content Placeholder 4"/>
          <p:cNvPicPr>
            <a:picLocks noGrp="1"/>
          </p:cNvPicPr>
          <p:nvPr>
            <p:ph idx="1"/>
          </p:nvPr>
        </p:nvPicPr>
        <p:blipFill>
          <a:blip r:embed="rId3" cstate="print"/>
          <a:stretch>
            <a:fillRect/>
          </a:stretch>
        </p:blipFill>
        <p:spPr>
          <a:xfrm rot="16200000">
            <a:off x="5253274" y="2938"/>
            <a:ext cx="6330478" cy="6629400"/>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Title 1"/>
          <p:cNvSpPr>
            <a:spLocks noGrp="1"/>
          </p:cNvSpPr>
          <p:nvPr>
            <p:ph type="title"/>
          </p:nvPr>
        </p:nvSpPr>
        <p:spPr>
          <a:xfrm>
            <a:off x="1216366" y="2934269"/>
            <a:ext cx="3811245" cy="1692322"/>
          </a:xfrm>
        </p:spPr>
        <p:txBody>
          <a:bodyPr>
            <a:normAutofit fontScale="90000"/>
          </a:bodyPr>
          <a:lstStyle/>
          <a:p>
            <a:r>
              <a:rPr lang="en-US" sz="2800" dirty="0" smtClean="0"/>
              <a:t>Geometrical improvement and signal phasing for intersection Al </a:t>
            </a:r>
            <a:r>
              <a:rPr lang="en-US" sz="2800" dirty="0" err="1" smtClean="0"/>
              <a:t>Saraya</a:t>
            </a:r>
            <a:r>
              <a:rPr lang="en-US" sz="2800" dirty="0" smtClean="0"/>
              <a:t> Al </a:t>
            </a:r>
            <a:r>
              <a:rPr lang="en-US" sz="2800" dirty="0" err="1" smtClean="0"/>
              <a:t>kadima</a:t>
            </a:r>
            <a:endParaRPr lang="en-US" sz="2800" dirty="0"/>
          </a:p>
        </p:txBody>
      </p:sp>
      <p:sp>
        <p:nvSpPr>
          <p:cNvPr id="8" name="Rectangle 7"/>
          <p:cNvSpPr/>
          <p:nvPr/>
        </p:nvSpPr>
        <p:spPr>
          <a:xfrm>
            <a:off x="2479534" y="6558816"/>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9" name="Rechteck 8"/>
          <p:cNvSpPr/>
          <p:nvPr/>
        </p:nvSpPr>
        <p:spPr>
          <a:xfrm>
            <a:off x="1446212" y="1143000"/>
            <a:ext cx="3551713" cy="646331"/>
          </a:xfrm>
          <a:prstGeom prst="rect">
            <a:avLst/>
          </a:prstGeom>
        </p:spPr>
        <p:txBody>
          <a:bodyPr wrap="square">
            <a:spAutoFit/>
          </a:bodyPr>
          <a:lstStyle/>
          <a:p>
            <a:pPr algn="r" rtl="1">
              <a:defRPr/>
            </a:pPr>
            <a:r>
              <a:rPr lang="ar-LB" dirty="0" smtClean="0"/>
              <a:t>مخطط تحسين تقاطع السرايا القديمة عبر وضع إشارات مرور</a:t>
            </a:r>
            <a:endParaRPr lang="en-US" dirty="0" smtClean="0"/>
          </a:p>
        </p:txBody>
      </p:sp>
    </p:spTree>
    <p:extLst>
      <p:ext uri="{BB962C8B-B14F-4D97-AF65-F5344CB8AC3E}">
        <p14:creationId xmlns:p14="http://schemas.microsoft.com/office/powerpoint/2010/main" xmlns="" val="31493699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175</a:t>
            </a:fld>
            <a:endParaRPr lang="en-US" sz="1400">
              <a:solidFill>
                <a:prstClr val="black"/>
              </a:solidFill>
            </a:endParaRPr>
          </a:p>
        </p:txBody>
      </p:sp>
      <p:pic>
        <p:nvPicPr>
          <p:cNvPr id="5" name="Content Placeholder 4"/>
          <p:cNvPicPr>
            <a:picLocks noGrp="1"/>
          </p:cNvPicPr>
          <p:nvPr>
            <p:ph idx="1"/>
          </p:nvPr>
        </p:nvPicPr>
        <p:blipFill>
          <a:blip r:embed="rId3" cstate="print"/>
          <a:stretch>
            <a:fillRect/>
          </a:stretch>
        </p:blipFill>
        <p:spPr>
          <a:xfrm rot="16200000">
            <a:off x="4891882" y="444671"/>
            <a:ext cx="6336410" cy="5822249"/>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Title 1"/>
          <p:cNvSpPr>
            <a:spLocks noGrp="1"/>
          </p:cNvSpPr>
          <p:nvPr>
            <p:ph type="title"/>
          </p:nvPr>
        </p:nvSpPr>
        <p:spPr>
          <a:xfrm>
            <a:off x="1141412" y="2934269"/>
            <a:ext cx="3886199" cy="1637731"/>
          </a:xfrm>
        </p:spPr>
        <p:txBody>
          <a:bodyPr>
            <a:normAutofit fontScale="90000"/>
          </a:bodyPr>
          <a:lstStyle/>
          <a:p>
            <a:r>
              <a:rPr lang="en-US" sz="2800" dirty="0" smtClean="0"/>
              <a:t>Geometrical improvement and signal phasing for intersection No 23 </a:t>
            </a:r>
            <a:r>
              <a:rPr lang="ar-SY" sz="2800" dirty="0" smtClean="0"/>
              <a:t/>
            </a:r>
            <a:br>
              <a:rPr lang="ar-SY" sz="2800" dirty="0" smtClean="0"/>
            </a:br>
            <a:r>
              <a:rPr lang="en-US" sz="2800" dirty="0" smtClean="0"/>
              <a:t>(</a:t>
            </a:r>
            <a:r>
              <a:rPr lang="en-US" sz="2800" dirty="0" smtClean="0"/>
              <a:t>Al-</a:t>
            </a:r>
            <a:r>
              <a:rPr lang="en-US" sz="2800" dirty="0" err="1"/>
              <a:t>N</a:t>
            </a:r>
            <a:r>
              <a:rPr lang="en-US" sz="2800" dirty="0" err="1" smtClean="0"/>
              <a:t>ejmeh</a:t>
            </a:r>
            <a:r>
              <a:rPr lang="en-US" sz="2800" dirty="0" smtClean="0"/>
              <a:t> square)</a:t>
            </a:r>
            <a:endParaRPr lang="en-US" sz="2800" dirty="0"/>
          </a:p>
        </p:txBody>
      </p:sp>
      <p:sp>
        <p:nvSpPr>
          <p:cNvPr id="8" name="Rectangle 7"/>
          <p:cNvSpPr/>
          <p:nvPr/>
        </p:nvSpPr>
        <p:spPr>
          <a:xfrm>
            <a:off x="2513489"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9" name="Rechteck 8"/>
          <p:cNvSpPr/>
          <p:nvPr/>
        </p:nvSpPr>
        <p:spPr>
          <a:xfrm>
            <a:off x="1373187" y="1515070"/>
            <a:ext cx="3425825" cy="923330"/>
          </a:xfrm>
          <a:prstGeom prst="rect">
            <a:avLst/>
          </a:prstGeom>
        </p:spPr>
        <p:txBody>
          <a:bodyPr wrap="square">
            <a:spAutoFit/>
          </a:bodyPr>
          <a:lstStyle/>
          <a:p>
            <a:pPr algn="r" rtl="1">
              <a:defRPr/>
            </a:pPr>
            <a:r>
              <a:rPr lang="ar-LB" dirty="0" smtClean="0"/>
              <a:t>مخطط تحسين التقاطع رقم 23 (مستديرة النجمة) عبر وضع إشارات مرور</a:t>
            </a:r>
            <a:endParaRPr lang="en-US" dirty="0" smtClean="0"/>
          </a:p>
        </p:txBody>
      </p:sp>
    </p:spTree>
    <p:extLst>
      <p:ext uri="{BB962C8B-B14F-4D97-AF65-F5344CB8AC3E}">
        <p14:creationId xmlns:p14="http://schemas.microsoft.com/office/powerpoint/2010/main" xmlns="" val="165770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80817" y="6416683"/>
            <a:ext cx="551023" cy="365125"/>
          </a:xfrm>
        </p:spPr>
        <p:txBody>
          <a:bodyPr/>
          <a:lstStyle/>
          <a:p>
            <a:fld id="{1C7F7A23-841C-40B9-9A7E-2632A3B57DAC}" type="slidenum">
              <a:rPr lang="en-US" sz="1400" smtClean="0">
                <a:solidFill>
                  <a:prstClr val="black"/>
                </a:solidFill>
              </a:rPr>
              <a:pPr/>
              <a:t>176</a:t>
            </a:fld>
            <a:endParaRPr lang="en-US" sz="1400">
              <a:solidFill>
                <a:prstClr val="black"/>
              </a:solidFill>
            </a:endParaRPr>
          </a:p>
        </p:txBody>
      </p:sp>
      <p:pic>
        <p:nvPicPr>
          <p:cNvPr id="5" name="Content Placeholder 4"/>
          <p:cNvPicPr>
            <a:picLocks noGrp="1"/>
          </p:cNvPicPr>
          <p:nvPr>
            <p:ph idx="1"/>
          </p:nvPr>
        </p:nvPicPr>
        <p:blipFill>
          <a:blip r:embed="rId3" cstate="print"/>
          <a:stretch>
            <a:fillRect/>
          </a:stretch>
        </p:blipFill>
        <p:spPr>
          <a:xfrm rot="16200000">
            <a:off x="5016087" y="247622"/>
            <a:ext cx="6531107" cy="6355646"/>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Title 1"/>
          <p:cNvSpPr>
            <a:spLocks noGrp="1"/>
          </p:cNvSpPr>
          <p:nvPr>
            <p:ph type="title"/>
          </p:nvPr>
        </p:nvSpPr>
        <p:spPr>
          <a:xfrm>
            <a:off x="1292567" y="2971806"/>
            <a:ext cx="3811245" cy="1323833"/>
          </a:xfrm>
        </p:spPr>
        <p:txBody>
          <a:bodyPr>
            <a:normAutofit fontScale="90000"/>
          </a:bodyPr>
          <a:lstStyle/>
          <a:p>
            <a:r>
              <a:rPr lang="en-US" sz="2800" dirty="0" smtClean="0"/>
              <a:t>Geometrical improvement and signal phasing at </a:t>
            </a:r>
            <a:r>
              <a:rPr lang="en-US" sz="2800" dirty="0" err="1" smtClean="0"/>
              <a:t>Sahat</a:t>
            </a:r>
            <a:r>
              <a:rPr lang="en-US" sz="2800" dirty="0" smtClean="0"/>
              <a:t> al Tal (alternative 1)</a:t>
            </a:r>
            <a:endParaRPr lang="en-US" sz="2800" dirty="0"/>
          </a:p>
        </p:txBody>
      </p:sp>
      <p:sp>
        <p:nvSpPr>
          <p:cNvPr id="8" name="Rectangle 7"/>
          <p:cNvSpPr/>
          <p:nvPr/>
        </p:nvSpPr>
        <p:spPr>
          <a:xfrm>
            <a:off x="2479534" y="6553204"/>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9" name="Rechteck 8"/>
          <p:cNvSpPr/>
          <p:nvPr/>
        </p:nvSpPr>
        <p:spPr>
          <a:xfrm>
            <a:off x="1446212" y="1600200"/>
            <a:ext cx="3517076" cy="646331"/>
          </a:xfrm>
          <a:prstGeom prst="rect">
            <a:avLst/>
          </a:prstGeom>
        </p:spPr>
        <p:txBody>
          <a:bodyPr wrap="square">
            <a:spAutoFit/>
          </a:bodyPr>
          <a:lstStyle/>
          <a:p>
            <a:pPr algn="r" rtl="1">
              <a:defRPr/>
            </a:pPr>
            <a:r>
              <a:rPr lang="ar-LB" dirty="0" smtClean="0"/>
              <a:t>مخطط الاول لتحسين تقاطع ساحة التل عبر وضع إشارات مرور</a:t>
            </a:r>
            <a:endParaRPr lang="en-US" dirty="0" smtClean="0"/>
          </a:p>
        </p:txBody>
      </p:sp>
    </p:spTree>
    <p:extLst>
      <p:ext uri="{BB962C8B-B14F-4D97-AF65-F5344CB8AC3E}">
        <p14:creationId xmlns:p14="http://schemas.microsoft.com/office/powerpoint/2010/main" xmlns="" val="7912348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177</a:t>
            </a:fld>
            <a:endParaRPr lang="en-US" sz="1400">
              <a:solidFill>
                <a:prstClr val="black"/>
              </a:solidFill>
            </a:endParaRPr>
          </a:p>
        </p:txBody>
      </p:sp>
      <p:pic>
        <p:nvPicPr>
          <p:cNvPr id="5" name="Content Placeholder 4"/>
          <p:cNvPicPr>
            <a:picLocks noGrp="1"/>
          </p:cNvPicPr>
          <p:nvPr>
            <p:ph idx="1"/>
          </p:nvPr>
        </p:nvPicPr>
        <p:blipFill>
          <a:blip r:embed="rId3" cstate="print"/>
          <a:stretch>
            <a:fillRect/>
          </a:stretch>
        </p:blipFill>
        <p:spPr>
          <a:xfrm rot="16200000">
            <a:off x="4692412" y="888902"/>
            <a:ext cx="6584140" cy="4999340"/>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Title 1"/>
          <p:cNvSpPr>
            <a:spLocks noGrp="1"/>
          </p:cNvSpPr>
          <p:nvPr>
            <p:ph type="title"/>
          </p:nvPr>
        </p:nvSpPr>
        <p:spPr>
          <a:xfrm>
            <a:off x="1522417" y="3048002"/>
            <a:ext cx="3811245" cy="1323833"/>
          </a:xfrm>
        </p:spPr>
        <p:txBody>
          <a:bodyPr>
            <a:normAutofit fontScale="90000"/>
          </a:bodyPr>
          <a:lstStyle/>
          <a:p>
            <a:r>
              <a:rPr lang="en-US" sz="2800" dirty="0" smtClean="0"/>
              <a:t>Geometrical improvement and signal phasing at </a:t>
            </a:r>
            <a:r>
              <a:rPr lang="en-US" sz="2800" dirty="0" err="1" smtClean="0"/>
              <a:t>Sahat</a:t>
            </a:r>
            <a:r>
              <a:rPr lang="en-US" sz="2800" dirty="0" smtClean="0"/>
              <a:t> al Tal (alternative 2)</a:t>
            </a:r>
            <a:endParaRPr lang="en-US" sz="2800" dirty="0"/>
          </a:p>
        </p:txBody>
      </p:sp>
      <p:sp>
        <p:nvSpPr>
          <p:cNvPr id="8" name="Rectangle 7"/>
          <p:cNvSpPr/>
          <p:nvPr/>
        </p:nvSpPr>
        <p:spPr>
          <a:xfrm>
            <a:off x="2513489"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9" name="Rechteck 8"/>
          <p:cNvSpPr/>
          <p:nvPr/>
        </p:nvSpPr>
        <p:spPr>
          <a:xfrm>
            <a:off x="1293812" y="1792069"/>
            <a:ext cx="4038601" cy="646331"/>
          </a:xfrm>
          <a:prstGeom prst="rect">
            <a:avLst/>
          </a:prstGeom>
        </p:spPr>
        <p:txBody>
          <a:bodyPr wrap="square">
            <a:spAutoFit/>
          </a:bodyPr>
          <a:lstStyle/>
          <a:p>
            <a:pPr algn="r" rtl="1">
              <a:defRPr/>
            </a:pPr>
            <a:r>
              <a:rPr lang="ar-LB" dirty="0" smtClean="0"/>
              <a:t>مخطط الثاني لتحسين تقاطع ساحة التل عبر وضع إشارات مرور</a:t>
            </a:r>
            <a:endParaRPr lang="en-US" dirty="0" smtClean="0"/>
          </a:p>
        </p:txBody>
      </p:sp>
    </p:spTree>
    <p:extLst>
      <p:ext uri="{BB962C8B-B14F-4D97-AF65-F5344CB8AC3E}">
        <p14:creationId xmlns:p14="http://schemas.microsoft.com/office/powerpoint/2010/main" xmlns="" val="9213847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4418" y="135505"/>
            <a:ext cx="8191887" cy="690350"/>
          </a:xfrm>
        </p:spPr>
        <p:txBody>
          <a:bodyPr>
            <a:normAutofit fontScale="90000"/>
          </a:bodyPr>
          <a:lstStyle/>
          <a:p>
            <a:r>
              <a:rPr lang="en-US" dirty="0"/>
              <a:t>TRAFFIC SAFETY FACILITIES</a:t>
            </a:r>
          </a:p>
        </p:txBody>
      </p:sp>
      <p:sp>
        <p:nvSpPr>
          <p:cNvPr id="4" name="Slide Number Placeholder 3"/>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178</a:t>
            </a:fld>
            <a:endParaRPr lang="en-US" sz="1400">
              <a:solidFill>
                <a:prstClr val="black"/>
              </a:solidFill>
            </a:endParaRPr>
          </a:p>
        </p:txBody>
      </p:sp>
      <p:pic>
        <p:nvPicPr>
          <p:cNvPr id="5" name="Content Placeholder 4"/>
          <p:cNvPicPr>
            <a:picLocks noGrp="1"/>
          </p:cNvPicPr>
          <p:nvPr>
            <p:ph idx="1"/>
          </p:nvPr>
        </p:nvPicPr>
        <p:blipFill>
          <a:blip r:embed="rId3" cstate="print"/>
          <a:stretch>
            <a:fillRect/>
          </a:stretch>
        </p:blipFill>
        <p:spPr>
          <a:xfrm>
            <a:off x="4260321" y="838201"/>
            <a:ext cx="7091891" cy="2659597"/>
          </a:xfrm>
          <a:prstGeom prst="rect">
            <a:avLst/>
          </a:prstGeom>
        </p:spPr>
      </p:pic>
      <p:pic>
        <p:nvPicPr>
          <p:cNvPr id="6" name="Picture 5"/>
          <p:cNvPicPr/>
          <p:nvPr/>
        </p:nvPicPr>
        <p:blipFill>
          <a:blip r:embed="rId4" cstate="print"/>
          <a:stretch>
            <a:fillRect/>
          </a:stretch>
        </p:blipFill>
        <p:spPr>
          <a:xfrm>
            <a:off x="3669551" y="3429005"/>
            <a:ext cx="8063661" cy="1692199"/>
          </a:xfrm>
          <a:prstGeom prst="rect">
            <a:avLst/>
          </a:prstGeom>
        </p:spPr>
      </p:pic>
      <p:pic>
        <p:nvPicPr>
          <p:cNvPr id="7" name="Picture 6"/>
          <p:cNvPicPr/>
          <p:nvPr/>
        </p:nvPicPr>
        <p:blipFill rotWithShape="1">
          <a:blip r:embed="rId5" cstate="print"/>
          <a:srcRect l="1526"/>
          <a:stretch/>
        </p:blipFill>
        <p:spPr bwMode="auto">
          <a:xfrm>
            <a:off x="3669551" y="4953009"/>
            <a:ext cx="8063661" cy="1703099"/>
          </a:xfrm>
          <a:prstGeom prst="rect">
            <a:avLst/>
          </a:prstGeom>
          <a:ln>
            <a:noFill/>
          </a:ln>
          <a:extLst>
            <a:ext uri="{53640926-AAD7-44D8-BBD7-CCE9431645EC}">
              <a14:shadowObscured xmlns:a14="http://schemas.microsoft.com/office/drawing/2010/main" xmlns=""/>
            </a:ext>
          </a:extLst>
        </p:spPr>
      </p:pic>
      <p:pic>
        <p:nvPicPr>
          <p:cNvPr id="8" name="Grafik 1" descr="IEP_Logo_mitName.jpg"/>
          <p:cNvPicPr/>
          <p:nvPr/>
        </p:nvPicPr>
        <p:blipFill>
          <a:blip r:embed="rId6" cstate="print"/>
          <a:stretch>
            <a:fillRect/>
          </a:stretch>
        </p:blipFill>
        <p:spPr>
          <a:xfrm>
            <a:off x="0" y="-8934"/>
            <a:ext cx="1309938" cy="979228"/>
          </a:xfrm>
          <a:prstGeom prst="rect">
            <a:avLst/>
          </a:prstGeom>
        </p:spPr>
      </p:pic>
      <p:sp>
        <p:nvSpPr>
          <p:cNvPr id="9" name="Rectangle 8"/>
          <p:cNvSpPr/>
          <p:nvPr/>
        </p:nvSpPr>
        <p:spPr>
          <a:xfrm>
            <a:off x="2479534"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10" name="Rechteck 9"/>
          <p:cNvSpPr/>
          <p:nvPr/>
        </p:nvSpPr>
        <p:spPr>
          <a:xfrm>
            <a:off x="227013" y="1066800"/>
            <a:ext cx="3276600" cy="2677656"/>
          </a:xfrm>
          <a:prstGeom prst="rect">
            <a:avLst/>
          </a:prstGeom>
          <a:solidFill>
            <a:schemeClr val="bg1"/>
          </a:solidFill>
        </p:spPr>
        <p:txBody>
          <a:bodyPr wrap="square">
            <a:spAutoFit/>
          </a:bodyPr>
          <a:lstStyle/>
          <a:p>
            <a:pPr algn="r" rtl="1"/>
            <a:r>
              <a:rPr lang="ar-LB" sz="2400" dirty="0" smtClean="0"/>
              <a:t>مرافق السلامة المرورية</a:t>
            </a:r>
          </a:p>
          <a:p>
            <a:pPr algn="r" rtl="1"/>
            <a:r>
              <a:rPr lang="ar-LB" sz="2400" dirty="0" smtClean="0"/>
              <a:t>الجدول الأول يظهر تقييم حجم المشاة وقدرة الرصيف</a:t>
            </a:r>
          </a:p>
          <a:p>
            <a:pPr algn="r" rtl="1"/>
            <a:r>
              <a:rPr lang="ar-LB" sz="2400" dirty="0" smtClean="0"/>
              <a:t>الجدول الثاني والثالث يظهر حالة الرصيف والطرقات المخططة</a:t>
            </a:r>
            <a:endParaRPr lang="en-US" sz="2400" dirty="0"/>
          </a:p>
        </p:txBody>
      </p:sp>
    </p:spTree>
    <p:extLst>
      <p:ext uri="{BB962C8B-B14F-4D97-AF65-F5344CB8AC3E}">
        <p14:creationId xmlns:p14="http://schemas.microsoft.com/office/powerpoint/2010/main" xmlns="" val="4445518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2743200"/>
            <a:ext cx="2370728" cy="2302940"/>
          </a:xfrm>
        </p:spPr>
        <p:txBody>
          <a:bodyPr/>
          <a:lstStyle/>
          <a:p>
            <a:pPr algn="r"/>
            <a:r>
              <a:rPr lang="en-US" dirty="0" smtClean="0"/>
              <a:t>Present sidewalk condition</a:t>
            </a:r>
            <a:endParaRPr lang="en-US" dirty="0"/>
          </a:p>
        </p:txBody>
      </p:sp>
      <p:sp>
        <p:nvSpPr>
          <p:cNvPr id="4" name="Slide Number Placeholder 3"/>
          <p:cNvSpPr>
            <a:spLocks noGrp="1"/>
          </p:cNvSpPr>
          <p:nvPr>
            <p:ph type="sldNum" sz="quarter" idx="12"/>
          </p:nvPr>
        </p:nvSpPr>
        <p:spPr>
          <a:xfrm>
            <a:off x="11580817" y="6416683"/>
            <a:ext cx="551023" cy="365125"/>
          </a:xfrm>
        </p:spPr>
        <p:txBody>
          <a:bodyPr/>
          <a:lstStyle/>
          <a:p>
            <a:fld id="{1C7F7A23-841C-40B9-9A7E-2632A3B57DAC}" type="slidenum">
              <a:rPr lang="en-US" sz="1400" smtClean="0">
                <a:solidFill>
                  <a:prstClr val="black"/>
                </a:solidFill>
              </a:rPr>
              <a:pPr/>
              <a:t>179</a:t>
            </a:fld>
            <a:endParaRPr lang="en-US" sz="1400">
              <a:solidFill>
                <a:prstClr val="black"/>
              </a:solidFill>
            </a:endParaRPr>
          </a:p>
        </p:txBody>
      </p:sp>
      <p:pic>
        <p:nvPicPr>
          <p:cNvPr id="5" name="Content Placeholder 4"/>
          <p:cNvPicPr>
            <a:picLocks noGrp="1"/>
          </p:cNvPicPr>
          <p:nvPr>
            <p:ph idx="1"/>
          </p:nvPr>
        </p:nvPicPr>
        <p:blipFill>
          <a:blip r:embed="rId3" cstate="print"/>
          <a:stretch>
            <a:fillRect/>
          </a:stretch>
        </p:blipFill>
        <p:spPr>
          <a:xfrm>
            <a:off x="3122617" y="480680"/>
            <a:ext cx="8762999" cy="6072520"/>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479534" y="6558816"/>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8" name="Rechteck 7"/>
          <p:cNvSpPr/>
          <p:nvPr/>
        </p:nvSpPr>
        <p:spPr>
          <a:xfrm>
            <a:off x="227013" y="1524000"/>
            <a:ext cx="2819400" cy="1200329"/>
          </a:xfrm>
          <a:prstGeom prst="rect">
            <a:avLst/>
          </a:prstGeom>
          <a:solidFill>
            <a:schemeClr val="bg1"/>
          </a:solidFill>
        </p:spPr>
        <p:txBody>
          <a:bodyPr wrap="square">
            <a:spAutoFit/>
          </a:bodyPr>
          <a:lstStyle/>
          <a:p>
            <a:pPr algn="r" rtl="1"/>
            <a:r>
              <a:rPr lang="ar-LB" dirty="0" smtClean="0"/>
              <a:t>مخطط يظهر الوضع الحالي للأرصفة بالأخضر ذو حالة جيدة بالأزرق ذو حالة مقبولة والاحمر ذو حالة سيئة</a:t>
            </a:r>
            <a:endParaRPr lang="en-US" dirty="0"/>
          </a:p>
        </p:txBody>
      </p:sp>
    </p:spTree>
    <p:extLst>
      <p:ext uri="{BB962C8B-B14F-4D97-AF65-F5344CB8AC3E}">
        <p14:creationId xmlns:p14="http://schemas.microsoft.com/office/powerpoint/2010/main" xmlns="" val="18153711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18</a:t>
            </a:fld>
            <a:endParaRPr lang="en-US">
              <a:solidFill>
                <a:prstClr val="black"/>
              </a:solidFill>
            </a:endParaRPr>
          </a:p>
        </p:txBody>
      </p:sp>
      <p:sp>
        <p:nvSpPr>
          <p:cNvPr id="2" name="Title 1"/>
          <p:cNvSpPr>
            <a:spLocks noGrp="1"/>
          </p:cNvSpPr>
          <p:nvPr>
            <p:ph type="title"/>
          </p:nvPr>
        </p:nvSpPr>
        <p:spPr>
          <a:xfrm>
            <a:off x="379412" y="228600"/>
            <a:ext cx="11579384" cy="838200"/>
          </a:xfrm>
        </p:spPr>
        <p:txBody>
          <a:bodyPr/>
          <a:lstStyle/>
          <a:p>
            <a:pPr algn="r" rtl="1"/>
            <a:r>
              <a:rPr lang="ar-LB" b="1" dirty="0">
                <a:effectLst/>
              </a:rPr>
              <a:t>نموذج للناتج المحلي الإجمالي</a:t>
            </a:r>
            <a:endParaRPr lang="fr-FR" b="1" dirty="0"/>
          </a:p>
        </p:txBody>
      </p:sp>
      <p:pic>
        <p:nvPicPr>
          <p:cNvPr id="4" name="Picture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7012" y="1143000"/>
            <a:ext cx="11658600" cy="5562600"/>
          </a:xfrm>
          <a:prstGeom prst="rect">
            <a:avLst/>
          </a:prstGeom>
          <a:noFill/>
          <a:ln>
            <a:noFill/>
          </a:ln>
        </p:spPr>
      </p:pic>
    </p:spTree>
    <p:extLst>
      <p:ext uri="{BB962C8B-B14F-4D97-AF65-F5344CB8AC3E}">
        <p14:creationId xmlns:p14="http://schemas.microsoft.com/office/powerpoint/2010/main" xmlns="" val="5926245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285" y="2286000"/>
            <a:ext cx="2724122" cy="3222172"/>
          </a:xfrm>
        </p:spPr>
        <p:txBody>
          <a:bodyPr/>
          <a:lstStyle/>
          <a:p>
            <a:pPr algn="r"/>
            <a:r>
              <a:rPr lang="en-US" dirty="0" smtClean="0"/>
              <a:t>Present pavement condition</a:t>
            </a:r>
            <a:endParaRPr lang="en-US" dirty="0"/>
          </a:p>
        </p:txBody>
      </p:sp>
      <p:sp>
        <p:nvSpPr>
          <p:cNvPr id="4" name="Slide Number Placeholder 3"/>
          <p:cNvSpPr>
            <a:spLocks noGrp="1"/>
          </p:cNvSpPr>
          <p:nvPr>
            <p:ph type="sldNum" sz="quarter" idx="12"/>
          </p:nvPr>
        </p:nvSpPr>
        <p:spPr>
          <a:xfrm>
            <a:off x="11580817" y="6416683"/>
            <a:ext cx="551023" cy="365125"/>
          </a:xfrm>
        </p:spPr>
        <p:txBody>
          <a:bodyPr/>
          <a:lstStyle/>
          <a:p>
            <a:fld id="{1C7F7A23-841C-40B9-9A7E-2632A3B57DAC}" type="slidenum">
              <a:rPr lang="en-US" sz="1400" smtClean="0">
                <a:solidFill>
                  <a:prstClr val="black"/>
                </a:solidFill>
              </a:rPr>
              <a:pPr/>
              <a:t>180</a:t>
            </a:fld>
            <a:endParaRPr lang="en-US" sz="1400">
              <a:solidFill>
                <a:prstClr val="black"/>
              </a:solidFill>
            </a:endParaRPr>
          </a:p>
        </p:txBody>
      </p:sp>
      <p:pic>
        <p:nvPicPr>
          <p:cNvPr id="5" name="Content Placeholder 4"/>
          <p:cNvPicPr>
            <a:picLocks noGrp="1"/>
          </p:cNvPicPr>
          <p:nvPr>
            <p:ph idx="1"/>
          </p:nvPr>
        </p:nvPicPr>
        <p:blipFill>
          <a:blip r:embed="rId3" cstate="print"/>
          <a:stretch>
            <a:fillRect/>
          </a:stretch>
        </p:blipFill>
        <p:spPr>
          <a:xfrm>
            <a:off x="3427416" y="480681"/>
            <a:ext cx="8458200" cy="6043318"/>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513489"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8" name="Rechteck 7"/>
          <p:cNvSpPr/>
          <p:nvPr/>
        </p:nvSpPr>
        <p:spPr>
          <a:xfrm>
            <a:off x="912812" y="2286000"/>
            <a:ext cx="2438488" cy="369332"/>
          </a:xfrm>
          <a:prstGeom prst="rect">
            <a:avLst/>
          </a:prstGeom>
        </p:spPr>
        <p:txBody>
          <a:bodyPr wrap="none">
            <a:spAutoFit/>
          </a:bodyPr>
          <a:lstStyle/>
          <a:p>
            <a:r>
              <a:rPr lang="ar-LB" dirty="0" smtClean="0"/>
              <a:t>الطرقات المخططة حاليا </a:t>
            </a:r>
            <a:endParaRPr lang="de-DE" dirty="0"/>
          </a:p>
        </p:txBody>
      </p:sp>
    </p:spTree>
    <p:extLst>
      <p:ext uri="{BB962C8B-B14F-4D97-AF65-F5344CB8AC3E}">
        <p14:creationId xmlns:p14="http://schemas.microsoft.com/office/powerpoint/2010/main" xmlns="" val="38901713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cstate="print"/>
          <a:stretch>
            <a:fillRect/>
          </a:stretch>
        </p:blipFill>
        <p:spPr>
          <a:xfrm>
            <a:off x="4202968" y="1169970"/>
            <a:ext cx="7835045" cy="5459430"/>
          </a:xfrm>
          <a:prstGeom prst="rect">
            <a:avLst/>
          </a:prstGeom>
        </p:spPr>
      </p:pic>
      <p:sp>
        <p:nvSpPr>
          <p:cNvPr id="4" name="Slide Number Placeholder 3"/>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181</a:t>
            </a:fld>
            <a:endParaRPr lang="en-US" sz="1400">
              <a:solidFill>
                <a:prstClr val="black"/>
              </a:solidFill>
            </a:endParaRPr>
          </a:p>
        </p:txBody>
      </p:sp>
      <p:pic>
        <p:nvPicPr>
          <p:cNvPr id="5" name="Content Placeholder 4"/>
          <p:cNvPicPr>
            <a:picLocks noGrp="1"/>
          </p:cNvPicPr>
          <p:nvPr>
            <p:ph idx="1"/>
          </p:nvPr>
        </p:nvPicPr>
        <p:blipFill>
          <a:blip r:embed="rId4" cstate="print"/>
          <a:stretch>
            <a:fillRect/>
          </a:stretch>
        </p:blipFill>
        <p:spPr>
          <a:xfrm>
            <a:off x="1141412" y="4114800"/>
            <a:ext cx="2819400" cy="1142998"/>
          </a:xfrm>
          <a:prstGeom prst="rect">
            <a:avLst/>
          </a:prstGeom>
        </p:spPr>
      </p:pic>
      <p:sp>
        <p:nvSpPr>
          <p:cNvPr id="6" name="Rectangle 5"/>
          <p:cNvSpPr/>
          <p:nvPr/>
        </p:nvSpPr>
        <p:spPr>
          <a:xfrm>
            <a:off x="0" y="990600"/>
            <a:ext cx="4113212" cy="3274743"/>
          </a:xfrm>
          <a:prstGeom prst="rect">
            <a:avLst/>
          </a:prstGeom>
        </p:spPr>
        <p:txBody>
          <a:bodyPr wrap="square">
            <a:spAutoFit/>
          </a:bodyPr>
          <a:lstStyle/>
          <a:p>
            <a:pPr algn="just">
              <a:lnSpc>
                <a:spcPct val="120000"/>
              </a:lnSpc>
              <a:spcBef>
                <a:spcPts val="1200"/>
              </a:spcBef>
              <a:tabLst>
                <a:tab pos="1260475" algn="l"/>
                <a:tab pos="457200" algn="l"/>
              </a:tabLst>
            </a:pPr>
            <a:r>
              <a:rPr lang="en-US" sz="1600" u="sng"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Pavement Marking:</a:t>
            </a:r>
            <a:endParaRPr lang="en-US" sz="1400"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algn="just">
              <a:lnSpc>
                <a:spcPct val="120000"/>
              </a:lnSpc>
              <a:spcBef>
                <a:spcPts val="1200"/>
              </a:spcBef>
              <a:tabLst>
                <a:tab pos="1260475" algn="l"/>
                <a:tab pos="457200" algn="l"/>
              </a:tabLst>
            </a:pPr>
            <a:r>
              <a:rPr lang="en-US" sz="1600"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There is no marking in all of the downtown area. In the field of the pavement marking the following marking types have been considered:</a:t>
            </a:r>
            <a:endParaRPr lang="en-US" sz="1400"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marL="342900" indent="-342900" algn="just">
              <a:spcBef>
                <a:spcPts val="1200"/>
              </a:spcBef>
              <a:buFont typeface="Symbol" panose="05050102010706020507" pitchFamily="18" charset="2"/>
              <a:buChar char=""/>
              <a:tabLst>
                <a:tab pos="1260475" algn="l"/>
                <a:tab pos="457200" algn="l"/>
              </a:tabLst>
            </a:pPr>
            <a:r>
              <a:rPr lang="en-US" sz="1400"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Lane marking.</a:t>
            </a:r>
            <a:endParaRPr lang="en-US" sz="1200"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marL="342900" indent="-342900" algn="just">
              <a:spcBef>
                <a:spcPts val="1200"/>
              </a:spcBef>
              <a:buFont typeface="Symbol" panose="05050102010706020507" pitchFamily="18" charset="2"/>
              <a:buChar char=""/>
              <a:tabLst>
                <a:tab pos="1260475" algn="l"/>
                <a:tab pos="457200" algn="l"/>
              </a:tabLst>
            </a:pPr>
            <a:r>
              <a:rPr lang="en-US" sz="1400"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Cross-walk marking.</a:t>
            </a:r>
            <a:endParaRPr lang="en-US" sz="1200"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marL="342900" indent="-342900" algn="just">
              <a:spcBef>
                <a:spcPts val="1200"/>
              </a:spcBef>
              <a:buFont typeface="Symbol" panose="05050102010706020507" pitchFamily="18" charset="2"/>
              <a:buChar char=""/>
              <a:tabLst>
                <a:tab pos="1260475" algn="l"/>
                <a:tab pos="457200" algn="l"/>
              </a:tabLst>
            </a:pPr>
            <a:r>
              <a:rPr lang="en-US" sz="1400"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On-street parking.</a:t>
            </a:r>
            <a:endParaRPr lang="en-US" sz="1200"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marL="342900" indent="-342900" algn="just">
              <a:spcBef>
                <a:spcPts val="1200"/>
              </a:spcBef>
              <a:buFont typeface="Symbol" panose="05050102010706020507" pitchFamily="18" charset="2"/>
              <a:buChar char=""/>
              <a:tabLst>
                <a:tab pos="1260475" algn="l"/>
                <a:tab pos="457200" algn="l"/>
              </a:tabLst>
            </a:pPr>
            <a:r>
              <a:rPr lang="en-US" sz="1400"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Off-street parking.</a:t>
            </a:r>
            <a:endParaRPr lang="en-US" sz="1200"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marL="342900" indent="-342900" algn="just">
              <a:spcBef>
                <a:spcPts val="1200"/>
              </a:spcBef>
              <a:buFont typeface="Symbol" panose="05050102010706020507" pitchFamily="18" charset="2"/>
              <a:buChar char=""/>
              <a:tabLst>
                <a:tab pos="1260475" algn="l"/>
                <a:tab pos="457200" algn="l"/>
              </a:tabLst>
            </a:pPr>
            <a:r>
              <a:rPr lang="en-US" sz="1400"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Channelization.</a:t>
            </a:r>
            <a:endParaRPr lang="en-US" sz="1200"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p:txBody>
      </p:sp>
      <p:pic>
        <p:nvPicPr>
          <p:cNvPr id="7" name="Picture 6"/>
          <p:cNvPicPr/>
          <p:nvPr/>
        </p:nvPicPr>
        <p:blipFill rotWithShape="1">
          <a:blip r:embed="rId5" cstate="print"/>
          <a:srcRect l="3413" t="-867" r="3199" b="867"/>
          <a:stretch/>
        </p:blipFill>
        <p:spPr>
          <a:xfrm>
            <a:off x="1141416" y="5360970"/>
            <a:ext cx="2971796" cy="1268430"/>
          </a:xfrm>
          <a:prstGeom prst="rect">
            <a:avLst/>
          </a:prstGeom>
        </p:spPr>
      </p:pic>
      <p:pic>
        <p:nvPicPr>
          <p:cNvPr id="9" name="Grafik 1" descr="IEP_Logo_mitName.jpg"/>
          <p:cNvPicPr/>
          <p:nvPr/>
        </p:nvPicPr>
        <p:blipFill>
          <a:blip r:embed="rId6" cstate="print"/>
          <a:stretch>
            <a:fillRect/>
          </a:stretch>
        </p:blipFill>
        <p:spPr>
          <a:xfrm>
            <a:off x="0" y="-8934"/>
            <a:ext cx="1309938" cy="979228"/>
          </a:xfrm>
          <a:prstGeom prst="rect">
            <a:avLst/>
          </a:prstGeom>
        </p:spPr>
      </p:pic>
      <p:sp>
        <p:nvSpPr>
          <p:cNvPr id="10" name="Rectangle 9"/>
          <p:cNvSpPr/>
          <p:nvPr/>
        </p:nvSpPr>
        <p:spPr>
          <a:xfrm>
            <a:off x="2513489"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
        <p:nvSpPr>
          <p:cNvPr id="11" name="Rechteck 10"/>
          <p:cNvSpPr/>
          <p:nvPr/>
        </p:nvSpPr>
        <p:spPr>
          <a:xfrm>
            <a:off x="2132012" y="0"/>
            <a:ext cx="10056813" cy="1200329"/>
          </a:xfrm>
          <a:prstGeom prst="rect">
            <a:avLst/>
          </a:prstGeom>
        </p:spPr>
        <p:txBody>
          <a:bodyPr wrap="square">
            <a:spAutoFit/>
          </a:bodyPr>
          <a:lstStyle/>
          <a:p>
            <a:pPr algn="r" rtl="1"/>
            <a:r>
              <a:rPr lang="ar-LB" dirty="0" smtClean="0"/>
              <a:t>لا توجد علامات على الطرق في كل منطقة وسط المدينة. </a:t>
            </a:r>
            <a:r>
              <a:rPr lang="ar-LB" dirty="0" smtClean="0"/>
              <a:t>في </a:t>
            </a:r>
            <a:r>
              <a:rPr lang="ar-LB" dirty="0" smtClean="0"/>
              <a:t>مجال تخطيط الطرق تم النظر في أنواع الخطوط التالية(تظهر في الرسم</a:t>
            </a:r>
            <a:r>
              <a:rPr lang="ar-LB" dirty="0" smtClean="0"/>
              <a:t>):</a:t>
            </a:r>
            <a:r>
              <a:rPr lang="ar-SY" dirty="0" smtClean="0"/>
              <a:t> </a:t>
            </a:r>
            <a:r>
              <a:rPr lang="ar-LB" dirty="0" smtClean="0"/>
              <a:t>تحديد </a:t>
            </a:r>
            <a:r>
              <a:rPr lang="ar-LB" dirty="0" smtClean="0"/>
              <a:t>الطريق </a:t>
            </a:r>
            <a:r>
              <a:rPr lang="ar-SY" dirty="0" smtClean="0"/>
              <a:t>-</a:t>
            </a:r>
            <a:r>
              <a:rPr lang="ar-LB" dirty="0" smtClean="0"/>
              <a:t> ممر المشاة</a:t>
            </a:r>
            <a:r>
              <a:rPr lang="de-DE" dirty="0" smtClean="0"/>
              <a:t> </a:t>
            </a:r>
            <a:r>
              <a:rPr lang="ar-SY" dirty="0" smtClean="0"/>
              <a:t> - </a:t>
            </a:r>
            <a:r>
              <a:rPr lang="ar-LB" dirty="0" smtClean="0"/>
              <a:t>موقف </a:t>
            </a:r>
            <a:r>
              <a:rPr lang="ar-LB" dirty="0" smtClean="0"/>
              <a:t>للسيارات في </a:t>
            </a:r>
            <a:r>
              <a:rPr lang="ar-LB" dirty="0" smtClean="0"/>
              <a:t>الشارع</a:t>
            </a:r>
            <a:r>
              <a:rPr lang="ar-SY" dirty="0" smtClean="0"/>
              <a:t> - </a:t>
            </a:r>
            <a:r>
              <a:rPr lang="ar-LB" dirty="0" smtClean="0"/>
              <a:t>موقف </a:t>
            </a:r>
            <a:r>
              <a:rPr lang="ar-LB" dirty="0" smtClean="0"/>
              <a:t>للسيارات خارج </a:t>
            </a:r>
            <a:r>
              <a:rPr lang="ar-LB" dirty="0" smtClean="0"/>
              <a:t>الشارع</a:t>
            </a:r>
            <a:r>
              <a:rPr lang="ar-SY" dirty="0" smtClean="0"/>
              <a:t> </a:t>
            </a:r>
            <a:r>
              <a:rPr lang="ar-SY" dirty="0" smtClean="0"/>
              <a:t>- </a:t>
            </a:r>
            <a:r>
              <a:rPr lang="ar-LB" dirty="0" smtClean="0"/>
              <a:t>توجيه.</a:t>
            </a:r>
            <a:r>
              <a:rPr lang="ar-SY" dirty="0" smtClean="0"/>
              <a:t> </a:t>
            </a:r>
            <a:r>
              <a:rPr lang="ar-LB" dirty="0" smtClean="0"/>
              <a:t>تظهر </a:t>
            </a:r>
            <a:r>
              <a:rPr lang="ar-LB" dirty="0" smtClean="0"/>
              <a:t>الجداول الى اليسار عدد إشارات المرور التي نحتاجها بالإضافة الى المساحة التي يجب تخطيطها</a:t>
            </a:r>
            <a:endParaRPr lang="en-US" dirty="0"/>
          </a:p>
        </p:txBody>
      </p:sp>
    </p:spTree>
    <p:extLst>
      <p:ext uri="{BB962C8B-B14F-4D97-AF65-F5344CB8AC3E}">
        <p14:creationId xmlns:p14="http://schemas.microsoft.com/office/powerpoint/2010/main" xmlns="" val="13340387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743200"/>
            <a:ext cx="5852160" cy="1371600"/>
          </a:xfrm>
        </p:spPr>
        <p:txBody>
          <a:bodyPr>
            <a:normAutofit/>
          </a:bodyPr>
          <a:lstStyle/>
          <a:p>
            <a:r>
              <a:rPr lang="ar-LB" sz="6000" b="1" dirty="0" smtClean="0">
                <a:solidFill>
                  <a:schemeClr val="accent1"/>
                </a:solidFill>
                <a:effectLst>
                  <a:outerShdw blurRad="38100" dist="38100" dir="2700000" algn="tl">
                    <a:srgbClr val="000000">
                      <a:alpha val="43137"/>
                    </a:srgbClr>
                  </a:outerShdw>
                </a:effectLst>
              </a:rPr>
              <a:t>جزاكم الله خيراً</a:t>
            </a:r>
            <a:endParaRPr lang="fr-FR" sz="6000" b="1" dirty="0">
              <a:solidFill>
                <a:schemeClr val="accent1"/>
              </a:solidFill>
              <a:effectLst>
                <a:outerShdw blurRad="38100" dist="38100" dir="2700000" algn="tl">
                  <a:srgbClr val="000000">
                    <a:alpha val="43137"/>
                  </a:srgbClr>
                </a:outerShdw>
              </a:effectLst>
            </a:endParaRPr>
          </a:p>
        </p:txBody>
      </p:sp>
      <p:cxnSp>
        <p:nvCxnSpPr>
          <p:cNvPr id="5" name="Straight Connector 4"/>
          <p:cNvCxnSpPr/>
          <p:nvPr/>
        </p:nvCxnSpPr>
        <p:spPr>
          <a:xfrm>
            <a:off x="3168332" y="4099035"/>
            <a:ext cx="5852160" cy="15765"/>
          </a:xfrm>
          <a:prstGeom prst="line">
            <a:avLst/>
          </a:prstGeom>
          <a:ln w="38100">
            <a:solidFill>
              <a:schemeClr val="tx1">
                <a:lumMod val="50000"/>
                <a:lumOff val="50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43373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43373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43373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686245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75315" y="3733803"/>
            <a:ext cx="4724400" cy="658229"/>
          </a:xfrm>
        </p:spPr>
        <p:txBody>
          <a:bodyPr>
            <a:normAutofit fontScale="90000"/>
          </a:bodyPr>
          <a:lstStyle/>
          <a:p>
            <a:r>
              <a:rPr lang="ar-LB" sz="4000" b="1" dirty="0" smtClean="0">
                <a:latin typeface="GE SS Unique Light" pitchFamily="18" charset="-78"/>
                <a:ea typeface="GE SS Unique Light" pitchFamily="18" charset="-78"/>
                <a:cs typeface="GE SS Unique Light" pitchFamily="18" charset="-78"/>
              </a:rPr>
              <a:t>سكة الحديد في لبنان</a:t>
            </a:r>
            <a:endParaRPr lang="en-US" sz="4000" b="1" dirty="0">
              <a:latin typeface="GE SS Unique Light" pitchFamily="18" charset="-78"/>
              <a:ea typeface="GE SS Unique Light" pitchFamily="18" charset="-78"/>
              <a:cs typeface="GE SS Unique Light" pitchFamily="18" charset="-78"/>
            </a:endParaRPr>
          </a:p>
        </p:txBody>
      </p:sp>
      <p:sp>
        <p:nvSpPr>
          <p:cNvPr id="3" name="Subtitle 2"/>
          <p:cNvSpPr>
            <a:spLocks noGrp="1"/>
          </p:cNvSpPr>
          <p:nvPr>
            <p:ph type="subTitle" idx="1"/>
          </p:nvPr>
        </p:nvSpPr>
        <p:spPr>
          <a:xfrm>
            <a:off x="4077826" y="4791694"/>
            <a:ext cx="3653015" cy="651933"/>
          </a:xfrm>
        </p:spPr>
        <p:txBody>
          <a:bodyPr>
            <a:normAutofit/>
          </a:bodyPr>
          <a:lstStyle/>
          <a:p>
            <a:pPr algn="ctr" rtl="1"/>
            <a:r>
              <a:rPr lang="en-US" sz="1800" dirty="0" smtClean="0">
                <a:solidFill>
                  <a:schemeClr val="accent1">
                    <a:lumMod val="75000"/>
                  </a:schemeClr>
                </a:solidFill>
                <a:latin typeface="Arial Rounded MT Bold" pitchFamily="34" charset="0"/>
              </a:rPr>
              <a:t>Prepared by </a:t>
            </a:r>
            <a:r>
              <a:rPr lang="en-US" sz="1800" b="1" dirty="0" err="1" smtClean="0">
                <a:solidFill>
                  <a:schemeClr val="accent1">
                    <a:lumMod val="75000"/>
                  </a:schemeClr>
                </a:solidFill>
                <a:latin typeface="Arial Rounded MT Bold" pitchFamily="34" charset="0"/>
              </a:rPr>
              <a:t>Siham</a:t>
            </a:r>
            <a:r>
              <a:rPr lang="en-US" sz="1800" b="1" dirty="0" smtClean="0">
                <a:solidFill>
                  <a:schemeClr val="accent1">
                    <a:lumMod val="75000"/>
                  </a:schemeClr>
                </a:solidFill>
                <a:latin typeface="Arial Rounded MT Bold" pitchFamily="34" charset="0"/>
              </a:rPr>
              <a:t> AISHA</a:t>
            </a:r>
            <a:endParaRPr lang="en-US" sz="1800" b="1" dirty="0">
              <a:solidFill>
                <a:schemeClr val="accent1">
                  <a:lumMod val="75000"/>
                </a:schemeClr>
              </a:solidFill>
              <a:latin typeface="Arial Rounded MT Bold" pitchFamily="34" charset="0"/>
            </a:endParaRPr>
          </a:p>
        </p:txBody>
      </p:sp>
      <p:sp>
        <p:nvSpPr>
          <p:cNvPr id="5"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183</a:t>
            </a:fld>
            <a:endParaRPr lang="en-US" sz="1400" dirty="0">
              <a:solidFill>
                <a:prstClr val="black"/>
              </a:solidFill>
              <a:latin typeface="Lora"/>
            </a:endParaRPr>
          </a:p>
        </p:txBody>
      </p:sp>
      <p:pic>
        <p:nvPicPr>
          <p:cNvPr id="6" name="Grafik 2" descr="AECENAR_Kopf_withWebsiteAdress.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953403" cy="1148080"/>
          </a:xfrm>
          <a:prstGeom prst="rect">
            <a:avLst/>
          </a:prstGeom>
          <a:noFill/>
          <a:ln>
            <a:noFill/>
          </a:ln>
        </p:spPr>
      </p:pic>
      <p:pic>
        <p:nvPicPr>
          <p:cNvPr id="7" name="Grafik 10" descr="Basmalla.jpg"/>
          <p:cNvPicPr>
            <a:picLocks noChangeAspect="1"/>
          </p:cNvPicPr>
          <p:nvPr/>
        </p:nvPicPr>
        <p:blipFill>
          <a:blip r:embed="rId3" cstate="print"/>
          <a:stretch>
            <a:fillRect/>
          </a:stretch>
        </p:blipFill>
        <p:spPr>
          <a:xfrm>
            <a:off x="6669284" y="76200"/>
            <a:ext cx="2168328" cy="374548"/>
          </a:xfrm>
          <a:prstGeom prst="rect">
            <a:avLst/>
          </a:prstGeom>
        </p:spPr>
      </p:pic>
      <p:pic>
        <p:nvPicPr>
          <p:cNvPr id="8" name="Picture 7"/>
          <p:cNvPicPr/>
          <p:nvPr/>
        </p:nvPicPr>
        <p:blipFill>
          <a:blip r:embed="rId4" cstate="print">
            <a:extLst>
              <a:ext uri="{28A0092B-C50C-407E-A947-70E740481C1C}">
                <a14:useLocalDpi xmlns:a14="http://schemas.microsoft.com/office/drawing/2010/main" xmlns="" val="0"/>
              </a:ext>
            </a:extLst>
          </a:blip>
          <a:stretch>
            <a:fillRect/>
          </a:stretch>
        </p:blipFill>
        <p:spPr>
          <a:xfrm>
            <a:off x="9522276" y="0"/>
            <a:ext cx="2666553" cy="16351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562016" y="2362200"/>
            <a:ext cx="3018799" cy="2755457"/>
          </a:xfrm>
          <a:prstGeom prst="rect">
            <a:avLst/>
          </a:prstGeom>
        </p:spPr>
      </p:pic>
      <p:sp>
        <p:nvSpPr>
          <p:cNvPr id="4" name="TextBox 3"/>
          <p:cNvSpPr txBox="1"/>
          <p:nvPr/>
        </p:nvSpPr>
        <p:spPr>
          <a:xfrm>
            <a:off x="3122612" y="1985602"/>
            <a:ext cx="4829802" cy="1754326"/>
          </a:xfrm>
          <a:prstGeom prst="rect">
            <a:avLst/>
          </a:prstGeom>
          <a:noFill/>
        </p:spPr>
        <p:txBody>
          <a:bodyPr wrap="square" rtlCol="0">
            <a:spAutoFit/>
          </a:bodyPr>
          <a:lstStyle/>
          <a:p>
            <a:pPr algn="ctr"/>
            <a:r>
              <a:rPr lang="en-US" sz="5400" b="1" dirty="0" smtClean="0">
                <a:solidFill>
                  <a:prstClr val="black"/>
                </a:solidFill>
                <a:latin typeface="Arial Rounded MT Bold" pitchFamily="34" charset="0"/>
                <a:ea typeface="GE SS Unique Light" pitchFamily="18" charset="-78"/>
                <a:cs typeface="GE SS Unique Light" pitchFamily="18" charset="-78"/>
              </a:rPr>
              <a:t>RAILROAD IN LEBANON</a:t>
            </a:r>
            <a:endParaRPr lang="fr-FR" sz="5400" b="1" dirty="0">
              <a:solidFill>
                <a:prstClr val="black"/>
              </a:solidFill>
              <a:latin typeface="Arial Rounded MT Bold" pitchFamily="34" charset="0"/>
              <a:ea typeface="GE SS Unique Light" pitchFamily="18" charset="-78"/>
              <a:cs typeface="GE SS Unique Light" pitchFamily="18" charset="-78"/>
            </a:endParaRPr>
          </a:p>
        </p:txBody>
      </p:sp>
    </p:spTree>
    <p:extLst>
      <p:ext uri="{BB962C8B-B14F-4D97-AF65-F5344CB8AC3E}">
        <p14:creationId xmlns:p14="http://schemas.microsoft.com/office/powerpoint/2010/main" xmlns="" val="11609645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3215" y="416560"/>
            <a:ext cx="2783492" cy="574040"/>
          </a:xfrm>
        </p:spPr>
        <p:txBody>
          <a:bodyPr>
            <a:normAutofit fontScale="90000"/>
          </a:bodyPr>
          <a:lstStyle/>
          <a:p>
            <a:pPr algn="r" rtl="1"/>
            <a:r>
              <a:rPr lang="ar-LB" b="1" dirty="0" smtClean="0">
                <a:latin typeface="Arial" panose="020B0604020202020204" pitchFamily="34" charset="0"/>
                <a:cs typeface="Arial" panose="020B0604020202020204" pitchFamily="34" charset="0"/>
              </a:rPr>
              <a:t>الفهرس</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132012" y="1143000"/>
            <a:ext cx="7844018" cy="5410200"/>
          </a:xfrm>
        </p:spPr>
        <p:txBody>
          <a:bodyPr>
            <a:noAutofit/>
          </a:bodyPr>
          <a:lstStyle/>
          <a:p>
            <a:pPr algn="r" rtl="1"/>
            <a:r>
              <a:rPr lang="ar-LB" dirty="0">
                <a:latin typeface="Arial" panose="020B0604020202020204" pitchFamily="34" charset="0"/>
                <a:cs typeface="Arial" panose="020B0604020202020204" pitchFamily="34" charset="0"/>
              </a:rPr>
              <a:t>لمحة تاريخية عن سكة حديد لبنان</a:t>
            </a:r>
          </a:p>
          <a:p>
            <a:pPr algn="r" rtl="1"/>
            <a:r>
              <a:rPr lang="ar-LB" dirty="0" smtClean="0">
                <a:latin typeface="Arial" panose="020B0604020202020204" pitchFamily="34" charset="0"/>
                <a:cs typeface="Arial" panose="020B0604020202020204" pitchFamily="34" charset="0"/>
              </a:rPr>
              <a:t>الأسباب </a:t>
            </a:r>
            <a:r>
              <a:rPr lang="ar-LB" dirty="0">
                <a:latin typeface="Arial" panose="020B0604020202020204" pitchFamily="34" charset="0"/>
                <a:cs typeface="Arial" panose="020B0604020202020204" pitchFamily="34" charset="0"/>
              </a:rPr>
              <a:t>الأساسية لتوقف </a:t>
            </a:r>
            <a:r>
              <a:rPr lang="ar-LB" dirty="0" smtClean="0">
                <a:latin typeface="Arial" panose="020B0604020202020204" pitchFamily="34" charset="0"/>
                <a:cs typeface="Arial" panose="020B0604020202020204" pitchFamily="34" charset="0"/>
              </a:rPr>
              <a:t>القطارات</a:t>
            </a:r>
          </a:p>
          <a:p>
            <a:pPr algn="r" rtl="1"/>
            <a:r>
              <a:rPr lang="ar-LB" dirty="0">
                <a:latin typeface="Arial" panose="020B0604020202020204" pitchFamily="34" charset="0"/>
                <a:cs typeface="Arial" panose="020B0604020202020204" pitchFamily="34" charset="0"/>
              </a:rPr>
              <a:t>ميزانية الدولة المخصصة لسكة </a:t>
            </a:r>
            <a:r>
              <a:rPr lang="ar-LB" dirty="0" smtClean="0">
                <a:latin typeface="Arial" panose="020B0604020202020204" pitchFamily="34" charset="0"/>
                <a:cs typeface="Arial" panose="020B0604020202020204" pitchFamily="34" charset="0"/>
              </a:rPr>
              <a:t>الحديد</a:t>
            </a:r>
          </a:p>
          <a:p>
            <a:pPr algn="r" rtl="1"/>
            <a:r>
              <a:rPr lang="ar-LB" dirty="0" smtClean="0">
                <a:latin typeface="Arial" panose="020B0604020202020204" pitchFamily="34" charset="0"/>
                <a:cs typeface="Arial" panose="020B0604020202020204" pitchFamily="34" charset="0"/>
              </a:rPr>
              <a:t>وضع سكة الحديد الحالي </a:t>
            </a:r>
          </a:p>
          <a:p>
            <a:pPr algn="r" rtl="1"/>
            <a:r>
              <a:rPr lang="ar-LB" dirty="0" smtClean="0">
                <a:latin typeface="Arial" panose="020B0604020202020204" pitchFamily="34" charset="0"/>
                <a:cs typeface="Arial" panose="020B0604020202020204" pitchFamily="34" charset="0"/>
              </a:rPr>
              <a:t>خريطة سكة الحديد</a:t>
            </a:r>
          </a:p>
          <a:p>
            <a:pPr algn="r" rtl="1"/>
            <a:r>
              <a:rPr lang="ar-LB" dirty="0">
                <a:latin typeface="Arial" panose="020B0604020202020204" pitchFamily="34" charset="0"/>
                <a:cs typeface="Arial" panose="020B0604020202020204" pitchFamily="34" charset="0"/>
              </a:rPr>
              <a:t>مشروع خط </a:t>
            </a:r>
            <a:r>
              <a:rPr lang="ar-LB" dirty="0" smtClean="0">
                <a:latin typeface="Arial" panose="020B0604020202020204" pitchFamily="34" charset="0"/>
                <a:cs typeface="Arial" panose="020B0604020202020204" pitchFamily="34" charset="0"/>
              </a:rPr>
              <a:t>البترون-جبيل</a:t>
            </a:r>
          </a:p>
          <a:p>
            <a:pPr algn="r" rtl="1"/>
            <a:r>
              <a:rPr lang="ar-LB" dirty="0">
                <a:latin typeface="Arial" panose="020B0604020202020204" pitchFamily="34" charset="0"/>
                <a:cs typeface="Arial" panose="020B0604020202020204" pitchFamily="34" charset="0"/>
              </a:rPr>
              <a:t>أنواع القطارات </a:t>
            </a:r>
            <a:endParaRPr lang="ar-LB" dirty="0" smtClean="0">
              <a:latin typeface="Arial" panose="020B0604020202020204" pitchFamily="34" charset="0"/>
              <a:cs typeface="Arial" panose="020B0604020202020204" pitchFamily="34" charset="0"/>
            </a:endParaRPr>
          </a:p>
          <a:p>
            <a:pPr algn="r" rtl="1"/>
            <a:r>
              <a:rPr lang="ar-LB" dirty="0">
                <a:latin typeface="Arial" panose="020B0604020202020204" pitchFamily="34" charset="0"/>
                <a:cs typeface="Arial" panose="020B0604020202020204" pitchFamily="34" charset="0"/>
              </a:rPr>
              <a:t>سكة حديد طرابلس </a:t>
            </a:r>
            <a:r>
              <a:rPr lang="ar-LB" dirty="0" smtClean="0">
                <a:latin typeface="Arial" panose="020B0604020202020204" pitchFamily="34" charset="0"/>
                <a:cs typeface="Arial" panose="020B0604020202020204" pitchFamily="34" charset="0"/>
              </a:rPr>
              <a:t> </a:t>
            </a:r>
          </a:p>
          <a:p>
            <a:pPr algn="r" rtl="1"/>
            <a:r>
              <a:rPr lang="ar-LB" dirty="0" smtClean="0">
                <a:latin typeface="Arial" panose="020B0604020202020204" pitchFamily="34" charset="0"/>
                <a:cs typeface="Arial" panose="020B0604020202020204" pitchFamily="34" charset="0"/>
              </a:rPr>
              <a:t>التعديات على أجزاء سكة الحديد</a:t>
            </a:r>
          </a:p>
          <a:p>
            <a:pPr algn="r" rtl="1"/>
            <a:r>
              <a:rPr lang="ar-LB" dirty="0" smtClean="0">
                <a:latin typeface="Arial" panose="020B0604020202020204" pitchFamily="34" charset="0"/>
                <a:cs typeface="Arial" panose="020B0604020202020204" pitchFamily="34" charset="0"/>
              </a:rPr>
              <a:t>التكلفة الاجمالية لمشروع اعادة تشغيل المحطة </a:t>
            </a:r>
          </a:p>
          <a:p>
            <a:pPr algn="r" rtl="1"/>
            <a:r>
              <a:rPr lang="ar-LB" dirty="0" smtClean="0">
                <a:latin typeface="Arial" panose="020B0604020202020204" pitchFamily="34" charset="0"/>
                <a:cs typeface="Arial" panose="020B0604020202020204" pitchFamily="34" charset="0"/>
              </a:rPr>
              <a:t>رسم نموذج لمحطة قطارات </a:t>
            </a:r>
            <a:r>
              <a:rPr lang="en-US" dirty="0" err="1" smtClean="0">
                <a:latin typeface="Arial" panose="020B0604020202020204" pitchFamily="34" charset="0"/>
                <a:cs typeface="Arial" panose="020B0604020202020204" pitchFamily="34" charset="0"/>
              </a:rPr>
              <a:t>FreeCAD</a:t>
            </a:r>
            <a:endParaRPr lang="en-US" dirty="0">
              <a:latin typeface="Arial" panose="020B0604020202020204" pitchFamily="34" charset="0"/>
              <a:cs typeface="Arial" panose="020B0604020202020204" pitchFamily="34" charset="0"/>
            </a:endParaRPr>
          </a:p>
        </p:txBody>
      </p:sp>
      <p:sp>
        <p:nvSpPr>
          <p:cNvPr id="6"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184</a:t>
            </a:fld>
            <a:endParaRPr lang="en-US" sz="1400" dirty="0">
              <a:solidFill>
                <a:prstClr val="black"/>
              </a:solidFill>
              <a:latin typeface="Lora"/>
            </a:endParaRPr>
          </a:p>
        </p:txBody>
      </p:sp>
    </p:spTree>
    <p:extLst>
      <p:ext uri="{BB962C8B-B14F-4D97-AF65-F5344CB8AC3E}">
        <p14:creationId xmlns:p14="http://schemas.microsoft.com/office/powerpoint/2010/main" xmlns="" val="351024796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39" y="383178"/>
            <a:ext cx="10016104" cy="1001486"/>
          </a:xfrm>
        </p:spPr>
        <p:txBody>
          <a:bodyPr/>
          <a:lstStyle/>
          <a:p>
            <a:r>
              <a:rPr lang="ar-LB" b="1" dirty="0" smtClean="0">
                <a:latin typeface="Arial" panose="020B0604020202020204" pitchFamily="34" charset="0"/>
                <a:cs typeface="Arial" panose="020B0604020202020204" pitchFamily="34" charset="0"/>
              </a:rPr>
              <a:t>لمحة تاريخية عن سكة حديد لبنان</a:t>
            </a:r>
            <a:endParaRPr lang="en-US" b="1" dirty="0">
              <a:latin typeface="Arial" panose="020B0604020202020204" pitchFamily="34" charset="0"/>
              <a:cs typeface="Arial" panose="020B0604020202020204" pitchFamily="34" charset="0"/>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185</a:t>
            </a:fld>
            <a:endParaRPr lang="en-US" sz="1400" dirty="0">
              <a:solidFill>
                <a:prstClr val="black"/>
              </a:solidFill>
              <a:latin typeface="Lora"/>
            </a:endParaRPr>
          </a:p>
        </p:txBody>
      </p:sp>
      <p:sp>
        <p:nvSpPr>
          <p:cNvPr id="5" name="Rectangle 4"/>
          <p:cNvSpPr/>
          <p:nvPr/>
        </p:nvSpPr>
        <p:spPr>
          <a:xfrm>
            <a:off x="6704012" y="1571687"/>
            <a:ext cx="4648200" cy="4524315"/>
          </a:xfrm>
          <a:prstGeom prst="rect">
            <a:avLst/>
          </a:prstGeom>
        </p:spPr>
        <p:txBody>
          <a:bodyPr wrap="square">
            <a:spAutoFit/>
          </a:bodyPr>
          <a:lstStyle/>
          <a:p>
            <a:pPr marL="285750" indent="-285750" algn="just" rtl="1">
              <a:buFont typeface="Arial" panose="020B0604020202020204" pitchFamily="34" charset="0"/>
              <a:buChar char="•"/>
            </a:pPr>
            <a:r>
              <a:rPr lang="ar-LB" sz="2400" dirty="0" smtClean="0">
                <a:solidFill>
                  <a:srgbClr val="363636"/>
                </a:solidFill>
                <a:latin typeface="Arial" panose="020B0604020202020204" pitchFamily="34" charset="0"/>
                <a:cs typeface="Arial" panose="020B0604020202020204" pitchFamily="34" charset="0"/>
              </a:rPr>
              <a:t>منحت </a:t>
            </a:r>
            <a:r>
              <a:rPr lang="ar-LB" sz="2400" dirty="0">
                <a:solidFill>
                  <a:srgbClr val="363636"/>
                </a:solidFill>
                <a:latin typeface="Arial" panose="020B0604020202020204" pitchFamily="34" charset="0"/>
                <a:cs typeface="Arial" panose="020B0604020202020204" pitchFamily="34" charset="0"/>
              </a:rPr>
              <a:t>السلطات العثمانية </a:t>
            </a:r>
            <a:r>
              <a:rPr lang="ar-LB" sz="2400" dirty="0" smtClean="0">
                <a:solidFill>
                  <a:srgbClr val="363636"/>
                </a:solidFill>
                <a:latin typeface="Arial" panose="020B0604020202020204" pitchFamily="34" charset="0"/>
                <a:cs typeface="Arial" panose="020B0604020202020204" pitchFamily="34" charset="0"/>
              </a:rPr>
              <a:t>لإحدى </a:t>
            </a:r>
            <a:r>
              <a:rPr lang="ar-LB" sz="2400" dirty="0">
                <a:solidFill>
                  <a:srgbClr val="363636"/>
                </a:solidFill>
                <a:latin typeface="Arial" panose="020B0604020202020204" pitchFamily="34" charset="0"/>
                <a:cs typeface="Arial" panose="020B0604020202020204" pitchFamily="34" charset="0"/>
              </a:rPr>
              <a:t>الشركات الخاصة لإطلاق أول خط سكة حديد </a:t>
            </a:r>
            <a:r>
              <a:rPr lang="ar-LB" sz="2400" dirty="0" smtClean="0">
                <a:solidFill>
                  <a:srgbClr val="363636"/>
                </a:solidFill>
                <a:latin typeface="Arial" panose="020B0604020202020204" pitchFamily="34" charset="0"/>
                <a:cs typeface="Arial" panose="020B0604020202020204" pitchFamily="34" charset="0"/>
              </a:rPr>
              <a:t>في "</a:t>
            </a:r>
            <a:r>
              <a:rPr lang="ar-LB" sz="2400" dirty="0">
                <a:solidFill>
                  <a:srgbClr val="363636"/>
                </a:solidFill>
                <a:latin typeface="Arial" panose="020B0604020202020204" pitchFamily="34" charset="0"/>
                <a:cs typeface="Arial" panose="020B0604020202020204" pitchFamily="34" charset="0"/>
              </a:rPr>
              <a:t>جبل لبنان". </a:t>
            </a:r>
            <a:endParaRPr lang="ar-LB" sz="2400" dirty="0" smtClean="0">
              <a:solidFill>
                <a:srgbClr val="363636"/>
              </a:solidFill>
              <a:latin typeface="Arial" panose="020B0604020202020204" pitchFamily="34" charset="0"/>
              <a:cs typeface="Arial" panose="020B0604020202020204" pitchFamily="34" charset="0"/>
            </a:endParaRPr>
          </a:p>
          <a:p>
            <a:pPr marL="285750" indent="-285750" algn="just" rtl="1">
              <a:buFont typeface="Arial" panose="020B0604020202020204" pitchFamily="34" charset="0"/>
              <a:buChar char="•"/>
            </a:pPr>
            <a:r>
              <a:rPr lang="ar-LB" sz="2400" dirty="0" smtClean="0">
                <a:solidFill>
                  <a:srgbClr val="363636"/>
                </a:solidFill>
                <a:latin typeface="Arial" panose="020B0604020202020204" pitchFamily="34" charset="0"/>
                <a:cs typeface="Arial" panose="020B0604020202020204" pitchFamily="34" charset="0"/>
              </a:rPr>
              <a:t>عام </a:t>
            </a:r>
            <a:r>
              <a:rPr lang="ar-LB" sz="2400" dirty="0">
                <a:solidFill>
                  <a:srgbClr val="363636"/>
                </a:solidFill>
                <a:latin typeface="Arial" panose="020B0604020202020204" pitchFamily="34" charset="0"/>
                <a:cs typeface="Arial" panose="020B0604020202020204" pitchFamily="34" charset="0"/>
              </a:rPr>
              <a:t>1894 حتى كان أول قطار </a:t>
            </a:r>
            <a:r>
              <a:rPr lang="ar-LB" sz="2400" dirty="0" smtClean="0">
                <a:solidFill>
                  <a:srgbClr val="363636"/>
                </a:solidFill>
                <a:latin typeface="Arial" panose="020B0604020202020204" pitchFamily="34" charset="0"/>
                <a:cs typeface="Arial" panose="020B0604020202020204" pitchFamily="34" charset="0"/>
              </a:rPr>
              <a:t>بخاري بين </a:t>
            </a:r>
            <a:r>
              <a:rPr lang="ar-LB" sz="2400" dirty="0">
                <a:solidFill>
                  <a:srgbClr val="363636"/>
                </a:solidFill>
                <a:latin typeface="Arial" panose="020B0604020202020204" pitchFamily="34" charset="0"/>
                <a:cs typeface="Arial" panose="020B0604020202020204" pitchFamily="34" charset="0"/>
              </a:rPr>
              <a:t>الجبال والوديان رابطاً بين مدينتي بيروت ودمشق عبر بلدة رياق. </a:t>
            </a:r>
            <a:endParaRPr lang="ar-LB" sz="2400" dirty="0" smtClean="0">
              <a:solidFill>
                <a:srgbClr val="363636"/>
              </a:solidFill>
              <a:latin typeface="Arial" panose="020B0604020202020204" pitchFamily="34" charset="0"/>
              <a:cs typeface="Arial" panose="020B0604020202020204" pitchFamily="34" charset="0"/>
            </a:endParaRPr>
          </a:p>
          <a:p>
            <a:pPr marL="285750" indent="-285750" algn="just" rtl="1">
              <a:buFont typeface="Arial" panose="020B0604020202020204" pitchFamily="34" charset="0"/>
              <a:buChar char="•"/>
            </a:pPr>
            <a:r>
              <a:rPr lang="ar-LB" sz="2400" dirty="0" smtClean="0">
                <a:solidFill>
                  <a:srgbClr val="363636"/>
                </a:solidFill>
                <a:latin typeface="Arial" panose="020B0604020202020204" pitchFamily="34" charset="0"/>
                <a:cs typeface="Arial" panose="020B0604020202020204" pitchFamily="34" charset="0"/>
              </a:rPr>
              <a:t>توسعت </a:t>
            </a:r>
            <a:r>
              <a:rPr lang="ar-LB" sz="2400" dirty="0">
                <a:solidFill>
                  <a:srgbClr val="363636"/>
                </a:solidFill>
                <a:latin typeface="Arial" panose="020B0604020202020204" pitchFamily="34" charset="0"/>
                <a:cs typeface="Arial" panose="020B0604020202020204" pitchFamily="34" charset="0"/>
              </a:rPr>
              <a:t>شبكة الخطوط الحديدية وازدهرت، وامتدت لتشمل تقريباً معظم الأراضي اللبنانية شمالاً وجنوباً وبقاعاً. </a:t>
            </a:r>
            <a:endParaRPr lang="ar-LB" sz="2400" dirty="0" smtClean="0">
              <a:solidFill>
                <a:srgbClr val="363636"/>
              </a:solidFill>
              <a:latin typeface="Arial" panose="020B0604020202020204" pitchFamily="34" charset="0"/>
              <a:cs typeface="Arial" panose="020B0604020202020204" pitchFamily="34" charset="0"/>
            </a:endParaRPr>
          </a:p>
          <a:p>
            <a:pPr marL="285750" indent="-285750" algn="just" rtl="1">
              <a:buFont typeface="Arial" panose="020B0604020202020204" pitchFamily="34" charset="0"/>
              <a:buChar char="•"/>
            </a:pPr>
            <a:r>
              <a:rPr lang="ar-LB" sz="2400" dirty="0" smtClean="0">
                <a:solidFill>
                  <a:srgbClr val="363636"/>
                </a:solidFill>
                <a:latin typeface="Arial" panose="020B0604020202020204" pitchFamily="34" charset="0"/>
                <a:cs typeface="Arial" panose="020B0604020202020204" pitchFamily="34" charset="0"/>
              </a:rPr>
              <a:t>لكن </a:t>
            </a:r>
            <a:r>
              <a:rPr lang="ar-LB" sz="2400" dirty="0">
                <a:solidFill>
                  <a:srgbClr val="363636"/>
                </a:solidFill>
                <a:latin typeface="Arial" panose="020B0604020202020204" pitchFamily="34" charset="0"/>
                <a:cs typeface="Arial" panose="020B0604020202020204" pitchFamily="34" charset="0"/>
              </a:rPr>
              <a:t>هذه النهضة "السككية" </a:t>
            </a:r>
            <a:r>
              <a:rPr lang="ar-LB" sz="2400" dirty="0" smtClean="0">
                <a:solidFill>
                  <a:srgbClr val="363636"/>
                </a:solidFill>
                <a:latin typeface="Arial" panose="020B0604020202020204" pitchFamily="34" charset="0"/>
                <a:cs typeface="Arial" panose="020B0604020202020204" pitchFamily="34" charset="0"/>
              </a:rPr>
              <a:t>ما </a:t>
            </a:r>
            <a:r>
              <a:rPr lang="ar-LB" sz="2400" dirty="0">
                <a:solidFill>
                  <a:srgbClr val="363636"/>
                </a:solidFill>
                <a:latin typeface="Arial" panose="020B0604020202020204" pitchFamily="34" charset="0"/>
                <a:cs typeface="Arial" panose="020B0604020202020204" pitchFamily="34" charset="0"/>
              </a:rPr>
              <a:t>لبثت أن بدأت تتداعى مع انطلاق شرارة الحرب الأهلية عام </a:t>
            </a:r>
            <a:r>
              <a:rPr lang="ar-LB" sz="2400" dirty="0" smtClean="0">
                <a:solidFill>
                  <a:srgbClr val="363636"/>
                </a:solidFill>
                <a:latin typeface="Arial" panose="020B0604020202020204" pitchFamily="34" charset="0"/>
                <a:cs typeface="Arial" panose="020B0604020202020204" pitchFamily="34" charset="0"/>
              </a:rPr>
              <a:t>1975</a:t>
            </a:r>
            <a:endParaRPr lang="en-US" sz="2400" dirty="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98612" y="1681132"/>
            <a:ext cx="4875530" cy="3905250"/>
          </a:xfrm>
          <a:prstGeom prst="rect">
            <a:avLst/>
          </a:prstGeom>
        </p:spPr>
      </p:pic>
    </p:spTree>
    <p:extLst>
      <p:ext uri="{BB962C8B-B14F-4D97-AF65-F5344CB8AC3E}">
        <p14:creationId xmlns:p14="http://schemas.microsoft.com/office/powerpoint/2010/main" xmlns="" val="149153995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815" y="640216"/>
            <a:ext cx="6367389" cy="883785"/>
          </a:xfrm>
        </p:spPr>
        <p:txBody>
          <a:bodyPr>
            <a:normAutofit/>
          </a:bodyPr>
          <a:lstStyle/>
          <a:p>
            <a:pPr algn="r" rtl="1"/>
            <a:r>
              <a:rPr lang="ar-LB" b="1" dirty="0">
                <a:latin typeface="Arial" panose="020B0604020202020204" pitchFamily="34" charset="0"/>
                <a:cs typeface="Arial" panose="020B0604020202020204" pitchFamily="34" charset="0"/>
              </a:rPr>
              <a:t>الأسباب الأساسية لتوقف القطارات</a:t>
            </a:r>
          </a:p>
        </p:txBody>
      </p:sp>
      <p:sp>
        <p:nvSpPr>
          <p:cNvPr id="3" name="Content Placeholder 2"/>
          <p:cNvSpPr>
            <a:spLocks noGrp="1"/>
          </p:cNvSpPr>
          <p:nvPr>
            <p:ph idx="1"/>
          </p:nvPr>
        </p:nvSpPr>
        <p:spPr>
          <a:xfrm>
            <a:off x="912815" y="3738885"/>
            <a:ext cx="10016104" cy="2585721"/>
          </a:xfrm>
        </p:spPr>
        <p:txBody>
          <a:bodyPr>
            <a:normAutofit/>
          </a:bodyPr>
          <a:lstStyle/>
          <a:p>
            <a:pPr lvl="1" algn="r" rtl="1"/>
            <a:r>
              <a:rPr lang="ar-LB" sz="2800" dirty="0" smtClean="0">
                <a:latin typeface="Arial" panose="020B0604020202020204" pitchFamily="34" charset="0"/>
                <a:cs typeface="Arial" panose="020B0604020202020204" pitchFamily="34" charset="0"/>
              </a:rPr>
              <a:t>الاعتداءات العشوائية على سكك الحديد</a:t>
            </a:r>
          </a:p>
          <a:p>
            <a:pPr lvl="1" algn="r" rtl="1"/>
            <a:r>
              <a:rPr lang="ar-LB" sz="2800" dirty="0" smtClean="0">
                <a:latin typeface="Arial" panose="020B0604020202020204" pitchFamily="34" charset="0"/>
                <a:cs typeface="Arial" panose="020B0604020202020204" pitchFamily="34" charset="0"/>
              </a:rPr>
              <a:t>وغياب التخطيط اللازم لإعادة إحياء هذا القطاع</a:t>
            </a: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186</a:t>
            </a:fld>
            <a:endParaRPr lang="en-US" sz="1400" dirty="0">
              <a:solidFill>
                <a:prstClr val="black"/>
              </a:solidFill>
              <a:latin typeface="Lora"/>
            </a:endParaRPr>
          </a:p>
        </p:txBody>
      </p:sp>
      <p:sp>
        <p:nvSpPr>
          <p:cNvPr id="6" name="Rectangle 5"/>
          <p:cNvSpPr/>
          <p:nvPr/>
        </p:nvSpPr>
        <p:spPr>
          <a:xfrm>
            <a:off x="2741615" y="1524000"/>
            <a:ext cx="8302084" cy="2677656"/>
          </a:xfrm>
          <a:prstGeom prst="rect">
            <a:avLst/>
          </a:prstGeom>
        </p:spPr>
        <p:txBody>
          <a:bodyPr wrap="square">
            <a:spAutoFit/>
          </a:bodyPr>
          <a:lstStyle/>
          <a:p>
            <a:pPr algn="just" rtl="1">
              <a:lnSpc>
                <a:spcPct val="120000"/>
              </a:lnSpc>
              <a:spcAft>
                <a:spcPts val="400"/>
              </a:spcAft>
              <a:tabLst>
                <a:tab pos="1260475" algn="l"/>
              </a:tabLst>
            </a:pPr>
            <a:r>
              <a:rPr lang="ar-LB" sz="2800" dirty="0">
                <a:solidFill>
                  <a:prstClr val="black"/>
                </a:solidFill>
                <a:latin typeface="Arial" panose="020B0604020202020204" pitchFamily="34" charset="0"/>
                <a:ea typeface="Times New Roman" panose="02020603050405020304" pitchFamily="18" charset="0"/>
                <a:cs typeface="Arial" panose="020B0604020202020204" pitchFamily="34" charset="0"/>
              </a:rPr>
              <a:t>منذ آخر رحلة للقطار عام 1995، ينتظر لبنان واللبنانيون إعادة تفعيل سكك الحديد، مع ما يعانونه من مشكلات يومية في المواصلات، في ظل عدم وجود خطة للنقل العام، وغياب القرار السياسي الجدي للشروع في هذه </a:t>
            </a:r>
            <a:r>
              <a:rPr lang="ar-LB" sz="2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المهمة</a:t>
            </a:r>
            <a:r>
              <a:rPr lang="en-US" sz="2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ar-LB" sz="2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من هنا نأتي الى ذكر أهم الأسباب لتوقف القطارات عن العمل و نذكر منها:</a:t>
            </a:r>
            <a:endPar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417915702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2012" y="609601"/>
            <a:ext cx="4872217" cy="1371599"/>
          </a:xfrm>
        </p:spPr>
        <p:txBody>
          <a:bodyPr/>
          <a:lstStyle/>
          <a:p>
            <a:pPr algn="r" rtl="1"/>
            <a:r>
              <a:rPr lang="ar-LB" b="1" dirty="0">
                <a:latin typeface="Arial" panose="020B0604020202020204" pitchFamily="34" charset="0"/>
                <a:cs typeface="Arial" panose="020B0604020202020204" pitchFamily="34" charset="0"/>
              </a:rPr>
              <a:t>وضع سكة الحديد الحالي </a:t>
            </a:r>
          </a:p>
        </p:txBody>
      </p:sp>
      <p:sp>
        <p:nvSpPr>
          <p:cNvPr id="3" name="Content Placeholder 2"/>
          <p:cNvSpPr>
            <a:spLocks noGrp="1"/>
          </p:cNvSpPr>
          <p:nvPr>
            <p:ph idx="1"/>
          </p:nvPr>
        </p:nvSpPr>
        <p:spPr>
          <a:xfrm>
            <a:off x="1827212" y="1676399"/>
            <a:ext cx="8686800" cy="3581401"/>
          </a:xfrm>
        </p:spPr>
        <p:txBody>
          <a:bodyPr>
            <a:normAutofit/>
          </a:bodyPr>
          <a:lstStyle/>
          <a:p>
            <a:pPr algn="r" rtl="1"/>
            <a:r>
              <a:rPr lang="ar-LB" sz="2800" dirty="0">
                <a:latin typeface="Arial" panose="020B0604020202020204" pitchFamily="34" charset="0"/>
                <a:cs typeface="Arial" panose="020B0604020202020204" pitchFamily="34" charset="0"/>
              </a:rPr>
              <a:t>هناك قطارات صالحة للسير في لبنان، وتعمل على المازوت كالعديد من القطارات في أوروبا، و هناك سكك حديد تم شراؤها عام 2003، وهي لا تزال في مرفأ طرابلس تنتظر الوقت المناسب لاستخدامها.</a:t>
            </a:r>
            <a:endParaRPr lang="en-US" sz="2800" dirty="0">
              <a:latin typeface="Arial" panose="020B0604020202020204" pitchFamily="34" charset="0"/>
              <a:cs typeface="Arial" panose="020B0604020202020204" pitchFamily="34" charset="0"/>
            </a:endParaRPr>
          </a:p>
          <a:p>
            <a:pPr algn="r" rtl="1"/>
            <a:r>
              <a:rPr lang="ar-LB" sz="2800" dirty="0">
                <a:latin typeface="Arial" panose="020B0604020202020204" pitchFamily="34" charset="0"/>
                <a:cs typeface="Arial" panose="020B0604020202020204" pitchFamily="34" charset="0"/>
              </a:rPr>
              <a:t>قسما كبيرا من </a:t>
            </a:r>
            <a:r>
              <a:rPr lang="ar-LB" sz="2800" dirty="0" smtClean="0">
                <a:latin typeface="Arial" panose="020B0604020202020204" pitchFamily="34" charset="0"/>
                <a:cs typeface="Arial" panose="020B0604020202020204" pitchFamily="34" charset="0"/>
              </a:rPr>
              <a:t>سكك </a:t>
            </a:r>
            <a:r>
              <a:rPr lang="ar-LB" sz="2800" dirty="0">
                <a:latin typeface="Arial" panose="020B0604020202020204" pitchFamily="34" charset="0"/>
                <a:cs typeface="Arial" panose="020B0604020202020204" pitchFamily="34" charset="0"/>
              </a:rPr>
              <a:t>الحديد يؤجر مواقف للسيارات واستثمارات موقتة (مرائب للسيارات ومشاريع سياحية وتجارية</a:t>
            </a:r>
            <a:r>
              <a:rPr lang="ar-LB" sz="2800" dirty="0" smtClean="0">
                <a:latin typeface="Arial" panose="020B0604020202020204" pitchFamily="34" charset="0"/>
                <a:cs typeface="Arial" panose="020B0604020202020204" pitchFamily="34" charset="0"/>
              </a:rPr>
              <a:t>)</a:t>
            </a:r>
          </a:p>
          <a:p>
            <a:pPr algn="r" rtl="1"/>
            <a:r>
              <a:rPr lang="ar-LB" sz="2800" dirty="0">
                <a:latin typeface="Arial" panose="020B0604020202020204" pitchFamily="34" charset="0"/>
                <a:cs typeface="Arial" panose="020B0604020202020204" pitchFamily="34" charset="0"/>
              </a:rPr>
              <a:t>يتم بيع أكثر من 300 باص كخرضوات وبعض قطع السكك.</a:t>
            </a:r>
            <a:endParaRPr lang="en-US" sz="2800" dirty="0">
              <a:latin typeface="Arial" panose="020B0604020202020204" pitchFamily="34" charset="0"/>
              <a:cs typeface="Arial" panose="020B0604020202020204" pitchFamily="34" charset="0"/>
            </a:endParaRPr>
          </a:p>
        </p:txBody>
      </p:sp>
      <p:sp>
        <p:nvSpPr>
          <p:cNvPr id="6"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187</a:t>
            </a:fld>
            <a:endParaRPr lang="en-US" sz="1400" dirty="0">
              <a:solidFill>
                <a:prstClr val="black"/>
              </a:solidFill>
              <a:latin typeface="Lora"/>
            </a:endParaRPr>
          </a:p>
        </p:txBody>
      </p:sp>
    </p:spTree>
    <p:extLst>
      <p:ext uri="{BB962C8B-B14F-4D97-AF65-F5344CB8AC3E}">
        <p14:creationId xmlns:p14="http://schemas.microsoft.com/office/powerpoint/2010/main" xmlns="" val="162094746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815" y="838204"/>
            <a:ext cx="6091417" cy="1295399"/>
          </a:xfrm>
        </p:spPr>
        <p:txBody>
          <a:bodyPr/>
          <a:lstStyle/>
          <a:p>
            <a:pPr algn="r" rtl="1"/>
            <a:r>
              <a:rPr lang="ar-LB" b="1" dirty="0">
                <a:latin typeface="Arial" panose="020B0604020202020204" pitchFamily="34" charset="0"/>
                <a:cs typeface="Arial" panose="020B0604020202020204" pitchFamily="34" charset="0"/>
              </a:rPr>
              <a:t>التعديات على أجزاء سكة الحديد</a:t>
            </a:r>
            <a:endParaRPr lang="en-US" b="1" dirty="0"/>
          </a:p>
        </p:txBody>
      </p:sp>
      <p:sp>
        <p:nvSpPr>
          <p:cNvPr id="5"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188</a:t>
            </a:fld>
            <a:endParaRPr lang="en-US" sz="1400" dirty="0">
              <a:solidFill>
                <a:prstClr val="black"/>
              </a:solidFill>
              <a:latin typeface="Lora"/>
            </a:endParaRPr>
          </a:p>
        </p:txBody>
      </p:sp>
      <p:sp>
        <p:nvSpPr>
          <p:cNvPr id="6" name="TextBox 5"/>
          <p:cNvSpPr txBox="1"/>
          <p:nvPr/>
        </p:nvSpPr>
        <p:spPr>
          <a:xfrm>
            <a:off x="2453180" y="2057400"/>
            <a:ext cx="7908432" cy="3970318"/>
          </a:xfrm>
          <a:prstGeom prst="rect">
            <a:avLst/>
          </a:prstGeom>
          <a:noFill/>
        </p:spPr>
        <p:txBody>
          <a:bodyPr wrap="square" rtlCol="0">
            <a:spAutoFit/>
          </a:bodyPr>
          <a:lstStyle/>
          <a:p>
            <a:pPr algn="r" rtl="1"/>
            <a:r>
              <a:rPr lang="ar-LB" sz="2800" dirty="0" smtClean="0">
                <a:solidFill>
                  <a:prstClr val="black"/>
                </a:solidFill>
                <a:latin typeface="Arial" panose="020B0604020202020204" pitchFamily="34" charset="0"/>
                <a:cs typeface="Arial" panose="020B0604020202020204" pitchFamily="34" charset="0"/>
              </a:rPr>
              <a:t>هناك تعديات عدة على أجزاء سكة حديد لبنان فمثلا :</a:t>
            </a:r>
          </a:p>
          <a:p>
            <a:pPr algn="r" rtl="1"/>
            <a:endParaRPr lang="ar-LB" sz="2800" dirty="0" smtClean="0">
              <a:solidFill>
                <a:prstClr val="black"/>
              </a:solidFill>
              <a:latin typeface="Arial" panose="020B0604020202020204" pitchFamily="34" charset="0"/>
              <a:cs typeface="Arial" panose="020B0604020202020204" pitchFamily="34" charset="0"/>
            </a:endParaRPr>
          </a:p>
          <a:p>
            <a:pPr marL="285750" indent="-285750" algn="just" rtl="1">
              <a:buFont typeface="Arial" panose="020B0604020202020204" pitchFamily="34" charset="0"/>
              <a:buChar char="•"/>
            </a:pPr>
            <a:r>
              <a:rPr lang="ar-LB" sz="2800" dirty="0">
                <a:solidFill>
                  <a:srgbClr val="000000"/>
                </a:solidFill>
                <a:latin typeface="Arial" panose="020B0604020202020204" pitchFamily="34" charset="0"/>
                <a:cs typeface="Arial" panose="020B0604020202020204" pitchFamily="34" charset="0"/>
              </a:rPr>
              <a:t>محطة مار مخايل التاريخية تحولت ملهى ليلياً ومحطة عاريا مكباً للنفايات. أما المحطات الأخرى، فيتم سرقة ما توافر من حديد فيها فيما تحول بعضها الآخر الى مراع للمواشي</a:t>
            </a:r>
          </a:p>
          <a:p>
            <a:pPr marL="285750" indent="-285750" algn="just" rtl="1">
              <a:buFont typeface="Arial" panose="020B0604020202020204" pitchFamily="34" charset="0"/>
              <a:buChar char="•"/>
            </a:pPr>
            <a:r>
              <a:rPr lang="ar-LB" sz="2800" dirty="0">
                <a:solidFill>
                  <a:prstClr val="black"/>
                </a:solidFill>
                <a:latin typeface="Arial" panose="020B0604020202020204" pitchFamily="34" charset="0"/>
                <a:cs typeface="Arial" panose="020B0604020202020204" pitchFamily="34" charset="0"/>
              </a:rPr>
              <a:t>لا تزال أراضي سكك الحديد مستباحة، فهناك أكثر من 2000 تعدّ عليها، منها 1500 قُدمت فيها دعاوى، و500 «غُضّ عنها الطرف»</a:t>
            </a:r>
            <a:endParaRPr lang="en-US" sz="2800" dirty="0">
              <a:solidFill>
                <a:prstClr val="black"/>
              </a:solidFill>
              <a:latin typeface="Arial" panose="020B0604020202020204" pitchFamily="34" charset="0"/>
              <a:cs typeface="Arial" panose="020B0604020202020204" pitchFamily="34" charset="0"/>
            </a:endParaRPr>
          </a:p>
          <a:p>
            <a:pPr algn="r" rtl="1"/>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9118722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612" y="201528"/>
            <a:ext cx="10016104" cy="1093872"/>
          </a:xfrm>
        </p:spPr>
        <p:txBody>
          <a:bodyPr/>
          <a:lstStyle/>
          <a:p>
            <a:pPr algn="r" rtl="1"/>
            <a:r>
              <a:rPr lang="ar-LB" b="1" dirty="0">
                <a:latin typeface="Arial" panose="020B0604020202020204" pitchFamily="34" charset="0"/>
                <a:cs typeface="Arial" panose="020B0604020202020204" pitchFamily="34" charset="0"/>
              </a:rPr>
              <a:t>ميزانية الدولة المخصصة لسكة الحديد</a:t>
            </a:r>
          </a:p>
        </p:txBody>
      </p:sp>
      <p:sp>
        <p:nvSpPr>
          <p:cNvPr id="8"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189</a:t>
            </a:fld>
            <a:endParaRPr lang="en-US" sz="1400" dirty="0">
              <a:solidFill>
                <a:prstClr val="black"/>
              </a:solidFill>
              <a:latin typeface="Lora"/>
            </a:endParaRPr>
          </a:p>
        </p:txBody>
      </p:sp>
      <p:sp>
        <p:nvSpPr>
          <p:cNvPr id="5" name="Rectangle 4"/>
          <p:cNvSpPr/>
          <p:nvPr/>
        </p:nvSpPr>
        <p:spPr>
          <a:xfrm>
            <a:off x="1624258" y="1302604"/>
            <a:ext cx="9651754" cy="830997"/>
          </a:xfrm>
          <a:prstGeom prst="rect">
            <a:avLst/>
          </a:prstGeom>
        </p:spPr>
        <p:txBody>
          <a:bodyPr wrap="square">
            <a:spAutoFit/>
          </a:bodyPr>
          <a:lstStyle/>
          <a:p>
            <a:pPr algn="r" rtl="1"/>
            <a:r>
              <a:rPr lang="ar-LB" sz="2400" b="1" dirty="0">
                <a:solidFill>
                  <a:srgbClr val="000000"/>
                </a:solidFill>
                <a:latin typeface="Arial" panose="020B0604020202020204" pitchFamily="34" charset="0"/>
                <a:cs typeface="Arial" panose="020B0604020202020204" pitchFamily="34" charset="0"/>
              </a:rPr>
              <a:t>مجموع </a:t>
            </a:r>
            <a:r>
              <a:rPr lang="ar-LB" sz="2400" b="1" dirty="0" smtClean="0">
                <a:solidFill>
                  <a:srgbClr val="000000"/>
                </a:solidFill>
                <a:latin typeface="Arial" panose="020B0604020202020204" pitchFamily="34" charset="0"/>
                <a:cs typeface="Arial" panose="020B0604020202020204" pitchFamily="34" charset="0"/>
              </a:rPr>
              <a:t>الأموال: </a:t>
            </a:r>
            <a:r>
              <a:rPr lang="ar-LB" sz="2400" b="1" dirty="0">
                <a:solidFill>
                  <a:srgbClr val="000000"/>
                </a:solidFill>
                <a:latin typeface="Arial" panose="020B0604020202020204" pitchFamily="34" charset="0"/>
                <a:cs typeface="Arial" panose="020B0604020202020204" pitchFamily="34" charset="0"/>
              </a:rPr>
              <a:t>5 مليارات و864 مليون دولار، والتي خصصت </a:t>
            </a:r>
            <a:r>
              <a:rPr lang="ar-LB" sz="2400" b="1" dirty="0" smtClean="0">
                <a:solidFill>
                  <a:srgbClr val="000000"/>
                </a:solidFill>
                <a:latin typeface="Arial" panose="020B0604020202020204" pitchFamily="34" charset="0"/>
                <a:cs typeface="Arial" panose="020B0604020202020204" pitchFamily="34" charset="0"/>
              </a:rPr>
              <a:t>بمجملها لقطاع النقل توزعت بنسب متفاوتة على الشكل التالي:</a:t>
            </a:r>
            <a:endParaRPr lang="en-US" sz="2400" b="1" dirty="0">
              <a:solidFill>
                <a:prstClr val="black"/>
              </a:solidFill>
              <a:latin typeface="Arial" panose="020B0604020202020204" pitchFamily="34" charset="0"/>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xmlns="" val="1420576913"/>
              </p:ext>
            </p:extLst>
          </p:nvPr>
        </p:nvGraphicFramePr>
        <p:xfrm>
          <a:off x="1624258" y="1997721"/>
          <a:ext cx="5765554" cy="440308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7389811" y="2286000"/>
            <a:ext cx="3429001" cy="3631763"/>
          </a:xfrm>
          <a:prstGeom prst="rect">
            <a:avLst/>
          </a:prstGeom>
        </p:spPr>
        <p:txBody>
          <a:bodyPr wrap="square">
            <a:spAutoFit/>
          </a:bodyPr>
          <a:lstStyle/>
          <a:p>
            <a:pPr marL="285750" indent="-285750" algn="r" rtl="1">
              <a:buFont typeface="Arial" panose="020B0604020202020204" pitchFamily="34" charset="0"/>
              <a:buChar char="•"/>
            </a:pPr>
            <a:r>
              <a:rPr lang="ar-LB" sz="2400" b="1" dirty="0" smtClean="0">
                <a:solidFill>
                  <a:srgbClr val="000000"/>
                </a:solidFill>
                <a:latin typeface="Arial" panose="020B0604020202020204" pitchFamily="34" charset="0"/>
                <a:cs typeface="Arial" panose="020B0604020202020204" pitchFamily="34" charset="0"/>
              </a:rPr>
              <a:t>1 % لبناء </a:t>
            </a:r>
            <a:r>
              <a:rPr lang="ar-LB" sz="2400" b="1" dirty="0">
                <a:solidFill>
                  <a:srgbClr val="000000"/>
                </a:solidFill>
                <a:latin typeface="Arial" panose="020B0604020202020204" pitchFamily="34" charset="0"/>
                <a:cs typeface="Arial" panose="020B0604020202020204" pitchFamily="34" charset="0"/>
              </a:rPr>
              <a:t>قطار يصل مرفأ طرابلس بالحدود الشمالية مع </a:t>
            </a:r>
            <a:r>
              <a:rPr lang="ar-LB" sz="2400" b="1" dirty="0" smtClean="0">
                <a:solidFill>
                  <a:srgbClr val="000000"/>
                </a:solidFill>
                <a:latin typeface="Arial" panose="020B0604020202020204" pitchFamily="34" charset="0"/>
                <a:cs typeface="Arial" panose="020B0604020202020204" pitchFamily="34" charset="0"/>
              </a:rPr>
              <a:t>سوريا و يبلغ </a:t>
            </a:r>
            <a:r>
              <a:rPr lang="ar-LB" sz="2400" b="1" dirty="0">
                <a:solidFill>
                  <a:prstClr val="black"/>
                </a:solidFill>
                <a:latin typeface="Arial" panose="020B0604020202020204" pitchFamily="34" charset="0"/>
                <a:cs typeface="Arial" panose="020B0604020202020204" pitchFamily="34" charset="0"/>
              </a:rPr>
              <a:t>طول هذا الخط الساحلي </a:t>
            </a:r>
            <a:r>
              <a:rPr lang="ar-LB" sz="2400" b="1" dirty="0" smtClean="0">
                <a:solidFill>
                  <a:prstClr val="black"/>
                </a:solidFill>
                <a:latin typeface="Arial" panose="020B0604020202020204" pitchFamily="34" charset="0"/>
                <a:cs typeface="Arial" panose="020B0604020202020204" pitchFamily="34" charset="0"/>
              </a:rPr>
              <a:t>32 كلم</a:t>
            </a:r>
            <a:endParaRPr lang="en-US" sz="2400" b="1" dirty="0" smtClean="0">
              <a:solidFill>
                <a:prstClr val="black"/>
              </a:solidFill>
              <a:latin typeface="Arial" panose="020B0604020202020204" pitchFamily="34" charset="0"/>
              <a:cs typeface="Arial" panose="020B0604020202020204" pitchFamily="34" charset="0"/>
            </a:endParaRPr>
          </a:p>
          <a:p>
            <a:pPr algn="r" rtl="1"/>
            <a:endParaRPr lang="ar-LB" sz="1400" b="1" dirty="0" smtClean="0">
              <a:solidFill>
                <a:prstClr val="black"/>
              </a:solidFill>
              <a:latin typeface="Arial" panose="020B0604020202020204" pitchFamily="34" charset="0"/>
              <a:cs typeface="Arial" panose="020B0604020202020204" pitchFamily="34" charset="0"/>
            </a:endParaRPr>
          </a:p>
          <a:p>
            <a:pPr marL="285750" indent="-285750" algn="r" rtl="1">
              <a:buFont typeface="Arial" panose="020B0604020202020204" pitchFamily="34" charset="0"/>
              <a:buChar char="•"/>
            </a:pPr>
            <a:r>
              <a:rPr lang="ar-LB" sz="2400" b="1" dirty="0" smtClean="0">
                <a:solidFill>
                  <a:prstClr val="black"/>
                </a:solidFill>
                <a:latin typeface="Arial" panose="020B0604020202020204" pitchFamily="34" charset="0"/>
                <a:cs typeface="Arial" panose="020B0604020202020204" pitchFamily="34" charset="0"/>
              </a:rPr>
              <a:t>تم إطلاق المناقصات من أجل تنفيذ المرحلة الأولى من هذا المشروع، ولكن توقف العمل به، بسبب عدم توافر الاعتمادات المالية اللازمة.</a:t>
            </a:r>
            <a:r>
              <a:rPr lang="ar-LB" sz="2400" b="1" dirty="0">
                <a:solidFill>
                  <a:prstClr val="black"/>
                </a:solidFill>
                <a:latin typeface="Arial" panose="020B0604020202020204" pitchFamily="34" charset="0"/>
                <a:cs typeface="Arial" panose="020B0604020202020204" pitchFamily="34" charset="0"/>
              </a:rPr>
              <a:t> </a:t>
            </a:r>
            <a:endParaRPr lang="en-US" sz="2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876914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3812" y="1447800"/>
            <a:ext cx="3071866" cy="4267200"/>
          </a:xfrm>
        </p:spPr>
        <p:txBody>
          <a:bodyPr>
            <a:normAutofit lnSpcReduction="10000"/>
          </a:bodyPr>
          <a:lstStyle/>
          <a:p>
            <a:pPr algn="r" rtl="1"/>
            <a:r>
              <a:rPr lang="ar-SA" sz="2400" b="1" dirty="0"/>
              <a:t>رأس </a:t>
            </a:r>
            <a:r>
              <a:rPr lang="ar-SA" sz="2400" b="1" dirty="0" smtClean="0"/>
              <a:t>المال</a:t>
            </a:r>
            <a:endParaRPr lang="ar-LB" sz="2400" b="1" dirty="0" smtClean="0"/>
          </a:p>
          <a:p>
            <a:pPr lvl="1" algn="r" rtl="1"/>
            <a:r>
              <a:rPr lang="ar-LB" sz="2000" dirty="0" smtClean="0"/>
              <a:t>ن</a:t>
            </a:r>
            <a:r>
              <a:rPr lang="ar-SA" sz="2000" dirty="0" smtClean="0"/>
              <a:t>جد </a:t>
            </a:r>
            <a:r>
              <a:rPr lang="ar-SA" sz="2000" dirty="0"/>
              <a:t>تحت مخزون رأس </a:t>
            </a:r>
            <a:r>
              <a:rPr lang="ar-SA" sz="2000" dirty="0" smtClean="0"/>
              <a:t>المال</a:t>
            </a:r>
            <a:r>
              <a:rPr lang="ar-LB" sz="2000" dirty="0" smtClean="0"/>
              <a:t>:</a:t>
            </a:r>
            <a:r>
              <a:rPr lang="ar-SA" sz="2000" dirty="0" smtClean="0"/>
              <a:t> </a:t>
            </a:r>
            <a:r>
              <a:rPr lang="ar-SA" sz="2000" dirty="0"/>
              <a:t>المتوسط السنوي للأصول الثابتة القابلة للتكرار بالأسعار </a:t>
            </a:r>
            <a:r>
              <a:rPr lang="ar-SA" sz="2000" dirty="0" smtClean="0"/>
              <a:t>الثابتة</a:t>
            </a:r>
            <a:endParaRPr lang="ar-LB" sz="2000" dirty="0" smtClean="0"/>
          </a:p>
          <a:p>
            <a:pPr lvl="1" algn="r" rtl="1"/>
            <a:r>
              <a:rPr lang="ar-SA" sz="2000" dirty="0" smtClean="0"/>
              <a:t>الأصول </a:t>
            </a:r>
            <a:r>
              <a:rPr lang="ar-SA" sz="2000" dirty="0"/>
              <a:t>الثابتة تنشأ من خلال </a:t>
            </a:r>
            <a:r>
              <a:rPr lang="ar-SA" sz="2000" dirty="0" smtClean="0"/>
              <a:t>الاستثمارات</a:t>
            </a:r>
            <a:r>
              <a:rPr lang="ar-LB" sz="2000" dirty="0" smtClean="0"/>
              <a:t>,</a:t>
            </a:r>
            <a:r>
              <a:rPr lang="ar-SA" sz="2000" dirty="0" smtClean="0"/>
              <a:t> </a:t>
            </a:r>
            <a:r>
              <a:rPr lang="ar-SA" sz="2000" dirty="0"/>
              <a:t>هذا هو السبب في أن رأس المال يعتمد على </a:t>
            </a:r>
            <a:r>
              <a:rPr lang="ar-SA" sz="2000" dirty="0" smtClean="0"/>
              <a:t>الاستثمارات </a:t>
            </a:r>
            <a:endParaRPr lang="ar-LB" sz="2000" dirty="0" smtClean="0"/>
          </a:p>
          <a:p>
            <a:pPr lvl="1" algn="r" rtl="1"/>
            <a:r>
              <a:rPr lang="ar-SA" sz="2000" dirty="0" smtClean="0"/>
              <a:t>يتميز </a:t>
            </a:r>
            <a:r>
              <a:rPr lang="ar-SA" sz="2000" dirty="0"/>
              <a:t>رأس المال </a:t>
            </a:r>
            <a:r>
              <a:rPr lang="ar-SA" sz="2000" dirty="0" smtClean="0"/>
              <a:t>أيضا</a:t>
            </a:r>
            <a:r>
              <a:rPr lang="ar-LB" sz="2000" dirty="0" smtClean="0"/>
              <a:t>ً</a:t>
            </a:r>
            <a:r>
              <a:rPr lang="ar-SA" sz="2000" dirty="0" smtClean="0"/>
              <a:t> </a:t>
            </a:r>
            <a:r>
              <a:rPr lang="ar-SA" sz="2000" dirty="0"/>
              <a:t>بتصرف الأصول </a:t>
            </a:r>
            <a:r>
              <a:rPr lang="ar-SA" sz="2000" dirty="0" smtClean="0"/>
              <a:t>الثابتة</a:t>
            </a:r>
            <a:endParaRPr lang="ar-LB" sz="2000" dirty="0"/>
          </a:p>
          <a:p>
            <a:pPr algn="r" rtl="1"/>
            <a:r>
              <a:rPr lang="ar-LB" sz="2000" dirty="0" smtClean="0"/>
              <a:t>إن </a:t>
            </a:r>
            <a:r>
              <a:rPr lang="ar-SA" sz="2000" dirty="0" smtClean="0"/>
              <a:t>رأس </a:t>
            </a:r>
            <a:r>
              <a:rPr lang="ar-SA" sz="2000" dirty="0"/>
              <a:t>المال هو الحجم الذي يحدد محفظة </a:t>
            </a:r>
            <a:r>
              <a:rPr lang="ar-SA" sz="2000" dirty="0" smtClean="0"/>
              <a:t>الاستثمار</a:t>
            </a:r>
            <a:endParaRPr lang="en-US" sz="2400" dirty="0" smtClean="0"/>
          </a:p>
        </p:txBody>
      </p:sp>
      <p:sp>
        <p:nvSpPr>
          <p:cNvPr id="5" name="Slide Number Placeholder 4"/>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19</a:t>
            </a:fld>
            <a:endParaRPr lang="en-US">
              <a:solidFill>
                <a:prstClr val="black"/>
              </a:solidFill>
            </a:endParaRPr>
          </a:p>
        </p:txBody>
      </p:sp>
      <p:sp>
        <p:nvSpPr>
          <p:cNvPr id="2" name="Title 1"/>
          <p:cNvSpPr>
            <a:spLocks noGrp="1"/>
          </p:cNvSpPr>
          <p:nvPr>
            <p:ph type="title"/>
          </p:nvPr>
        </p:nvSpPr>
        <p:spPr>
          <a:xfrm>
            <a:off x="406294" y="228600"/>
            <a:ext cx="11579384" cy="838200"/>
          </a:xfrm>
        </p:spPr>
        <p:txBody>
          <a:bodyPr/>
          <a:lstStyle/>
          <a:p>
            <a:pPr algn="r" rtl="1"/>
            <a:r>
              <a:rPr lang="ar-SA" b="1" dirty="0">
                <a:effectLst/>
              </a:rPr>
              <a:t>إمكانيات الإنتاج</a:t>
            </a:r>
            <a:endParaRPr lang="fr-FR" b="1" dirty="0"/>
          </a:p>
        </p:txBody>
      </p:sp>
      <p:pic>
        <p:nvPicPr>
          <p:cNvPr id="4" name="Picture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1814" y="1524004"/>
            <a:ext cx="8458200" cy="4495801"/>
          </a:xfrm>
          <a:prstGeom prst="rect">
            <a:avLst/>
          </a:prstGeom>
          <a:noFill/>
          <a:ln>
            <a:noFill/>
          </a:ln>
        </p:spPr>
      </p:pic>
      <p:sp>
        <p:nvSpPr>
          <p:cNvPr id="8" name="Content Placeholder 2"/>
          <p:cNvSpPr txBox="1">
            <a:spLocks/>
          </p:cNvSpPr>
          <p:nvPr/>
        </p:nvSpPr>
        <p:spPr>
          <a:xfrm>
            <a:off x="4165546" y="1143000"/>
            <a:ext cx="4443466" cy="5334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gn="r" rtl="1">
              <a:buClr>
                <a:srgbClr val="2DA2BF"/>
              </a:buClr>
            </a:pPr>
            <a:r>
              <a:rPr lang="ar-SA" sz="2400" b="1" dirty="0" smtClean="0">
                <a:solidFill>
                  <a:srgbClr val="464646"/>
                </a:solidFill>
              </a:rPr>
              <a:t>نموذج لمخزون رأس المال </a:t>
            </a:r>
            <a:endParaRPr lang="en-US" sz="2400" b="1" dirty="0" smtClean="0">
              <a:solidFill>
                <a:srgbClr val="464646"/>
              </a:solidFill>
            </a:endParaRPr>
          </a:p>
          <a:p>
            <a:pPr algn="r" rtl="1">
              <a:buClr>
                <a:srgbClr val="2DA2BF"/>
              </a:buClr>
            </a:pPr>
            <a:endParaRPr lang="fr-FR" sz="2400" dirty="0">
              <a:solidFill>
                <a:srgbClr val="464646"/>
              </a:solidFill>
            </a:endParaRPr>
          </a:p>
        </p:txBody>
      </p:sp>
      <p:cxnSp>
        <p:nvCxnSpPr>
          <p:cNvPr id="10" name="Straight Connector 9"/>
          <p:cNvCxnSpPr/>
          <p:nvPr/>
        </p:nvCxnSpPr>
        <p:spPr>
          <a:xfrm>
            <a:off x="8990012" y="1485900"/>
            <a:ext cx="0" cy="49911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8928471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3212" y="1380087"/>
            <a:ext cx="3572424" cy="674181"/>
          </a:xfrm>
        </p:spPr>
        <p:txBody>
          <a:bodyPr>
            <a:noAutofit/>
          </a:bodyPr>
          <a:lstStyle/>
          <a:p>
            <a:pPr algn="r" rtl="1"/>
            <a:r>
              <a:rPr lang="ar-LB" b="1" dirty="0" smtClean="0">
                <a:latin typeface="Arial" panose="020B0604020202020204" pitchFamily="34" charset="0"/>
                <a:cs typeface="Arial" panose="020B0604020202020204" pitchFamily="34" charset="0"/>
              </a:rPr>
              <a:t>خريطة سكة الحديد</a:t>
            </a:r>
            <a:endParaRPr lang="en-US" b="1" dirty="0"/>
          </a:p>
        </p:txBody>
      </p:sp>
      <p:sp>
        <p:nvSpPr>
          <p:cNvPr id="15"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190</a:t>
            </a:fld>
            <a:endParaRPr lang="en-US" sz="1400" dirty="0">
              <a:solidFill>
                <a:prstClr val="black"/>
              </a:solidFill>
              <a:latin typeface="Lora"/>
            </a:endParaRPr>
          </a:p>
        </p:txBody>
      </p:sp>
      <p:grpSp>
        <p:nvGrpSpPr>
          <p:cNvPr id="5" name="Group 4"/>
          <p:cNvGrpSpPr/>
          <p:nvPr/>
        </p:nvGrpSpPr>
        <p:grpSpPr>
          <a:xfrm>
            <a:off x="1293812" y="631378"/>
            <a:ext cx="6406859" cy="5464622"/>
            <a:chOff x="1109615" y="314960"/>
            <a:chExt cx="6408528" cy="5464622"/>
          </a:xfrm>
        </p:grpSpPr>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88466" y="314960"/>
              <a:ext cx="6329677" cy="5464622"/>
            </a:xfrm>
            <a:prstGeom prst="rect">
              <a:avLst/>
            </a:prstGeom>
          </p:spPr>
        </p:pic>
        <p:grpSp>
          <p:nvGrpSpPr>
            <p:cNvPr id="11" name="Group 10"/>
            <p:cNvGrpSpPr/>
            <p:nvPr/>
          </p:nvGrpSpPr>
          <p:grpSpPr>
            <a:xfrm>
              <a:off x="1109615" y="2208284"/>
              <a:ext cx="6235626" cy="2404622"/>
              <a:chOff x="1907623" y="2579586"/>
              <a:chExt cx="6177064" cy="2292721"/>
            </a:xfrm>
          </p:grpSpPr>
          <p:sp>
            <p:nvSpPr>
              <p:cNvPr id="8" name="Rectangle 7"/>
              <p:cNvSpPr/>
              <p:nvPr/>
            </p:nvSpPr>
            <p:spPr>
              <a:xfrm>
                <a:off x="3863693" y="4256054"/>
                <a:ext cx="2135579" cy="616253"/>
              </a:xfrm>
              <a:prstGeom prst="rect">
                <a:avLst/>
              </a:prstGeom>
            </p:spPr>
            <p:txBody>
              <a:bodyPr wrap="square">
                <a:spAutoFit/>
              </a:bodyPr>
              <a:lstStyle/>
              <a:p>
                <a:r>
                  <a:rPr lang="ar-LB" b="1" dirty="0" smtClean="0">
                    <a:solidFill>
                      <a:srgbClr val="FF0000"/>
                    </a:solidFill>
                    <a:latin typeface="Arial" panose="020B0604020202020204" pitchFamily="34" charset="0"/>
                    <a:cs typeface="Arial" panose="020B0604020202020204" pitchFamily="34" charset="0"/>
                  </a:rPr>
                  <a:t> بيروت – الرياق - الحدود السورية 82 </a:t>
                </a:r>
                <a:r>
                  <a:rPr lang="ar-LB" b="1" dirty="0">
                    <a:solidFill>
                      <a:srgbClr val="FF0000"/>
                    </a:solidFill>
                    <a:latin typeface="Arial" panose="020B0604020202020204" pitchFamily="34" charset="0"/>
                    <a:cs typeface="Arial" panose="020B0604020202020204" pitchFamily="34" charset="0"/>
                  </a:rPr>
                  <a:t>كلم </a:t>
                </a:r>
                <a:endParaRPr lang="en-US" b="1" dirty="0">
                  <a:solidFill>
                    <a:srgbClr val="FF0000"/>
                  </a:solidFill>
                </a:endParaRPr>
              </a:p>
            </p:txBody>
          </p:sp>
          <p:sp>
            <p:nvSpPr>
              <p:cNvPr id="9" name="Rectangle 8"/>
              <p:cNvSpPr/>
              <p:nvPr/>
            </p:nvSpPr>
            <p:spPr>
              <a:xfrm>
                <a:off x="6012097" y="2579586"/>
                <a:ext cx="2072590" cy="352145"/>
              </a:xfrm>
              <a:prstGeom prst="rect">
                <a:avLst/>
              </a:prstGeom>
            </p:spPr>
            <p:txBody>
              <a:bodyPr wrap="none">
                <a:spAutoFit/>
              </a:bodyPr>
              <a:lstStyle/>
              <a:p>
                <a:r>
                  <a:rPr lang="ar-LB" b="1" dirty="0" smtClean="0">
                    <a:solidFill>
                      <a:srgbClr val="FF0000"/>
                    </a:solidFill>
                    <a:latin typeface="Arial" panose="020B0604020202020204" pitchFamily="34" charset="0"/>
                    <a:cs typeface="Arial" panose="020B0604020202020204" pitchFamily="34" charset="0"/>
                  </a:rPr>
                  <a:t>الرياق – القصير 91 </a:t>
                </a:r>
                <a:r>
                  <a:rPr lang="ar-LB" b="1" dirty="0">
                    <a:solidFill>
                      <a:srgbClr val="FF0000"/>
                    </a:solidFill>
                    <a:latin typeface="Arial" panose="020B0604020202020204" pitchFamily="34" charset="0"/>
                    <a:cs typeface="Arial" panose="020B0604020202020204" pitchFamily="34" charset="0"/>
                  </a:rPr>
                  <a:t>كلم </a:t>
                </a:r>
                <a:endParaRPr lang="en-US" b="1" dirty="0">
                  <a:solidFill>
                    <a:srgbClr val="FF0000"/>
                  </a:solidFill>
                </a:endParaRPr>
              </a:p>
            </p:txBody>
          </p:sp>
          <p:sp>
            <p:nvSpPr>
              <p:cNvPr id="7" name="Rectangle 6"/>
              <p:cNvSpPr/>
              <p:nvPr/>
            </p:nvSpPr>
            <p:spPr>
              <a:xfrm>
                <a:off x="1907623" y="2791525"/>
                <a:ext cx="2601378" cy="352145"/>
              </a:xfrm>
              <a:prstGeom prst="rect">
                <a:avLst/>
              </a:prstGeom>
            </p:spPr>
            <p:txBody>
              <a:bodyPr wrap="none">
                <a:spAutoFit/>
              </a:bodyPr>
              <a:lstStyle/>
              <a:p>
                <a:r>
                  <a:rPr lang="ar-LB" b="1" dirty="0" smtClean="0">
                    <a:solidFill>
                      <a:srgbClr val="FF0000"/>
                    </a:solidFill>
                    <a:latin typeface="Arial" panose="020B0604020202020204" pitchFamily="34" charset="0"/>
                    <a:cs typeface="Arial" panose="020B0604020202020204" pitchFamily="34" charset="0"/>
                  </a:rPr>
                  <a:t>طول الساحل اللبناني 233  كلم  </a:t>
                </a:r>
                <a:endParaRPr lang="en-US" b="1" dirty="0">
                  <a:solidFill>
                    <a:srgbClr val="FF0000"/>
                  </a:solidFill>
                </a:endParaRPr>
              </a:p>
            </p:txBody>
          </p:sp>
        </p:grpSp>
        <p:sp>
          <p:nvSpPr>
            <p:cNvPr id="12" name="Rectangle 11"/>
            <p:cNvSpPr/>
            <p:nvPr/>
          </p:nvSpPr>
          <p:spPr>
            <a:xfrm rot="19535891">
              <a:off x="3858473" y="539442"/>
              <a:ext cx="1500974" cy="646331"/>
            </a:xfrm>
            <a:prstGeom prst="rect">
              <a:avLst/>
            </a:prstGeom>
          </p:spPr>
          <p:txBody>
            <a:bodyPr wrap="square">
              <a:spAutoFit/>
            </a:bodyPr>
            <a:lstStyle/>
            <a:p>
              <a:r>
                <a:rPr lang="ar-LB" b="1" dirty="0" smtClean="0">
                  <a:solidFill>
                    <a:srgbClr val="FF0000"/>
                  </a:solidFill>
                  <a:latin typeface="Arial" panose="020B0604020202020204" pitchFamily="34" charset="0"/>
                  <a:cs typeface="Arial" panose="020B0604020202020204" pitchFamily="34" charset="0"/>
                </a:rPr>
                <a:t>طرابلس-العبودية 32 كلم</a:t>
              </a:r>
              <a:endParaRPr lang="en-US" b="1" dirty="0">
                <a:solidFill>
                  <a:srgbClr val="FF0000"/>
                </a:solidFill>
              </a:endParaRPr>
            </a:p>
          </p:txBody>
        </p:sp>
      </p:grpSp>
      <p:pic>
        <p:nvPicPr>
          <p:cNvPr id="14" name="Picture 13"/>
          <p:cNvPicPr/>
          <p:nvPr/>
        </p:nvPicPr>
        <p:blipFill rotWithShape="1">
          <a:blip r:embed="rId4" cstate="print">
            <a:extLst>
              <a:ext uri="{28A0092B-C50C-407E-A947-70E740481C1C}">
                <a14:useLocalDpi xmlns:a14="http://schemas.microsoft.com/office/drawing/2010/main" xmlns="" val="0"/>
              </a:ext>
            </a:extLst>
          </a:blip>
          <a:srcRect l="10210" r="10540"/>
          <a:stretch/>
        </p:blipFill>
        <p:spPr>
          <a:xfrm>
            <a:off x="7330756" y="3550081"/>
            <a:ext cx="4783459" cy="2926925"/>
          </a:xfrm>
          <a:prstGeom prst="rect">
            <a:avLst/>
          </a:prstGeom>
        </p:spPr>
      </p:pic>
    </p:spTree>
    <p:extLst>
      <p:ext uri="{BB962C8B-B14F-4D97-AF65-F5344CB8AC3E}">
        <p14:creationId xmlns:p14="http://schemas.microsoft.com/office/powerpoint/2010/main" xmlns="" val="373754154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2112" y="381000"/>
            <a:ext cx="5130103" cy="910906"/>
          </a:xfrm>
        </p:spPr>
        <p:txBody>
          <a:bodyPr/>
          <a:lstStyle/>
          <a:p>
            <a:r>
              <a:rPr lang="ar-LB" b="1" dirty="0" smtClean="0">
                <a:latin typeface="Arial" panose="020B0604020202020204" pitchFamily="34" charset="0"/>
                <a:cs typeface="Arial" panose="020B0604020202020204" pitchFamily="34" charset="0"/>
              </a:rPr>
              <a:t>مشروع خط البترون-جبيل</a:t>
            </a:r>
            <a:endParaRPr lang="en-US" b="1" dirty="0">
              <a:latin typeface="Arial" panose="020B0604020202020204" pitchFamily="34" charset="0"/>
              <a:cs typeface="Arial" panose="020B0604020202020204" pitchFamily="34" charset="0"/>
            </a:endParaRPr>
          </a:p>
        </p:txBody>
      </p:sp>
      <p:sp>
        <p:nvSpPr>
          <p:cNvPr id="6"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191</a:t>
            </a:fld>
            <a:endParaRPr lang="en-US" sz="1400" dirty="0">
              <a:solidFill>
                <a:prstClr val="black"/>
              </a:solidFill>
              <a:latin typeface="Lora"/>
            </a:endParaRPr>
          </a:p>
        </p:txBody>
      </p:sp>
      <p:pic>
        <p:nvPicPr>
          <p:cNvPr id="5" name="Picture 4"/>
          <p:cNvPicPr/>
          <p:nvPr/>
        </p:nvPicPr>
        <p:blipFill>
          <a:blip r:embed="rId3" cstate="print">
            <a:extLst>
              <a:ext uri="{28A0092B-C50C-407E-A947-70E740481C1C}">
                <a14:useLocalDpi xmlns:a14="http://schemas.microsoft.com/office/drawing/2010/main" xmlns="" val="0"/>
              </a:ext>
            </a:extLst>
          </a:blip>
          <a:stretch>
            <a:fillRect/>
          </a:stretch>
        </p:blipFill>
        <p:spPr>
          <a:xfrm>
            <a:off x="2055815" y="1219200"/>
            <a:ext cx="9448800" cy="5486400"/>
          </a:xfrm>
          <a:prstGeom prst="rect">
            <a:avLst/>
          </a:prstGeom>
        </p:spPr>
      </p:pic>
      <p:sp>
        <p:nvSpPr>
          <p:cNvPr id="7" name="Rechteck 6"/>
          <p:cNvSpPr/>
          <p:nvPr/>
        </p:nvSpPr>
        <p:spPr>
          <a:xfrm>
            <a:off x="1598612" y="457201"/>
            <a:ext cx="4494213" cy="646331"/>
          </a:xfrm>
          <a:prstGeom prst="rect">
            <a:avLst/>
          </a:prstGeom>
        </p:spPr>
        <p:txBody>
          <a:bodyPr wrap="square">
            <a:spAutoFit/>
          </a:bodyPr>
          <a:lstStyle/>
          <a:p>
            <a:pPr algn="r" rtl="1"/>
            <a:r>
              <a:rPr lang="ar-LB" dirty="0" smtClean="0"/>
              <a:t>قدمت جمعية </a:t>
            </a:r>
            <a:r>
              <a:rPr lang="en-US" dirty="0" smtClean="0"/>
              <a:t> train-train </a:t>
            </a:r>
            <a:r>
              <a:rPr lang="ar-LB" dirty="0" smtClean="0"/>
              <a:t>مشروع خط البترون-جبيل و الذي يبلغ طوله 17.3 كلم</a:t>
            </a:r>
            <a:endParaRPr lang="en-US" dirty="0"/>
          </a:p>
        </p:txBody>
      </p:sp>
    </p:spTree>
    <p:extLst>
      <p:ext uri="{BB962C8B-B14F-4D97-AF65-F5344CB8AC3E}">
        <p14:creationId xmlns:p14="http://schemas.microsoft.com/office/powerpoint/2010/main" xmlns="" val="269327440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487877" y="256038"/>
            <a:ext cx="10498830" cy="6267512"/>
            <a:chOff x="1141593" y="465104"/>
            <a:chExt cx="10501564" cy="5511711"/>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02983" y="675036"/>
              <a:ext cx="3109161" cy="211988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a:off x="1516789" y="675036"/>
              <a:ext cx="3182271" cy="21198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42406" y="3498140"/>
              <a:ext cx="3200751" cy="2119882"/>
            </a:xfrm>
            <a:prstGeom prst="rect">
              <a:avLst/>
            </a:prstGeom>
          </p:spPr>
        </p:pic>
        <p:sp>
          <p:nvSpPr>
            <p:cNvPr id="7" name="TextBox 6"/>
            <p:cNvSpPr txBox="1"/>
            <p:nvPr/>
          </p:nvSpPr>
          <p:spPr>
            <a:xfrm>
              <a:off x="1677917" y="2786360"/>
              <a:ext cx="3188499" cy="351861"/>
            </a:xfrm>
            <a:prstGeom prst="rect">
              <a:avLst/>
            </a:prstGeom>
            <a:noFill/>
          </p:spPr>
          <p:txBody>
            <a:bodyPr wrap="square" rtlCol="0">
              <a:spAutoFit/>
            </a:bodyPr>
            <a:lstStyle/>
            <a:p>
              <a:r>
                <a:rPr lang="en-US" sz="2000" dirty="0" smtClean="0">
                  <a:solidFill>
                    <a:prstClr val="black"/>
                  </a:solidFill>
                </a:rPr>
                <a:t>Steel bridge </a:t>
              </a:r>
              <a:r>
                <a:rPr lang="ar-LB" sz="2000" dirty="0" smtClean="0">
                  <a:solidFill>
                    <a:prstClr val="black"/>
                  </a:solidFill>
                </a:rPr>
                <a:t> </a:t>
              </a:r>
              <a:r>
                <a:rPr lang="ar-LB" dirty="0" smtClean="0">
                  <a:solidFill>
                    <a:prstClr val="black"/>
                  </a:solidFill>
                </a:rPr>
                <a:t>جسر حديدي </a:t>
              </a:r>
              <a:endParaRPr lang="en-US" dirty="0">
                <a:solidFill>
                  <a:prstClr val="black"/>
                </a:solidFill>
              </a:endParaRPr>
            </a:p>
          </p:txBody>
        </p:sp>
        <p:sp>
          <p:nvSpPr>
            <p:cNvPr id="8" name="TextBox 7"/>
            <p:cNvSpPr txBox="1"/>
            <p:nvPr/>
          </p:nvSpPr>
          <p:spPr>
            <a:xfrm>
              <a:off x="8569462" y="5600823"/>
              <a:ext cx="2946639" cy="351861"/>
            </a:xfrm>
            <a:prstGeom prst="rect">
              <a:avLst/>
            </a:prstGeom>
            <a:noFill/>
          </p:spPr>
          <p:txBody>
            <a:bodyPr wrap="square" rtlCol="0">
              <a:spAutoFit/>
            </a:bodyPr>
            <a:lstStyle/>
            <a:p>
              <a:r>
                <a:rPr lang="en-US" sz="2000" dirty="0" smtClean="0">
                  <a:solidFill>
                    <a:prstClr val="black"/>
                  </a:solidFill>
                </a:rPr>
                <a:t>Stone bridge</a:t>
              </a:r>
              <a:r>
                <a:rPr lang="ar-LB" sz="2000" dirty="0" smtClean="0">
                  <a:solidFill>
                    <a:prstClr val="black"/>
                  </a:solidFill>
                </a:rPr>
                <a:t> </a:t>
              </a:r>
              <a:r>
                <a:rPr lang="ar-LB" dirty="0" smtClean="0">
                  <a:solidFill>
                    <a:prstClr val="black"/>
                  </a:solidFill>
                </a:rPr>
                <a:t>جسر حجري </a:t>
              </a:r>
              <a:endParaRPr lang="en-US" dirty="0">
                <a:solidFill>
                  <a:prstClr val="black"/>
                </a:solidFill>
              </a:endParaRPr>
            </a:p>
          </p:txBody>
        </p:sp>
        <p:sp>
          <p:nvSpPr>
            <p:cNvPr id="9" name="TextBox 8"/>
            <p:cNvSpPr txBox="1"/>
            <p:nvPr/>
          </p:nvSpPr>
          <p:spPr>
            <a:xfrm>
              <a:off x="5776948" y="2786360"/>
              <a:ext cx="1662983" cy="351861"/>
            </a:xfrm>
            <a:prstGeom prst="rect">
              <a:avLst/>
            </a:prstGeom>
            <a:noFill/>
          </p:spPr>
          <p:txBody>
            <a:bodyPr wrap="square" rtlCol="0">
              <a:spAutoFit/>
            </a:bodyPr>
            <a:lstStyle/>
            <a:p>
              <a:r>
                <a:rPr lang="en-US" sz="2000" dirty="0" smtClean="0">
                  <a:solidFill>
                    <a:prstClr val="black"/>
                  </a:solidFill>
                </a:rPr>
                <a:t>Station</a:t>
              </a:r>
              <a:r>
                <a:rPr lang="ar-LB" dirty="0" smtClean="0">
                  <a:solidFill>
                    <a:prstClr val="black"/>
                  </a:solidFill>
                </a:rPr>
                <a:t> محطة </a:t>
              </a:r>
              <a:endParaRPr lang="en-US" dirty="0">
                <a:solidFill>
                  <a:prstClr val="black"/>
                </a:solidFill>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418011" y="465104"/>
              <a:ext cx="3106419" cy="2329814"/>
            </a:xfrm>
            <a:prstGeom prst="rect">
              <a:avLst/>
            </a:prstGeom>
          </p:spPr>
        </p:pic>
        <p:sp>
          <p:nvSpPr>
            <p:cNvPr id="11" name="TextBox 10"/>
            <p:cNvSpPr txBox="1"/>
            <p:nvPr/>
          </p:nvSpPr>
          <p:spPr>
            <a:xfrm>
              <a:off x="8874341" y="2794918"/>
              <a:ext cx="2210375" cy="595455"/>
            </a:xfrm>
            <a:prstGeom prst="rect">
              <a:avLst/>
            </a:prstGeom>
            <a:noFill/>
          </p:spPr>
          <p:txBody>
            <a:bodyPr wrap="square" rtlCol="0">
              <a:spAutoFit/>
            </a:bodyPr>
            <a:lstStyle/>
            <a:p>
              <a:pPr algn="ctr"/>
              <a:r>
                <a:rPr lang="en-US" sz="2000" dirty="0" smtClean="0">
                  <a:solidFill>
                    <a:prstClr val="black"/>
                  </a:solidFill>
                </a:rPr>
                <a:t>Single-track line </a:t>
              </a:r>
              <a:r>
                <a:rPr lang="ar-LB" dirty="0" smtClean="0">
                  <a:solidFill>
                    <a:prstClr val="black"/>
                  </a:solidFill>
                </a:rPr>
                <a:t>خط أحادي المسار</a:t>
              </a:r>
              <a:endParaRPr lang="en-US" dirty="0">
                <a:solidFill>
                  <a:prstClr val="black"/>
                </a:solidFill>
              </a:endParaRPr>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xmlns="" val="0"/>
                </a:ext>
              </a:extLst>
            </a:blip>
            <a:srcRect b="10687"/>
            <a:stretch/>
          </p:blipFill>
          <p:spPr>
            <a:xfrm flipH="1">
              <a:off x="5008064" y="3271009"/>
              <a:ext cx="3200751" cy="2329814"/>
            </a:xfrm>
            <a:prstGeom prst="rect">
              <a:avLst/>
            </a:prstGeom>
          </p:spPr>
        </p:pic>
        <p:sp>
          <p:nvSpPr>
            <p:cNvPr id="13" name="TextBox 12"/>
            <p:cNvSpPr txBox="1"/>
            <p:nvPr/>
          </p:nvSpPr>
          <p:spPr>
            <a:xfrm>
              <a:off x="5596888" y="5624954"/>
              <a:ext cx="1991257" cy="351861"/>
            </a:xfrm>
            <a:prstGeom prst="rect">
              <a:avLst/>
            </a:prstGeom>
            <a:noFill/>
          </p:spPr>
          <p:txBody>
            <a:bodyPr wrap="square" rtlCol="0">
              <a:spAutoFit/>
            </a:bodyPr>
            <a:lstStyle/>
            <a:p>
              <a:pPr algn="ctr"/>
              <a:r>
                <a:rPr lang="en-US" sz="2000" dirty="0" smtClean="0">
                  <a:solidFill>
                    <a:prstClr val="black"/>
                  </a:solidFill>
                </a:rPr>
                <a:t>Tunnel</a:t>
              </a:r>
              <a:r>
                <a:rPr lang="ar-LB" dirty="0" smtClean="0">
                  <a:solidFill>
                    <a:prstClr val="black"/>
                  </a:solidFill>
                </a:rPr>
                <a:t> نفق </a:t>
              </a:r>
              <a:r>
                <a:rPr lang="en-US" dirty="0" smtClean="0">
                  <a:solidFill>
                    <a:prstClr val="black"/>
                  </a:solidFill>
                </a:rPr>
                <a:t> </a:t>
              </a:r>
              <a:endParaRPr lang="en-US" dirty="0">
                <a:solidFill>
                  <a:prstClr val="black"/>
                </a:solidFill>
              </a:endParaRPr>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xmlns="" val="0"/>
                </a:ext>
              </a:extLst>
            </a:blip>
            <a:srcRect b="8644"/>
            <a:stretch/>
          </p:blipFill>
          <p:spPr>
            <a:xfrm>
              <a:off x="1141593" y="3904701"/>
              <a:ext cx="1863820" cy="1696122"/>
            </a:xfrm>
            <a:prstGeom prst="rect">
              <a:avLst/>
            </a:prstGeom>
          </p:spPr>
        </p:pic>
        <p:sp>
          <p:nvSpPr>
            <p:cNvPr id="15" name="TextBox 14"/>
            <p:cNvSpPr txBox="1"/>
            <p:nvPr/>
          </p:nvSpPr>
          <p:spPr>
            <a:xfrm>
              <a:off x="1593969" y="5600823"/>
              <a:ext cx="3316941" cy="351861"/>
            </a:xfrm>
            <a:prstGeom prst="rect">
              <a:avLst/>
            </a:prstGeom>
            <a:noFill/>
          </p:spPr>
          <p:txBody>
            <a:bodyPr wrap="square" rtlCol="0">
              <a:spAutoFit/>
            </a:bodyPr>
            <a:lstStyle/>
            <a:p>
              <a:r>
                <a:rPr lang="en-US" sz="2000" dirty="0" smtClean="0">
                  <a:solidFill>
                    <a:prstClr val="black"/>
                  </a:solidFill>
                </a:rPr>
                <a:t>Train signal </a:t>
              </a:r>
              <a:r>
                <a:rPr lang="ar-LB" sz="2000" dirty="0" smtClean="0">
                  <a:solidFill>
                    <a:prstClr val="black"/>
                  </a:solidFill>
                </a:rPr>
                <a:t> </a:t>
              </a:r>
              <a:r>
                <a:rPr lang="ar-LB" dirty="0" smtClean="0">
                  <a:solidFill>
                    <a:prstClr val="black"/>
                  </a:solidFill>
                </a:rPr>
                <a:t>اشارة مرور القطار  </a:t>
              </a:r>
              <a:r>
                <a:rPr lang="en-US" dirty="0" smtClean="0">
                  <a:solidFill>
                    <a:prstClr val="black"/>
                  </a:solidFill>
                </a:rPr>
                <a:t> </a:t>
              </a:r>
              <a:endParaRPr lang="en-US" dirty="0">
                <a:solidFill>
                  <a:prstClr val="black"/>
                </a:solidFill>
              </a:endParaRPr>
            </a:p>
          </p:txBody>
        </p:sp>
        <p:pic>
          <p:nvPicPr>
            <p:cNvPr id="16" name="Picture 15"/>
            <p:cNvPicPr>
              <a:picLocks noChangeAspect="1"/>
            </p:cNvPicPr>
            <p:nvPr/>
          </p:nvPicPr>
          <p:blipFill rotWithShape="1">
            <a:blip r:embed="rId9" cstate="print">
              <a:extLst>
                <a:ext uri="{28A0092B-C50C-407E-A947-70E740481C1C}">
                  <a14:useLocalDpi xmlns:a14="http://schemas.microsoft.com/office/drawing/2010/main" xmlns="" val="0"/>
                </a:ext>
              </a:extLst>
            </a:blip>
            <a:srcRect b="8117"/>
            <a:stretch/>
          </p:blipFill>
          <p:spPr>
            <a:xfrm>
              <a:off x="3097803" y="3371163"/>
              <a:ext cx="1584448" cy="2229661"/>
            </a:xfrm>
            <a:prstGeom prst="rect">
              <a:avLst/>
            </a:prstGeom>
          </p:spPr>
        </p:pic>
      </p:grpSp>
      <p:sp>
        <p:nvSpPr>
          <p:cNvPr id="18" name="Slide Number Placeholder 4"/>
          <p:cNvSpPr>
            <a:spLocks noGrp="1"/>
          </p:cNvSpPr>
          <p:nvPr>
            <p:ph type="sldNum" sz="quarter" idx="12"/>
          </p:nvPr>
        </p:nvSpPr>
        <p:spPr>
          <a:xfrm>
            <a:off x="11715591" y="6569079"/>
            <a:ext cx="551023" cy="365125"/>
          </a:xfrm>
        </p:spPr>
        <p:txBody>
          <a:bodyPr/>
          <a:lstStyle/>
          <a:p>
            <a:fld id="{0864C983-6F44-4475-B73D-6F29E92A8BAF}" type="slidenum">
              <a:rPr lang="en-US" sz="1100" smtClean="0">
                <a:solidFill>
                  <a:prstClr val="black"/>
                </a:solidFill>
                <a:latin typeface="Lora"/>
              </a:rPr>
              <a:pPr/>
              <a:t>192</a:t>
            </a:fld>
            <a:endParaRPr lang="en-US" sz="1400" dirty="0">
              <a:solidFill>
                <a:prstClr val="black"/>
              </a:solidFill>
              <a:latin typeface="Lora"/>
            </a:endParaRPr>
          </a:p>
        </p:txBody>
      </p:sp>
    </p:spTree>
    <p:extLst>
      <p:ext uri="{BB962C8B-B14F-4D97-AF65-F5344CB8AC3E}">
        <p14:creationId xmlns:p14="http://schemas.microsoft.com/office/powerpoint/2010/main" xmlns="" val="290578396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1812" y="533400"/>
            <a:ext cx="3272018" cy="716280"/>
          </a:xfrm>
        </p:spPr>
        <p:txBody>
          <a:bodyPr/>
          <a:lstStyle/>
          <a:p>
            <a:pPr algn="r" rtl="1"/>
            <a:r>
              <a:rPr lang="ar-LB" b="1" dirty="0" smtClean="0">
                <a:latin typeface="Arial" panose="020B0604020202020204" pitchFamily="34" charset="0"/>
                <a:cs typeface="Arial" panose="020B0604020202020204" pitchFamily="34" charset="0"/>
              </a:rPr>
              <a:t>أنواع القطارات </a:t>
            </a:r>
            <a:endParaRPr lang="en-US" b="1" dirty="0">
              <a:latin typeface="Arial" panose="020B0604020202020204" pitchFamily="34" charset="0"/>
              <a:cs typeface="Arial" panose="020B0604020202020204" pitchFamily="34" charset="0"/>
            </a:endParaRPr>
          </a:p>
        </p:txBody>
      </p:sp>
      <p:sp>
        <p:nvSpPr>
          <p:cNvPr id="1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193</a:t>
            </a:fld>
            <a:endParaRPr lang="en-US" sz="1400" dirty="0">
              <a:solidFill>
                <a:prstClr val="black"/>
              </a:solidFill>
              <a:latin typeface="Lora"/>
            </a:endParaRPr>
          </a:p>
        </p:txBody>
      </p:sp>
      <p:sp>
        <p:nvSpPr>
          <p:cNvPr id="5" name="TextBox 4"/>
          <p:cNvSpPr txBox="1"/>
          <p:nvPr/>
        </p:nvSpPr>
        <p:spPr>
          <a:xfrm>
            <a:off x="10055820" y="1504893"/>
            <a:ext cx="1829792" cy="430887"/>
          </a:xfrm>
          <a:prstGeom prst="rect">
            <a:avLst/>
          </a:prstGeom>
          <a:noFill/>
        </p:spPr>
        <p:txBody>
          <a:bodyPr wrap="square" rtlCol="0">
            <a:spAutoFit/>
          </a:bodyPr>
          <a:lstStyle/>
          <a:p>
            <a:pPr algn="ctr" rtl="1"/>
            <a:r>
              <a:rPr lang="ar-LB" sz="2100" b="1" dirty="0" smtClean="0">
                <a:solidFill>
                  <a:prstClr val="black"/>
                </a:solidFill>
                <a:latin typeface="Arial" panose="020B0604020202020204" pitchFamily="34" charset="0"/>
                <a:cs typeface="Arial" panose="020B0604020202020204" pitchFamily="34" charset="0"/>
              </a:rPr>
              <a:t>القطارات السريعة </a:t>
            </a:r>
            <a:endParaRPr lang="en-US" sz="2100" b="1"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7658710" y="1504893"/>
            <a:ext cx="1712302" cy="430887"/>
          </a:xfrm>
          <a:prstGeom prst="rect">
            <a:avLst/>
          </a:prstGeom>
          <a:noFill/>
        </p:spPr>
        <p:txBody>
          <a:bodyPr wrap="square" rtlCol="0">
            <a:spAutoFit/>
          </a:bodyPr>
          <a:lstStyle/>
          <a:p>
            <a:pPr algn="r" rtl="1"/>
            <a:r>
              <a:rPr lang="ar-LB" sz="2100" b="1" dirty="0" smtClean="0">
                <a:solidFill>
                  <a:prstClr val="black"/>
                </a:solidFill>
                <a:latin typeface="Arial" panose="020B0604020202020204" pitchFamily="34" charset="0"/>
                <a:cs typeface="Arial" panose="020B0604020202020204" pitchFamily="34" charset="0"/>
              </a:rPr>
              <a:t>القطارات العادية </a:t>
            </a:r>
            <a:endParaRPr lang="en-US" sz="2100" b="1"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1659837" y="1504890"/>
            <a:ext cx="1912113" cy="415498"/>
          </a:xfrm>
          <a:prstGeom prst="rect">
            <a:avLst/>
          </a:prstGeom>
          <a:noFill/>
        </p:spPr>
        <p:txBody>
          <a:bodyPr wrap="square" rtlCol="0">
            <a:spAutoFit/>
          </a:bodyPr>
          <a:lstStyle/>
          <a:p>
            <a:pPr algn="ctr" rtl="1"/>
            <a:r>
              <a:rPr lang="ar-LB" sz="2100" b="1" dirty="0" smtClean="0">
                <a:solidFill>
                  <a:prstClr val="black"/>
                </a:solidFill>
                <a:latin typeface="Arial" panose="020B0604020202020204" pitchFamily="34" charset="0"/>
                <a:cs typeface="Arial" panose="020B0604020202020204" pitchFamily="34" charset="0"/>
              </a:rPr>
              <a:t>قطارات الركاب </a:t>
            </a:r>
            <a:endParaRPr lang="en-US" sz="2100" b="1"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4705804" y="1504890"/>
            <a:ext cx="2074408" cy="415498"/>
          </a:xfrm>
          <a:prstGeom prst="rect">
            <a:avLst/>
          </a:prstGeom>
          <a:noFill/>
        </p:spPr>
        <p:txBody>
          <a:bodyPr wrap="square" rtlCol="0">
            <a:spAutoFit/>
          </a:bodyPr>
          <a:lstStyle/>
          <a:p>
            <a:pPr algn="ctr" rtl="1"/>
            <a:r>
              <a:rPr lang="ar-LB" sz="2100" b="1" dirty="0" smtClean="0">
                <a:solidFill>
                  <a:prstClr val="black"/>
                </a:solidFill>
                <a:latin typeface="Arial" panose="020B0604020202020204" pitchFamily="34" charset="0"/>
                <a:cs typeface="Arial" panose="020B0604020202020204" pitchFamily="34" charset="0"/>
              </a:rPr>
              <a:t>قطارات النقل الداخلي</a:t>
            </a:r>
            <a:endParaRPr lang="en-US" sz="2100" b="1" dirty="0">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03420" y="1927705"/>
            <a:ext cx="2134592" cy="16013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41797" y="1928410"/>
            <a:ext cx="2410217" cy="160065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61589" y="1928414"/>
            <a:ext cx="2774141" cy="162517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037012" y="1905000"/>
            <a:ext cx="3124200" cy="1624066"/>
          </a:xfrm>
          <a:prstGeom prst="rect">
            <a:avLst/>
          </a:prstGeom>
        </p:spPr>
      </p:pic>
      <p:sp>
        <p:nvSpPr>
          <p:cNvPr id="13" name="Rectangle 12"/>
          <p:cNvSpPr/>
          <p:nvPr/>
        </p:nvSpPr>
        <p:spPr>
          <a:xfrm>
            <a:off x="9903420" y="3581400"/>
            <a:ext cx="2134592" cy="1631216"/>
          </a:xfrm>
          <a:prstGeom prst="rect">
            <a:avLst/>
          </a:prstGeom>
        </p:spPr>
        <p:txBody>
          <a:bodyPr wrap="square">
            <a:spAutoFit/>
          </a:bodyPr>
          <a:lstStyle/>
          <a:p>
            <a:pPr algn="justLow" rtl="1"/>
            <a:r>
              <a:rPr lang="ar-LB" sz="2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قطارات يمكن </a:t>
            </a:r>
            <a:r>
              <a:rPr lang="ar-L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تشغليها بسرعة 125 ميل في </a:t>
            </a:r>
            <a:r>
              <a:rPr lang="ar-LB" sz="2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الساعة </a:t>
            </a:r>
            <a:r>
              <a:rPr lang="ar-LB" sz="2000" dirty="0">
                <a:solidFill>
                  <a:prstClr val="black"/>
                </a:solidFill>
                <a:latin typeface="Arial" panose="020B0604020202020204" pitchFamily="34" charset="0"/>
                <a:cs typeface="Arial" panose="020B0604020202020204" pitchFamily="34" charset="0"/>
              </a:rPr>
              <a:t>و يربط هذا النوع عموما المناطق الكبيرة و البعيدة ببعضها</a:t>
            </a:r>
            <a:endParaRPr lang="en-US" sz="2000"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7341798" y="3516795"/>
            <a:ext cx="2410217" cy="2308324"/>
          </a:xfrm>
          <a:prstGeom prst="rect">
            <a:avLst/>
          </a:prstGeom>
        </p:spPr>
        <p:txBody>
          <a:bodyPr wrap="square">
            <a:spAutoFit/>
          </a:bodyPr>
          <a:lstStyle/>
          <a:p>
            <a:pPr algn="justLow" rtl="1">
              <a:lnSpc>
                <a:spcPct val="120000"/>
              </a:lnSpc>
              <a:spcAft>
                <a:spcPts val="400"/>
              </a:spcAft>
              <a:tabLst>
                <a:tab pos="1260475" algn="l"/>
              </a:tabLst>
            </a:pPr>
            <a:r>
              <a:rPr lang="ar-L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القطارات العادية تلك التي تربط بين المدن و تعني عموما القطارات التي تسافر لمسافات متوسطة لتربط التجمعات السكانية و المدن ببعضها.</a:t>
            </a:r>
            <a:endParaRPr lang="en-US"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14"/>
          <p:cNvSpPr/>
          <p:nvPr/>
        </p:nvSpPr>
        <p:spPr>
          <a:xfrm>
            <a:off x="1186674" y="3581406"/>
            <a:ext cx="2621741" cy="1323439"/>
          </a:xfrm>
          <a:prstGeom prst="rect">
            <a:avLst/>
          </a:prstGeom>
        </p:spPr>
        <p:txBody>
          <a:bodyPr wrap="square">
            <a:spAutoFit/>
          </a:bodyPr>
          <a:lstStyle/>
          <a:p>
            <a:pPr algn="just" rtl="1"/>
            <a:r>
              <a:rPr lang="ar-L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قطارات الركاب تعني تلك التي تربط الضواحي بالمدن الرئيسية و تخدم في الدرجة الأولى العمال و الموظفين.</a:t>
            </a:r>
            <a:endParaRPr lang="en-US" sz="2000" dirty="0">
              <a:solidFill>
                <a:prstClr val="black"/>
              </a:solidFill>
              <a:latin typeface="Arial" panose="020B0604020202020204" pitchFamily="34" charset="0"/>
              <a:cs typeface="Arial" panose="020B0604020202020204" pitchFamily="34" charset="0"/>
            </a:endParaRPr>
          </a:p>
        </p:txBody>
      </p:sp>
      <p:sp>
        <p:nvSpPr>
          <p:cNvPr id="16" name="Rectangle 15"/>
          <p:cNvSpPr/>
          <p:nvPr/>
        </p:nvSpPr>
        <p:spPr>
          <a:xfrm>
            <a:off x="4037015" y="3544432"/>
            <a:ext cx="3124199" cy="2246769"/>
          </a:xfrm>
          <a:prstGeom prst="rect">
            <a:avLst/>
          </a:prstGeom>
        </p:spPr>
        <p:txBody>
          <a:bodyPr wrap="square">
            <a:spAutoFit/>
          </a:bodyPr>
          <a:lstStyle/>
          <a:p>
            <a:pPr algn="justLow" rtl="1"/>
            <a:r>
              <a:rPr lang="ar-LB" sz="2000" dirty="0">
                <a:solidFill>
                  <a:prstClr val="black"/>
                </a:solidFill>
                <a:latin typeface="Arial" panose="020B0604020202020204" pitchFamily="34" charset="0"/>
                <a:cs typeface="Arial" panose="020B0604020202020204" pitchFamily="34" charset="0"/>
              </a:rPr>
              <a:t>يعني النقل السريع الذي يُعرف باسم مترو الأنفاق أو الترام، و هذه المركبات تخدم التجمعات السكانية داخل المدن.</a:t>
            </a:r>
          </a:p>
          <a:p>
            <a:pPr algn="justLow" rtl="1"/>
            <a:r>
              <a:rPr lang="ar-LB" sz="2000" dirty="0">
                <a:solidFill>
                  <a:prstClr val="black"/>
                </a:solidFill>
                <a:latin typeface="Arial" panose="020B0604020202020204" pitchFamily="34" charset="0"/>
                <a:cs typeface="Arial" panose="020B0604020202020204" pitchFamily="34" charset="0"/>
              </a:rPr>
              <a:t>ولدى هذا النوع من النقل سعة كبيرة حيث تعمل بشكل منفصل تماما عن حركة المرور على الطرق الرئيسية.</a:t>
            </a:r>
          </a:p>
        </p:txBody>
      </p:sp>
    </p:spTree>
    <p:extLst>
      <p:ext uri="{BB962C8B-B14F-4D97-AF65-F5344CB8AC3E}">
        <p14:creationId xmlns:p14="http://schemas.microsoft.com/office/powerpoint/2010/main" xmlns="" val="374562372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9415" y="250371"/>
            <a:ext cx="3498936" cy="664029"/>
          </a:xfrm>
        </p:spPr>
        <p:txBody>
          <a:bodyPr>
            <a:noAutofit/>
          </a:bodyPr>
          <a:lstStyle/>
          <a:p>
            <a:r>
              <a:rPr lang="ar-LB" b="1" dirty="0" smtClean="0">
                <a:latin typeface="Arial" panose="020B0604020202020204" pitchFamily="34" charset="0"/>
                <a:cs typeface="Arial" panose="020B0604020202020204" pitchFamily="34" charset="0"/>
              </a:rPr>
              <a:t>سكة حديد طرابلس </a:t>
            </a:r>
            <a:endParaRPr lang="en-US" b="1" dirty="0">
              <a:latin typeface="Arial" panose="020B0604020202020204" pitchFamily="34" charset="0"/>
              <a:cs typeface="Arial" panose="020B0604020202020204" pitchFamily="34" charset="0"/>
            </a:endParaRPr>
          </a:p>
        </p:txBody>
      </p:sp>
      <p:sp>
        <p:nvSpPr>
          <p:cNvPr id="14"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194</a:t>
            </a:fld>
            <a:endParaRPr lang="en-US" sz="1400" dirty="0">
              <a:solidFill>
                <a:prstClr val="black"/>
              </a:solidFill>
              <a:latin typeface="Lora"/>
            </a:endParaRPr>
          </a:p>
        </p:txBody>
      </p:sp>
      <p:grpSp>
        <p:nvGrpSpPr>
          <p:cNvPr id="10" name="Group 9"/>
          <p:cNvGrpSpPr/>
          <p:nvPr/>
        </p:nvGrpSpPr>
        <p:grpSpPr>
          <a:xfrm>
            <a:off x="1903412" y="666690"/>
            <a:ext cx="9834088" cy="6038910"/>
            <a:chOff x="2123735" y="847213"/>
            <a:chExt cx="9836650" cy="5852971"/>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23528" y="1899747"/>
              <a:ext cx="4936857" cy="45050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84346" y="1172326"/>
              <a:ext cx="3187873" cy="179158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132344" y="3413928"/>
              <a:ext cx="2811216" cy="160118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25605" y="5066366"/>
              <a:ext cx="2180154" cy="163381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123735" y="5095800"/>
              <a:ext cx="2334292" cy="1311872"/>
            </a:xfrm>
            <a:prstGeom prst="rect">
              <a:avLst/>
            </a:prstGeom>
          </p:spPr>
        </p:pic>
        <p:sp>
          <p:nvSpPr>
            <p:cNvPr id="11" name="TextBox 10"/>
            <p:cNvSpPr txBox="1"/>
            <p:nvPr/>
          </p:nvSpPr>
          <p:spPr>
            <a:xfrm>
              <a:off x="8816015" y="1456565"/>
              <a:ext cx="2081835" cy="447450"/>
            </a:xfrm>
            <a:prstGeom prst="rect">
              <a:avLst/>
            </a:prstGeom>
            <a:noFill/>
          </p:spPr>
          <p:txBody>
            <a:bodyPr wrap="square" rtlCol="0">
              <a:spAutoFit/>
            </a:bodyPr>
            <a:lstStyle/>
            <a:p>
              <a:pPr algn="ctr" rtl="1"/>
              <a:r>
                <a:rPr lang="ar-LB" sz="2400" b="1" dirty="0" smtClean="0">
                  <a:solidFill>
                    <a:prstClr val="black"/>
                  </a:solidFill>
                  <a:latin typeface="Arial" panose="020B0604020202020204" pitchFamily="34" charset="0"/>
                  <a:cs typeface="Arial" panose="020B0604020202020204" pitchFamily="34" charset="0"/>
                </a:rPr>
                <a:t>المحطة الرئيسية</a:t>
              </a:r>
              <a:endParaRPr lang="en-US" sz="2400" b="1"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3769441" y="847213"/>
              <a:ext cx="1488141" cy="387791"/>
            </a:xfrm>
            <a:prstGeom prst="rect">
              <a:avLst/>
            </a:prstGeom>
            <a:noFill/>
          </p:spPr>
          <p:txBody>
            <a:bodyPr wrap="square" rtlCol="0">
              <a:spAutoFit/>
            </a:bodyPr>
            <a:lstStyle/>
            <a:p>
              <a:pPr algn="just" rtl="1"/>
              <a:r>
                <a:rPr lang="ar-LB" sz="2000" b="1" dirty="0" smtClean="0">
                  <a:solidFill>
                    <a:prstClr val="black"/>
                  </a:solidFill>
                  <a:latin typeface="Arial" panose="020B0604020202020204" pitchFamily="34" charset="0"/>
                  <a:cs typeface="Arial" panose="020B0604020202020204" pitchFamily="34" charset="0"/>
                </a:rPr>
                <a:t>سكة الحديد</a:t>
              </a:r>
              <a:endParaRPr lang="en-US" sz="2000" b="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3356306" y="3044596"/>
              <a:ext cx="2358594" cy="387791"/>
            </a:xfrm>
            <a:prstGeom prst="rect">
              <a:avLst/>
            </a:prstGeom>
            <a:noFill/>
          </p:spPr>
          <p:txBody>
            <a:bodyPr wrap="square" rtlCol="0">
              <a:spAutoFit/>
            </a:bodyPr>
            <a:lstStyle/>
            <a:p>
              <a:pPr algn="just" rtl="1"/>
              <a:r>
                <a:rPr lang="ar-LB" sz="2000" b="1" dirty="0" smtClean="0">
                  <a:solidFill>
                    <a:prstClr val="black"/>
                  </a:solidFill>
                  <a:latin typeface="Arial" panose="020B0604020202020204" pitchFamily="34" charset="0"/>
                  <a:cs typeface="Arial" panose="020B0604020202020204" pitchFamily="34" charset="0"/>
                </a:rPr>
                <a:t>القطارات الموجودة حاليا</a:t>
              </a:r>
              <a:endParaRPr lang="en-US" sz="2000"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425577824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675812" y="152400"/>
            <a:ext cx="1981200" cy="2062103"/>
          </a:xfrm>
          <a:prstGeom prst="rect">
            <a:avLst/>
          </a:prstGeom>
        </p:spPr>
        <p:txBody>
          <a:bodyPr wrap="square">
            <a:spAutoFit/>
          </a:bodyPr>
          <a:lstStyle/>
          <a:p>
            <a:pPr rtl="1"/>
            <a:r>
              <a:rPr lang="ar-LB" sz="3200" b="1" dirty="0" smtClean="0">
                <a:solidFill>
                  <a:prstClr val="black"/>
                </a:solidFill>
                <a:latin typeface="Arial" panose="020B0604020202020204" pitchFamily="34" charset="0"/>
                <a:cs typeface="Arial" panose="020B0604020202020204" pitchFamily="34" charset="0"/>
              </a:rPr>
              <a:t>رسم نموذج لمحطة قطارات </a:t>
            </a:r>
            <a:r>
              <a:rPr lang="en-US" sz="3200" b="1" dirty="0" err="1" smtClean="0">
                <a:solidFill>
                  <a:prstClr val="black"/>
                </a:solidFill>
                <a:latin typeface="Arial" panose="020B0604020202020204" pitchFamily="34" charset="0"/>
                <a:cs typeface="Arial" panose="020B0604020202020204" pitchFamily="34" charset="0"/>
              </a:rPr>
              <a:t>FreeCAD</a:t>
            </a:r>
            <a:endParaRPr lang="en-US" sz="3200" b="1" dirty="0">
              <a:solidFill>
                <a:prstClr val="black"/>
              </a:solidFill>
              <a:latin typeface="Arial" panose="020B0604020202020204" pitchFamily="34" charset="0"/>
              <a:cs typeface="Arial" panose="020B0604020202020204" pitchFamily="34"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xmlns="" val="746073127"/>
              </p:ext>
            </p:extLst>
          </p:nvPr>
        </p:nvGraphicFramePr>
        <p:xfrm>
          <a:off x="9980615" y="6089657"/>
          <a:ext cx="1387114" cy="439737"/>
        </p:xfrm>
        <a:graphic>
          <a:graphicData uri="http://schemas.openxmlformats.org/presentationml/2006/ole">
            <p:oleObj spid="_x0000_s2099" name="Objekt-Manager-Shellobjekt" showAsIcon="1" r:id="rId4" imgW="1386720" imgH="439560" progId="Package">
              <p:embed/>
            </p:oleObj>
          </a:graphicData>
        </a:graphic>
      </p:graphicFrame>
      <p:grpSp>
        <p:nvGrpSpPr>
          <p:cNvPr id="16" name="Group 15"/>
          <p:cNvGrpSpPr/>
          <p:nvPr/>
        </p:nvGrpSpPr>
        <p:grpSpPr>
          <a:xfrm>
            <a:off x="2365762" y="152400"/>
            <a:ext cx="7233853" cy="6529388"/>
            <a:chOff x="2253703" y="359092"/>
            <a:chExt cx="7142709" cy="6498908"/>
          </a:xfrm>
        </p:grpSpPr>
        <p:pic>
          <p:nvPicPr>
            <p:cNvPr id="17" name="Picture 16"/>
            <p:cNvPicPr>
              <a:picLocks noChangeAspect="1"/>
            </p:cNvPicPr>
            <p:nvPr/>
          </p:nvPicPr>
          <p:blipFill>
            <a:blip r:embed="rId5" cstate="print"/>
            <a:stretch>
              <a:fillRect/>
            </a:stretch>
          </p:blipFill>
          <p:spPr>
            <a:xfrm>
              <a:off x="2253703" y="359092"/>
              <a:ext cx="7142709" cy="6498908"/>
            </a:xfrm>
            <a:prstGeom prst="rect">
              <a:avLst/>
            </a:prstGeom>
          </p:spPr>
        </p:pic>
        <p:sp>
          <p:nvSpPr>
            <p:cNvPr id="18" name="TextBox 17"/>
            <p:cNvSpPr txBox="1"/>
            <p:nvPr/>
          </p:nvSpPr>
          <p:spPr>
            <a:xfrm>
              <a:off x="2651760" y="3608546"/>
              <a:ext cx="1859280" cy="369332"/>
            </a:xfrm>
            <a:prstGeom prst="rect">
              <a:avLst/>
            </a:prstGeom>
            <a:noFill/>
          </p:spPr>
          <p:txBody>
            <a:bodyPr wrap="square" rtlCol="0">
              <a:spAutoFit/>
            </a:bodyPr>
            <a:lstStyle/>
            <a:p>
              <a:r>
                <a:rPr lang="en-US" dirty="0" smtClean="0">
                  <a:solidFill>
                    <a:prstClr val="black"/>
                  </a:solidFill>
                </a:rPr>
                <a:t>Enter station</a:t>
              </a:r>
              <a:endParaRPr lang="en-US" dirty="0">
                <a:solidFill>
                  <a:prstClr val="black"/>
                </a:solidFill>
              </a:endParaRPr>
            </a:p>
          </p:txBody>
        </p:sp>
        <p:sp>
          <p:nvSpPr>
            <p:cNvPr id="19" name="TextBox 18"/>
            <p:cNvSpPr txBox="1"/>
            <p:nvPr/>
          </p:nvSpPr>
          <p:spPr>
            <a:xfrm rot="16200000">
              <a:off x="3848874" y="2807881"/>
              <a:ext cx="1324332" cy="646331"/>
            </a:xfrm>
            <a:prstGeom prst="rect">
              <a:avLst/>
            </a:prstGeom>
            <a:noFill/>
          </p:spPr>
          <p:txBody>
            <a:bodyPr wrap="square" rtlCol="0">
              <a:spAutoFit/>
            </a:bodyPr>
            <a:lstStyle/>
            <a:p>
              <a:r>
                <a:rPr lang="en-US" dirty="0" smtClean="0">
                  <a:solidFill>
                    <a:prstClr val="black"/>
                  </a:solidFill>
                </a:rPr>
                <a:t>Waiting area</a:t>
              </a:r>
              <a:endParaRPr lang="en-US" dirty="0">
                <a:solidFill>
                  <a:prstClr val="black"/>
                </a:solidFill>
              </a:endParaRPr>
            </a:p>
          </p:txBody>
        </p:sp>
        <p:sp>
          <p:nvSpPr>
            <p:cNvPr id="20" name="TextBox 19"/>
            <p:cNvSpPr txBox="1"/>
            <p:nvPr/>
          </p:nvSpPr>
          <p:spPr>
            <a:xfrm rot="16200000">
              <a:off x="4710751" y="2863572"/>
              <a:ext cx="1859280" cy="369332"/>
            </a:xfrm>
            <a:prstGeom prst="rect">
              <a:avLst/>
            </a:prstGeom>
            <a:noFill/>
          </p:spPr>
          <p:txBody>
            <a:bodyPr wrap="square" rtlCol="0">
              <a:spAutoFit/>
            </a:bodyPr>
            <a:lstStyle/>
            <a:p>
              <a:r>
                <a:rPr lang="en-US" dirty="0" smtClean="0">
                  <a:solidFill>
                    <a:prstClr val="black"/>
                  </a:solidFill>
                </a:rPr>
                <a:t>Departure </a:t>
              </a:r>
              <a:endParaRPr lang="en-US" dirty="0">
                <a:solidFill>
                  <a:prstClr val="black"/>
                </a:solidFill>
              </a:endParaRPr>
            </a:p>
          </p:txBody>
        </p:sp>
        <p:sp>
          <p:nvSpPr>
            <p:cNvPr id="21" name="TextBox 20"/>
            <p:cNvSpPr txBox="1"/>
            <p:nvPr/>
          </p:nvSpPr>
          <p:spPr>
            <a:xfrm>
              <a:off x="4093008" y="4461986"/>
              <a:ext cx="1859280" cy="369332"/>
            </a:xfrm>
            <a:prstGeom prst="rect">
              <a:avLst/>
            </a:prstGeom>
            <a:noFill/>
          </p:spPr>
          <p:txBody>
            <a:bodyPr wrap="square" rtlCol="0">
              <a:spAutoFit/>
            </a:bodyPr>
            <a:lstStyle/>
            <a:p>
              <a:r>
                <a:rPr lang="en-US" dirty="0" smtClean="0">
                  <a:solidFill>
                    <a:prstClr val="black"/>
                  </a:solidFill>
                </a:rPr>
                <a:t>Ticket area</a:t>
              </a:r>
              <a:endParaRPr lang="en-US" dirty="0">
                <a:solidFill>
                  <a:prstClr val="black"/>
                </a:solidFill>
              </a:endParaRPr>
            </a:p>
          </p:txBody>
        </p:sp>
        <p:sp>
          <p:nvSpPr>
            <p:cNvPr id="22" name="TextBox 21"/>
            <p:cNvSpPr txBox="1"/>
            <p:nvPr/>
          </p:nvSpPr>
          <p:spPr>
            <a:xfrm rot="16200000">
              <a:off x="6100372" y="3082012"/>
              <a:ext cx="1859280" cy="369332"/>
            </a:xfrm>
            <a:prstGeom prst="rect">
              <a:avLst/>
            </a:prstGeom>
            <a:noFill/>
          </p:spPr>
          <p:txBody>
            <a:bodyPr wrap="square" rtlCol="0">
              <a:spAutoFit/>
            </a:bodyPr>
            <a:lstStyle/>
            <a:p>
              <a:r>
                <a:rPr lang="en-US" dirty="0" smtClean="0">
                  <a:solidFill>
                    <a:prstClr val="black"/>
                  </a:solidFill>
                </a:rPr>
                <a:t>Arrival </a:t>
              </a:r>
              <a:endParaRPr lang="en-US" dirty="0">
                <a:solidFill>
                  <a:prstClr val="black"/>
                </a:solidFill>
              </a:endParaRPr>
            </a:p>
          </p:txBody>
        </p:sp>
        <p:sp>
          <p:nvSpPr>
            <p:cNvPr id="23" name="TextBox 22"/>
            <p:cNvSpPr txBox="1"/>
            <p:nvPr/>
          </p:nvSpPr>
          <p:spPr>
            <a:xfrm>
              <a:off x="7214678" y="3608546"/>
              <a:ext cx="1859280" cy="369332"/>
            </a:xfrm>
            <a:prstGeom prst="rect">
              <a:avLst/>
            </a:prstGeom>
            <a:noFill/>
          </p:spPr>
          <p:txBody>
            <a:bodyPr wrap="square" rtlCol="0">
              <a:spAutoFit/>
            </a:bodyPr>
            <a:lstStyle/>
            <a:p>
              <a:r>
                <a:rPr lang="en-US" dirty="0" smtClean="0">
                  <a:solidFill>
                    <a:prstClr val="black"/>
                  </a:solidFill>
                </a:rPr>
                <a:t>Exit station</a:t>
              </a:r>
              <a:endParaRPr lang="en-US" dirty="0">
                <a:solidFill>
                  <a:prstClr val="black"/>
                </a:solidFill>
              </a:endParaRPr>
            </a:p>
          </p:txBody>
        </p:sp>
        <p:sp>
          <p:nvSpPr>
            <p:cNvPr id="24" name="Right Arrow 23"/>
            <p:cNvSpPr/>
            <p:nvPr/>
          </p:nvSpPr>
          <p:spPr>
            <a:xfrm>
              <a:off x="3246120" y="4033996"/>
              <a:ext cx="670560" cy="162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ight Arrow 24"/>
            <p:cNvSpPr/>
            <p:nvPr/>
          </p:nvSpPr>
          <p:spPr>
            <a:xfrm>
              <a:off x="7508271" y="3993475"/>
              <a:ext cx="797273" cy="2433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195</a:t>
            </a:fld>
            <a:endParaRPr lang="en-US" sz="1400" dirty="0">
              <a:solidFill>
                <a:prstClr val="black"/>
              </a:solidFill>
              <a:latin typeface="Lora"/>
            </a:endParaRPr>
          </a:p>
        </p:txBody>
      </p:sp>
      <p:sp>
        <p:nvSpPr>
          <p:cNvPr id="27" name="Rechteck 26"/>
          <p:cNvSpPr/>
          <p:nvPr/>
        </p:nvSpPr>
        <p:spPr>
          <a:xfrm>
            <a:off x="9675812" y="2286000"/>
            <a:ext cx="2513013" cy="2862322"/>
          </a:xfrm>
          <a:prstGeom prst="rect">
            <a:avLst/>
          </a:prstGeom>
        </p:spPr>
        <p:txBody>
          <a:bodyPr wrap="square">
            <a:spAutoFit/>
          </a:bodyPr>
          <a:lstStyle/>
          <a:p>
            <a:pPr algn="r" rtl="1">
              <a:defRPr/>
            </a:pPr>
            <a:r>
              <a:rPr lang="ar-LB" dirty="0" smtClean="0"/>
              <a:t>و هذا نموذج لمحطة قطارات، فهنا مدخل المحطة و هنا حيث تباع التذاكر و هذه منطقة الانتظار و نرى هنا مكان انتظار القطارأو المغادرة و في الجهة الاخرى حيث الوصول و في هذه الجهة نفسها  يخرج القادمون من المحطة </a:t>
            </a:r>
            <a:endParaRPr lang="en-US" dirty="0" smtClean="0"/>
          </a:p>
        </p:txBody>
      </p:sp>
    </p:spTree>
    <p:extLst>
      <p:ext uri="{BB962C8B-B14F-4D97-AF65-F5344CB8AC3E}">
        <p14:creationId xmlns:p14="http://schemas.microsoft.com/office/powerpoint/2010/main" xmlns="" val="372060200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3214" y="393932"/>
            <a:ext cx="7508705" cy="596668"/>
          </a:xfrm>
        </p:spPr>
        <p:txBody>
          <a:bodyPr>
            <a:normAutofit fontScale="90000"/>
          </a:bodyPr>
          <a:lstStyle/>
          <a:p>
            <a:pPr algn="r"/>
            <a:r>
              <a:rPr lang="ar-LB" b="1" dirty="0">
                <a:latin typeface="Arial" panose="020B0604020202020204" pitchFamily="34" charset="0"/>
                <a:cs typeface="Arial" panose="020B0604020202020204" pitchFamily="34" charset="0"/>
              </a:rPr>
              <a:t>التكلفة الاجمالية لمشروع اعادة تشغيل المحطة </a:t>
            </a:r>
            <a:endParaRPr lang="en-US" b="1" dirty="0"/>
          </a:p>
        </p:txBody>
      </p:sp>
      <p:sp>
        <p:nvSpPr>
          <p:cNvPr id="8"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196</a:t>
            </a:fld>
            <a:endParaRPr lang="en-US" sz="1400" dirty="0">
              <a:solidFill>
                <a:prstClr val="black"/>
              </a:solidFill>
              <a:latin typeface="Lora"/>
            </a:endParaRPr>
          </a:p>
        </p:txBody>
      </p:sp>
      <p:pic>
        <p:nvPicPr>
          <p:cNvPr id="7" name="Picture 6"/>
          <p:cNvPicPr>
            <a:picLocks noChangeAspect="1"/>
          </p:cNvPicPr>
          <p:nvPr/>
        </p:nvPicPr>
        <p:blipFill rotWithShape="1">
          <a:blip r:embed="rId3" cstate="print"/>
          <a:srcRect t="5817"/>
          <a:stretch/>
        </p:blipFill>
        <p:spPr>
          <a:xfrm>
            <a:off x="964905" y="2057400"/>
            <a:ext cx="5370501" cy="4366430"/>
          </a:xfrm>
          <a:prstGeom prst="rect">
            <a:avLst/>
          </a:prstGeom>
        </p:spPr>
      </p:pic>
      <p:sp>
        <p:nvSpPr>
          <p:cNvPr id="10" name="TextBox 9"/>
          <p:cNvSpPr txBox="1"/>
          <p:nvPr/>
        </p:nvSpPr>
        <p:spPr>
          <a:xfrm>
            <a:off x="1503969" y="990600"/>
            <a:ext cx="9924446" cy="1015663"/>
          </a:xfrm>
          <a:prstGeom prst="rect">
            <a:avLst/>
          </a:prstGeom>
          <a:noFill/>
        </p:spPr>
        <p:txBody>
          <a:bodyPr wrap="square" rtlCol="0">
            <a:spAutoFit/>
          </a:bodyPr>
          <a:lstStyle/>
          <a:p>
            <a:pPr marL="285750" indent="-285750" algn="r" rtl="1">
              <a:buFont typeface="Arial" panose="020B0604020202020204" pitchFamily="34" charset="0"/>
              <a:buChar char="•"/>
            </a:pPr>
            <a:r>
              <a:rPr lang="ar-LB" sz="2000" dirty="0" smtClean="0">
                <a:solidFill>
                  <a:prstClr val="black"/>
                </a:solidFill>
                <a:latin typeface="Arial" panose="020B0604020202020204" pitchFamily="34" charset="0"/>
                <a:cs typeface="Arial" panose="020B0604020202020204" pitchFamily="34" charset="0"/>
              </a:rPr>
              <a:t>رصد الاعتمادات المالية من قبل الحكومة لصيانة المحطات و الأرصفة و 9 جسور ب 20 مليون دولار. </a:t>
            </a:r>
          </a:p>
          <a:p>
            <a:pPr marL="285750" indent="-285750" algn="r" rtl="1">
              <a:buFont typeface="Arial" panose="020B0604020202020204" pitchFamily="34" charset="0"/>
              <a:buChar char="•"/>
            </a:pPr>
            <a:r>
              <a:rPr lang="ar-L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أما بلدية الفيحاء قامت بإنشاء مشروع إعادة تأهيل محطة سكة الحديد بطرابلس وإعادة فتح قسم سكة الحديد بين طرابلس وحمص. أبرز تفاصيل المشروع هي في الصورة التالية: </a:t>
            </a:r>
            <a:endParaRPr lang="en-US" sz="20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3" cstate="print"/>
          <a:srcRect l="20777" t="67908" r="7514" b="17301"/>
          <a:stretch/>
        </p:blipFill>
        <p:spPr>
          <a:xfrm>
            <a:off x="6857784" y="4149869"/>
            <a:ext cx="5256431" cy="1023256"/>
          </a:xfrm>
          <a:prstGeom prst="rect">
            <a:avLst/>
          </a:prstGeom>
        </p:spPr>
      </p:pic>
      <p:sp>
        <p:nvSpPr>
          <p:cNvPr id="12" name="Curved Up Arrow 11"/>
          <p:cNvSpPr/>
          <p:nvPr/>
        </p:nvSpPr>
        <p:spPr>
          <a:xfrm>
            <a:off x="6153366" y="5336323"/>
            <a:ext cx="1408833" cy="3810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xmlns="" val="22784446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31468" y="152402"/>
            <a:ext cx="6015344" cy="3759007"/>
          </a:xfrm>
          <a:prstGeom prst="rect">
            <a:avLst/>
          </a:prstGeom>
        </p:spPr>
      </p:pic>
      <p:pic>
        <p:nvPicPr>
          <p:cNvPr id="5" name="Picture 4"/>
          <p:cNvPicPr>
            <a:picLocks noChangeAspect="1"/>
          </p:cNvPicPr>
          <p:nvPr/>
        </p:nvPicPr>
        <p:blipFill rotWithShape="1">
          <a:blip r:embed="rId4" cstate="print"/>
          <a:srcRect b="10446"/>
          <a:stretch/>
        </p:blipFill>
        <p:spPr>
          <a:xfrm>
            <a:off x="231468" y="3869126"/>
            <a:ext cx="6015344" cy="2836479"/>
          </a:xfrm>
          <a:prstGeom prst="rect">
            <a:avLst/>
          </a:prstGeom>
        </p:spPr>
      </p:pic>
      <p:sp>
        <p:nvSpPr>
          <p:cNvPr id="6" name="Rectangle 5"/>
          <p:cNvSpPr/>
          <p:nvPr/>
        </p:nvSpPr>
        <p:spPr>
          <a:xfrm>
            <a:off x="6475412" y="233054"/>
            <a:ext cx="5577019" cy="1717393"/>
          </a:xfrm>
          <a:prstGeom prst="rect">
            <a:avLst/>
          </a:prstGeom>
        </p:spPr>
        <p:txBody>
          <a:bodyPr wrap="square">
            <a:spAutoFit/>
          </a:bodyPr>
          <a:lstStyle/>
          <a:p>
            <a:pPr algn="justLow" rtl="1">
              <a:lnSpc>
                <a:spcPct val="120000"/>
              </a:lnSpc>
              <a:spcAft>
                <a:spcPts val="400"/>
              </a:spcAft>
              <a:tabLst>
                <a:tab pos="1260475" algn="l"/>
              </a:tabLst>
            </a:pPr>
            <a:r>
              <a:rPr lang="ar-LB" sz="22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أما برنامج </a:t>
            </a:r>
            <a:r>
              <a:rPr lang="ar-LB" sz="2200" b="1" dirty="0">
                <a:solidFill>
                  <a:prstClr val="black"/>
                </a:solidFill>
                <a:latin typeface="Arial" panose="020B0604020202020204" pitchFamily="34" charset="0"/>
                <a:ea typeface="Times New Roman" panose="02020603050405020304" pitchFamily="18" charset="0"/>
                <a:cs typeface="Arial" panose="020B0604020202020204" pitchFamily="34" charset="0"/>
              </a:rPr>
              <a:t>الأمم المتحدة </a:t>
            </a:r>
            <a:r>
              <a:rPr lang="ar-LB" sz="22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الإنمائي و هدفه </a:t>
            </a:r>
            <a:r>
              <a:rPr lang="ar-LB" sz="22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ar-LB" sz="22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تنمية </a:t>
            </a:r>
            <a:r>
              <a:rPr lang="ar-LB" sz="2200" b="1" dirty="0">
                <a:solidFill>
                  <a:prstClr val="black"/>
                </a:solidFill>
                <a:latin typeface="Arial" panose="020B0604020202020204" pitchFamily="34" charset="0"/>
                <a:ea typeface="Times New Roman" panose="02020603050405020304" pitchFamily="18" charset="0"/>
                <a:cs typeface="Arial" panose="020B0604020202020204" pitchFamily="34" charset="0"/>
              </a:rPr>
              <a:t>القدرات المؤسسية لهيئة السكك الحديدية والنقل </a:t>
            </a:r>
            <a:r>
              <a:rPr lang="ar-LB" sz="22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العام</a:t>
            </a:r>
            <a:r>
              <a:rPr lang="en-US" sz="22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ar-LB" sz="22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قدمت مشروع تأهيل سكة حديد طرابلس و تكاليف هذا المشروع هي كالتالي:</a:t>
            </a:r>
            <a:endParaRPr lang="en-US" sz="22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6018212" y="1828801"/>
            <a:ext cx="5791200" cy="4401205"/>
          </a:xfrm>
          <a:prstGeom prst="rect">
            <a:avLst/>
          </a:prstGeom>
        </p:spPr>
        <p:txBody>
          <a:bodyPr wrap="square">
            <a:spAutoFit/>
          </a:bodyPr>
          <a:lstStyle/>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مستشارون</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أفراد</a:t>
            </a:r>
            <a:r>
              <a:rPr lang="en-US" sz="2000" dirty="0">
                <a:solidFill>
                  <a:prstClr val="black"/>
                </a:solidFill>
                <a:latin typeface="Arial" panose="020B0604020202020204" pitchFamily="34" charset="0"/>
                <a:cs typeface="Arial" panose="020B0604020202020204" pitchFamily="34" charset="0"/>
              </a:rPr>
              <a:t> / </a:t>
            </a:r>
            <a:r>
              <a:rPr lang="en-US" sz="2000" dirty="0" err="1">
                <a:solidFill>
                  <a:prstClr val="black"/>
                </a:solidFill>
                <a:latin typeface="Arial" panose="020B0604020202020204" pitchFamily="34" charset="0"/>
                <a:cs typeface="Arial" panose="020B0604020202020204" pitchFamily="34" charset="0"/>
              </a:rPr>
              <a:t>دعم</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إضافي</a:t>
            </a:r>
            <a:r>
              <a:rPr lang="en-US" sz="2000" dirty="0">
                <a:solidFill>
                  <a:prstClr val="black"/>
                </a:solidFill>
                <a:latin typeface="Arial" panose="020B0604020202020204" pitchFamily="34" charset="0"/>
                <a:cs typeface="Arial" panose="020B0604020202020204" pitchFamily="34" charset="0"/>
              </a:rPr>
              <a:t>:</a:t>
            </a:r>
          </a:p>
          <a:p>
            <a:pPr algn="just" rtl="1"/>
            <a:r>
              <a:rPr lang="en-US" sz="2000" dirty="0" smtClean="0">
                <a:solidFill>
                  <a:prstClr val="black"/>
                </a:solidFill>
                <a:latin typeface="Arial" panose="020B0604020202020204" pitchFamily="34" charset="0"/>
                <a:cs typeface="Arial" panose="020B0604020202020204" pitchFamily="34" charset="0"/>
              </a:rPr>
              <a:t>37,680*3 = 113,040 USD</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باحث</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تقني</a:t>
            </a:r>
            <a:r>
              <a:rPr lang="en-US" sz="2000" dirty="0">
                <a:solidFill>
                  <a:prstClr val="black"/>
                </a:solidFill>
                <a:latin typeface="Arial" panose="020B0604020202020204" pitchFamily="34" charset="0"/>
                <a:cs typeface="Arial" panose="020B0604020202020204" pitchFamily="34" charset="0"/>
              </a:rPr>
              <a:t> / </a:t>
            </a:r>
            <a:r>
              <a:rPr lang="en-US" sz="2000" dirty="0" err="1">
                <a:solidFill>
                  <a:prstClr val="black"/>
                </a:solidFill>
                <a:latin typeface="Arial" panose="020B0604020202020204" pitchFamily="34" charset="0"/>
                <a:cs typeface="Arial" panose="020B0604020202020204" pitchFamily="34" charset="0"/>
              </a:rPr>
              <a:t>طبوغرافي</a:t>
            </a:r>
            <a:r>
              <a:rPr lang="en-US" sz="2000" dirty="0">
                <a:solidFill>
                  <a:prstClr val="black"/>
                </a:solidFill>
                <a:latin typeface="Arial" panose="020B0604020202020204" pitchFamily="34" charset="0"/>
                <a:cs typeface="Arial" panose="020B0604020202020204" pitchFamily="34" charset="0"/>
              </a:rPr>
              <a:t> (SC6):</a:t>
            </a:r>
          </a:p>
          <a:p>
            <a:pPr algn="just" rtl="1"/>
            <a:r>
              <a:rPr lang="en-US" sz="2000" dirty="0" smtClean="0">
                <a:solidFill>
                  <a:prstClr val="black"/>
                </a:solidFill>
                <a:latin typeface="Arial" panose="020B0604020202020204" pitchFamily="34" charset="0"/>
                <a:cs typeface="Arial" panose="020B0604020202020204" pitchFamily="34" charset="0"/>
              </a:rPr>
              <a:t>42,003*1 = 42,003 USD</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منسق</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تكنولوجيا</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المعلومات</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والاتصالات</a:t>
            </a:r>
            <a:r>
              <a:rPr lang="en-US" sz="2000" dirty="0">
                <a:solidFill>
                  <a:prstClr val="black"/>
                </a:solidFill>
                <a:latin typeface="Arial" panose="020B0604020202020204" pitchFamily="34" charset="0"/>
                <a:cs typeface="Arial" panose="020B0604020202020204" pitchFamily="34" charset="0"/>
              </a:rPr>
              <a:t> (SC8):</a:t>
            </a:r>
          </a:p>
          <a:p>
            <a:pPr algn="just" rtl="1"/>
            <a:r>
              <a:rPr lang="en-US" sz="2000" dirty="0" smtClean="0">
                <a:solidFill>
                  <a:prstClr val="black"/>
                </a:solidFill>
                <a:latin typeface="Arial" panose="020B0604020202020204" pitchFamily="34" charset="0"/>
                <a:cs typeface="Arial" panose="020B0604020202020204" pitchFamily="34" charset="0"/>
              </a:rPr>
              <a:t>53,397*1 = 53,397 USD</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مهندس</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مدني</a:t>
            </a:r>
            <a:r>
              <a:rPr lang="en-US" sz="2000" dirty="0">
                <a:solidFill>
                  <a:prstClr val="black"/>
                </a:solidFill>
                <a:latin typeface="Arial" panose="020B0604020202020204" pitchFamily="34" charset="0"/>
                <a:cs typeface="Arial" panose="020B0604020202020204" pitchFamily="34" charset="0"/>
              </a:rPr>
              <a:t> (SC9):</a:t>
            </a:r>
          </a:p>
          <a:p>
            <a:pPr algn="just" rtl="1"/>
            <a:r>
              <a:rPr lang="en-US" sz="2000" dirty="0" smtClean="0">
                <a:solidFill>
                  <a:prstClr val="black"/>
                </a:solidFill>
                <a:latin typeface="Arial" panose="020B0604020202020204" pitchFamily="34" charset="0"/>
                <a:cs typeface="Arial" panose="020B0604020202020204" pitchFamily="34" charset="0"/>
              </a:rPr>
              <a:t>57,484 *1 = 57,848 USD</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متنوع</a:t>
            </a:r>
            <a:r>
              <a:rPr lang="en-US" sz="2000" dirty="0">
                <a:solidFill>
                  <a:prstClr val="black"/>
                </a:solidFill>
                <a:latin typeface="Arial" panose="020B0604020202020204" pitchFamily="34" charset="0"/>
                <a:cs typeface="Arial" panose="020B0604020202020204" pitchFamily="34" charset="0"/>
              </a:rPr>
              <a:t>:</a:t>
            </a:r>
          </a:p>
          <a:p>
            <a:pPr algn="just" rtl="1"/>
            <a:r>
              <a:rPr lang="en-US" sz="2000" dirty="0" smtClean="0">
                <a:solidFill>
                  <a:prstClr val="black"/>
                </a:solidFill>
                <a:latin typeface="Arial" panose="020B0604020202020204" pitchFamily="34" charset="0"/>
                <a:cs typeface="Arial" panose="020B0604020202020204" pitchFamily="34" charset="0"/>
              </a:rPr>
              <a:t>10,000* 3 = 30,000 USD</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صافي</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الأنشطة</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على</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مدى</a:t>
            </a:r>
            <a:r>
              <a:rPr lang="en-US" sz="2000" dirty="0">
                <a:solidFill>
                  <a:prstClr val="black"/>
                </a:solidFill>
                <a:latin typeface="Arial" panose="020B0604020202020204" pitchFamily="34" charset="0"/>
                <a:cs typeface="Arial" panose="020B0604020202020204" pitchFamily="34" charset="0"/>
              </a:rPr>
              <a:t> 3 </a:t>
            </a:r>
            <a:r>
              <a:rPr lang="en-US" sz="2000" dirty="0" err="1">
                <a:solidFill>
                  <a:prstClr val="black"/>
                </a:solidFill>
                <a:latin typeface="Arial" panose="020B0604020202020204" pitchFamily="34" charset="0"/>
                <a:cs typeface="Arial" panose="020B0604020202020204" pitchFamily="34" charset="0"/>
              </a:rPr>
              <a:t>سنوات</a:t>
            </a:r>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 954,248  </a:t>
            </a:r>
            <a:r>
              <a:rPr lang="en-US" sz="2000" dirty="0" err="1" smtClean="0">
                <a:solidFill>
                  <a:prstClr val="black"/>
                </a:solidFill>
                <a:latin typeface="Arial" panose="020B0604020202020204" pitchFamily="34" charset="0"/>
                <a:cs typeface="Arial" panose="020B0604020202020204" pitchFamily="34" charset="0"/>
              </a:rPr>
              <a:t>دولار</a:t>
            </a:r>
            <a:r>
              <a:rPr lang="en-US" sz="2000" dirty="0" smtClean="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أمريكي</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تكاليف</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المشروع</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المباشرة</a:t>
            </a:r>
            <a:r>
              <a:rPr lang="en-US" sz="2000" dirty="0">
                <a:solidFill>
                  <a:prstClr val="black"/>
                </a:solidFill>
                <a:latin typeface="Arial" panose="020B0604020202020204" pitchFamily="34" charset="0"/>
                <a:cs typeface="Arial" panose="020B0604020202020204" pitchFamily="34" charset="0"/>
              </a:rPr>
              <a:t> (DPC) </a:t>
            </a:r>
            <a:r>
              <a:rPr lang="en-US" sz="2000" dirty="0" smtClean="0">
                <a:solidFill>
                  <a:prstClr val="black"/>
                </a:solidFill>
                <a:latin typeface="Arial" panose="020B0604020202020204" pitchFamily="34" charset="0"/>
                <a:cs typeface="Arial" panose="020B0604020202020204" pitchFamily="34" charset="0"/>
              </a:rPr>
              <a:t>19,085 </a:t>
            </a:r>
            <a:r>
              <a:rPr lang="en-US" sz="2000" dirty="0" err="1">
                <a:solidFill>
                  <a:prstClr val="black"/>
                </a:solidFill>
                <a:latin typeface="Arial" panose="020B0604020202020204" pitchFamily="34" charset="0"/>
                <a:cs typeface="Arial" panose="020B0604020202020204" pitchFamily="34" charset="0"/>
              </a:rPr>
              <a:t>دولار</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أمريكي</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خدمات</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الإدارة</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العامة</a:t>
            </a:r>
            <a:r>
              <a:rPr lang="en-US" sz="2000" dirty="0">
                <a:solidFill>
                  <a:prstClr val="black"/>
                </a:solidFill>
                <a:latin typeface="Arial" panose="020B0604020202020204" pitchFamily="34" charset="0"/>
                <a:cs typeface="Arial" panose="020B0604020202020204" pitchFamily="34" charset="0"/>
              </a:rPr>
              <a:t> (GMS </a:t>
            </a:r>
            <a:r>
              <a:rPr lang="en-US" sz="2000" dirty="0" smtClean="0">
                <a:solidFill>
                  <a:prstClr val="black"/>
                </a:solidFill>
                <a:latin typeface="Arial" panose="020B0604020202020204" pitchFamily="34" charset="0"/>
                <a:cs typeface="Arial" panose="020B0604020202020204" pitchFamily="34" charset="0"/>
              </a:rPr>
              <a:t>5%) 48,667 </a:t>
            </a:r>
            <a:r>
              <a:rPr lang="en-US" sz="2000" dirty="0" err="1">
                <a:solidFill>
                  <a:prstClr val="black"/>
                </a:solidFill>
                <a:latin typeface="Arial" panose="020B0604020202020204" pitchFamily="34" charset="0"/>
                <a:cs typeface="Arial" panose="020B0604020202020204" pitchFamily="34" charset="0"/>
              </a:rPr>
              <a:t>دولار</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أمريكي</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إجمالي</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التكلفة</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على</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مدى</a:t>
            </a:r>
            <a:r>
              <a:rPr lang="en-US" sz="2000" dirty="0">
                <a:solidFill>
                  <a:prstClr val="black"/>
                </a:solidFill>
                <a:latin typeface="Arial" panose="020B0604020202020204" pitchFamily="34" charset="0"/>
                <a:cs typeface="Arial" panose="020B0604020202020204" pitchFamily="34" charset="0"/>
              </a:rPr>
              <a:t> 3 </a:t>
            </a:r>
            <a:r>
              <a:rPr lang="en-US" sz="2000" dirty="0" err="1">
                <a:solidFill>
                  <a:prstClr val="black"/>
                </a:solidFill>
                <a:latin typeface="Arial" panose="020B0604020202020204" pitchFamily="34" charset="0"/>
                <a:cs typeface="Arial" panose="020B0604020202020204" pitchFamily="34" charset="0"/>
              </a:rPr>
              <a:t>سنوات</a:t>
            </a:r>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1,022,000 </a:t>
            </a:r>
            <a:r>
              <a:rPr lang="en-US" sz="2000" dirty="0" err="1" smtClean="0">
                <a:solidFill>
                  <a:prstClr val="black"/>
                </a:solidFill>
                <a:latin typeface="Arial" panose="020B0604020202020204" pitchFamily="34" charset="0"/>
                <a:cs typeface="Arial" panose="020B0604020202020204" pitchFamily="34" charset="0"/>
              </a:rPr>
              <a:t>دولار</a:t>
            </a:r>
            <a:r>
              <a:rPr lang="en-US" sz="2000" dirty="0" smtClean="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أمريكي</a:t>
            </a:r>
            <a:endParaRPr lang="en-US" sz="2000" dirty="0">
              <a:solidFill>
                <a:prstClr val="black"/>
              </a:solidFill>
              <a:latin typeface="Arial" panose="020B0604020202020204" pitchFamily="34" charset="0"/>
              <a:cs typeface="Arial" panose="020B0604020202020204" pitchFamily="34" charset="0"/>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197</a:t>
            </a:fld>
            <a:endParaRPr lang="en-US" sz="1400" dirty="0">
              <a:solidFill>
                <a:prstClr val="black"/>
              </a:solidFill>
              <a:latin typeface="Lora"/>
            </a:endParaRPr>
          </a:p>
        </p:txBody>
      </p:sp>
    </p:spTree>
    <p:extLst>
      <p:ext uri="{BB962C8B-B14F-4D97-AF65-F5344CB8AC3E}">
        <p14:creationId xmlns:p14="http://schemas.microsoft.com/office/powerpoint/2010/main" xmlns="" val="27066700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5215" y="516937"/>
            <a:ext cx="3043417" cy="828041"/>
          </a:xfrm>
        </p:spPr>
        <p:txBody>
          <a:bodyPr>
            <a:normAutofit/>
          </a:bodyPr>
          <a:lstStyle/>
          <a:p>
            <a:r>
              <a:rPr lang="ar-LB" sz="3200" b="1" dirty="0" smtClean="0">
                <a:latin typeface="Calibri" pitchFamily="34" charset="0"/>
                <a:cs typeface="Arial" panose="020B0604020202020204" pitchFamily="34" charset="0"/>
              </a:rPr>
              <a:t>المراجع</a:t>
            </a:r>
            <a:endParaRPr lang="en-US" sz="3200" b="1" dirty="0">
              <a:latin typeface="Calibri" pitchFamily="34" charset="0"/>
              <a:cs typeface="Calibri" pitchFamily="34" charset="0"/>
            </a:endParaRPr>
          </a:p>
        </p:txBody>
      </p:sp>
      <p:sp>
        <p:nvSpPr>
          <p:cNvPr id="6"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198</a:t>
            </a:fld>
            <a:endParaRPr lang="en-US" sz="1400" dirty="0">
              <a:solidFill>
                <a:prstClr val="black"/>
              </a:solidFill>
              <a:latin typeface="Lora"/>
            </a:endParaRPr>
          </a:p>
        </p:txBody>
      </p:sp>
      <p:sp>
        <p:nvSpPr>
          <p:cNvPr id="5" name="Rectangle 4"/>
          <p:cNvSpPr/>
          <p:nvPr/>
        </p:nvSpPr>
        <p:spPr>
          <a:xfrm>
            <a:off x="1598613" y="1310824"/>
            <a:ext cx="10287000" cy="4478149"/>
          </a:xfrm>
          <a:prstGeom prst="rect">
            <a:avLst/>
          </a:prstGeom>
        </p:spPr>
        <p:txBody>
          <a:bodyPr wrap="square">
            <a:spAutoFit/>
          </a:bodyPr>
          <a:lstStyle/>
          <a:p>
            <a:pPr marL="285750" indent="-285750">
              <a:buFont typeface="Arial" panose="020B0604020202020204" pitchFamily="34" charset="0"/>
              <a:buChar char="•"/>
            </a:pPr>
            <a:r>
              <a:rPr lang="en-US" sz="1500" dirty="0" smtClean="0">
                <a:solidFill>
                  <a:prstClr val="black">
                    <a:lumMod val="85000"/>
                    <a:lumOff val="15000"/>
                  </a:prstClr>
                </a:solidFill>
              </a:rPr>
              <a:t>https://aawsat.com/home/article/1769591/%D8%B3%D9%83%D9%83%D8%A7%D9%84%D8%AD%D8%AF%D9%8A%D8%AF%D8%A7%D9%84%D9%84%D8%A8%D9%86%D8%A7%D9%86%D9%8A%D8%A9%D8%AA%D9%86%D8%AA%D8%B8%D8%B1%D8%A5%D8%B9%D8%A7%D8%AF%D8%A9%D8%AA%D9%81%D8%B9%D9%8A%D9%84%D9%87%D8%A7%D9%88%D8%AA%D8%B9%D9%88%D9%8A%D9%84%D8%B9%D9%84%D9%89%D8%AE%D8%B7%D9%91%D8%A9%D8%B5%D9%8A%D9%86%D9%8A%D8%A9%C2%AB%D8%AC%D8%AF%D9%8A%D8%A9%C2%BB</a:t>
            </a:r>
          </a:p>
          <a:p>
            <a:endParaRPr lang="ar-LB" sz="1500" dirty="0" smtClean="0">
              <a:solidFill>
                <a:prstClr val="black">
                  <a:lumMod val="85000"/>
                  <a:lumOff val="15000"/>
                </a:prstClr>
              </a:solidFill>
            </a:endParaRPr>
          </a:p>
          <a:p>
            <a:pPr marL="285750" indent="-285750">
              <a:buFont typeface="Arial" panose="020B0604020202020204" pitchFamily="34" charset="0"/>
              <a:buChar char="•"/>
            </a:pPr>
            <a:r>
              <a:rPr lang="en-US" sz="1500" dirty="0">
                <a:solidFill>
                  <a:prstClr val="black">
                    <a:lumMod val="85000"/>
                    <a:lumOff val="15000"/>
                  </a:prstClr>
                </a:solidFill>
              </a:rPr>
              <a:t>http://aliwaa.com.lb/%</a:t>
            </a:r>
            <a:r>
              <a:rPr lang="en-US" sz="1500" dirty="0" smtClean="0">
                <a:solidFill>
                  <a:prstClr val="black">
                    <a:lumMod val="85000"/>
                    <a:lumOff val="15000"/>
                  </a:prstClr>
                </a:solidFill>
              </a:rPr>
              <a:t>d8%a3%d8%ae%d8%a8%d8%a7%d8%b1%d9%84%d8%a8%d9%86%d8%a7%d9%86</a:t>
            </a:r>
            <a:r>
              <a:rPr lang="en-US" sz="1500" dirty="0">
                <a:solidFill>
                  <a:prstClr val="black">
                    <a:lumMod val="85000"/>
                    <a:lumOff val="15000"/>
                  </a:prstClr>
                </a:solidFill>
              </a:rPr>
              <a:t>/%d8%aa%d8%ad%d9%82%d9%8a%d9%82%d8%a7%d8%aa/%</a:t>
            </a:r>
            <a:r>
              <a:rPr lang="en-US" sz="1500" dirty="0" smtClean="0">
                <a:solidFill>
                  <a:prstClr val="black">
                    <a:lumMod val="85000"/>
                    <a:lumOff val="15000"/>
                  </a:prstClr>
                </a:solidFill>
              </a:rPr>
              <a:t>d8%ae%d8%b7%d8%b3%d9%83%d9%83%d8%ad%d8%af%d9%8a%d8%af%d8%b7%d8%b1%d8%a7%d8%a8%d9%84%d8%b3%d8%a7%d9%84%d8%b9%d8%a8%d9%88%d8%af%d9%8a%d8%a9-</a:t>
            </a:r>
            <a:r>
              <a:rPr lang="en-US" sz="1500" dirty="0">
                <a:solidFill>
                  <a:prstClr val="black">
                    <a:lumMod val="85000"/>
                    <a:lumOff val="15000"/>
                  </a:prstClr>
                </a:solidFill>
              </a:rPr>
              <a:t>%d8%ad%d8%a7%d8%ac%d8%a9-%d9%85%d9%84%d8%ad-%d8%a9</a:t>
            </a:r>
            <a:r>
              <a:rPr lang="en-US" sz="1500" dirty="0" smtClean="0">
                <a:solidFill>
                  <a:prstClr val="black">
                    <a:lumMod val="85000"/>
                    <a:lumOff val="15000"/>
                  </a:prstClr>
                </a:solidFill>
              </a:rPr>
              <a:t>/</a:t>
            </a:r>
          </a:p>
          <a:p>
            <a:pPr marL="285750" indent="-285750">
              <a:buFont typeface="Arial" panose="020B0604020202020204" pitchFamily="34" charset="0"/>
              <a:buChar char="•"/>
            </a:pPr>
            <a:endParaRPr lang="ar-LB" sz="1500" dirty="0" smtClean="0">
              <a:solidFill>
                <a:prstClr val="black">
                  <a:lumMod val="85000"/>
                  <a:lumOff val="15000"/>
                </a:prstClr>
              </a:solidFill>
            </a:endParaRPr>
          </a:p>
          <a:p>
            <a:pPr marL="285750" indent="-285750">
              <a:buFont typeface="Arial" panose="020B0604020202020204" pitchFamily="34" charset="0"/>
              <a:buChar char="•"/>
            </a:pPr>
            <a:r>
              <a:rPr lang="en-US" sz="1500" dirty="0">
                <a:solidFill>
                  <a:prstClr val="black">
                    <a:lumMod val="85000"/>
                    <a:lumOff val="15000"/>
                  </a:prstClr>
                </a:solidFill>
              </a:rPr>
              <a:t>https://</a:t>
            </a:r>
            <a:r>
              <a:rPr lang="en-US" sz="1500" dirty="0" smtClean="0">
                <a:solidFill>
                  <a:prstClr val="black">
                    <a:lumMod val="85000"/>
                    <a:lumOff val="15000"/>
                  </a:prstClr>
                </a:solidFill>
              </a:rPr>
              <a:t>newspaper.annahar.com/article/261972%D9%85%D9%8A%D8%B2%D8%A7%D9%86%D9%8A%D8%A9%D9%85%D8%B5%D9%84%D8%AD%D8%A9%D8%A7%D9%84%D8%B3%D9%83%D9%83%D8%A7%D9%84%D8%AD%D8%AF%D9%8A%D8%AF%D8%A3%D9%83%D8%AB%D8%B1%D9%85%D9%8612%D9%85%D9%84%D9%8A%D8%A7%D8%B1%D8%A7-</a:t>
            </a:r>
            <a:r>
              <a:rPr lang="en-US" sz="1500" dirty="0">
                <a:solidFill>
                  <a:prstClr val="black">
                    <a:lumMod val="85000"/>
                    <a:lumOff val="15000"/>
                  </a:prstClr>
                </a:solidFill>
              </a:rPr>
              <a:t>%D9%85%D8%AD%D8%B7%D8%A7%D8%AA%D9%87%D8%A7-%D8%AA%D8%AA%D8%AD%D9%88%D9%84-%D9%85%D9%83%D8%A8%D8%A7%D8%AA-%D9%84%D9%84%D9%86%D9%81%D8%A7%D9%8A%D8%A7%D8%AA-%</a:t>
            </a:r>
            <a:r>
              <a:rPr lang="en-US" sz="1500" dirty="0" smtClean="0">
                <a:solidFill>
                  <a:prstClr val="black">
                    <a:lumMod val="85000"/>
                    <a:lumOff val="15000"/>
                  </a:prstClr>
                </a:solidFill>
              </a:rPr>
              <a:t>D9%88%D9%85%D9%84%D8%A7%D9%87%D9%8A</a:t>
            </a:r>
          </a:p>
          <a:p>
            <a:pPr marL="285750" indent="-285750">
              <a:buFont typeface="Arial" panose="020B0604020202020204" pitchFamily="34" charset="0"/>
              <a:buChar char="•"/>
            </a:pPr>
            <a:endParaRPr lang="en-US" sz="1500" dirty="0">
              <a:solidFill>
                <a:prstClr val="black">
                  <a:lumMod val="85000"/>
                  <a:lumOff val="15000"/>
                </a:prstClr>
              </a:solidFill>
            </a:endParaRPr>
          </a:p>
          <a:p>
            <a:pPr marL="285750" indent="-285750">
              <a:buFont typeface="Arial" panose="020B0604020202020204" pitchFamily="34" charset="0"/>
              <a:buChar char="•"/>
            </a:pPr>
            <a:r>
              <a:rPr lang="en-US" sz="1500" dirty="0">
                <a:solidFill>
                  <a:prstClr val="black">
                    <a:lumMod val="85000"/>
                    <a:lumOff val="15000"/>
                  </a:prstClr>
                </a:solidFill>
              </a:rPr>
              <a:t>http://</a:t>
            </a:r>
            <a:r>
              <a:rPr lang="en-US" sz="1500" dirty="0" smtClean="0">
                <a:solidFill>
                  <a:prstClr val="black">
                    <a:lumMod val="85000"/>
                    <a:lumOff val="15000"/>
                  </a:prstClr>
                </a:solidFill>
              </a:rPr>
              <a:t>www.medcities.org/documents/22000/0/Al+Fayhaa+Strategy+Projects.pdf/85282700-e055-40e7-9777-31ffd5a1ca2a</a:t>
            </a:r>
            <a:endParaRPr lang="en-US" sz="1500" dirty="0">
              <a:solidFill>
                <a:prstClr val="black">
                  <a:lumMod val="85000"/>
                  <a:lumOff val="15000"/>
                </a:prstClr>
              </a:solidFill>
            </a:endParaRPr>
          </a:p>
        </p:txBody>
      </p:sp>
    </p:spTree>
    <p:extLst>
      <p:ext uri="{BB962C8B-B14F-4D97-AF65-F5344CB8AC3E}">
        <p14:creationId xmlns:p14="http://schemas.microsoft.com/office/powerpoint/2010/main" xmlns="" val="320246737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743200"/>
            <a:ext cx="5852160" cy="1371600"/>
          </a:xfrm>
        </p:spPr>
        <p:txBody>
          <a:bodyPr>
            <a:normAutofit/>
          </a:bodyPr>
          <a:lstStyle/>
          <a:p>
            <a:r>
              <a:rPr lang="ar-LB" sz="6000" b="1" dirty="0" smtClean="0">
                <a:solidFill>
                  <a:schemeClr val="accent1"/>
                </a:solidFill>
                <a:effectLst>
                  <a:outerShdw blurRad="38100" dist="38100" dir="2700000" algn="tl">
                    <a:srgbClr val="000000">
                      <a:alpha val="43137"/>
                    </a:srgbClr>
                  </a:outerShdw>
                </a:effectLst>
              </a:rPr>
              <a:t>جزاكم الله خيراً</a:t>
            </a:r>
            <a:endParaRPr lang="fr-FR" sz="6000" b="1" dirty="0">
              <a:solidFill>
                <a:schemeClr val="accent1"/>
              </a:solidFill>
              <a:effectLst>
                <a:outerShdw blurRad="38100" dist="38100" dir="2700000" algn="tl">
                  <a:srgbClr val="000000">
                    <a:alpha val="43137"/>
                  </a:srgbClr>
                </a:outerShdw>
              </a:effectLst>
            </a:endParaRPr>
          </a:p>
        </p:txBody>
      </p:sp>
      <p:cxnSp>
        <p:nvCxnSpPr>
          <p:cNvPr id="5" name="Straight Connector 4"/>
          <p:cNvCxnSpPr/>
          <p:nvPr/>
        </p:nvCxnSpPr>
        <p:spPr>
          <a:xfrm>
            <a:off x="3168332" y="4099035"/>
            <a:ext cx="5852160" cy="15765"/>
          </a:xfrm>
          <a:prstGeom prst="line">
            <a:avLst/>
          </a:prstGeom>
          <a:ln w="38100">
            <a:solidFill>
              <a:schemeClr val="tx1">
                <a:lumMod val="50000"/>
                <a:lumOff val="50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43373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43373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43373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44111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6651" y="304800"/>
            <a:ext cx="10868369"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fr-FR" dirty="0" smtClean="0"/>
              <a:t>AECENAR </a:t>
            </a:r>
            <a:r>
              <a:rPr lang="fr-FR" dirty="0" err="1" smtClean="0"/>
              <a:t>Projects</a:t>
            </a:r>
            <a:r>
              <a:rPr lang="fr-FR" dirty="0" smtClean="0"/>
              <a:t> in </a:t>
            </a:r>
            <a:r>
              <a:rPr lang="fr-FR" dirty="0" err="1" smtClean="0"/>
              <a:t>North</a:t>
            </a:r>
            <a:r>
              <a:rPr lang="fr-FR" dirty="0" smtClean="0"/>
              <a:t> Lebanon (Content)</a:t>
            </a:r>
            <a:endParaRPr lang="fr-FR" dirty="0"/>
          </a:p>
        </p:txBody>
      </p:sp>
      <p:sp>
        <p:nvSpPr>
          <p:cNvPr id="6" name="Content Placeholder 2">
            <a:hlinkClick r:id="rId2" action="ppaction://hlinksldjump"/>
          </p:cNvPr>
          <p:cNvSpPr txBox="1">
            <a:spLocks/>
          </p:cNvSpPr>
          <p:nvPr/>
        </p:nvSpPr>
        <p:spPr>
          <a:xfrm>
            <a:off x="806132" y="1674707"/>
            <a:ext cx="5669280" cy="457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smtClean="0"/>
              <a:t>National </a:t>
            </a:r>
            <a:r>
              <a:rPr lang="fr-FR" sz="2400" dirty="0" err="1" smtClean="0"/>
              <a:t>economy</a:t>
            </a:r>
            <a:endParaRPr lang="fr-FR" sz="2400" dirty="0" smtClean="0"/>
          </a:p>
        </p:txBody>
      </p:sp>
      <p:sp>
        <p:nvSpPr>
          <p:cNvPr id="5" name="Content Placeholder 2">
            <a:hlinkClick r:id="rId3" action="ppaction://hlinksldjump"/>
          </p:cNvPr>
          <p:cNvSpPr txBox="1">
            <a:spLocks/>
          </p:cNvSpPr>
          <p:nvPr/>
        </p:nvSpPr>
        <p:spPr>
          <a:xfrm>
            <a:off x="806132" y="2148840"/>
            <a:ext cx="566928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fr-FR" sz="2000" dirty="0" smtClean="0"/>
              <a:t>Taxes</a:t>
            </a:r>
          </a:p>
        </p:txBody>
      </p:sp>
      <p:sp>
        <p:nvSpPr>
          <p:cNvPr id="7" name="Content Placeholder 2">
            <a:hlinkClick r:id="rId4" action="ppaction://hlinksldjump"/>
          </p:cNvPr>
          <p:cNvSpPr txBox="1">
            <a:spLocks/>
          </p:cNvSpPr>
          <p:nvPr/>
        </p:nvSpPr>
        <p:spPr>
          <a:xfrm>
            <a:off x="806132" y="3352800"/>
            <a:ext cx="5669280" cy="457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smtClean="0"/>
              <a:t>Social obstacles</a:t>
            </a:r>
          </a:p>
        </p:txBody>
      </p:sp>
      <p:sp>
        <p:nvSpPr>
          <p:cNvPr id="9" name="Content Placeholder 2">
            <a:hlinkClick r:id="rId5" action="ppaction://hlinksldjump"/>
          </p:cNvPr>
          <p:cNvSpPr txBox="1">
            <a:spLocks/>
          </p:cNvSpPr>
          <p:nvPr/>
        </p:nvSpPr>
        <p:spPr>
          <a:xfrm>
            <a:off x="806132" y="3826933"/>
            <a:ext cx="5669280" cy="457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err="1" smtClean="0"/>
              <a:t>Activities</a:t>
            </a:r>
            <a:r>
              <a:rPr lang="fr-FR" sz="2400" dirty="0" smtClean="0"/>
              <a:t> of </a:t>
            </a:r>
            <a:r>
              <a:rPr lang="fr-FR" sz="2400" dirty="0" err="1" smtClean="0"/>
              <a:t>foreign</a:t>
            </a:r>
            <a:r>
              <a:rPr lang="fr-FR" sz="2400" dirty="0" smtClean="0"/>
              <a:t> institutions</a:t>
            </a:r>
          </a:p>
        </p:txBody>
      </p:sp>
      <p:sp>
        <p:nvSpPr>
          <p:cNvPr id="12" name="Content Placeholder 2">
            <a:hlinkClick r:id="rId6" action="ppaction://hlinksldjump"/>
          </p:cNvPr>
          <p:cNvSpPr txBox="1">
            <a:spLocks/>
          </p:cNvSpPr>
          <p:nvPr/>
        </p:nvSpPr>
        <p:spPr>
          <a:xfrm>
            <a:off x="806132" y="5162974"/>
            <a:ext cx="566928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fr-FR" sz="2000" dirty="0" smtClean="0"/>
              <a:t>Water management</a:t>
            </a:r>
          </a:p>
        </p:txBody>
      </p:sp>
      <p:sp>
        <p:nvSpPr>
          <p:cNvPr id="15" name="Content Placeholder 2">
            <a:hlinkClick r:id="rId7" action="ppaction://hlinksldjump"/>
          </p:cNvPr>
          <p:cNvSpPr txBox="1">
            <a:spLocks/>
          </p:cNvSpPr>
          <p:nvPr/>
        </p:nvSpPr>
        <p:spPr>
          <a:xfrm>
            <a:off x="806132" y="5926667"/>
            <a:ext cx="566928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fr-FR" sz="2000" dirty="0" err="1" smtClean="0"/>
              <a:t>Waste</a:t>
            </a:r>
            <a:r>
              <a:rPr lang="fr-FR" sz="2000" dirty="0" smtClean="0"/>
              <a:t> management</a:t>
            </a:r>
          </a:p>
        </p:txBody>
      </p:sp>
      <p:sp>
        <p:nvSpPr>
          <p:cNvPr id="16" name="Content Placeholder 2">
            <a:hlinkClick r:id="rId8" action="ppaction://hlinksldjump"/>
          </p:cNvPr>
          <p:cNvSpPr txBox="1">
            <a:spLocks/>
          </p:cNvSpPr>
          <p:nvPr/>
        </p:nvSpPr>
        <p:spPr>
          <a:xfrm>
            <a:off x="806132" y="5543974"/>
            <a:ext cx="566928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fr-FR" sz="2000" dirty="0" err="1" smtClean="0"/>
              <a:t>Wastewater</a:t>
            </a:r>
            <a:r>
              <a:rPr lang="fr-FR" sz="2000" dirty="0" smtClean="0"/>
              <a:t> management</a:t>
            </a:r>
          </a:p>
        </p:txBody>
      </p:sp>
      <p:sp>
        <p:nvSpPr>
          <p:cNvPr id="17" name="Content Placeholder 2">
            <a:hlinkClick r:id="rId9" action="ppaction://hlinksldjump"/>
          </p:cNvPr>
          <p:cNvSpPr txBox="1">
            <a:spLocks/>
          </p:cNvSpPr>
          <p:nvPr/>
        </p:nvSpPr>
        <p:spPr>
          <a:xfrm>
            <a:off x="806132" y="4324774"/>
            <a:ext cx="5669280" cy="8229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smtClean="0"/>
              <a:t>Infrastructure</a:t>
            </a:r>
          </a:p>
          <a:p>
            <a:pPr lvl="1"/>
            <a:r>
              <a:rPr lang="fr-FR" sz="2000" dirty="0" smtClean="0"/>
              <a:t>Civil </a:t>
            </a:r>
            <a:r>
              <a:rPr lang="fr-FR" sz="2000" dirty="0" err="1" smtClean="0"/>
              <a:t>organization</a:t>
            </a:r>
            <a:endParaRPr lang="fr-FR" sz="2000" dirty="0" smtClean="0"/>
          </a:p>
        </p:txBody>
      </p:sp>
      <p:sp>
        <p:nvSpPr>
          <p:cNvPr id="8" name="Content Placeholder 2">
            <a:hlinkClick r:id="rId10" action="ppaction://hlinksldjump"/>
          </p:cNvPr>
          <p:cNvSpPr txBox="1">
            <a:spLocks/>
          </p:cNvSpPr>
          <p:nvPr/>
        </p:nvSpPr>
        <p:spPr>
          <a:xfrm>
            <a:off x="806132" y="2512907"/>
            <a:ext cx="5669280" cy="8229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400" dirty="0" smtClean="0"/>
              <a:t>Modeling </a:t>
            </a:r>
            <a:r>
              <a:rPr lang="en-US" sz="2400" dirty="0"/>
              <a:t>and simulation of </a:t>
            </a:r>
            <a:r>
              <a:rPr lang="en-US" sz="2400" dirty="0" smtClean="0"/>
              <a:t>the</a:t>
            </a:r>
            <a:r>
              <a:rPr lang="en-US" sz="2400" dirty="0"/>
              <a:t> </a:t>
            </a:r>
            <a:r>
              <a:rPr lang="en-US" sz="2400" dirty="0" smtClean="0"/>
              <a:t>Population </a:t>
            </a:r>
            <a:r>
              <a:rPr lang="en-US" sz="2400" dirty="0"/>
              <a:t>development in </a:t>
            </a:r>
            <a:r>
              <a:rPr lang="en-US" sz="2400" dirty="0" smtClean="0"/>
              <a:t>Indonesia</a:t>
            </a:r>
            <a:r>
              <a:rPr lang="en-US" sz="2400" dirty="0"/>
              <a:t> </a:t>
            </a:r>
            <a:r>
              <a:rPr lang="en-US" sz="2400" dirty="0" smtClean="0"/>
              <a:t>with VENSIM</a:t>
            </a:r>
            <a:endParaRPr lang="en-US" sz="2400" dirty="0"/>
          </a:p>
        </p:txBody>
      </p:sp>
      <p:sp>
        <p:nvSpPr>
          <p:cNvPr id="19" name="Content Placeholder 2">
            <a:hlinkClick r:id="rId11" action="ppaction://hlinksldjump"/>
          </p:cNvPr>
          <p:cNvSpPr txBox="1">
            <a:spLocks/>
          </p:cNvSpPr>
          <p:nvPr/>
        </p:nvSpPr>
        <p:spPr>
          <a:xfrm>
            <a:off x="7100252" y="3257565"/>
            <a:ext cx="4480560" cy="457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smtClean="0"/>
              <a:t>Types of power plants</a:t>
            </a:r>
          </a:p>
        </p:txBody>
      </p:sp>
      <p:sp>
        <p:nvSpPr>
          <p:cNvPr id="20" name="Content Placeholder 2">
            <a:hlinkClick r:id="rId12" action="ppaction://hlinksldjump"/>
          </p:cNvPr>
          <p:cNvSpPr txBox="1">
            <a:spLocks/>
          </p:cNvSpPr>
          <p:nvPr/>
        </p:nvSpPr>
        <p:spPr>
          <a:xfrm>
            <a:off x="7100252" y="3714765"/>
            <a:ext cx="4480560" cy="457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smtClean="0"/>
              <a:t>Inactive power plants </a:t>
            </a:r>
          </a:p>
        </p:txBody>
      </p:sp>
      <p:sp>
        <p:nvSpPr>
          <p:cNvPr id="21" name="Content Placeholder 2">
            <a:hlinkClick r:id="rId13" action="ppaction://hlinksldjump"/>
          </p:cNvPr>
          <p:cNvSpPr txBox="1">
            <a:spLocks/>
          </p:cNvSpPr>
          <p:nvPr/>
        </p:nvSpPr>
        <p:spPr>
          <a:xfrm>
            <a:off x="7100252" y="5848365"/>
            <a:ext cx="448056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fr-FR" sz="2000" dirty="0" err="1" smtClean="0"/>
              <a:t>Wheat</a:t>
            </a:r>
            <a:r>
              <a:rPr lang="fr-FR" sz="2000" dirty="0" smtClean="0"/>
              <a:t> </a:t>
            </a:r>
            <a:r>
              <a:rPr lang="fr-FR" sz="2000" dirty="0" err="1" smtClean="0"/>
              <a:t>cultivation</a:t>
            </a:r>
            <a:endParaRPr lang="fr-FR" sz="2000" dirty="0"/>
          </a:p>
        </p:txBody>
      </p:sp>
      <p:sp>
        <p:nvSpPr>
          <p:cNvPr id="22" name="Content Placeholder 2">
            <a:hlinkClick r:id="rId14" action="ppaction://hlinksldjump"/>
          </p:cNvPr>
          <p:cNvSpPr txBox="1">
            <a:spLocks/>
          </p:cNvSpPr>
          <p:nvPr/>
        </p:nvSpPr>
        <p:spPr>
          <a:xfrm>
            <a:off x="7100252" y="4171965"/>
            <a:ext cx="4480560" cy="457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err="1" smtClean="0"/>
              <a:t>Refinery</a:t>
            </a:r>
            <a:r>
              <a:rPr lang="fr-FR" sz="2400" dirty="0" smtClean="0"/>
              <a:t> in Lebanon</a:t>
            </a:r>
          </a:p>
        </p:txBody>
      </p:sp>
      <p:sp>
        <p:nvSpPr>
          <p:cNvPr id="23" name="Content Placeholder 2">
            <a:hlinkClick r:id="rId15" action="ppaction://hlinksldjump"/>
          </p:cNvPr>
          <p:cNvSpPr txBox="1">
            <a:spLocks/>
          </p:cNvSpPr>
          <p:nvPr/>
        </p:nvSpPr>
        <p:spPr>
          <a:xfrm>
            <a:off x="7100252" y="4629165"/>
            <a:ext cx="4480560" cy="8229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err="1" smtClean="0"/>
              <a:t>Projects</a:t>
            </a:r>
            <a:r>
              <a:rPr lang="fr-FR" sz="2400" dirty="0" smtClean="0"/>
              <a:t> </a:t>
            </a:r>
            <a:r>
              <a:rPr lang="fr-FR" sz="2400" dirty="0" err="1" smtClean="0"/>
              <a:t>proposed</a:t>
            </a:r>
            <a:endParaRPr lang="fr-FR" sz="2400" dirty="0" smtClean="0"/>
          </a:p>
          <a:p>
            <a:pPr lvl="1"/>
            <a:r>
              <a:rPr lang="fr-FR" sz="2000" dirty="0" smtClean="0"/>
              <a:t>Network of </a:t>
            </a:r>
            <a:r>
              <a:rPr lang="fr-FR" sz="2000" dirty="0" err="1" smtClean="0"/>
              <a:t>waste</a:t>
            </a:r>
            <a:r>
              <a:rPr lang="fr-FR" sz="2000" dirty="0" smtClean="0"/>
              <a:t> water</a:t>
            </a:r>
          </a:p>
        </p:txBody>
      </p:sp>
      <p:sp>
        <p:nvSpPr>
          <p:cNvPr id="24" name="Content Placeholder 2">
            <a:hlinkClick r:id="rId16" action="ppaction://hlinksldjump"/>
          </p:cNvPr>
          <p:cNvSpPr txBox="1">
            <a:spLocks/>
          </p:cNvSpPr>
          <p:nvPr/>
        </p:nvSpPr>
        <p:spPr>
          <a:xfrm>
            <a:off x="7100252" y="5467365"/>
            <a:ext cx="448056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fr-FR" sz="2000" dirty="0" smtClean="0"/>
              <a:t>Bus station</a:t>
            </a:r>
          </a:p>
        </p:txBody>
      </p:sp>
      <p:sp>
        <p:nvSpPr>
          <p:cNvPr id="26" name="Content Placeholder 2">
            <a:hlinkClick r:id="rId17" action="ppaction://hlinksldjump"/>
          </p:cNvPr>
          <p:cNvSpPr txBox="1">
            <a:spLocks/>
          </p:cNvSpPr>
          <p:nvPr/>
        </p:nvSpPr>
        <p:spPr>
          <a:xfrm>
            <a:off x="7100252" y="2876565"/>
            <a:ext cx="448056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2"/>
            <a:r>
              <a:rPr lang="fr-FR" sz="1800" dirty="0" err="1" smtClean="0"/>
              <a:t>Telecommunication</a:t>
            </a:r>
            <a:endParaRPr lang="fr-FR" sz="1800" dirty="0" smtClean="0"/>
          </a:p>
        </p:txBody>
      </p:sp>
      <p:sp>
        <p:nvSpPr>
          <p:cNvPr id="27" name="Content Placeholder 2">
            <a:hlinkClick r:id="rId18" action="ppaction://hlinksldjump"/>
          </p:cNvPr>
          <p:cNvSpPr txBox="1">
            <a:spLocks/>
          </p:cNvSpPr>
          <p:nvPr/>
        </p:nvSpPr>
        <p:spPr>
          <a:xfrm>
            <a:off x="7100252" y="2480325"/>
            <a:ext cx="448056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2"/>
            <a:r>
              <a:rPr lang="fr-FR" sz="1800" dirty="0" err="1" smtClean="0"/>
              <a:t>Railroad</a:t>
            </a:r>
            <a:r>
              <a:rPr lang="fr-FR" sz="1800" dirty="0" smtClean="0"/>
              <a:t> in Lebanon</a:t>
            </a:r>
          </a:p>
        </p:txBody>
      </p:sp>
      <p:sp>
        <p:nvSpPr>
          <p:cNvPr id="30" name="Content Placeholder 2">
            <a:hlinkClick r:id="rId19" action="ppaction://hlinksldjump"/>
          </p:cNvPr>
          <p:cNvSpPr txBox="1">
            <a:spLocks/>
          </p:cNvSpPr>
          <p:nvPr/>
        </p:nvSpPr>
        <p:spPr>
          <a:xfrm>
            <a:off x="7100252" y="1674707"/>
            <a:ext cx="4480560" cy="8229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smtClean="0">
                <a:solidFill>
                  <a:schemeClr val="tx1">
                    <a:lumMod val="50000"/>
                    <a:lumOff val="50000"/>
                  </a:schemeClr>
                </a:solidFill>
              </a:rPr>
              <a:t>Infrastructure</a:t>
            </a:r>
          </a:p>
          <a:p>
            <a:pPr lvl="1"/>
            <a:r>
              <a:rPr lang="fr-FR" sz="2000" dirty="0" err="1" smtClean="0"/>
              <a:t>Roads</a:t>
            </a:r>
            <a:r>
              <a:rPr lang="fr-FR" sz="2000" dirty="0" smtClean="0"/>
              <a:t> network and public transport</a:t>
            </a:r>
          </a:p>
        </p:txBody>
      </p:sp>
    </p:spTree>
    <p:extLst>
      <p:ext uri="{BB962C8B-B14F-4D97-AF65-F5344CB8AC3E}">
        <p14:creationId xmlns:p14="http://schemas.microsoft.com/office/powerpoint/2010/main" xmlns="" val="2082423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61412" y="1524000"/>
            <a:ext cx="3124200" cy="4876800"/>
          </a:xfrm>
        </p:spPr>
        <p:txBody>
          <a:bodyPr>
            <a:normAutofit/>
          </a:bodyPr>
          <a:lstStyle/>
          <a:p>
            <a:pPr algn="r" rtl="1"/>
            <a:r>
              <a:rPr lang="ar-LB" sz="2000" dirty="0"/>
              <a:t>إ</a:t>
            </a:r>
            <a:r>
              <a:rPr lang="ar-SA" sz="2000" dirty="0"/>
              <a:t>ن إمكانات الإنتاج تعتمد أيضًا على عرض العمل</a:t>
            </a:r>
            <a:endParaRPr lang="ar-LB" sz="2000" dirty="0"/>
          </a:p>
          <a:p>
            <a:pPr algn="r" rtl="1"/>
            <a:r>
              <a:rPr lang="ar-SA" sz="2000" dirty="0"/>
              <a:t>يتوقف ويستند هذا الحجم بدوره إلى إنتاجية العمل (الناتج المحلي الإجمالي متوسط قوة العمل في السنة) ، ومتوسط وقت العمل والقوى العاملة معا</a:t>
            </a:r>
            <a:r>
              <a:rPr lang="ar-LB" sz="2000" dirty="0"/>
              <a:t>ً</a:t>
            </a:r>
          </a:p>
          <a:p>
            <a:pPr algn="r" rtl="1"/>
            <a:r>
              <a:rPr lang="ar-SA" sz="2000" dirty="0"/>
              <a:t>تعتبر الإنتاجية بالإضافة إلى متوسط وقت العمل ثابتًا النظر فيها</a:t>
            </a:r>
            <a:endParaRPr lang="ar-LB" sz="2000" dirty="0"/>
          </a:p>
          <a:p>
            <a:pPr algn="r" rtl="1"/>
            <a:r>
              <a:rPr lang="ar-SA" sz="2000" dirty="0"/>
              <a:t>يتم احتساب القوى العاملة من السكان احياناً كعامل ثابت</a:t>
            </a:r>
            <a:endParaRPr lang="ar-LB" sz="2000" dirty="0"/>
          </a:p>
        </p:txBody>
      </p:sp>
      <p:sp>
        <p:nvSpPr>
          <p:cNvPr id="4" name="Slide Number Placeholder 3"/>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20</a:t>
            </a:fld>
            <a:endParaRPr lang="en-US">
              <a:solidFill>
                <a:prstClr val="black"/>
              </a:solidFill>
            </a:endParaRPr>
          </a:p>
        </p:txBody>
      </p:sp>
      <p:sp>
        <p:nvSpPr>
          <p:cNvPr id="2" name="Title 1"/>
          <p:cNvSpPr>
            <a:spLocks noGrp="1"/>
          </p:cNvSpPr>
          <p:nvPr>
            <p:ph type="title"/>
          </p:nvPr>
        </p:nvSpPr>
        <p:spPr>
          <a:xfrm>
            <a:off x="8837612" y="533400"/>
            <a:ext cx="2892584" cy="838200"/>
          </a:xfrm>
        </p:spPr>
        <p:txBody>
          <a:bodyPr/>
          <a:lstStyle/>
          <a:p>
            <a:pPr algn="r" rtl="1"/>
            <a:r>
              <a:rPr lang="ar-LB" b="1" dirty="0">
                <a:effectLst/>
              </a:rPr>
              <a:t>عرض العمل</a:t>
            </a:r>
            <a:endParaRPr lang="fr-FR" b="1" dirty="0"/>
          </a:p>
        </p:txBody>
      </p:sp>
      <p:sp>
        <p:nvSpPr>
          <p:cNvPr id="8" name="Content Placeholder 2"/>
          <p:cNvSpPr txBox="1">
            <a:spLocks/>
          </p:cNvSpPr>
          <p:nvPr/>
        </p:nvSpPr>
        <p:spPr>
          <a:xfrm>
            <a:off x="4165546" y="1143000"/>
            <a:ext cx="4443466" cy="5334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gn="r" rtl="1">
              <a:buClr>
                <a:srgbClr val="2DA2BF"/>
              </a:buClr>
            </a:pPr>
            <a:r>
              <a:rPr lang="ar-SA" sz="2400" b="1" dirty="0">
                <a:solidFill>
                  <a:srgbClr val="464646"/>
                </a:solidFill>
              </a:rPr>
              <a:t>نموذج للإمكانيات الإنتاجية</a:t>
            </a:r>
            <a:endParaRPr lang="fr-FR" sz="2400" b="1" dirty="0">
              <a:solidFill>
                <a:srgbClr val="464646"/>
              </a:solidFill>
            </a:endParaRPr>
          </a:p>
        </p:txBody>
      </p:sp>
      <p:cxnSp>
        <p:nvCxnSpPr>
          <p:cNvPr id="10" name="Straight Connector 9"/>
          <p:cNvCxnSpPr/>
          <p:nvPr/>
        </p:nvCxnSpPr>
        <p:spPr>
          <a:xfrm>
            <a:off x="8837612" y="1485900"/>
            <a:ext cx="0" cy="499110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3214" y="1485900"/>
            <a:ext cx="8686800" cy="5372100"/>
          </a:xfrm>
          <a:prstGeom prst="rect">
            <a:avLst/>
          </a:prstGeom>
          <a:noFill/>
          <a:ln>
            <a:noFill/>
          </a:ln>
        </p:spPr>
      </p:pic>
    </p:spTree>
    <p:extLst>
      <p:ext uri="{BB962C8B-B14F-4D97-AF65-F5344CB8AC3E}">
        <p14:creationId xmlns:p14="http://schemas.microsoft.com/office/powerpoint/2010/main" xmlns="" val="359693206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7212" y="1905000"/>
            <a:ext cx="9781074" cy="2590800"/>
          </a:xfrm>
        </p:spPr>
        <p:txBody>
          <a:bodyPr>
            <a:normAutofit/>
          </a:bodyPr>
          <a:lstStyle/>
          <a:p>
            <a:pPr algn="ctr"/>
            <a:r>
              <a:rPr lang="en-US" sz="6000" dirty="0" smtClean="0"/>
              <a:t>North Lebanon </a:t>
            </a:r>
            <a:r>
              <a:rPr lang="en-US" sz="8000" dirty="0" smtClean="0"/>
              <a:t>Telecommunication</a:t>
            </a:r>
            <a:endParaRPr lang="en-US" sz="7200" dirty="0"/>
          </a:p>
        </p:txBody>
      </p:sp>
      <p:sp>
        <p:nvSpPr>
          <p:cNvPr id="3" name="Subtitle 2"/>
          <p:cNvSpPr>
            <a:spLocks noGrp="1"/>
          </p:cNvSpPr>
          <p:nvPr>
            <p:ph type="subTitle" idx="1"/>
          </p:nvPr>
        </p:nvSpPr>
        <p:spPr>
          <a:xfrm>
            <a:off x="3579812" y="4572000"/>
            <a:ext cx="5715000" cy="512762"/>
          </a:xfrm>
        </p:spPr>
        <p:txBody>
          <a:bodyPr>
            <a:noAutofit/>
          </a:bodyPr>
          <a:lstStyle/>
          <a:p>
            <a:pPr algn="ctr"/>
            <a:r>
              <a:rPr lang="en-US" dirty="0" smtClean="0"/>
              <a:t>Prepared by </a:t>
            </a:r>
            <a:r>
              <a:rPr lang="en-US" b="1" dirty="0" smtClean="0"/>
              <a:t>Maryam abdel-karim</a:t>
            </a:r>
          </a:p>
          <a:p>
            <a:pPr algn="ctr"/>
            <a:endParaRPr lang="en-US" dirty="0"/>
          </a:p>
        </p:txBody>
      </p:sp>
      <p:pic>
        <p:nvPicPr>
          <p:cNvPr id="4" name="Picture 3" descr="Basmalla.jpg"/>
          <p:cNvPicPr/>
          <p:nvPr/>
        </p:nvPicPr>
        <p:blipFill rotWithShape="1">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t="11820"/>
          <a:stretch/>
        </p:blipFill>
        <p:spPr bwMode="auto">
          <a:xfrm>
            <a:off x="3731967" y="134629"/>
            <a:ext cx="4561169" cy="627798"/>
          </a:xfrm>
          <a:prstGeom prst="rect">
            <a:avLst/>
          </a:prstGeom>
          <a:noFill/>
        </p:spPr>
      </p:pic>
      <p:sp>
        <p:nvSpPr>
          <p:cNvPr id="5" name="Slide Number Placeholder 4"/>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200</a:t>
            </a:fld>
            <a:endParaRPr lang="en-US" sz="1400" dirty="0">
              <a:solidFill>
                <a:prstClr val="white">
                  <a:tint val="75000"/>
                </a:prstClr>
              </a:solidFill>
            </a:endParaRPr>
          </a:p>
        </p:txBody>
      </p:sp>
    </p:spTree>
    <p:extLst>
      <p:ext uri="{BB962C8B-B14F-4D97-AF65-F5344CB8AC3E}">
        <p14:creationId xmlns:p14="http://schemas.microsoft.com/office/powerpoint/2010/main" xmlns="" val="406251277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10581329" y="6416683"/>
            <a:ext cx="770887" cy="365125"/>
          </a:xfrm>
        </p:spPr>
        <p:txBody>
          <a:bodyPr/>
          <a:lstStyle/>
          <a:p>
            <a:fld id="{558D929D-13B1-4359-AEB5-32CD14D9437D}" type="slidenum">
              <a:rPr lang="en-US" smtClean="0">
                <a:solidFill>
                  <a:prstClr val="white">
                    <a:tint val="75000"/>
                  </a:prstClr>
                </a:solidFill>
              </a:rPr>
              <a:pPr/>
              <a:t>201</a:t>
            </a:fld>
            <a:endParaRPr lang="en-US" dirty="0">
              <a:solidFill>
                <a:prstClr val="white">
                  <a:tint val="75000"/>
                </a:prstClr>
              </a:solidFill>
            </a:endParaRPr>
          </a:p>
        </p:txBody>
      </p:sp>
      <p:pic>
        <p:nvPicPr>
          <p:cNvPr id="4" name="Content Placeholder 3"/>
          <p:cNvPicPr>
            <a:picLocks noGrp="1"/>
          </p:cNvPicPr>
          <p:nvPr>
            <p:ph idx="1"/>
          </p:nvPr>
        </p:nvPicPr>
        <p:blipFill rotWithShape="1">
          <a:blip r:embed="rId3" cstate="print"/>
          <a:srcRect l="17165"/>
          <a:stretch/>
        </p:blipFill>
        <p:spPr>
          <a:xfrm>
            <a:off x="345084" y="2550656"/>
            <a:ext cx="6524665" cy="4058692"/>
          </a:xfrm>
          <a:prstGeom prst="rect">
            <a:avLst/>
          </a:prstGeom>
        </p:spPr>
      </p:pic>
      <p:pic>
        <p:nvPicPr>
          <p:cNvPr id="5" name="Picture 4"/>
          <p:cNvPicPr/>
          <p:nvPr/>
        </p:nvPicPr>
        <p:blipFill>
          <a:blip r:embed="rId4" cstate="print"/>
          <a:stretch>
            <a:fillRect/>
          </a:stretch>
        </p:blipFill>
        <p:spPr>
          <a:xfrm>
            <a:off x="5925869" y="2222"/>
            <a:ext cx="6262962" cy="3566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p:nvPr/>
        </p:nvPicPr>
        <p:blipFill>
          <a:blip r:embed="rId5" cstate="print"/>
          <a:stretch>
            <a:fillRect/>
          </a:stretch>
        </p:blipFill>
        <p:spPr>
          <a:xfrm>
            <a:off x="6869749" y="3568700"/>
            <a:ext cx="5319078" cy="328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227012" y="185385"/>
            <a:ext cx="5867400" cy="1200329"/>
          </a:xfrm>
          <a:prstGeom prst="rect">
            <a:avLst/>
          </a:prstGeom>
        </p:spPr>
        <p:txBody>
          <a:bodyPr wrap="square">
            <a:spAutoFit/>
          </a:bodyPr>
          <a:lstStyle/>
          <a:p>
            <a:pPr algn="ctr"/>
            <a:r>
              <a:rPr lang="en-US" sz="2400" b="1" dirty="0">
                <a:solidFill>
                  <a:prstClr val="white"/>
                </a:solidFill>
              </a:rPr>
              <a:t>The I-ME-WE (India-Middle East-Western Europe) submarine communication cable linking Tripoli, Lebanon with other countries</a:t>
            </a:r>
          </a:p>
        </p:txBody>
      </p:sp>
      <p:sp>
        <p:nvSpPr>
          <p:cNvPr id="2" name="Rectangle 1"/>
          <p:cNvSpPr/>
          <p:nvPr/>
        </p:nvSpPr>
        <p:spPr>
          <a:xfrm>
            <a:off x="836612" y="6677720"/>
            <a:ext cx="2392578" cy="256480"/>
          </a:xfrm>
          <a:prstGeom prst="rect">
            <a:avLst/>
          </a:prstGeom>
        </p:spPr>
        <p:txBody>
          <a:bodyPr wrap="none">
            <a:spAutoFit/>
          </a:bodyPr>
          <a:lstStyle/>
          <a:p>
            <a:r>
              <a:rPr lang="en-US" sz="1600" baseline="30000" dirty="0">
                <a:solidFill>
                  <a:srgbClr val="63A0CC">
                    <a:lumMod val="20000"/>
                    <a:lumOff val="80000"/>
                  </a:srgbClr>
                </a:solidFill>
                <a:latin typeface="Calibri" panose="020F0502020204030204" pitchFamily="34" charset="0"/>
                <a:ea typeface="Calibri" panose="020F0502020204030204" pitchFamily="34" charset="0"/>
                <a:cs typeface="Arial" panose="020B0604020202020204" pitchFamily="34" charset="0"/>
              </a:rPr>
              <a:t>https://www.submarinecablemap.com</a:t>
            </a:r>
            <a:r>
              <a:rPr lang="en-US" sz="1600" u="sng" baseline="30000" dirty="0">
                <a:solidFill>
                  <a:srgbClr val="0000FF"/>
                </a:solidFill>
                <a:latin typeface="Calibri" panose="020F0502020204030204" pitchFamily="34" charset="0"/>
                <a:ea typeface="Calibri" panose="020F0502020204030204" pitchFamily="34" charset="0"/>
                <a:cs typeface="Arial" panose="020B0604020202020204" pitchFamily="34" charset="0"/>
              </a:rPr>
              <a:t>/</a:t>
            </a:r>
            <a:endParaRPr lang="en-US" sz="1600" u="sng" baseline="30000" dirty="0">
              <a:solidFill>
                <a:prstClr val="white"/>
              </a:solidFill>
              <a:latin typeface="Calibri" panose="020F0502020204030204" pitchFamily="34" charset="0"/>
              <a:ea typeface="Calibri" panose="020F0502020204030204" pitchFamily="34" charset="0"/>
              <a:cs typeface="Arial" panose="020B0604020202020204" pitchFamily="34" charset="0"/>
            </a:endParaRPr>
          </a:p>
        </p:txBody>
      </p:sp>
      <p:sp>
        <p:nvSpPr>
          <p:cNvPr id="9" name="Rechteck 8"/>
          <p:cNvSpPr/>
          <p:nvPr/>
        </p:nvSpPr>
        <p:spPr>
          <a:xfrm>
            <a:off x="227013" y="1447800"/>
            <a:ext cx="5410200" cy="1200329"/>
          </a:xfrm>
          <a:prstGeom prst="rect">
            <a:avLst/>
          </a:prstGeom>
        </p:spPr>
        <p:txBody>
          <a:bodyPr wrap="square">
            <a:spAutoFit/>
          </a:bodyPr>
          <a:lstStyle/>
          <a:p>
            <a:pPr algn="r" rtl="1"/>
            <a:r>
              <a:rPr lang="ar-LB" sz="2400" dirty="0" smtClean="0"/>
              <a:t>كابل الاتصالات البحرية </a:t>
            </a:r>
            <a:r>
              <a:rPr lang="en-US" sz="2400" dirty="0" smtClean="0"/>
              <a:t>I-ME-WE )</a:t>
            </a:r>
            <a:r>
              <a:rPr lang="ar-LB" sz="2400" dirty="0" smtClean="0"/>
              <a:t>الهند - الشرق الأوسط - أوروبا الغربية) الذي يربط بين طرابلس ولبنان وبلدان أخرى</a:t>
            </a:r>
            <a:endParaRPr lang="en-US" sz="2400" dirty="0"/>
          </a:p>
        </p:txBody>
      </p:sp>
    </p:spTree>
    <p:extLst>
      <p:ext uri="{BB962C8B-B14F-4D97-AF65-F5344CB8AC3E}">
        <p14:creationId xmlns:p14="http://schemas.microsoft.com/office/powerpoint/2010/main" xmlns="" val="327011722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322" y="0"/>
            <a:ext cx="2972095" cy="1066800"/>
          </a:xfrm>
        </p:spPr>
        <p:txBody>
          <a:bodyPr>
            <a:normAutofit/>
          </a:bodyPr>
          <a:lstStyle/>
          <a:p>
            <a:r>
              <a:rPr lang="en-US" sz="4000" b="1" dirty="0" smtClean="0"/>
              <a:t>landlines</a:t>
            </a:r>
            <a:endParaRPr lang="en-US" sz="4000" b="1" dirty="0"/>
          </a:p>
        </p:txBody>
      </p:sp>
      <p:pic>
        <p:nvPicPr>
          <p:cNvPr id="4" name="Content Placeholder 3"/>
          <p:cNvPicPr>
            <a:picLocks noGrp="1"/>
          </p:cNvPicPr>
          <p:nvPr>
            <p:ph idx="1"/>
          </p:nvPr>
        </p:nvPicPr>
        <p:blipFill>
          <a:blip r:embed="rId3" cstate="print"/>
          <a:stretch>
            <a:fillRect/>
          </a:stretch>
        </p:blipFill>
        <p:spPr>
          <a:xfrm>
            <a:off x="104714" y="2859088"/>
            <a:ext cx="5456300" cy="3541712"/>
          </a:xfrm>
          <a:prstGeom prst="rect">
            <a:avLst/>
          </a:prstGeom>
        </p:spPr>
      </p:pic>
      <p:pic>
        <p:nvPicPr>
          <p:cNvPr id="5" name="Picture 4"/>
          <p:cNvPicPr/>
          <p:nvPr/>
        </p:nvPicPr>
        <p:blipFill rotWithShape="1">
          <a:blip r:embed="rId4" cstate="print"/>
          <a:srcRect l="3724" r="3187" b="41964"/>
          <a:stretch/>
        </p:blipFill>
        <p:spPr bwMode="auto">
          <a:xfrm>
            <a:off x="5484815" y="399323"/>
            <a:ext cx="6627813" cy="3029677"/>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a:blip r:embed="rId5" cstate="print"/>
          <a:stretch>
            <a:fillRect/>
          </a:stretch>
        </p:blipFill>
        <p:spPr>
          <a:xfrm>
            <a:off x="5561016" y="3429005"/>
            <a:ext cx="6551613" cy="3010585"/>
          </a:xfrm>
          <a:prstGeom prst="rect">
            <a:avLst/>
          </a:prstGeom>
        </p:spPr>
      </p:pic>
      <p:sp>
        <p:nvSpPr>
          <p:cNvPr id="7" name="Slide Number Placeholder 6"/>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202</a:t>
            </a:fld>
            <a:endParaRPr lang="en-US" sz="1400" dirty="0">
              <a:solidFill>
                <a:prstClr val="white">
                  <a:tint val="75000"/>
                </a:prstClr>
              </a:solidFill>
            </a:endParaRPr>
          </a:p>
        </p:txBody>
      </p:sp>
      <p:sp>
        <p:nvSpPr>
          <p:cNvPr id="3" name="Rectangle 2"/>
          <p:cNvSpPr/>
          <p:nvPr/>
        </p:nvSpPr>
        <p:spPr>
          <a:xfrm>
            <a:off x="871825" y="6581005"/>
            <a:ext cx="2994153" cy="276999"/>
          </a:xfrm>
          <a:prstGeom prst="rect">
            <a:avLst/>
          </a:prstGeom>
        </p:spPr>
        <p:txBody>
          <a:bodyPr wrap="non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
        <p:nvSpPr>
          <p:cNvPr id="8" name="Rechteck 7"/>
          <p:cNvSpPr/>
          <p:nvPr/>
        </p:nvSpPr>
        <p:spPr>
          <a:xfrm>
            <a:off x="455612" y="829270"/>
            <a:ext cx="4949825" cy="1200329"/>
          </a:xfrm>
          <a:prstGeom prst="rect">
            <a:avLst/>
          </a:prstGeom>
        </p:spPr>
        <p:txBody>
          <a:bodyPr wrap="square">
            <a:spAutoFit/>
          </a:bodyPr>
          <a:lstStyle/>
          <a:p>
            <a:pPr algn="r" rtl="1"/>
            <a:r>
              <a:rPr lang="ar-LB" sz="2400" dirty="0" smtClean="0"/>
              <a:t>لخطوط الأرضية </a:t>
            </a:r>
          </a:p>
          <a:p>
            <a:pPr algn="r" rtl="1"/>
            <a:r>
              <a:rPr lang="ar-LB" sz="2400" dirty="0" smtClean="0"/>
              <a:t>عدد المشتركين 1،012،849 بمعدل زيادة 843% أي ما يوازي 198 مشترك جديد يوميا</a:t>
            </a:r>
            <a:endParaRPr lang="en-US" dirty="0"/>
          </a:p>
        </p:txBody>
      </p:sp>
    </p:spTree>
    <p:extLst>
      <p:ext uri="{BB962C8B-B14F-4D97-AF65-F5344CB8AC3E}">
        <p14:creationId xmlns:p14="http://schemas.microsoft.com/office/powerpoint/2010/main" xmlns="" val="387745724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349" y="76200"/>
            <a:ext cx="2113867" cy="838201"/>
          </a:xfrm>
        </p:spPr>
        <p:txBody>
          <a:bodyPr/>
          <a:lstStyle/>
          <a:p>
            <a:r>
              <a:rPr lang="en-US" b="1" dirty="0" smtClean="0"/>
              <a:t>internet</a:t>
            </a:r>
            <a:endParaRPr lang="en-US" b="1" dirty="0"/>
          </a:p>
        </p:txBody>
      </p:sp>
      <p:pic>
        <p:nvPicPr>
          <p:cNvPr id="4" name="Content Placeholder 3"/>
          <p:cNvPicPr>
            <a:picLocks noGrp="1"/>
          </p:cNvPicPr>
          <p:nvPr>
            <p:ph idx="1"/>
          </p:nvPr>
        </p:nvPicPr>
        <p:blipFill rotWithShape="1">
          <a:blip r:embed="rId3" cstate="print"/>
          <a:srcRect b="13570"/>
          <a:stretch/>
        </p:blipFill>
        <p:spPr bwMode="auto">
          <a:xfrm>
            <a:off x="227014" y="928535"/>
            <a:ext cx="5638800" cy="2647125"/>
          </a:xfrm>
          <a:prstGeom prst="rect">
            <a:avLst/>
          </a:prstGeom>
          <a:ln>
            <a:noFill/>
          </a:ln>
          <a:extLst>
            <a:ext uri="{53640926-AAD7-44D8-BBD7-CCE9431645EC}">
              <a14:shadowObscured xmlns:a14="http://schemas.microsoft.com/office/drawing/2010/main" xmlns=""/>
            </a:ext>
          </a:extLst>
        </p:spPr>
      </p:pic>
      <p:pic>
        <p:nvPicPr>
          <p:cNvPr id="5" name="Picture 4"/>
          <p:cNvPicPr/>
          <p:nvPr/>
        </p:nvPicPr>
        <p:blipFill rotWithShape="1">
          <a:blip r:embed="rId4" cstate="print"/>
          <a:srcRect l="3607" t="7137" r="3384" b="11007"/>
          <a:stretch/>
        </p:blipFill>
        <p:spPr bwMode="auto">
          <a:xfrm>
            <a:off x="227014" y="3581405"/>
            <a:ext cx="5638800" cy="3007895"/>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5" cstate="print"/>
          <a:srcRect l="49635" t="16070" r="3337" b="6914"/>
          <a:stretch/>
        </p:blipFill>
        <p:spPr bwMode="auto">
          <a:xfrm>
            <a:off x="5954809" y="3575661"/>
            <a:ext cx="6083208" cy="3007892"/>
          </a:xfrm>
          <a:prstGeom prst="rect">
            <a:avLst/>
          </a:prstGeom>
          <a:ln>
            <a:noFill/>
          </a:ln>
          <a:extLst>
            <a:ext uri="{53640926-AAD7-44D8-BBD7-CCE9431645EC}">
              <a14:shadowObscured xmlns:a14="http://schemas.microsoft.com/office/drawing/2010/main" xmlns=""/>
            </a:ext>
          </a:extLst>
        </p:spPr>
      </p:pic>
      <p:pic>
        <p:nvPicPr>
          <p:cNvPr id="8" name="Picture 7"/>
          <p:cNvPicPr/>
          <p:nvPr/>
        </p:nvPicPr>
        <p:blipFill rotWithShape="1">
          <a:blip r:embed="rId6" cstate="print"/>
          <a:srcRect l="3351" r="8302" b="7581"/>
          <a:stretch/>
        </p:blipFill>
        <p:spPr bwMode="auto">
          <a:xfrm>
            <a:off x="5954809" y="152401"/>
            <a:ext cx="6083208" cy="3423257"/>
          </a:xfrm>
          <a:prstGeom prst="rect">
            <a:avLst/>
          </a:prstGeom>
          <a:ln>
            <a:noFill/>
          </a:ln>
          <a:extLst>
            <a:ext uri="{53640926-AAD7-44D8-BBD7-CCE9431645EC}">
              <a14:shadowObscured xmlns:a14="http://schemas.microsoft.com/office/drawing/2010/main" xmlns=""/>
            </a:ext>
          </a:extLst>
        </p:spPr>
      </p:pic>
      <p:sp>
        <p:nvSpPr>
          <p:cNvPr id="9" name="Slide Number Placeholder 8"/>
          <p:cNvSpPr>
            <a:spLocks noGrp="1"/>
          </p:cNvSpPr>
          <p:nvPr>
            <p:ph type="sldNum" sz="quarter" idx="12"/>
          </p:nvPr>
        </p:nvSpPr>
        <p:spPr>
          <a:xfrm>
            <a:off x="11343325" y="6492884"/>
            <a:ext cx="770887" cy="365125"/>
          </a:xfrm>
        </p:spPr>
        <p:txBody>
          <a:bodyPr/>
          <a:lstStyle/>
          <a:p>
            <a:fld id="{558D929D-13B1-4359-AEB5-32CD14D9437D}" type="slidenum">
              <a:rPr lang="en-US" sz="1400" smtClean="0">
                <a:solidFill>
                  <a:prstClr val="white">
                    <a:tint val="75000"/>
                  </a:prstClr>
                </a:solidFill>
              </a:rPr>
              <a:pPr/>
              <a:t>203</a:t>
            </a:fld>
            <a:endParaRPr lang="en-US" sz="1400" dirty="0">
              <a:solidFill>
                <a:prstClr val="white">
                  <a:tint val="75000"/>
                </a:prstClr>
              </a:solidFill>
            </a:endParaRPr>
          </a:p>
        </p:txBody>
      </p:sp>
      <p:sp>
        <p:nvSpPr>
          <p:cNvPr id="3" name="Rectangle 2"/>
          <p:cNvSpPr/>
          <p:nvPr/>
        </p:nvSpPr>
        <p:spPr>
          <a:xfrm>
            <a:off x="836612" y="6553200"/>
            <a:ext cx="2792752" cy="261610"/>
          </a:xfrm>
          <a:prstGeom prst="rect">
            <a:avLst/>
          </a:prstGeom>
        </p:spPr>
        <p:txBody>
          <a:bodyPr wrap="none">
            <a:spAutoFit/>
          </a:bodyPr>
          <a:lstStyle/>
          <a:p>
            <a:r>
              <a:rPr lang="en-US" sz="1100" dirty="0">
                <a:solidFill>
                  <a:srgbClr val="63A0CC">
                    <a:lumMod val="20000"/>
                    <a:lumOff val="80000"/>
                  </a:srgbClr>
                </a:solidFill>
                <a:latin typeface="Calibri" pitchFamily="34" charset="0"/>
                <a:cs typeface="Calibri" pitchFamily="34" charset="0"/>
              </a:rPr>
              <a:t>http://www.mpt.gov.lb/Telecom_Eng_V5.pdf</a:t>
            </a:r>
          </a:p>
        </p:txBody>
      </p:sp>
    </p:spTree>
    <p:extLst>
      <p:ext uri="{BB962C8B-B14F-4D97-AF65-F5344CB8AC3E}">
        <p14:creationId xmlns:p14="http://schemas.microsoft.com/office/powerpoint/2010/main" xmlns="" val="93027869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stretch>
            <a:fillRect/>
          </a:stretch>
        </p:blipFill>
        <p:spPr>
          <a:xfrm>
            <a:off x="227015" y="1524000"/>
            <a:ext cx="6477001" cy="2477051"/>
          </a:xfrm>
          <a:prstGeom prst="rect">
            <a:avLst/>
          </a:prstGeom>
        </p:spPr>
      </p:pic>
      <p:sp>
        <p:nvSpPr>
          <p:cNvPr id="2" name="Title 1"/>
          <p:cNvSpPr>
            <a:spLocks noGrp="1"/>
          </p:cNvSpPr>
          <p:nvPr>
            <p:ph type="title"/>
          </p:nvPr>
        </p:nvSpPr>
        <p:spPr>
          <a:xfrm>
            <a:off x="1261625" y="228604"/>
            <a:ext cx="1403791" cy="685801"/>
          </a:xfrm>
        </p:spPr>
        <p:txBody>
          <a:bodyPr/>
          <a:lstStyle/>
          <a:p>
            <a:r>
              <a:rPr lang="en-US" b="1" dirty="0" smtClean="0"/>
              <a:t>DSL</a:t>
            </a:r>
            <a:endParaRPr lang="en-US" b="1" dirty="0"/>
          </a:p>
        </p:txBody>
      </p:sp>
      <p:pic>
        <p:nvPicPr>
          <p:cNvPr id="5" name="Picture 4"/>
          <p:cNvPicPr/>
          <p:nvPr/>
        </p:nvPicPr>
        <p:blipFill rotWithShape="1">
          <a:blip r:embed="rId4" cstate="print"/>
          <a:srcRect l="2786" t="10693" r="14263" b="11171"/>
          <a:stretch/>
        </p:blipFill>
        <p:spPr bwMode="auto">
          <a:xfrm>
            <a:off x="6312126" y="228600"/>
            <a:ext cx="5649691" cy="3054684"/>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a:blip r:embed="rId5" cstate="print"/>
          <a:stretch>
            <a:fillRect/>
          </a:stretch>
        </p:blipFill>
        <p:spPr>
          <a:xfrm>
            <a:off x="227014" y="3957749"/>
            <a:ext cx="6172198" cy="2519251"/>
          </a:xfrm>
          <a:prstGeom prst="rect">
            <a:avLst/>
          </a:prstGeom>
        </p:spPr>
      </p:pic>
      <p:pic>
        <p:nvPicPr>
          <p:cNvPr id="4" name="Content Placeholder 3"/>
          <p:cNvPicPr>
            <a:picLocks noGrp="1"/>
          </p:cNvPicPr>
          <p:nvPr>
            <p:ph idx="1"/>
          </p:nvPr>
        </p:nvPicPr>
        <p:blipFill rotWithShape="1">
          <a:blip r:embed="rId6" cstate="print"/>
          <a:srcRect l="3903" t="7448" r="6288" b="4496"/>
          <a:stretch/>
        </p:blipFill>
        <p:spPr bwMode="auto">
          <a:xfrm>
            <a:off x="6323017" y="3276601"/>
            <a:ext cx="5638800" cy="3294161"/>
          </a:xfrm>
          <a:prstGeom prst="rect">
            <a:avLst/>
          </a:prstGeom>
          <a:ln>
            <a:noFill/>
          </a:ln>
          <a:extLst>
            <a:ext uri="{53640926-AAD7-44D8-BBD7-CCE9431645EC}">
              <a14:shadowObscured xmlns:a14="http://schemas.microsoft.com/office/drawing/2010/main" xmlns=""/>
            </a:ext>
          </a:extLst>
        </p:spPr>
      </p:pic>
      <p:sp>
        <p:nvSpPr>
          <p:cNvPr id="8" name="Slide Number Placeholder 7"/>
          <p:cNvSpPr>
            <a:spLocks noGrp="1"/>
          </p:cNvSpPr>
          <p:nvPr>
            <p:ph type="sldNum" sz="quarter" idx="12"/>
          </p:nvPr>
        </p:nvSpPr>
        <p:spPr>
          <a:xfrm>
            <a:off x="11343325" y="6477004"/>
            <a:ext cx="770887" cy="365125"/>
          </a:xfrm>
        </p:spPr>
        <p:txBody>
          <a:bodyPr/>
          <a:lstStyle/>
          <a:p>
            <a:fld id="{558D929D-13B1-4359-AEB5-32CD14D9437D}" type="slidenum">
              <a:rPr lang="en-US" sz="1400" smtClean="0">
                <a:solidFill>
                  <a:prstClr val="white">
                    <a:tint val="75000"/>
                  </a:prstClr>
                </a:solidFill>
              </a:rPr>
              <a:pPr/>
              <a:t>204</a:t>
            </a:fld>
            <a:endParaRPr lang="en-US" sz="1400" dirty="0">
              <a:solidFill>
                <a:prstClr val="white">
                  <a:tint val="75000"/>
                </a:prstClr>
              </a:solidFill>
            </a:endParaRPr>
          </a:p>
        </p:txBody>
      </p:sp>
      <p:sp>
        <p:nvSpPr>
          <p:cNvPr id="3" name="Rectangle 2"/>
          <p:cNvSpPr/>
          <p:nvPr/>
        </p:nvSpPr>
        <p:spPr>
          <a:xfrm>
            <a:off x="912814" y="6581005"/>
            <a:ext cx="2994153" cy="276999"/>
          </a:xfrm>
          <a:prstGeom prst="rect">
            <a:avLst/>
          </a:prstGeom>
        </p:spPr>
        <p:txBody>
          <a:bodyPr wrap="non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
        <p:nvSpPr>
          <p:cNvPr id="9" name="Rechteck 8"/>
          <p:cNvSpPr/>
          <p:nvPr/>
        </p:nvSpPr>
        <p:spPr>
          <a:xfrm>
            <a:off x="227012" y="685801"/>
            <a:ext cx="6092825" cy="1200329"/>
          </a:xfrm>
          <a:prstGeom prst="rect">
            <a:avLst/>
          </a:prstGeom>
        </p:spPr>
        <p:txBody>
          <a:bodyPr wrap="square">
            <a:spAutoFit/>
          </a:bodyPr>
          <a:lstStyle/>
          <a:p>
            <a:pPr algn="r" rtl="1"/>
            <a:r>
              <a:rPr lang="ar-LB" dirty="0" smtClean="0"/>
              <a:t>93،5</a:t>
            </a:r>
            <a:r>
              <a:rPr lang="ar-LB" dirty="0" smtClean="0"/>
              <a:t>% من المكاتب الأساسية مجهزة بتقنية</a:t>
            </a:r>
            <a:r>
              <a:rPr lang="en-US" dirty="0" smtClean="0"/>
              <a:t> </a:t>
            </a:r>
            <a:r>
              <a:rPr lang="ar-LB" dirty="0" smtClean="0"/>
              <a:t>ال</a:t>
            </a:r>
            <a:r>
              <a:rPr lang="en-US" dirty="0" smtClean="0"/>
              <a:t>DSL</a:t>
            </a:r>
          </a:p>
          <a:p>
            <a:pPr algn="r" rtl="1"/>
            <a:r>
              <a:rPr lang="ar-LB" dirty="0" smtClean="0"/>
              <a:t>عدد مشتركي ال </a:t>
            </a:r>
            <a:r>
              <a:rPr lang="en-US" dirty="0" smtClean="0"/>
              <a:t>DSL</a:t>
            </a:r>
            <a:r>
              <a:rPr lang="ar-LB" dirty="0" smtClean="0"/>
              <a:t> الجدد في تزايد 123,4% بين عامي 2012 و 2015</a:t>
            </a:r>
          </a:p>
          <a:p>
            <a:pPr algn="r" rtl="1"/>
            <a:r>
              <a:rPr lang="ar-LB" dirty="0" smtClean="0"/>
              <a:t>العدد الإجمالي لمشتركي ال </a:t>
            </a:r>
            <a:r>
              <a:rPr lang="en-US" dirty="0" smtClean="0"/>
              <a:t>DSL</a:t>
            </a:r>
            <a:r>
              <a:rPr lang="ar-LB" dirty="0" smtClean="0"/>
              <a:t> وصل الي 537,135 عام 2015</a:t>
            </a:r>
          </a:p>
          <a:p>
            <a:pPr algn="r" rtl="1"/>
            <a:endParaRPr lang="en-US" dirty="0"/>
          </a:p>
        </p:txBody>
      </p:sp>
    </p:spTree>
    <p:extLst>
      <p:ext uri="{BB962C8B-B14F-4D97-AF65-F5344CB8AC3E}">
        <p14:creationId xmlns:p14="http://schemas.microsoft.com/office/powerpoint/2010/main" xmlns="" val="1458135221"/>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cstate="print"/>
          <a:srcRect t="7965" r="4463"/>
          <a:stretch/>
        </p:blipFill>
        <p:spPr bwMode="auto">
          <a:xfrm>
            <a:off x="3198817" y="76200"/>
            <a:ext cx="6664049" cy="3276600"/>
          </a:xfrm>
          <a:prstGeom prst="rect">
            <a:avLst/>
          </a:prstGeom>
          <a:ln>
            <a:noFill/>
          </a:ln>
          <a:extLst>
            <a:ext uri="{53640926-AAD7-44D8-BBD7-CCE9431645EC}">
              <a14:shadowObscured xmlns:a14="http://schemas.microsoft.com/office/drawing/2010/main" xmlns=""/>
            </a:ext>
          </a:extLst>
        </p:spPr>
      </p:pic>
      <p:pic>
        <p:nvPicPr>
          <p:cNvPr id="5" name="Picture 4"/>
          <p:cNvPicPr/>
          <p:nvPr/>
        </p:nvPicPr>
        <p:blipFill rotWithShape="1">
          <a:blip r:embed="rId3" cstate="print"/>
          <a:srcRect t="4863"/>
          <a:stretch/>
        </p:blipFill>
        <p:spPr>
          <a:xfrm>
            <a:off x="3198817" y="3460938"/>
            <a:ext cx="6664049" cy="3092262"/>
          </a:xfrm>
          <a:prstGeom prst="rect">
            <a:avLst/>
          </a:prstGeom>
        </p:spPr>
      </p:pic>
      <p:sp>
        <p:nvSpPr>
          <p:cNvPr id="6" name="Slide Number Placeholder 5"/>
          <p:cNvSpPr>
            <a:spLocks noGrp="1"/>
          </p:cNvSpPr>
          <p:nvPr>
            <p:ph type="sldNum" sz="quarter" idx="12"/>
          </p:nvPr>
        </p:nvSpPr>
        <p:spPr>
          <a:xfrm>
            <a:off x="8936695" y="5883284"/>
            <a:ext cx="770887" cy="365125"/>
          </a:xfrm>
        </p:spPr>
        <p:txBody>
          <a:bodyPr/>
          <a:lstStyle/>
          <a:p>
            <a:fld id="{558D929D-13B1-4359-AEB5-32CD14D9437D}" type="slidenum">
              <a:rPr lang="en-US" smtClean="0">
                <a:solidFill>
                  <a:prstClr val="white">
                    <a:tint val="75000"/>
                  </a:prstClr>
                </a:solidFill>
              </a:rPr>
              <a:pPr/>
              <a:t>205</a:t>
            </a:fld>
            <a:endParaRPr lang="en-US" dirty="0">
              <a:solidFill>
                <a:prstClr val="white">
                  <a:tint val="75000"/>
                </a:prstClr>
              </a:solidFill>
            </a:endParaRPr>
          </a:p>
        </p:txBody>
      </p:sp>
      <p:sp>
        <p:nvSpPr>
          <p:cNvPr id="2" name="Rectangle 1"/>
          <p:cNvSpPr/>
          <p:nvPr/>
        </p:nvSpPr>
        <p:spPr>
          <a:xfrm>
            <a:off x="989014" y="6581005"/>
            <a:ext cx="2994153" cy="276999"/>
          </a:xfrm>
          <a:prstGeom prst="rect">
            <a:avLst/>
          </a:prstGeom>
        </p:spPr>
        <p:txBody>
          <a:bodyPr wrap="non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
        <p:nvSpPr>
          <p:cNvPr id="7" name="Slide Number Placeholder 3"/>
          <p:cNvSpPr txBox="1">
            <a:spLocks/>
          </p:cNvSpPr>
          <p:nvPr/>
        </p:nvSpPr>
        <p:spPr>
          <a:xfrm>
            <a:off x="11423503" y="6445066"/>
            <a:ext cx="690711" cy="336734"/>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8D929D-13B1-4359-AEB5-32CD14D9437D}" type="slidenum">
              <a:rPr lang="en-US" sz="1400" smtClean="0">
                <a:solidFill>
                  <a:prstClr val="white">
                    <a:tint val="75000"/>
                  </a:prstClr>
                </a:solidFill>
              </a:rPr>
              <a:pPr/>
              <a:t>205</a:t>
            </a:fld>
            <a:endParaRPr lang="en-US" sz="1400" dirty="0">
              <a:solidFill>
                <a:prstClr val="white">
                  <a:tint val="75000"/>
                </a:prstClr>
              </a:solidFill>
            </a:endParaRPr>
          </a:p>
        </p:txBody>
      </p:sp>
    </p:spTree>
    <p:extLst>
      <p:ext uri="{BB962C8B-B14F-4D97-AF65-F5344CB8AC3E}">
        <p14:creationId xmlns:p14="http://schemas.microsoft.com/office/powerpoint/2010/main" xmlns="" val="404848432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728" y="101160"/>
            <a:ext cx="3509884" cy="889440"/>
          </a:xfrm>
        </p:spPr>
        <p:txBody>
          <a:bodyPr>
            <a:normAutofit fontScale="90000"/>
          </a:bodyPr>
          <a:lstStyle/>
          <a:p>
            <a:r>
              <a:rPr lang="en-US" b="1" dirty="0" smtClean="0"/>
              <a:t>Mobile cellular</a:t>
            </a:r>
            <a:endParaRPr lang="en-US" b="1" dirty="0"/>
          </a:p>
        </p:txBody>
      </p:sp>
      <p:sp>
        <p:nvSpPr>
          <p:cNvPr id="4" name="Slide Number Placeholder 3"/>
          <p:cNvSpPr>
            <a:spLocks noGrp="1"/>
          </p:cNvSpPr>
          <p:nvPr>
            <p:ph type="sldNum" sz="quarter" idx="12"/>
          </p:nvPr>
        </p:nvSpPr>
        <p:spPr>
          <a:xfrm>
            <a:off x="11428414" y="6445066"/>
            <a:ext cx="690711" cy="336734"/>
          </a:xfrm>
        </p:spPr>
        <p:txBody>
          <a:bodyPr/>
          <a:lstStyle/>
          <a:p>
            <a:fld id="{558D929D-13B1-4359-AEB5-32CD14D9437D}" type="slidenum">
              <a:rPr lang="en-US" smtClean="0">
                <a:solidFill>
                  <a:prstClr val="white">
                    <a:tint val="75000"/>
                  </a:prstClr>
                </a:solidFill>
              </a:rPr>
              <a:pPr/>
              <a:t>206</a:t>
            </a:fld>
            <a:endParaRPr lang="en-US" dirty="0">
              <a:solidFill>
                <a:prstClr val="white">
                  <a:tint val="75000"/>
                </a:prstClr>
              </a:solidFill>
            </a:endParaRPr>
          </a:p>
        </p:txBody>
      </p:sp>
      <p:pic>
        <p:nvPicPr>
          <p:cNvPr id="5" name="Content Placeholder 4"/>
          <p:cNvPicPr>
            <a:picLocks noGrp="1"/>
          </p:cNvPicPr>
          <p:nvPr>
            <p:ph idx="1"/>
          </p:nvPr>
        </p:nvPicPr>
        <p:blipFill>
          <a:blip r:embed="rId3" cstate="print"/>
          <a:stretch>
            <a:fillRect/>
          </a:stretch>
        </p:blipFill>
        <p:spPr>
          <a:xfrm>
            <a:off x="242076" y="3011488"/>
            <a:ext cx="4709340" cy="3541712"/>
          </a:xfrm>
          <a:prstGeom prst="rect">
            <a:avLst/>
          </a:prstGeom>
        </p:spPr>
      </p:pic>
      <p:pic>
        <p:nvPicPr>
          <p:cNvPr id="6" name="Picture 5"/>
          <p:cNvPicPr/>
          <p:nvPr/>
        </p:nvPicPr>
        <p:blipFill rotWithShape="1">
          <a:blip r:embed="rId4" cstate="print"/>
          <a:srcRect t="13400"/>
          <a:stretch/>
        </p:blipFill>
        <p:spPr>
          <a:xfrm>
            <a:off x="4936357" y="228600"/>
            <a:ext cx="7101659" cy="3450566"/>
          </a:xfrm>
          <a:prstGeom prst="rect">
            <a:avLst/>
          </a:prstGeom>
        </p:spPr>
      </p:pic>
      <p:pic>
        <p:nvPicPr>
          <p:cNvPr id="7" name="Picture 6"/>
          <p:cNvPicPr/>
          <p:nvPr/>
        </p:nvPicPr>
        <p:blipFill rotWithShape="1">
          <a:blip r:embed="rId5" cstate="print"/>
          <a:srcRect l="-1221" t="8649" r="1221" b="-1489"/>
          <a:stretch/>
        </p:blipFill>
        <p:spPr>
          <a:xfrm>
            <a:off x="4773749" y="3602226"/>
            <a:ext cx="3835268" cy="3179574"/>
          </a:xfrm>
          <a:prstGeom prst="rect">
            <a:avLst/>
          </a:prstGeom>
        </p:spPr>
      </p:pic>
      <p:pic>
        <p:nvPicPr>
          <p:cNvPr id="8" name="Picture 7"/>
          <p:cNvPicPr/>
          <p:nvPr/>
        </p:nvPicPr>
        <p:blipFill rotWithShape="1">
          <a:blip r:embed="rId6" cstate="print"/>
          <a:srcRect t="10618" b="11944"/>
          <a:stretch/>
        </p:blipFill>
        <p:spPr bwMode="auto">
          <a:xfrm>
            <a:off x="8139442" y="3657600"/>
            <a:ext cx="3898570" cy="3060242"/>
          </a:xfrm>
          <a:prstGeom prst="rect">
            <a:avLst/>
          </a:prstGeom>
          <a:ln>
            <a:noFill/>
          </a:ln>
          <a:extLst>
            <a:ext uri="{53640926-AAD7-44D8-BBD7-CCE9431645EC}">
              <a14:shadowObscured xmlns:a14="http://schemas.microsoft.com/office/drawing/2010/main" xmlns=""/>
            </a:ext>
          </a:extLst>
        </p:spPr>
      </p:pic>
      <p:sp>
        <p:nvSpPr>
          <p:cNvPr id="3" name="Rectangle 2"/>
          <p:cNvSpPr/>
          <p:nvPr/>
        </p:nvSpPr>
        <p:spPr>
          <a:xfrm>
            <a:off x="912818" y="6581005"/>
            <a:ext cx="2994153" cy="276999"/>
          </a:xfrm>
          <a:prstGeom prst="rect">
            <a:avLst/>
          </a:prstGeom>
        </p:spPr>
        <p:txBody>
          <a:bodyPr wrap="none">
            <a:spAutoFit/>
          </a:bodyPr>
          <a:lstStyle/>
          <a:p>
            <a:r>
              <a:rPr lang="en-US" sz="1200" dirty="0">
                <a:solidFill>
                  <a:prstClr val="white"/>
                </a:solidFill>
                <a:latin typeface="Calibri" pitchFamily="34" charset="0"/>
                <a:cs typeface="Calibri" pitchFamily="34" charset="0"/>
              </a:rPr>
              <a:t>http://www.mpt.gov.lb/Telecom_Eng_V5.pdf</a:t>
            </a:r>
          </a:p>
        </p:txBody>
      </p:sp>
      <p:sp>
        <p:nvSpPr>
          <p:cNvPr id="9" name="Rechteck 8"/>
          <p:cNvSpPr/>
          <p:nvPr/>
        </p:nvSpPr>
        <p:spPr>
          <a:xfrm>
            <a:off x="227013" y="685800"/>
            <a:ext cx="4648200" cy="2308324"/>
          </a:xfrm>
          <a:prstGeom prst="rect">
            <a:avLst/>
          </a:prstGeom>
        </p:spPr>
        <p:txBody>
          <a:bodyPr wrap="square">
            <a:spAutoFit/>
          </a:bodyPr>
          <a:lstStyle/>
          <a:p>
            <a:pPr algn="r" rtl="1"/>
            <a:r>
              <a:rPr lang="ar-LB" dirty="0" smtClean="0"/>
              <a:t>الجوال</a:t>
            </a:r>
          </a:p>
          <a:p>
            <a:pPr algn="r" rtl="1"/>
            <a:r>
              <a:rPr lang="ar-LB" dirty="0" smtClean="0"/>
              <a:t>العدد الإجمالي لمستخدمي الجوال وصل الى 4،504،631 مشترك</a:t>
            </a:r>
          </a:p>
          <a:p>
            <a:pPr algn="r" rtl="1"/>
            <a:r>
              <a:rPr lang="ar-LB" dirty="0" smtClean="0"/>
              <a:t>عدد المشتركين بخدمات البيانات وصل الى 1250 باليوم </a:t>
            </a:r>
          </a:p>
          <a:p>
            <a:pPr algn="r" rtl="1"/>
            <a:r>
              <a:rPr lang="ar-LB" dirty="0" smtClean="0"/>
              <a:t>استهلاك البيانات اليومية وصل الى 65</a:t>
            </a:r>
            <a:r>
              <a:rPr lang="en-US" dirty="0" smtClean="0"/>
              <a:t>TB</a:t>
            </a:r>
            <a:r>
              <a:rPr lang="ar-LB" dirty="0" smtClean="0"/>
              <a:t> </a:t>
            </a:r>
          </a:p>
          <a:p>
            <a:pPr algn="r" rtl="1"/>
            <a:r>
              <a:rPr lang="ar-LB" dirty="0" smtClean="0"/>
              <a:t>عائدات القطاع من هذه الخدمات وصل الى1،162،000،000$ أي بزيادة تصل الى 65</a:t>
            </a:r>
            <a:r>
              <a:rPr lang="en-US" dirty="0" smtClean="0"/>
              <a:t>M$</a:t>
            </a:r>
            <a:r>
              <a:rPr lang="ar-LB" dirty="0" smtClean="0"/>
              <a:t> بين العام 2013 و 2015</a:t>
            </a:r>
            <a:endParaRPr lang="de-DE" dirty="0"/>
          </a:p>
        </p:txBody>
      </p:sp>
    </p:spTree>
    <p:extLst>
      <p:ext uri="{BB962C8B-B14F-4D97-AF65-F5344CB8AC3E}">
        <p14:creationId xmlns:p14="http://schemas.microsoft.com/office/powerpoint/2010/main" xmlns="" val="187522310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117" y="-14404"/>
            <a:ext cx="6782096" cy="1081204"/>
          </a:xfrm>
        </p:spPr>
        <p:txBody>
          <a:bodyPr/>
          <a:lstStyle/>
          <a:p>
            <a:r>
              <a:rPr lang="en-US" b="1" dirty="0" smtClean="0"/>
              <a:t>Telecom </a:t>
            </a:r>
            <a:r>
              <a:rPr lang="en-US" b="1" dirty="0"/>
              <a:t>One Stop Shops (OSS)</a:t>
            </a:r>
          </a:p>
        </p:txBody>
      </p:sp>
      <p:sp>
        <p:nvSpPr>
          <p:cNvPr id="3" name="Content Placeholder 2"/>
          <p:cNvSpPr>
            <a:spLocks noGrp="1"/>
          </p:cNvSpPr>
          <p:nvPr>
            <p:ph idx="1"/>
          </p:nvPr>
        </p:nvSpPr>
        <p:spPr>
          <a:xfrm>
            <a:off x="1141120" y="838200"/>
            <a:ext cx="9903419" cy="983001"/>
          </a:xfrm>
        </p:spPr>
        <p:txBody>
          <a:bodyPr/>
          <a:lstStyle/>
          <a:p>
            <a:r>
              <a:rPr lang="en-US" dirty="0"/>
              <a:t> Common sale centers (Telecom One Stop Shops) for Alpha, Touch and Ogero were set up to provide fixed and mobile telecommunications services.</a:t>
            </a:r>
          </a:p>
        </p:txBody>
      </p:sp>
      <p:sp>
        <p:nvSpPr>
          <p:cNvPr id="4" name="Slide Number Placeholder 3"/>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207</a:t>
            </a:fld>
            <a:endParaRPr lang="en-US" sz="1400" dirty="0">
              <a:solidFill>
                <a:prstClr val="white">
                  <a:tint val="75000"/>
                </a:prstClr>
              </a:solidFill>
            </a:endParaRPr>
          </a:p>
        </p:txBody>
      </p:sp>
      <p:pic>
        <p:nvPicPr>
          <p:cNvPr id="5" name="Picture 4"/>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Layer>
                </a14:imgProps>
              </a:ext>
            </a:extLst>
          </a:blip>
          <a:srcRect b="2547"/>
          <a:stretch/>
        </p:blipFill>
        <p:spPr>
          <a:xfrm>
            <a:off x="1370012" y="1828806"/>
            <a:ext cx="7281220" cy="4604083"/>
          </a:xfrm>
          <a:prstGeom prst="rect">
            <a:avLst/>
          </a:prstGeom>
        </p:spPr>
      </p:pic>
      <p:sp>
        <p:nvSpPr>
          <p:cNvPr id="6" name="Rectangle 5"/>
          <p:cNvSpPr/>
          <p:nvPr/>
        </p:nvSpPr>
        <p:spPr>
          <a:xfrm>
            <a:off x="912814" y="6581005"/>
            <a:ext cx="4368537" cy="276999"/>
          </a:xfrm>
          <a:prstGeom prst="rect">
            <a:avLst/>
          </a:prstGeom>
        </p:spPr>
        <p:txBody>
          <a:bodyPr wrap="squar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
        <p:nvSpPr>
          <p:cNvPr id="7" name="Rechteck 6"/>
          <p:cNvSpPr/>
          <p:nvPr/>
        </p:nvSpPr>
        <p:spPr>
          <a:xfrm>
            <a:off x="9218613" y="1752600"/>
            <a:ext cx="2970212" cy="2308324"/>
          </a:xfrm>
          <a:prstGeom prst="rect">
            <a:avLst/>
          </a:prstGeom>
        </p:spPr>
        <p:txBody>
          <a:bodyPr wrap="square">
            <a:spAutoFit/>
          </a:bodyPr>
          <a:lstStyle/>
          <a:p>
            <a:pPr algn="r" rtl="1"/>
            <a:r>
              <a:rPr lang="ar-LB" sz="3600" dirty="0" smtClean="0"/>
              <a:t>مو</a:t>
            </a:r>
            <a:r>
              <a:rPr lang="ar-SY" sz="3600" dirty="0" smtClean="0"/>
              <a:t>ا</a:t>
            </a:r>
            <a:r>
              <a:rPr lang="ar-LB" sz="3600" dirty="0" smtClean="0"/>
              <a:t>قع المراكز لشركات الفا و تاتش و اوجيرو في شمال لبنان</a:t>
            </a:r>
            <a:endParaRPr lang="en-US" sz="3600" dirty="0"/>
          </a:p>
        </p:txBody>
      </p:sp>
    </p:spTree>
    <p:extLst>
      <p:ext uri="{BB962C8B-B14F-4D97-AF65-F5344CB8AC3E}">
        <p14:creationId xmlns:p14="http://schemas.microsoft.com/office/powerpoint/2010/main" xmlns="" val="330300466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009" y="2527529"/>
            <a:ext cx="5246603" cy="1478570"/>
          </a:xfrm>
        </p:spPr>
        <p:txBody>
          <a:bodyPr/>
          <a:lstStyle/>
          <a:p>
            <a:r>
              <a:rPr lang="en-US" b="1" dirty="0"/>
              <a:t>Upcoming Projects</a:t>
            </a:r>
            <a:br>
              <a:rPr lang="en-US" b="1" dirty="0"/>
            </a:br>
            <a:endParaRPr lang="en-US" b="1" dirty="0"/>
          </a:p>
        </p:txBody>
      </p:sp>
      <p:sp>
        <p:nvSpPr>
          <p:cNvPr id="4" name="Slide Number Placeholder 3"/>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208</a:t>
            </a:fld>
            <a:endParaRPr lang="en-US" sz="1400">
              <a:solidFill>
                <a:prstClr val="white">
                  <a:tint val="75000"/>
                </a:prstClr>
              </a:solidFill>
            </a:endParaRPr>
          </a:p>
        </p:txBody>
      </p:sp>
    </p:spTree>
    <p:extLst>
      <p:ext uri="{BB962C8B-B14F-4D97-AF65-F5344CB8AC3E}">
        <p14:creationId xmlns:p14="http://schemas.microsoft.com/office/powerpoint/2010/main" xmlns="" val="152711047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268289"/>
            <a:ext cx="7543805" cy="1103312"/>
          </a:xfrm>
        </p:spPr>
        <p:txBody>
          <a:bodyPr>
            <a:normAutofit/>
          </a:bodyPr>
          <a:lstStyle/>
          <a:p>
            <a:r>
              <a:rPr lang="en-US" sz="2800" dirty="0" smtClean="0"/>
              <a:t>1.The </a:t>
            </a:r>
            <a:r>
              <a:rPr lang="en-US" sz="2800" dirty="0"/>
              <a:t>fixed network: the transition from copper wire to fiber optics (FTTX)</a:t>
            </a:r>
          </a:p>
        </p:txBody>
      </p:sp>
      <p:sp>
        <p:nvSpPr>
          <p:cNvPr id="4" name="Slide Number Placeholder 3"/>
          <p:cNvSpPr>
            <a:spLocks noGrp="1"/>
          </p:cNvSpPr>
          <p:nvPr>
            <p:ph type="sldNum" sz="quarter" idx="12"/>
          </p:nvPr>
        </p:nvSpPr>
        <p:spPr>
          <a:xfrm>
            <a:off x="11343325" y="6477009"/>
            <a:ext cx="770887" cy="365125"/>
          </a:xfrm>
        </p:spPr>
        <p:txBody>
          <a:bodyPr/>
          <a:lstStyle/>
          <a:p>
            <a:fld id="{558D929D-13B1-4359-AEB5-32CD14D9437D}" type="slidenum">
              <a:rPr lang="en-US" sz="1400" smtClean="0">
                <a:solidFill>
                  <a:prstClr val="white">
                    <a:tint val="75000"/>
                  </a:prstClr>
                </a:solidFill>
              </a:rPr>
              <a:pPr/>
              <a:t>209</a:t>
            </a:fld>
            <a:endParaRPr lang="en-US" sz="1400">
              <a:solidFill>
                <a:prstClr val="white">
                  <a:tint val="75000"/>
                </a:prstClr>
              </a:solidFill>
            </a:endParaRPr>
          </a:p>
        </p:txBody>
      </p:sp>
      <p:pic>
        <p:nvPicPr>
          <p:cNvPr id="5" name="Picture 4"/>
          <p:cNvPicPr/>
          <p:nvPr/>
        </p:nvPicPr>
        <p:blipFill>
          <a:blip r:embed="rId3" cstate="print"/>
          <a:stretch>
            <a:fillRect/>
          </a:stretch>
        </p:blipFill>
        <p:spPr>
          <a:xfrm>
            <a:off x="8075617" y="304800"/>
            <a:ext cx="3429000" cy="1925052"/>
          </a:xfrm>
          <a:prstGeom prst="rect">
            <a:avLst/>
          </a:prstGeom>
        </p:spPr>
      </p:pic>
      <p:pic>
        <p:nvPicPr>
          <p:cNvPr id="6" name="Content Placeholder 5"/>
          <p:cNvPicPr>
            <a:picLocks noGrp="1"/>
          </p:cNvPicPr>
          <p:nvPr>
            <p:ph idx="1"/>
          </p:nvPr>
        </p:nvPicPr>
        <p:blipFill rotWithShape="1">
          <a:blip r:embed="rId4" cstate="print"/>
          <a:srcRect t="2968"/>
          <a:stretch/>
        </p:blipFill>
        <p:spPr bwMode="auto">
          <a:xfrm>
            <a:off x="585990" y="2478087"/>
            <a:ext cx="2612822" cy="3541712"/>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5" cstate="print"/>
          <a:srcRect t="2967"/>
          <a:stretch/>
        </p:blipFill>
        <p:spPr bwMode="auto">
          <a:xfrm>
            <a:off x="3803874" y="2478087"/>
            <a:ext cx="2519141" cy="3541712"/>
          </a:xfrm>
          <a:prstGeom prst="rect">
            <a:avLst/>
          </a:prstGeom>
          <a:ln>
            <a:noFill/>
          </a:ln>
          <a:extLst>
            <a:ext uri="{53640926-AAD7-44D8-BBD7-CCE9431645EC}">
              <a14:shadowObscured xmlns:a14="http://schemas.microsoft.com/office/drawing/2010/main" xmlns=""/>
            </a:ext>
          </a:extLst>
        </p:spPr>
      </p:pic>
      <p:sp>
        <p:nvSpPr>
          <p:cNvPr id="8" name="Right Arrow 7"/>
          <p:cNvSpPr/>
          <p:nvPr/>
        </p:nvSpPr>
        <p:spPr>
          <a:xfrm>
            <a:off x="3315226" y="3902249"/>
            <a:ext cx="416986" cy="3467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p:nvPr/>
        </p:nvPicPr>
        <p:blipFill>
          <a:blip r:embed="rId6" cstate="print"/>
          <a:stretch>
            <a:fillRect/>
          </a:stretch>
        </p:blipFill>
        <p:spPr>
          <a:xfrm>
            <a:off x="6610936" y="2478088"/>
            <a:ext cx="2302881" cy="3541712"/>
          </a:xfrm>
          <a:prstGeom prst="rect">
            <a:avLst/>
          </a:prstGeom>
        </p:spPr>
      </p:pic>
      <p:pic>
        <p:nvPicPr>
          <p:cNvPr id="10" name="Picture 9"/>
          <p:cNvPicPr/>
          <p:nvPr/>
        </p:nvPicPr>
        <p:blipFill rotWithShape="1">
          <a:blip r:embed="rId7" cstate="print"/>
          <a:srcRect b="2712"/>
          <a:stretch/>
        </p:blipFill>
        <p:spPr bwMode="auto">
          <a:xfrm>
            <a:off x="9392578" y="2478087"/>
            <a:ext cx="2671754" cy="3541712"/>
          </a:xfrm>
          <a:prstGeom prst="rect">
            <a:avLst/>
          </a:prstGeom>
          <a:ln>
            <a:noFill/>
          </a:ln>
          <a:extLst>
            <a:ext uri="{53640926-AAD7-44D8-BBD7-CCE9431645EC}">
              <a14:shadowObscured xmlns:a14="http://schemas.microsoft.com/office/drawing/2010/main" xmlns=""/>
            </a:ext>
          </a:extLst>
        </p:spPr>
      </p:pic>
      <p:sp>
        <p:nvSpPr>
          <p:cNvPr id="11" name="Right Arrow 10"/>
          <p:cNvSpPr/>
          <p:nvPr/>
        </p:nvSpPr>
        <p:spPr>
          <a:xfrm>
            <a:off x="8954025" y="4075600"/>
            <a:ext cx="416986" cy="3467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3" name="Straight Connector 12"/>
          <p:cNvCxnSpPr/>
          <p:nvPr/>
        </p:nvCxnSpPr>
        <p:spPr>
          <a:xfrm>
            <a:off x="6467400" y="2345740"/>
            <a:ext cx="8017" cy="456841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912814" y="6581005"/>
            <a:ext cx="2994153" cy="276999"/>
          </a:xfrm>
          <a:prstGeom prst="rect">
            <a:avLst/>
          </a:prstGeom>
        </p:spPr>
        <p:txBody>
          <a:bodyPr wrap="non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
        <p:nvSpPr>
          <p:cNvPr id="14" name="Rechteck 13"/>
          <p:cNvSpPr/>
          <p:nvPr/>
        </p:nvSpPr>
        <p:spPr>
          <a:xfrm>
            <a:off x="608012" y="1371600"/>
            <a:ext cx="6092825" cy="1015663"/>
          </a:xfrm>
          <a:prstGeom prst="rect">
            <a:avLst/>
          </a:prstGeom>
        </p:spPr>
        <p:txBody>
          <a:bodyPr>
            <a:spAutoFit/>
          </a:bodyPr>
          <a:lstStyle/>
          <a:p>
            <a:pPr algn="r" rtl="1"/>
            <a:r>
              <a:rPr lang="ar-LB" sz="2000" dirty="0" smtClean="0"/>
              <a:t>الشبكة الثابتة: الانتقال من الأسلاك النحاسية إلى الألياف البصرية</a:t>
            </a:r>
          </a:p>
          <a:p>
            <a:pPr algn="r" rtl="1"/>
            <a:r>
              <a:rPr lang="ar-LB" sz="2000" dirty="0" smtClean="0"/>
              <a:t>اول صورتين تشيران الى الخطوط الممدودة الى المنازل</a:t>
            </a:r>
          </a:p>
          <a:p>
            <a:pPr algn="r" rtl="1"/>
            <a:r>
              <a:rPr lang="ar-LB" sz="2000" dirty="0" smtClean="0"/>
              <a:t>ثاني صورتين تشيران الى الخطوط الممدودة الى مراكز التوزيع</a:t>
            </a:r>
          </a:p>
        </p:txBody>
      </p:sp>
    </p:spTree>
    <p:extLst>
      <p:ext uri="{BB962C8B-B14F-4D97-AF65-F5344CB8AC3E}">
        <p14:creationId xmlns:p14="http://schemas.microsoft.com/office/powerpoint/2010/main" xmlns="" val="637075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4" y="1219200"/>
            <a:ext cx="10844266" cy="5181600"/>
          </a:xfrm>
        </p:spPr>
        <p:txBody>
          <a:bodyPr>
            <a:noAutofit/>
          </a:bodyPr>
          <a:lstStyle/>
          <a:p>
            <a:pPr algn="r" rtl="1"/>
            <a:r>
              <a:rPr lang="ar-LB" sz="2400" dirty="0" smtClean="0"/>
              <a:t>الدخل القومي هو </a:t>
            </a:r>
            <a:r>
              <a:rPr lang="ar-SA" sz="2400" dirty="0" smtClean="0"/>
              <a:t>مجموع </a:t>
            </a:r>
            <a:r>
              <a:rPr lang="ar-SA" sz="2400" dirty="0"/>
              <a:t>جميع الرسوم لعوامل الإنتاج (العمالة، الأرض، رأس المال، الأداء الريادي</a:t>
            </a:r>
            <a:r>
              <a:rPr lang="ar-SA" sz="2400" dirty="0" smtClean="0"/>
              <a:t>)</a:t>
            </a:r>
            <a:endParaRPr lang="ar-LB" sz="2400" dirty="0" smtClean="0"/>
          </a:p>
          <a:p>
            <a:pPr algn="r" rtl="1"/>
            <a:r>
              <a:rPr lang="ar-SA" sz="2400" dirty="0" smtClean="0"/>
              <a:t> </a:t>
            </a:r>
            <a:r>
              <a:rPr lang="ar-LB" sz="2400" dirty="0" smtClean="0"/>
              <a:t>إن </a:t>
            </a:r>
            <a:r>
              <a:rPr lang="ar-SA" sz="2400" dirty="0" smtClean="0"/>
              <a:t>الزيادة </a:t>
            </a:r>
            <a:r>
              <a:rPr lang="ar-SA" sz="2400" dirty="0"/>
              <a:t>في الدخل القومي ستؤدي </a:t>
            </a:r>
            <a:r>
              <a:rPr lang="ar-SA" sz="2400" dirty="0" smtClean="0"/>
              <a:t>إلى</a:t>
            </a:r>
            <a:r>
              <a:rPr lang="ar-LB" sz="2400" dirty="0" smtClean="0"/>
              <a:t>:</a:t>
            </a:r>
          </a:p>
          <a:p>
            <a:pPr lvl="1" algn="r" rtl="1"/>
            <a:r>
              <a:rPr lang="ar-SA" sz="2000" dirty="0" smtClean="0"/>
              <a:t> </a:t>
            </a:r>
            <a:r>
              <a:rPr lang="ar-SA" sz="2000" dirty="0"/>
              <a:t>زيادة الإيرادات الضريبية، </a:t>
            </a:r>
            <a:endParaRPr lang="ar-LB" sz="2000" dirty="0" smtClean="0"/>
          </a:p>
          <a:p>
            <a:pPr lvl="1" algn="r" rtl="1"/>
            <a:r>
              <a:rPr lang="ar-SA" sz="2000" dirty="0" smtClean="0"/>
              <a:t>وبالتالي </a:t>
            </a:r>
            <a:r>
              <a:rPr lang="ar-SA" sz="2000" dirty="0"/>
              <a:t>زيادة إجماليّة في الاستهلاك، </a:t>
            </a:r>
            <a:endParaRPr lang="ar-LB" sz="2000" dirty="0" smtClean="0"/>
          </a:p>
          <a:p>
            <a:pPr lvl="1" algn="r" rtl="1"/>
            <a:r>
              <a:rPr lang="ar-SA" sz="2000" dirty="0" smtClean="0"/>
              <a:t>وهذا </a:t>
            </a:r>
            <a:r>
              <a:rPr lang="ar-SA" sz="2000" dirty="0"/>
              <a:t>بدوره قد يعني المزيد من الوظائف</a:t>
            </a:r>
            <a:r>
              <a:rPr lang="ar-SA" sz="2000" dirty="0" smtClean="0"/>
              <a:t>،</a:t>
            </a:r>
            <a:endParaRPr lang="ar-LB" sz="2000" dirty="0" smtClean="0"/>
          </a:p>
          <a:p>
            <a:pPr lvl="1" algn="r" rtl="1"/>
            <a:r>
              <a:rPr lang="ar-SA" sz="2000" dirty="0" smtClean="0"/>
              <a:t> </a:t>
            </a:r>
            <a:r>
              <a:rPr lang="ar-SA" sz="2000" dirty="0"/>
              <a:t>وكما </a:t>
            </a:r>
            <a:r>
              <a:rPr lang="ar-SA" sz="2000" dirty="0" smtClean="0"/>
              <a:t>سيؤدي </a:t>
            </a:r>
            <a:r>
              <a:rPr lang="ar-SA" sz="2000" dirty="0"/>
              <a:t>إلى زيادة الدخل القومي</a:t>
            </a:r>
            <a:r>
              <a:rPr lang="de-DE" sz="2000" dirty="0" smtClean="0"/>
              <a:t>.</a:t>
            </a:r>
            <a:endParaRPr lang="en-US" sz="900" dirty="0"/>
          </a:p>
          <a:p>
            <a:pPr algn="r" rtl="1"/>
            <a:r>
              <a:rPr lang="ar-SA" sz="2400" dirty="0"/>
              <a:t>في الوقت نفسه، </a:t>
            </a:r>
            <a:r>
              <a:rPr lang="ar-SA" sz="2400" dirty="0" smtClean="0"/>
              <a:t>يمكن </a:t>
            </a:r>
            <a:r>
              <a:rPr lang="ar-SA" sz="2400" dirty="0"/>
              <a:t>لزيادة الدخل القومي زيادة الطلب على المال، </a:t>
            </a:r>
            <a:endParaRPr lang="ar-LB" sz="2400" dirty="0" smtClean="0"/>
          </a:p>
          <a:p>
            <a:pPr lvl="1" algn="r" rtl="1"/>
            <a:r>
              <a:rPr lang="ar-SA" sz="2000" dirty="0" smtClean="0"/>
              <a:t>الأمر </a:t>
            </a:r>
            <a:r>
              <a:rPr lang="ar-SA" sz="2000" dirty="0"/>
              <a:t>الذي يؤدي بدوره إلى ارتفاع أسعار الفائدة</a:t>
            </a:r>
            <a:r>
              <a:rPr lang="ar-SA" sz="2000" dirty="0" smtClean="0"/>
              <a:t>.</a:t>
            </a:r>
            <a:endParaRPr lang="ar-LB" sz="2000" dirty="0" smtClean="0"/>
          </a:p>
          <a:p>
            <a:pPr lvl="1" algn="r" rtl="1"/>
            <a:r>
              <a:rPr lang="ar-SA" sz="2000" dirty="0" smtClean="0"/>
              <a:t> </a:t>
            </a:r>
            <a:r>
              <a:rPr lang="ar-SA" sz="2000" dirty="0"/>
              <a:t>ومع ارتفاع أسعار الفائدة، يؤدي ذلك إلى انخفاض الاستثمار والوظائف ذات الصلة</a:t>
            </a:r>
            <a:r>
              <a:rPr lang="ar-SA" sz="2000" dirty="0" smtClean="0"/>
              <a:t>.</a:t>
            </a:r>
            <a:endParaRPr lang="ar-LB" sz="2000" dirty="0"/>
          </a:p>
          <a:p>
            <a:pPr algn="r" rtl="1"/>
            <a:r>
              <a:rPr lang="ar-SA" sz="2400" dirty="0" smtClean="0"/>
              <a:t> </a:t>
            </a:r>
            <a:r>
              <a:rPr lang="ar-SA" sz="2400" dirty="0"/>
              <a:t>في نهاية المطاف، يجب أن يكون هدف السياسة الاقتصادية الجيدة هو إيجاد توازنها الخاص بين العواقب المذكورة أعلاه</a:t>
            </a:r>
            <a:r>
              <a:rPr lang="de-DE" sz="2400" dirty="0"/>
              <a:t>.</a:t>
            </a:r>
            <a:endParaRPr lang="en-US" sz="2400" dirty="0"/>
          </a:p>
          <a:p>
            <a:pPr algn="r" rtl="1"/>
            <a:r>
              <a:rPr lang="ar-SA" sz="2400" dirty="0" smtClean="0"/>
              <a:t>الدخل </a:t>
            </a:r>
            <a:r>
              <a:rPr lang="ar-SA" sz="2400" dirty="0"/>
              <a:t>القومي هو الكمية </a:t>
            </a:r>
            <a:r>
              <a:rPr lang="ar-SA" sz="2400" dirty="0" smtClean="0"/>
              <a:t>المضافة</a:t>
            </a:r>
            <a:endParaRPr lang="ar-LB" sz="2400" dirty="0" smtClean="0"/>
          </a:p>
          <a:p>
            <a:pPr lvl="1" algn="r" rtl="1"/>
            <a:r>
              <a:rPr lang="ar-SA" sz="2000" dirty="0" smtClean="0"/>
              <a:t>تتكون </a:t>
            </a:r>
            <a:r>
              <a:rPr lang="ar-SA" sz="2000" dirty="0"/>
              <a:t>من الناتج المحلي الإجمالي مطروحًا منها الضرائب غير المباشرة والإعانات وغيرها</a:t>
            </a:r>
            <a:r>
              <a:rPr lang="de-DE" sz="2000" dirty="0" smtClean="0"/>
              <a:t>.</a:t>
            </a:r>
            <a:endParaRPr lang="en-US" sz="2000" dirty="0"/>
          </a:p>
        </p:txBody>
      </p:sp>
      <p:sp>
        <p:nvSpPr>
          <p:cNvPr id="2" name="Slide Number Placeholder 1"/>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21</a:t>
            </a:fld>
            <a:endParaRPr lang="en-US">
              <a:solidFill>
                <a:prstClr val="black"/>
              </a:solidFill>
            </a:endParaRPr>
          </a:p>
        </p:txBody>
      </p:sp>
      <p:sp>
        <p:nvSpPr>
          <p:cNvPr id="4" name="Title 1"/>
          <p:cNvSpPr>
            <a:spLocks noGrp="1"/>
          </p:cNvSpPr>
          <p:nvPr>
            <p:ph type="title"/>
          </p:nvPr>
        </p:nvSpPr>
        <p:spPr>
          <a:xfrm>
            <a:off x="227012" y="381000"/>
            <a:ext cx="11579384" cy="838200"/>
          </a:xfrm>
        </p:spPr>
        <p:txBody>
          <a:bodyPr>
            <a:normAutofit/>
          </a:bodyPr>
          <a:lstStyle/>
          <a:p>
            <a:pPr algn="r" rtl="1"/>
            <a:r>
              <a:rPr lang="ar-LB" sz="4000" b="1" dirty="0" smtClean="0">
                <a:effectLst/>
              </a:rPr>
              <a:t>الدخل القومي</a:t>
            </a:r>
            <a:endParaRPr lang="fr-FR" sz="4000" b="1" dirty="0"/>
          </a:p>
        </p:txBody>
      </p:sp>
    </p:spTree>
    <p:extLst>
      <p:ext uri="{BB962C8B-B14F-4D97-AF65-F5344CB8AC3E}">
        <p14:creationId xmlns:p14="http://schemas.microsoft.com/office/powerpoint/2010/main" xmlns="" val="349434445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210</a:t>
            </a:fld>
            <a:endParaRPr lang="en-US" sz="1400">
              <a:solidFill>
                <a:prstClr val="white">
                  <a:tint val="75000"/>
                </a:prstClr>
              </a:solidFill>
            </a:endParaRPr>
          </a:p>
        </p:txBody>
      </p:sp>
      <p:pic>
        <p:nvPicPr>
          <p:cNvPr id="5" name="Content Placeholder 4"/>
          <p:cNvPicPr>
            <a:picLocks noGrp="1"/>
          </p:cNvPicPr>
          <p:nvPr>
            <p:ph idx="1"/>
          </p:nvPr>
        </p:nvPicPr>
        <p:blipFill>
          <a:blip r:embed="rId2" cstate="print"/>
          <a:stretch>
            <a:fillRect/>
          </a:stretch>
        </p:blipFill>
        <p:spPr>
          <a:xfrm>
            <a:off x="2665417" y="0"/>
            <a:ext cx="7754385" cy="3541712"/>
          </a:xfrm>
          <a:prstGeom prst="rect">
            <a:avLst/>
          </a:prstGeom>
        </p:spPr>
      </p:pic>
      <p:pic>
        <p:nvPicPr>
          <p:cNvPr id="6" name="Picture 5"/>
          <p:cNvPicPr/>
          <p:nvPr/>
        </p:nvPicPr>
        <p:blipFill rotWithShape="1">
          <a:blip r:embed="rId3" cstate="print"/>
          <a:srcRect b="5742"/>
          <a:stretch/>
        </p:blipFill>
        <p:spPr>
          <a:xfrm>
            <a:off x="2665417" y="3302976"/>
            <a:ext cx="7754385" cy="3555031"/>
          </a:xfrm>
          <a:prstGeom prst="rect">
            <a:avLst/>
          </a:prstGeom>
        </p:spPr>
      </p:pic>
      <p:sp>
        <p:nvSpPr>
          <p:cNvPr id="2" name="Rectangle 1"/>
          <p:cNvSpPr/>
          <p:nvPr/>
        </p:nvSpPr>
        <p:spPr>
          <a:xfrm>
            <a:off x="912814" y="6657205"/>
            <a:ext cx="3505200" cy="276999"/>
          </a:xfrm>
          <a:prstGeom prst="rect">
            <a:avLst/>
          </a:prstGeom>
        </p:spPr>
        <p:txBody>
          <a:bodyPr wrap="square">
            <a:spAutoFit/>
          </a:bodyPr>
          <a:lstStyle/>
          <a:p>
            <a:r>
              <a:rPr lang="en-US" u="sng" baseline="30000" dirty="0">
                <a:solidFill>
                  <a:srgbClr val="63A0CC">
                    <a:lumMod val="20000"/>
                    <a:lumOff val="80000"/>
                  </a:srgbClr>
                </a:solidFill>
                <a:latin typeface="Calibri" panose="020F0502020204030204" pitchFamily="34" charset="0"/>
                <a:ea typeface="Calibri" panose="020F0502020204030204" pitchFamily="34" charset="0"/>
                <a:cs typeface="Arial" panose="020B0604020202020204" pitchFamily="34" charset="0"/>
              </a:rPr>
              <a:t>https://www.ogero.gov.lb/Maps/?id=1</a:t>
            </a:r>
            <a:endParaRPr lang="en-US" baseline="30000" dirty="0">
              <a:solidFill>
                <a:srgbClr val="63A0CC">
                  <a:lumMod val="20000"/>
                  <a:lumOff val="80000"/>
                </a:srgbClr>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313818569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211</a:t>
            </a:fld>
            <a:endParaRPr lang="en-US" sz="1400">
              <a:solidFill>
                <a:prstClr val="white">
                  <a:tint val="75000"/>
                </a:prstClr>
              </a:solidFill>
            </a:endParaRPr>
          </a:p>
        </p:txBody>
      </p:sp>
      <p:pic>
        <p:nvPicPr>
          <p:cNvPr id="5" name="Content Placeholder 4"/>
          <p:cNvPicPr>
            <a:picLocks noGrp="1"/>
          </p:cNvPicPr>
          <p:nvPr>
            <p:ph idx="1"/>
          </p:nvPr>
        </p:nvPicPr>
        <p:blipFill>
          <a:blip r:embed="rId3" cstate="print"/>
          <a:stretch>
            <a:fillRect/>
          </a:stretch>
        </p:blipFill>
        <p:spPr>
          <a:xfrm>
            <a:off x="982384" y="0"/>
            <a:ext cx="4502429" cy="6858000"/>
          </a:xfrm>
          <a:prstGeom prst="rect">
            <a:avLst/>
          </a:prstGeom>
        </p:spPr>
      </p:pic>
      <p:pic>
        <p:nvPicPr>
          <p:cNvPr id="6" name="Picture 5"/>
          <p:cNvPicPr/>
          <p:nvPr/>
        </p:nvPicPr>
        <p:blipFill>
          <a:blip r:embed="rId4" cstate="print"/>
          <a:stretch>
            <a:fillRect/>
          </a:stretch>
        </p:blipFill>
        <p:spPr>
          <a:xfrm>
            <a:off x="5561012" y="2358189"/>
            <a:ext cx="6435358" cy="2717666"/>
          </a:xfrm>
          <a:prstGeom prst="rect">
            <a:avLst/>
          </a:prstGeom>
        </p:spPr>
      </p:pic>
      <p:sp>
        <p:nvSpPr>
          <p:cNvPr id="2" name="Rectangle 1"/>
          <p:cNvSpPr/>
          <p:nvPr/>
        </p:nvSpPr>
        <p:spPr>
          <a:xfrm>
            <a:off x="5433821" y="6581005"/>
            <a:ext cx="2994153" cy="276999"/>
          </a:xfrm>
          <a:prstGeom prst="rect">
            <a:avLst/>
          </a:prstGeom>
        </p:spPr>
        <p:txBody>
          <a:bodyPr wrap="non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
        <p:nvSpPr>
          <p:cNvPr id="7" name="Rechteck 6"/>
          <p:cNvSpPr/>
          <p:nvPr/>
        </p:nvSpPr>
        <p:spPr>
          <a:xfrm>
            <a:off x="6246811" y="914400"/>
            <a:ext cx="4953485" cy="954107"/>
          </a:xfrm>
          <a:prstGeom prst="rect">
            <a:avLst/>
          </a:prstGeom>
        </p:spPr>
        <p:txBody>
          <a:bodyPr wrap="square">
            <a:spAutoFit/>
          </a:bodyPr>
          <a:lstStyle/>
          <a:p>
            <a:pPr algn="r" rtl="1">
              <a:defRPr/>
            </a:pPr>
            <a:r>
              <a:rPr lang="ar-LB" sz="2800" dirty="0" smtClean="0"/>
              <a:t>تغطية الشبكة بعد</a:t>
            </a:r>
            <a:r>
              <a:rPr lang="ar-SY" sz="2800" dirty="0" smtClean="0"/>
              <a:t> </a:t>
            </a:r>
            <a:r>
              <a:rPr lang="ar-LB" sz="2800" dirty="0" smtClean="0"/>
              <a:t>الانتقال من الأسلاك النحاسية إلى الألياف البصرية</a:t>
            </a:r>
          </a:p>
        </p:txBody>
      </p:sp>
    </p:spTree>
    <p:extLst>
      <p:ext uri="{BB962C8B-B14F-4D97-AF65-F5344CB8AC3E}">
        <p14:creationId xmlns:p14="http://schemas.microsoft.com/office/powerpoint/2010/main" xmlns="" val="136571195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397" y="807430"/>
            <a:ext cx="9903419" cy="945170"/>
          </a:xfrm>
        </p:spPr>
        <p:txBody>
          <a:bodyPr>
            <a:normAutofit/>
          </a:bodyPr>
          <a:lstStyle/>
          <a:p>
            <a:r>
              <a:rPr lang="en-US" sz="2800" dirty="0" smtClean="0"/>
              <a:t>2.The </a:t>
            </a:r>
            <a:r>
              <a:rPr lang="en-US" sz="2800" dirty="0"/>
              <a:t>mobile network: the transition from the third generation (3g) to the fourth generation (4g advanced)</a:t>
            </a:r>
          </a:p>
        </p:txBody>
      </p:sp>
      <p:sp>
        <p:nvSpPr>
          <p:cNvPr id="4" name="Slide Number Placeholder 3"/>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212</a:t>
            </a:fld>
            <a:endParaRPr lang="en-US" sz="1400" dirty="0">
              <a:solidFill>
                <a:prstClr val="white">
                  <a:tint val="75000"/>
                </a:prstClr>
              </a:solidFill>
            </a:endParaRPr>
          </a:p>
        </p:txBody>
      </p:sp>
      <p:pic>
        <p:nvPicPr>
          <p:cNvPr id="5" name="Content Placeholder 4"/>
          <p:cNvPicPr>
            <a:picLocks noGrp="1"/>
          </p:cNvPicPr>
          <p:nvPr>
            <p:ph idx="1"/>
          </p:nvPr>
        </p:nvPicPr>
        <p:blipFill rotWithShape="1">
          <a:blip r:embed="rId3" cstate="print"/>
          <a:srcRect t="4903"/>
          <a:stretch/>
        </p:blipFill>
        <p:spPr>
          <a:xfrm>
            <a:off x="513219" y="1905001"/>
            <a:ext cx="5517046" cy="4343817"/>
          </a:xfrm>
          <a:prstGeom prst="rect">
            <a:avLst/>
          </a:prstGeom>
        </p:spPr>
      </p:pic>
      <p:pic>
        <p:nvPicPr>
          <p:cNvPr id="6" name="Picture 5"/>
          <p:cNvPicPr/>
          <p:nvPr/>
        </p:nvPicPr>
        <p:blipFill>
          <a:blip r:embed="rId4" cstate="print"/>
          <a:stretch>
            <a:fillRect/>
          </a:stretch>
        </p:blipFill>
        <p:spPr>
          <a:xfrm>
            <a:off x="6092825" y="1905001"/>
            <a:ext cx="5871470" cy="4343817"/>
          </a:xfrm>
          <a:prstGeom prst="rect">
            <a:avLst/>
          </a:prstGeom>
        </p:spPr>
      </p:pic>
      <p:sp>
        <p:nvSpPr>
          <p:cNvPr id="3" name="Rectangle 2"/>
          <p:cNvSpPr/>
          <p:nvPr/>
        </p:nvSpPr>
        <p:spPr>
          <a:xfrm>
            <a:off x="912814" y="6581005"/>
            <a:ext cx="2994153" cy="276999"/>
          </a:xfrm>
          <a:prstGeom prst="rect">
            <a:avLst/>
          </a:prstGeom>
        </p:spPr>
        <p:txBody>
          <a:bodyPr wrap="non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
        <p:nvSpPr>
          <p:cNvPr id="7" name="Rechteck 6"/>
          <p:cNvSpPr/>
          <p:nvPr/>
        </p:nvSpPr>
        <p:spPr>
          <a:xfrm>
            <a:off x="1446212" y="228600"/>
            <a:ext cx="7921625" cy="523220"/>
          </a:xfrm>
          <a:prstGeom prst="rect">
            <a:avLst/>
          </a:prstGeom>
        </p:spPr>
        <p:txBody>
          <a:bodyPr wrap="square">
            <a:spAutoFit/>
          </a:bodyPr>
          <a:lstStyle/>
          <a:p>
            <a:pPr algn="r" rtl="1"/>
            <a:r>
              <a:rPr lang="ar-LB" sz="2800" dirty="0" smtClean="0"/>
              <a:t>الانتقال من خدمة ال </a:t>
            </a:r>
            <a:r>
              <a:rPr lang="en-US" sz="2800" dirty="0" smtClean="0"/>
              <a:t>3G</a:t>
            </a:r>
            <a:r>
              <a:rPr lang="ar-LB" sz="2800" dirty="0" smtClean="0"/>
              <a:t> الى خدمة ال </a:t>
            </a:r>
            <a:r>
              <a:rPr lang="en-US" sz="2800" dirty="0" smtClean="0"/>
              <a:t>4G</a:t>
            </a:r>
            <a:r>
              <a:rPr lang="ar-SY" sz="2800" dirty="0" smtClean="0"/>
              <a:t> </a:t>
            </a:r>
            <a:r>
              <a:rPr lang="ar-LB" sz="2800" dirty="0" smtClean="0"/>
              <a:t>لشركتي </a:t>
            </a:r>
            <a:r>
              <a:rPr lang="ar-LB" sz="2800" dirty="0" smtClean="0"/>
              <a:t>الفا وتاتش</a:t>
            </a:r>
            <a:endParaRPr lang="en-US" sz="2800" dirty="0"/>
          </a:p>
        </p:txBody>
      </p:sp>
    </p:spTree>
    <p:extLst>
      <p:ext uri="{BB962C8B-B14F-4D97-AF65-F5344CB8AC3E}">
        <p14:creationId xmlns:p14="http://schemas.microsoft.com/office/powerpoint/2010/main" xmlns="" val="389301004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515" y="76200"/>
            <a:ext cx="8991898" cy="952584"/>
          </a:xfrm>
        </p:spPr>
        <p:txBody>
          <a:bodyPr/>
          <a:lstStyle/>
          <a:p>
            <a:r>
              <a:rPr lang="en-US" b="1" dirty="0" smtClean="0"/>
              <a:t>Reasons Lebanon’s internet is so slow</a:t>
            </a:r>
            <a:endParaRPr lang="en-US" b="1" dirty="0"/>
          </a:p>
        </p:txBody>
      </p:sp>
      <p:sp>
        <p:nvSpPr>
          <p:cNvPr id="3" name="Content Placeholder 2"/>
          <p:cNvSpPr>
            <a:spLocks noGrp="1"/>
          </p:cNvSpPr>
          <p:nvPr>
            <p:ph idx="1"/>
          </p:nvPr>
        </p:nvSpPr>
        <p:spPr>
          <a:xfrm>
            <a:off x="379412" y="1026703"/>
            <a:ext cx="7693624" cy="5374101"/>
          </a:xfrm>
        </p:spPr>
        <p:txBody>
          <a:bodyPr>
            <a:normAutofit fontScale="70000" lnSpcReduction="20000"/>
          </a:bodyPr>
          <a:lstStyle/>
          <a:p>
            <a:r>
              <a:rPr lang="en-US" dirty="0" smtClean="0"/>
              <a:t>The </a:t>
            </a:r>
            <a:r>
              <a:rPr lang="en-US" dirty="0"/>
              <a:t>brand new fiber optic network is not </a:t>
            </a:r>
            <a:r>
              <a:rPr lang="en-US" dirty="0" smtClean="0"/>
              <a:t>on : </a:t>
            </a:r>
          </a:p>
          <a:p>
            <a:pPr lvl="1" algn="just">
              <a:lnSpc>
                <a:spcPct val="100000"/>
              </a:lnSpc>
            </a:pPr>
            <a:r>
              <a:rPr lang="en-US" dirty="0"/>
              <a:t>This network connects the bulk of the central offices (COs) in the country as well as heavy users such as businesses, universities, hospitals, mobile operators and the army, with the newest generation of cables. This network, however, has not yet been approved for further development and </a:t>
            </a:r>
            <a:r>
              <a:rPr lang="en-US" dirty="0" smtClean="0"/>
              <a:t>use.</a:t>
            </a:r>
            <a:r>
              <a:rPr lang="en-US" dirty="0"/>
              <a:t> The foggy reason given by advisors to the ministry is that there are mistakes made by contractors that are still in the process of being corrected.</a:t>
            </a:r>
          </a:p>
          <a:p>
            <a:pPr marL="228600" lvl="1" algn="just">
              <a:lnSpc>
                <a:spcPct val="100000"/>
              </a:lnSpc>
              <a:spcBef>
                <a:spcPts val="1000"/>
              </a:spcBef>
            </a:pPr>
            <a:r>
              <a:rPr lang="en-US" sz="2400" dirty="0"/>
              <a:t>The last mile</a:t>
            </a:r>
          </a:p>
          <a:p>
            <a:pPr lvl="1" algn="just">
              <a:lnSpc>
                <a:spcPct val="100000"/>
              </a:lnSpc>
            </a:pPr>
            <a:r>
              <a:rPr lang="en-US" dirty="0" smtClean="0"/>
              <a:t>the </a:t>
            </a:r>
            <a:r>
              <a:rPr lang="en-US" dirty="0"/>
              <a:t>fiber optic network installed by CET and Alcatel–Lucent connected the COs and heavy users, it does not connect the COs to the final leg of the telecommunication network: the average end user. These connections are still made through much slower copper infrastructure</a:t>
            </a:r>
            <a:r>
              <a:rPr lang="en-US" dirty="0" smtClean="0"/>
              <a:t>.</a:t>
            </a:r>
          </a:p>
          <a:p>
            <a:pPr algn="just">
              <a:lnSpc>
                <a:spcPct val="100000"/>
              </a:lnSpc>
            </a:pPr>
            <a:r>
              <a:rPr lang="en-US" dirty="0" smtClean="0"/>
              <a:t>Bottleneck </a:t>
            </a:r>
            <a:r>
              <a:rPr lang="en-US" dirty="0"/>
              <a:t>in the E1 </a:t>
            </a:r>
            <a:r>
              <a:rPr lang="en-US" dirty="0" smtClean="0"/>
              <a:t>lines</a:t>
            </a:r>
          </a:p>
          <a:p>
            <a:pPr lvl="1" algn="just">
              <a:lnSpc>
                <a:spcPct val="100000"/>
              </a:lnSpc>
            </a:pPr>
            <a:r>
              <a:rPr lang="en-US" dirty="0"/>
              <a:t>apparent obstruction in the distribution of international capacity to the private sector internet service providers (ISPs</a:t>
            </a:r>
            <a:r>
              <a:rPr lang="en-US" dirty="0" smtClean="0"/>
              <a:t>).</a:t>
            </a:r>
            <a:r>
              <a:rPr lang="en-US" dirty="0"/>
              <a:t> Lebanon does not lack in international capacity</a:t>
            </a:r>
            <a:r>
              <a:rPr lang="en-US" dirty="0" smtClean="0"/>
              <a:t>.</a:t>
            </a:r>
            <a:r>
              <a:rPr lang="en-US" dirty="0"/>
              <a:t> </a:t>
            </a:r>
            <a:r>
              <a:rPr lang="en-US" dirty="0" smtClean="0"/>
              <a:t>A </a:t>
            </a:r>
            <a:r>
              <a:rPr lang="en-US" dirty="0"/>
              <a:t>very small percentage of this is actually passed down to the private sector ISPs</a:t>
            </a:r>
            <a:r>
              <a:rPr lang="en-US" dirty="0" smtClean="0"/>
              <a:t>. </a:t>
            </a:r>
            <a:r>
              <a:rPr lang="en-US" dirty="0"/>
              <a:t>Some claims that one of the reasons Ogero is not granting the ISPs E1 lines is because they are reselling them illegally to Alpha, Touch, and illegal ISPs and DSPs.</a:t>
            </a:r>
          </a:p>
          <a:p>
            <a:pPr algn="just">
              <a:lnSpc>
                <a:spcPct val="100000"/>
              </a:lnSpc>
            </a:pPr>
            <a:r>
              <a:rPr lang="en-US" dirty="0" smtClean="0"/>
              <a:t>The </a:t>
            </a:r>
            <a:r>
              <a:rPr lang="en-US" dirty="0"/>
              <a:t>high prices</a:t>
            </a:r>
          </a:p>
          <a:p>
            <a:pPr lvl="1" algn="just">
              <a:lnSpc>
                <a:spcPct val="100000"/>
              </a:lnSpc>
            </a:pPr>
            <a:r>
              <a:rPr lang="en-US" dirty="0"/>
              <a:t>The price of internet service is neither an outcome of market competition or of cost to the providers. Rather, the prices are set by the government and are linked to internet speeds, and every time the government wants to lower the price of the internet, they have to issue a decree. That means a service provider cannot actually lower the price of the internet without a change in the tariffs </a:t>
            </a:r>
            <a:r>
              <a:rPr lang="en-US" dirty="0" smtClean="0"/>
              <a:t>applied </a:t>
            </a:r>
            <a:r>
              <a:rPr lang="en-US" dirty="0"/>
              <a:t>to </a:t>
            </a:r>
            <a:r>
              <a:rPr lang="en-US" dirty="0" smtClean="0"/>
              <a:t>them.</a:t>
            </a:r>
            <a:endParaRPr lang="en-US" dirty="0"/>
          </a:p>
        </p:txBody>
      </p:sp>
      <p:sp>
        <p:nvSpPr>
          <p:cNvPr id="4" name="Slide Number Placeholder 3"/>
          <p:cNvSpPr>
            <a:spLocks noGrp="1"/>
          </p:cNvSpPr>
          <p:nvPr>
            <p:ph type="sldNum" sz="quarter" idx="12"/>
          </p:nvPr>
        </p:nvSpPr>
        <p:spPr/>
        <p:txBody>
          <a:bodyPr/>
          <a:lstStyle/>
          <a:p>
            <a:fld id="{558D929D-13B1-4359-AEB5-32CD14D9437D}" type="slidenum">
              <a:rPr lang="en-US" smtClean="0">
                <a:solidFill>
                  <a:prstClr val="white">
                    <a:tint val="75000"/>
                  </a:prstClr>
                </a:solidFill>
              </a:rPr>
              <a:pPr/>
              <a:t>213</a:t>
            </a:fld>
            <a:endParaRPr lang="en-US" dirty="0">
              <a:solidFill>
                <a:prstClr val="white">
                  <a:tint val="75000"/>
                </a:prstClr>
              </a:solidFill>
            </a:endParaRPr>
          </a:p>
        </p:txBody>
      </p:sp>
      <p:sp>
        <p:nvSpPr>
          <p:cNvPr id="5" name="Rectangle 4"/>
          <p:cNvSpPr/>
          <p:nvPr/>
        </p:nvSpPr>
        <p:spPr>
          <a:xfrm>
            <a:off x="1141417" y="6657210"/>
            <a:ext cx="6797383" cy="276999"/>
          </a:xfrm>
          <a:prstGeom prst="rect">
            <a:avLst/>
          </a:prstGeom>
        </p:spPr>
        <p:txBody>
          <a:bodyPr wrap="square">
            <a:spAutoFit/>
          </a:bodyPr>
          <a:lstStyle/>
          <a:p>
            <a:r>
              <a:rPr lang="en-US" baseline="30000" dirty="0">
                <a:solidFill>
                  <a:srgbClr val="63A0CC">
                    <a:lumMod val="20000"/>
                    <a:lumOff val="80000"/>
                  </a:srgbClr>
                </a:solidFill>
                <a:latin typeface="Calibri" panose="020F0502020204030204" pitchFamily="34" charset="0"/>
                <a:ea typeface="Calibri" panose="020F0502020204030204" pitchFamily="34" charset="0"/>
                <a:cs typeface="Arial" panose="020B0604020202020204" pitchFamily="34" charset="0"/>
              </a:rPr>
              <a:t>https://www.executive-magazine.com/economics-policy/four-reasons-lebanons-internet-is-so-slow</a:t>
            </a:r>
            <a:endParaRPr lang="en-US" sz="1400" baseline="30000" dirty="0">
              <a:solidFill>
                <a:srgbClr val="63A0CC">
                  <a:lumMod val="20000"/>
                  <a:lumOff val="80000"/>
                </a:srgbClr>
              </a:solidFill>
              <a:latin typeface="Calibri" panose="020F0502020204030204" pitchFamily="34" charset="0"/>
              <a:ea typeface="Calibri" panose="020F0502020204030204" pitchFamily="34" charset="0"/>
              <a:cs typeface="Arial" panose="020B0604020202020204" pitchFamily="34" charset="0"/>
            </a:endParaRPr>
          </a:p>
        </p:txBody>
      </p:sp>
      <p:sp>
        <p:nvSpPr>
          <p:cNvPr id="6" name="Slide Number Placeholder 3"/>
          <p:cNvSpPr txBox="1">
            <a:spLocks/>
          </p:cNvSpPr>
          <p:nvPr/>
        </p:nvSpPr>
        <p:spPr>
          <a:xfrm>
            <a:off x="11343325" y="6416683"/>
            <a:ext cx="77088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8D929D-13B1-4359-AEB5-32CD14D9437D}" type="slidenum">
              <a:rPr lang="en-US" sz="1400" smtClean="0">
                <a:solidFill>
                  <a:prstClr val="white">
                    <a:tint val="75000"/>
                  </a:prstClr>
                </a:solidFill>
              </a:rPr>
              <a:pPr/>
              <a:t>213</a:t>
            </a:fld>
            <a:endParaRPr lang="en-US" sz="1400" dirty="0">
              <a:solidFill>
                <a:prstClr val="white">
                  <a:tint val="75000"/>
                </a:prstClr>
              </a:solidFill>
            </a:endParaRPr>
          </a:p>
        </p:txBody>
      </p:sp>
      <p:sp>
        <p:nvSpPr>
          <p:cNvPr id="7" name="Rechteck 6"/>
          <p:cNvSpPr/>
          <p:nvPr/>
        </p:nvSpPr>
        <p:spPr>
          <a:xfrm>
            <a:off x="8151812" y="1219200"/>
            <a:ext cx="3197225" cy="2585323"/>
          </a:xfrm>
          <a:prstGeom prst="rect">
            <a:avLst/>
          </a:prstGeom>
        </p:spPr>
        <p:txBody>
          <a:bodyPr wrap="square">
            <a:spAutoFit/>
          </a:bodyPr>
          <a:lstStyle/>
          <a:p>
            <a:pPr algn="r" rtl="1"/>
            <a:r>
              <a:rPr lang="ar-LB" dirty="0" smtClean="0"/>
              <a:t>أسباب عديدة أدت الى كون الانترنت في لبنان بطيء اهمها:</a:t>
            </a:r>
          </a:p>
          <a:p>
            <a:pPr algn="r" rtl="1">
              <a:defRPr/>
            </a:pPr>
            <a:r>
              <a:rPr lang="ar-LB" dirty="0" smtClean="0"/>
              <a:t> - برنامج الألياف البصرية لم يفعل </a:t>
            </a:r>
          </a:p>
          <a:p>
            <a:pPr algn="r" rtl="1">
              <a:defRPr/>
            </a:pPr>
            <a:r>
              <a:rPr lang="ar-LB" dirty="0" smtClean="0"/>
              <a:t>- برنامج الالياف البصرية لا يؤثر على المستخدمين الافراد</a:t>
            </a:r>
          </a:p>
          <a:p>
            <a:pPr algn="r" rtl="1">
              <a:defRPr/>
            </a:pPr>
            <a:r>
              <a:rPr lang="ar-LB" dirty="0" smtClean="0"/>
              <a:t>- توزيع الانترنت بشكل غير كافي على الشركات الخاصة من قيل شركة اوجيرو</a:t>
            </a:r>
          </a:p>
          <a:p>
            <a:pPr algn="r" rtl="1">
              <a:defRPr/>
            </a:pPr>
            <a:r>
              <a:rPr lang="ar-LB" dirty="0" smtClean="0"/>
              <a:t>- الأسعار العالية </a:t>
            </a:r>
          </a:p>
          <a:p>
            <a:pPr algn="r" rtl="1"/>
            <a:endParaRPr lang="en-US" dirty="0"/>
          </a:p>
        </p:txBody>
      </p:sp>
    </p:spTree>
    <p:extLst>
      <p:ext uri="{BB962C8B-B14F-4D97-AF65-F5344CB8AC3E}">
        <p14:creationId xmlns:p14="http://schemas.microsoft.com/office/powerpoint/2010/main" xmlns="" val="228739696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536" y="152401"/>
            <a:ext cx="8085475" cy="685800"/>
          </a:xfrm>
        </p:spPr>
        <p:txBody>
          <a:bodyPr>
            <a:normAutofit/>
          </a:bodyPr>
          <a:lstStyle/>
          <a:p>
            <a:pPr lvl="0"/>
            <a:r>
              <a:rPr lang="en-US" b="1" u="sng" dirty="0"/>
              <a:t>System </a:t>
            </a:r>
            <a:r>
              <a:rPr lang="en-US" b="1" u="sng" dirty="0" smtClean="0"/>
              <a:t>dynamics</a:t>
            </a:r>
            <a:r>
              <a:rPr lang="de-DE" b="1" u="sng" dirty="0" smtClean="0"/>
              <a:t> Approach</a:t>
            </a:r>
            <a:endParaRPr lang="en-US" dirty="0"/>
          </a:p>
        </p:txBody>
      </p:sp>
      <p:sp>
        <p:nvSpPr>
          <p:cNvPr id="4" name="Slide Number Placeholder 3"/>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214</a:t>
            </a:fld>
            <a:endParaRPr lang="en-US" sz="1400" dirty="0">
              <a:solidFill>
                <a:prstClr val="white">
                  <a:tint val="75000"/>
                </a:prstClr>
              </a:solidFill>
            </a:endParaRPr>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827217" y="762001"/>
            <a:ext cx="8479658" cy="5951621"/>
          </a:xfrm>
          <a:prstGeom prst="rect">
            <a:avLst/>
          </a:prstGeom>
        </p:spPr>
      </p:pic>
    </p:spTree>
    <p:extLst>
      <p:ext uri="{BB962C8B-B14F-4D97-AF65-F5344CB8AC3E}">
        <p14:creationId xmlns:p14="http://schemas.microsoft.com/office/powerpoint/2010/main" xmlns="" val="310291757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743200"/>
            <a:ext cx="5852160" cy="1371600"/>
          </a:xfrm>
        </p:spPr>
        <p:txBody>
          <a:bodyPr>
            <a:normAutofit/>
          </a:bodyPr>
          <a:lstStyle/>
          <a:p>
            <a:pPr algn="ctr"/>
            <a:r>
              <a:rPr lang="ar-LB" sz="6000" b="1" dirty="0" smtClean="0">
                <a:effectLst>
                  <a:outerShdw blurRad="38100" dist="38100" dir="2700000" algn="tl">
                    <a:srgbClr val="000000">
                      <a:alpha val="43137"/>
                    </a:srgbClr>
                  </a:outerShdw>
                </a:effectLst>
              </a:rPr>
              <a:t>جزاكم الله خيراً</a:t>
            </a:r>
            <a:endParaRPr lang="fr-FR" sz="6000" b="1" dirty="0">
              <a:effectLst>
                <a:outerShdw blurRad="38100" dist="38100" dir="2700000" algn="tl">
                  <a:srgbClr val="000000">
                    <a:alpha val="43137"/>
                  </a:srgbClr>
                </a:outerShdw>
              </a:effectLst>
            </a:endParaRPr>
          </a:p>
        </p:txBody>
      </p:sp>
      <p:cxnSp>
        <p:nvCxnSpPr>
          <p:cNvPr id="5" name="Straight Connector 4"/>
          <p:cNvCxnSpPr/>
          <p:nvPr/>
        </p:nvCxnSpPr>
        <p:spPr>
          <a:xfrm>
            <a:off x="3168332" y="40990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43373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43373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43373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693102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590800"/>
            <a:ext cx="10360501" cy="2133600"/>
          </a:xfrm>
        </p:spPr>
        <p:txBody>
          <a:bodyPr>
            <a:noAutofit/>
          </a:bodyPr>
          <a:lstStyle/>
          <a:p>
            <a:pPr algn="ctr"/>
            <a:r>
              <a:rPr lang="en-US" sz="7200" dirty="0" smtClean="0">
                <a:effectLst/>
                <a:latin typeface="Adobe Gothic Std B" pitchFamily="34" charset="-128"/>
                <a:ea typeface="Adobe Gothic Std B" pitchFamily="34" charset="-128"/>
                <a:cs typeface="Tahoma" pitchFamily="34" charset="0"/>
              </a:rPr>
              <a:t>TYPES </a:t>
            </a:r>
            <a:r>
              <a:rPr lang="en-US" sz="7200" dirty="0" smtClean="0">
                <a:effectLst/>
                <a:latin typeface="Adobe Gothic Std B" pitchFamily="34" charset="-128"/>
                <a:ea typeface="Adobe Gothic Std B" pitchFamily="34" charset="-128"/>
                <a:cs typeface="Tahoma" pitchFamily="34" charset="0"/>
              </a:rPr>
              <a:t>OF POWER PLANTS</a:t>
            </a:r>
            <a:endParaRPr lang="fr-FR" sz="8000" dirty="0"/>
          </a:p>
        </p:txBody>
      </p:sp>
      <p:sp>
        <p:nvSpPr>
          <p:cNvPr id="3" name="Subtitle 2"/>
          <p:cNvSpPr>
            <a:spLocks noGrp="1"/>
          </p:cNvSpPr>
          <p:nvPr>
            <p:ph type="subTitle" idx="1"/>
          </p:nvPr>
        </p:nvSpPr>
        <p:spPr>
          <a:xfrm>
            <a:off x="6297559" y="5867400"/>
            <a:ext cx="5586545" cy="533400"/>
          </a:xfrm>
        </p:spPr>
        <p:txBody>
          <a:bodyPr/>
          <a:lstStyle/>
          <a:p>
            <a:pPr algn="r"/>
            <a:r>
              <a:rPr lang="fr-FR" dirty="0" err="1" smtClean="0"/>
              <a:t>Prepared</a:t>
            </a:r>
            <a:r>
              <a:rPr lang="fr-FR" dirty="0" smtClean="0"/>
              <a:t> by </a:t>
            </a:r>
            <a:r>
              <a:rPr lang="fr-FR" b="1" dirty="0" smtClean="0"/>
              <a:t>Samir MOURAD</a:t>
            </a:r>
            <a:endParaRPr lang="fr-FR" b="1" dirty="0"/>
          </a:p>
        </p:txBody>
      </p:sp>
      <p:pic>
        <p:nvPicPr>
          <p:cNvPr id="4" name="Grafik 4" descr="AECENAR_Kopf_withWebsiteAdress_kleiner.jpg"/>
          <p:cNvPicPr/>
          <p:nvPr/>
        </p:nvPicPr>
        <p:blipFill>
          <a:blip r:embed="rId2" cstate="print"/>
          <a:srcRect/>
          <a:stretch>
            <a:fillRect/>
          </a:stretch>
        </p:blipFill>
        <p:spPr bwMode="auto">
          <a:xfrm>
            <a:off x="74612" y="76200"/>
            <a:ext cx="6686925" cy="1295400"/>
          </a:xfrm>
          <a:prstGeom prst="rect">
            <a:avLst/>
          </a:prstGeom>
          <a:noFill/>
          <a:ln w="9525">
            <a:noFill/>
            <a:miter lim="800000"/>
            <a:headEnd/>
            <a:tailEnd/>
          </a:ln>
        </p:spPr>
      </p:pic>
      <p:pic>
        <p:nvPicPr>
          <p:cNvPr id="5" name="Bild 4" descr="http://aecenar.com/images/IEP_Logo_mitName.jpg"/>
          <p:cNvPicPr/>
          <p:nvPr/>
        </p:nvPicPr>
        <p:blipFill>
          <a:blip r:embed="rId3" cstate="print"/>
          <a:srcRect/>
          <a:stretch>
            <a:fillRect/>
          </a:stretch>
        </p:blipFill>
        <p:spPr bwMode="auto">
          <a:xfrm>
            <a:off x="9218613" y="76200"/>
            <a:ext cx="2895600" cy="1524000"/>
          </a:xfrm>
          <a:prstGeom prst="rect">
            <a:avLst/>
          </a:prstGeom>
          <a:noFill/>
          <a:ln w="9525">
            <a:noFill/>
            <a:miter lim="800000"/>
            <a:headEnd/>
            <a:tailEnd/>
          </a:ln>
        </p:spPr>
      </p:pic>
    </p:spTree>
    <p:extLst>
      <p:ext uri="{BB962C8B-B14F-4D97-AF65-F5344CB8AC3E}">
        <p14:creationId xmlns:p14="http://schemas.microsoft.com/office/powerpoint/2010/main" xmlns="" val="9875956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63494" y="1371604"/>
            <a:ext cx="10945918" cy="4525963"/>
          </a:xfrm>
        </p:spPr>
        <p:txBody>
          <a:bodyPr>
            <a:normAutofit/>
          </a:bodyPr>
          <a:lstStyle/>
          <a:p>
            <a:pPr algn="l"/>
            <a:r>
              <a:rPr lang="en-US" b="1" dirty="0" smtClean="0"/>
              <a:t>Gas Power Plant (GPP)</a:t>
            </a:r>
          </a:p>
          <a:p>
            <a:pPr algn="l"/>
            <a:r>
              <a:rPr lang="en-US" b="1" dirty="0" smtClean="0"/>
              <a:t>Oil based Power Plant</a:t>
            </a:r>
          </a:p>
          <a:p>
            <a:pPr algn="l"/>
            <a:r>
              <a:rPr lang="en-US" b="1" dirty="0" smtClean="0"/>
              <a:t>Solar Thermal Power Plant</a:t>
            </a:r>
          </a:p>
          <a:p>
            <a:pPr algn="l"/>
            <a:r>
              <a:rPr lang="en-US" b="1" dirty="0" smtClean="0"/>
              <a:t>Waste Incineration Power Plant</a:t>
            </a:r>
          </a:p>
          <a:p>
            <a:pPr algn="l"/>
            <a:r>
              <a:rPr lang="en-US" b="1" dirty="0" smtClean="0"/>
              <a:t>Photovoltaic Power Plant</a:t>
            </a:r>
          </a:p>
          <a:p>
            <a:pPr algn="l"/>
            <a:r>
              <a:rPr lang="en-US" b="1" dirty="0" smtClean="0"/>
              <a:t>Wind Power Plant</a:t>
            </a:r>
          </a:p>
          <a:p>
            <a:r>
              <a:rPr lang="en-US" b="1" dirty="0"/>
              <a:t>Hydraulic power </a:t>
            </a:r>
            <a:r>
              <a:rPr lang="en-US" b="1" dirty="0" smtClean="0"/>
              <a:t>plant</a:t>
            </a:r>
          </a:p>
          <a:p>
            <a:r>
              <a:rPr lang="en-US" b="1" dirty="0" smtClean="0"/>
              <a:t>Biomass </a:t>
            </a:r>
            <a:r>
              <a:rPr lang="en-US" b="1" dirty="0"/>
              <a:t>power </a:t>
            </a:r>
            <a:r>
              <a:rPr lang="en-US" b="1" dirty="0" smtClean="0"/>
              <a:t>plant</a:t>
            </a:r>
          </a:p>
          <a:p>
            <a:pPr algn="l"/>
            <a:r>
              <a:rPr lang="en-US" b="1" dirty="0" smtClean="0"/>
              <a:t>Nuclear power and </a:t>
            </a:r>
            <a:r>
              <a:rPr lang="de-DE" b="1" dirty="0" err="1" smtClean="0"/>
              <a:t>its</a:t>
            </a:r>
            <a:r>
              <a:rPr lang="de-DE" b="1" dirty="0" smtClean="0"/>
              <a:t> </a:t>
            </a:r>
            <a:r>
              <a:rPr lang="en-US" b="1" dirty="0" smtClean="0"/>
              <a:t>infrastructure</a:t>
            </a:r>
            <a:endParaRPr lang="ar-LB" b="1" dirty="0" smtClean="0"/>
          </a:p>
        </p:txBody>
      </p:sp>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217</a:t>
            </a:fld>
            <a:endParaRPr lang="en-US">
              <a:solidFill>
                <a:prstClr val="black"/>
              </a:solidFill>
            </a:endParaRPr>
          </a:p>
        </p:txBody>
      </p:sp>
      <p:sp>
        <p:nvSpPr>
          <p:cNvPr id="2" name="Title 1"/>
          <p:cNvSpPr>
            <a:spLocks noGrp="1"/>
          </p:cNvSpPr>
          <p:nvPr>
            <p:ph type="title"/>
          </p:nvPr>
        </p:nvSpPr>
        <p:spPr>
          <a:xfrm>
            <a:off x="5332414" y="609600"/>
            <a:ext cx="5891266" cy="838200"/>
          </a:xfrm>
        </p:spPr>
        <p:txBody>
          <a:bodyPr>
            <a:normAutofit/>
          </a:bodyPr>
          <a:lstStyle/>
          <a:p>
            <a:pPr algn="r" rtl="1"/>
            <a:r>
              <a:rPr lang="ar-LB" sz="4000" b="1" dirty="0" smtClean="0">
                <a:solidFill>
                  <a:schemeClr val="bg2">
                    <a:lumMod val="50000"/>
                  </a:schemeClr>
                </a:solidFill>
              </a:rPr>
              <a:t>انواع </a:t>
            </a:r>
            <a:r>
              <a:rPr lang="ar-LB" sz="4000" b="1" dirty="0" smtClean="0">
                <a:solidFill>
                  <a:schemeClr val="bg2">
                    <a:lumMod val="50000"/>
                  </a:schemeClr>
                </a:solidFill>
              </a:rPr>
              <a:t>محط</a:t>
            </a:r>
            <a:r>
              <a:rPr lang="ar-SY" sz="4000" dirty="0" smtClean="0">
                <a:solidFill>
                  <a:schemeClr val="bg2">
                    <a:lumMod val="50000"/>
                  </a:schemeClr>
                </a:solidFill>
              </a:rPr>
              <a:t>ات</a:t>
            </a:r>
            <a:r>
              <a:rPr lang="ar-LB" sz="4000" b="1" dirty="0" smtClean="0">
                <a:solidFill>
                  <a:schemeClr val="bg2">
                    <a:lumMod val="50000"/>
                  </a:schemeClr>
                </a:solidFill>
              </a:rPr>
              <a:t> </a:t>
            </a:r>
            <a:r>
              <a:rPr lang="ar-LB" sz="4000" b="1" dirty="0" smtClean="0">
                <a:solidFill>
                  <a:schemeClr val="bg2">
                    <a:lumMod val="50000"/>
                  </a:schemeClr>
                </a:solidFill>
              </a:rPr>
              <a:t>الطاقة</a:t>
            </a:r>
            <a:endParaRPr lang="fr-FR" sz="4000" b="1" dirty="0">
              <a:solidFill>
                <a:schemeClr val="bg2">
                  <a:lumMod val="50000"/>
                </a:schemeClr>
              </a:solidFill>
            </a:endParaRPr>
          </a:p>
        </p:txBody>
      </p:sp>
      <p:sp>
        <p:nvSpPr>
          <p:cNvPr id="5" name="Rechteck 4"/>
          <p:cNvSpPr/>
          <p:nvPr/>
        </p:nvSpPr>
        <p:spPr>
          <a:xfrm>
            <a:off x="5561012" y="1676400"/>
            <a:ext cx="6092825" cy="3139321"/>
          </a:xfrm>
          <a:prstGeom prst="rect">
            <a:avLst/>
          </a:prstGeom>
        </p:spPr>
        <p:txBody>
          <a:bodyPr>
            <a:spAutoFit/>
          </a:bodyPr>
          <a:lstStyle/>
          <a:p>
            <a:pPr algn="r" rtl="1"/>
            <a:r>
              <a:rPr lang="ar-LB" b="1" dirty="0" smtClean="0">
                <a:solidFill>
                  <a:srgbClr val="C00000"/>
                </a:solidFill>
              </a:rPr>
              <a:t>انواع محطة الطاقة</a:t>
            </a:r>
            <a:endParaRPr lang="en-US" b="1" dirty="0" smtClean="0">
              <a:solidFill>
                <a:srgbClr val="C00000"/>
              </a:solidFill>
            </a:endParaRPr>
          </a:p>
          <a:p>
            <a:pPr algn="r" rtl="1"/>
            <a:r>
              <a:rPr lang="ar-LB" dirty="0" smtClean="0"/>
              <a:t>محطة توليد الطاقة بالغاز (</a:t>
            </a:r>
            <a:r>
              <a:rPr lang="en-US" dirty="0" smtClean="0"/>
              <a:t>(</a:t>
            </a:r>
            <a:r>
              <a:rPr lang="fr-FR" dirty="0" smtClean="0"/>
              <a:t>GPP</a:t>
            </a:r>
          </a:p>
          <a:p>
            <a:pPr algn="r" rtl="1"/>
            <a:r>
              <a:rPr lang="ar-LB" dirty="0" smtClean="0"/>
              <a:t>محطة توليد الطاقة القائمة على النفط</a:t>
            </a:r>
          </a:p>
          <a:p>
            <a:pPr algn="r" rtl="1"/>
            <a:r>
              <a:rPr lang="ar-LB" dirty="0" smtClean="0"/>
              <a:t>محطة الطاقة الشمسية</a:t>
            </a:r>
          </a:p>
          <a:p>
            <a:pPr algn="r" rtl="1"/>
            <a:r>
              <a:rPr lang="ar-LB" dirty="0" smtClean="0"/>
              <a:t>محطة توليد حرق النفايات</a:t>
            </a:r>
          </a:p>
          <a:p>
            <a:pPr algn="r" rtl="1"/>
            <a:r>
              <a:rPr lang="ar-LB" dirty="0" smtClean="0"/>
              <a:t>محطة توليد الطاقة الكهروضوئية</a:t>
            </a:r>
          </a:p>
          <a:p>
            <a:pPr algn="r" rtl="1"/>
            <a:r>
              <a:rPr lang="ar-LB" dirty="0" smtClean="0"/>
              <a:t>محطة طاقة الرياح</a:t>
            </a:r>
          </a:p>
          <a:p>
            <a:pPr algn="r" rtl="1"/>
            <a:r>
              <a:rPr lang="ar-LB" dirty="0" smtClean="0"/>
              <a:t>محطة توليد الطاقة الهيدروليكية</a:t>
            </a:r>
            <a:endParaRPr lang="en-US" dirty="0" smtClean="0"/>
          </a:p>
          <a:p>
            <a:pPr algn="r" rtl="1">
              <a:defRPr/>
            </a:pPr>
            <a:r>
              <a:rPr lang="ar-LB" dirty="0" smtClean="0"/>
              <a:t>محطات الطاقة من الكتلة الحيوية</a:t>
            </a:r>
          </a:p>
          <a:p>
            <a:pPr algn="r" rtl="1"/>
            <a:r>
              <a:rPr lang="ar-LB" dirty="0" smtClean="0"/>
              <a:t>الطاقة النووية وبنيتها التحتية</a:t>
            </a:r>
          </a:p>
          <a:p>
            <a:pPr algn="r" rtl="1"/>
            <a:r>
              <a:rPr lang="ar-LB" dirty="0" smtClean="0"/>
              <a:t>مثال: مفاعل يعمل على اليورانيوم الطبيعي</a:t>
            </a:r>
            <a:endParaRPr lang="fr-FR" dirty="0"/>
          </a:p>
        </p:txBody>
      </p:sp>
    </p:spTree>
    <p:extLst>
      <p:ext uri="{BB962C8B-B14F-4D97-AF65-F5344CB8AC3E}">
        <p14:creationId xmlns:p14="http://schemas.microsoft.com/office/powerpoint/2010/main" xmlns="" val="300017251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218</a:t>
            </a:fld>
            <a:endParaRPr lang="en-US">
              <a:solidFill>
                <a:prstClr val="black"/>
              </a:solidFill>
            </a:endParaRPr>
          </a:p>
        </p:txBody>
      </p:sp>
      <p:sp>
        <p:nvSpPr>
          <p:cNvPr id="4" name="Title 3"/>
          <p:cNvSpPr>
            <a:spLocks noGrp="1"/>
          </p:cNvSpPr>
          <p:nvPr>
            <p:ph type="title"/>
          </p:nvPr>
        </p:nvSpPr>
        <p:spPr>
          <a:xfrm>
            <a:off x="534671" y="228600"/>
            <a:ext cx="10969943" cy="1143000"/>
          </a:xfrm>
        </p:spPr>
        <p:txBody>
          <a:bodyPr>
            <a:normAutofit/>
          </a:bodyPr>
          <a:lstStyle/>
          <a:p>
            <a:r>
              <a:rPr lang="fr-FR" sz="4000" dirty="0" err="1" smtClean="0">
                <a:solidFill>
                  <a:schemeClr val="accent1"/>
                </a:solidFill>
              </a:rPr>
              <a:t>Gas</a:t>
            </a:r>
            <a:r>
              <a:rPr lang="fr-FR" sz="4000" dirty="0" smtClean="0">
                <a:solidFill>
                  <a:schemeClr val="accent1"/>
                </a:solidFill>
              </a:rPr>
              <a:t> power plant</a:t>
            </a:r>
            <a:endParaRPr lang="fr-FR" sz="4000" dirty="0">
              <a:solidFill>
                <a:schemeClr val="accent1"/>
              </a:solidFill>
            </a:endParaRPr>
          </a:p>
        </p:txBody>
      </p:sp>
      <p:pic>
        <p:nvPicPr>
          <p:cNvPr id="3074" name="Picture 2" descr="C:\Users\USER\Desktop\test\index_pic_0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1500" y="1143000"/>
            <a:ext cx="11487912" cy="5334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588" y="6629404"/>
            <a:ext cx="4191000" cy="276999"/>
          </a:xfrm>
          <a:prstGeom prst="rect">
            <a:avLst/>
          </a:prstGeom>
          <a:noFill/>
        </p:spPr>
        <p:txBody>
          <a:bodyPr wrap="square" rtlCol="0">
            <a:spAutoFit/>
          </a:bodyPr>
          <a:lstStyle/>
          <a:p>
            <a:r>
              <a:rPr lang="fr-FR" sz="1200" dirty="0">
                <a:latin typeface="Calibri" pitchFamily="34" charset="0"/>
                <a:cs typeface="Calibri" pitchFamily="34" charset="0"/>
              </a:rPr>
              <a:t>https://images.app.goo.gl/Ld6HdxPU7gz8tpAW8</a:t>
            </a:r>
          </a:p>
        </p:txBody>
      </p:sp>
    </p:spTree>
    <p:extLst>
      <p:ext uri="{BB962C8B-B14F-4D97-AF65-F5344CB8AC3E}">
        <p14:creationId xmlns:p14="http://schemas.microsoft.com/office/powerpoint/2010/main" xmlns="" val="258615330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219</a:t>
            </a:fld>
            <a:endParaRPr lang="en-US">
              <a:solidFill>
                <a:prstClr val="black"/>
              </a:solidFill>
            </a:endParaRPr>
          </a:p>
        </p:txBody>
      </p:sp>
      <p:sp>
        <p:nvSpPr>
          <p:cNvPr id="4" name="Title 3"/>
          <p:cNvSpPr>
            <a:spLocks noGrp="1"/>
          </p:cNvSpPr>
          <p:nvPr>
            <p:ph type="title"/>
          </p:nvPr>
        </p:nvSpPr>
        <p:spPr/>
        <p:txBody>
          <a:bodyPr>
            <a:normAutofit/>
          </a:bodyPr>
          <a:lstStyle/>
          <a:p>
            <a:r>
              <a:rPr lang="fr-FR" sz="4000" dirty="0" err="1" smtClean="0">
                <a:solidFill>
                  <a:schemeClr val="accent1"/>
                </a:solidFill>
              </a:rPr>
              <a:t>Oil</a:t>
            </a:r>
            <a:r>
              <a:rPr lang="fr-FR" sz="4000" dirty="0" smtClean="0">
                <a:solidFill>
                  <a:schemeClr val="accent1"/>
                </a:solidFill>
              </a:rPr>
              <a:t> </a:t>
            </a:r>
            <a:r>
              <a:rPr lang="fr-FR" sz="4000" dirty="0" err="1" smtClean="0">
                <a:solidFill>
                  <a:schemeClr val="accent1"/>
                </a:solidFill>
              </a:rPr>
              <a:t>based</a:t>
            </a:r>
            <a:r>
              <a:rPr lang="fr-FR" sz="4000" dirty="0" smtClean="0">
                <a:solidFill>
                  <a:schemeClr val="accent1"/>
                </a:solidFill>
              </a:rPr>
              <a:t> power plant</a:t>
            </a:r>
            <a:endParaRPr lang="fr-FR" sz="4000" dirty="0">
              <a:solidFill>
                <a:schemeClr val="accent1"/>
              </a:solidFill>
            </a:endParaRPr>
          </a:p>
        </p:txBody>
      </p:sp>
      <p:sp>
        <p:nvSpPr>
          <p:cNvPr id="5" name="TextBox 4"/>
          <p:cNvSpPr txBox="1"/>
          <p:nvPr/>
        </p:nvSpPr>
        <p:spPr>
          <a:xfrm>
            <a:off x="-1586" y="6629404"/>
            <a:ext cx="3352800" cy="276999"/>
          </a:xfrm>
          <a:prstGeom prst="rect">
            <a:avLst/>
          </a:prstGeom>
          <a:noFill/>
        </p:spPr>
        <p:txBody>
          <a:bodyPr wrap="square" rtlCol="0">
            <a:spAutoFit/>
          </a:bodyPr>
          <a:lstStyle/>
          <a:p>
            <a:r>
              <a:rPr lang="fr-FR" sz="1200" dirty="0">
                <a:latin typeface="Calibri" pitchFamily="34" charset="0"/>
                <a:cs typeface="Calibri" pitchFamily="34" charset="0"/>
              </a:rPr>
              <a:t>https://images.app.goo.gl/DbFT6ShvHywuwuV17</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3"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3212" y="990600"/>
            <a:ext cx="12008734"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4421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22</a:t>
            </a:fld>
            <a:endParaRPr lang="en-US">
              <a:solidFill>
                <a:prstClr val="black"/>
              </a:solidFill>
            </a:endParaRPr>
          </a:p>
        </p:txBody>
      </p:sp>
      <p:sp>
        <p:nvSpPr>
          <p:cNvPr id="2" name="Title 1"/>
          <p:cNvSpPr>
            <a:spLocks noGrp="1"/>
          </p:cNvSpPr>
          <p:nvPr>
            <p:ph type="title"/>
          </p:nvPr>
        </p:nvSpPr>
        <p:spPr>
          <a:xfrm>
            <a:off x="303212" y="381000"/>
            <a:ext cx="11579384" cy="838200"/>
          </a:xfrm>
        </p:spPr>
        <p:txBody>
          <a:bodyPr>
            <a:normAutofit/>
          </a:bodyPr>
          <a:lstStyle/>
          <a:p>
            <a:pPr algn="r" rtl="1"/>
            <a:r>
              <a:rPr lang="ar-SA" sz="4000" b="1" dirty="0">
                <a:effectLst/>
              </a:rPr>
              <a:t>الدخل القومي النموذجي</a:t>
            </a:r>
            <a:endParaRPr lang="fr-FR" sz="4000" b="1" dirty="0"/>
          </a:p>
        </p:txBody>
      </p:sp>
      <p:pic>
        <p:nvPicPr>
          <p:cNvPr id="5" name="Pictur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7014" y="990600"/>
            <a:ext cx="11835765" cy="5257800"/>
          </a:xfrm>
          <a:prstGeom prst="rect">
            <a:avLst/>
          </a:prstGeom>
          <a:noFill/>
          <a:ln>
            <a:noFill/>
          </a:ln>
        </p:spPr>
      </p:pic>
    </p:spTree>
    <p:extLst>
      <p:ext uri="{BB962C8B-B14F-4D97-AF65-F5344CB8AC3E}">
        <p14:creationId xmlns:p14="http://schemas.microsoft.com/office/powerpoint/2010/main" xmlns="" val="317589167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657014" y="6248404"/>
            <a:ext cx="487553" cy="365125"/>
          </a:xfrm>
        </p:spPr>
        <p:txBody>
          <a:bodyPr/>
          <a:lstStyle/>
          <a:p>
            <a:fld id="{B6F15528-21DE-4FAA-801E-634DDDAF4B2B}" type="slidenum">
              <a:rPr lang="en-US" smtClean="0">
                <a:solidFill>
                  <a:prstClr val="black"/>
                </a:solidFill>
              </a:rPr>
              <a:pPr/>
              <a:t>220</a:t>
            </a:fld>
            <a:endParaRPr lang="en-US">
              <a:solidFill>
                <a:prstClr val="black"/>
              </a:solidFill>
            </a:endParaRPr>
          </a:p>
        </p:txBody>
      </p:sp>
      <p:sp>
        <p:nvSpPr>
          <p:cNvPr id="4" name="Title 3"/>
          <p:cNvSpPr>
            <a:spLocks noGrp="1"/>
          </p:cNvSpPr>
          <p:nvPr>
            <p:ph type="title"/>
          </p:nvPr>
        </p:nvSpPr>
        <p:spPr/>
        <p:txBody>
          <a:bodyPr>
            <a:normAutofit/>
          </a:bodyPr>
          <a:lstStyle/>
          <a:p>
            <a:r>
              <a:rPr lang="en-US" sz="4000" dirty="0" smtClean="0">
                <a:solidFill>
                  <a:schemeClr val="accent1"/>
                </a:solidFill>
              </a:rPr>
              <a:t>Solar Thermal </a:t>
            </a:r>
            <a:r>
              <a:rPr lang="en-US" sz="4000" dirty="0">
                <a:solidFill>
                  <a:schemeClr val="accent1"/>
                </a:solidFill>
              </a:rPr>
              <a:t>Power Plant</a:t>
            </a:r>
          </a:p>
        </p:txBody>
      </p:sp>
      <p:sp>
        <p:nvSpPr>
          <p:cNvPr id="5" name="TextBox 4"/>
          <p:cNvSpPr txBox="1"/>
          <p:nvPr/>
        </p:nvSpPr>
        <p:spPr>
          <a:xfrm>
            <a:off x="-1587" y="6629405"/>
            <a:ext cx="9144001" cy="276999"/>
          </a:xfrm>
          <a:prstGeom prst="rect">
            <a:avLst/>
          </a:prstGeom>
          <a:solidFill>
            <a:schemeClr val="bg1">
              <a:lumMod val="75000"/>
            </a:schemeClr>
          </a:solidFill>
        </p:spPr>
        <p:txBody>
          <a:bodyPr wrap="square" rtlCol="0">
            <a:spAutoFit/>
          </a:bodyPr>
          <a:lstStyle/>
          <a:p>
            <a:r>
              <a:rPr lang="fr-FR" sz="1200" dirty="0">
                <a:latin typeface="Calibri" pitchFamily="34" charset="0"/>
                <a:cs typeface="Calibri" pitchFamily="34" charset="0"/>
              </a:rPr>
              <a:t>https://www.researchgate.net/figure/Schematic-of-a-concentrated-solar-thermal-parabolic-trough-power-plant-with-thermal_fig1_269095678</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7977" y="1154176"/>
            <a:ext cx="11425237" cy="53990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224953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221</a:t>
            </a:fld>
            <a:endParaRPr lang="en-US">
              <a:solidFill>
                <a:prstClr val="black"/>
              </a:solidFill>
            </a:endParaRPr>
          </a:p>
        </p:txBody>
      </p:sp>
      <p:sp>
        <p:nvSpPr>
          <p:cNvPr id="4" name="Title 3"/>
          <p:cNvSpPr>
            <a:spLocks noGrp="1"/>
          </p:cNvSpPr>
          <p:nvPr>
            <p:ph type="title"/>
          </p:nvPr>
        </p:nvSpPr>
        <p:spPr/>
        <p:txBody>
          <a:bodyPr>
            <a:normAutofit/>
          </a:bodyPr>
          <a:lstStyle/>
          <a:p>
            <a:r>
              <a:rPr lang="en-US" sz="4000" dirty="0">
                <a:solidFill>
                  <a:schemeClr val="accent1"/>
                </a:solidFill>
              </a:rPr>
              <a:t>Waste Incineration Power Plant</a:t>
            </a:r>
          </a:p>
        </p:txBody>
      </p:sp>
      <p:sp>
        <p:nvSpPr>
          <p:cNvPr id="5" name="TextBox 4"/>
          <p:cNvSpPr txBox="1"/>
          <p:nvPr/>
        </p:nvSpPr>
        <p:spPr>
          <a:xfrm>
            <a:off x="-1588" y="6629404"/>
            <a:ext cx="5562600" cy="276999"/>
          </a:xfrm>
          <a:prstGeom prst="rect">
            <a:avLst/>
          </a:prstGeom>
          <a:solidFill>
            <a:schemeClr val="bg1">
              <a:lumMod val="75000"/>
            </a:schemeClr>
          </a:solidFill>
        </p:spPr>
        <p:txBody>
          <a:bodyPr wrap="square" rtlCol="0">
            <a:spAutoFit/>
          </a:bodyPr>
          <a:lstStyle/>
          <a:p>
            <a:r>
              <a:rPr lang="fr-FR" sz="1200" dirty="0">
                <a:latin typeface="Calibri" pitchFamily="34" charset="0"/>
                <a:cs typeface="Calibri" pitchFamily="34" charset="0"/>
              </a:rPr>
              <a:t>https://www.no-burn.org/the-wte-incinerator-wastes-more-energy-than-it-generates/</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46" name="Picture 2" descr="C:\Users\USER\Desktop\test\WTE-schematic.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9412" y="1130300"/>
            <a:ext cx="11277600" cy="53050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1246845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222</a:t>
            </a:fld>
            <a:endParaRPr lang="en-US">
              <a:solidFill>
                <a:prstClr val="black"/>
              </a:solidFill>
            </a:endParaRPr>
          </a:p>
        </p:txBody>
      </p:sp>
      <p:sp>
        <p:nvSpPr>
          <p:cNvPr id="4" name="Title 3"/>
          <p:cNvSpPr>
            <a:spLocks noGrp="1"/>
          </p:cNvSpPr>
          <p:nvPr>
            <p:ph type="title"/>
          </p:nvPr>
        </p:nvSpPr>
        <p:spPr/>
        <p:txBody>
          <a:bodyPr>
            <a:normAutofit/>
          </a:bodyPr>
          <a:lstStyle/>
          <a:p>
            <a:r>
              <a:rPr lang="en-US" sz="4000" dirty="0" smtClean="0">
                <a:solidFill>
                  <a:schemeClr val="accent1"/>
                </a:solidFill>
              </a:rPr>
              <a:t>Photovoltaic </a:t>
            </a:r>
            <a:r>
              <a:rPr lang="en-US" sz="4000" dirty="0">
                <a:solidFill>
                  <a:schemeClr val="accent1"/>
                </a:solidFill>
              </a:rPr>
              <a:t>Power Plant</a:t>
            </a:r>
          </a:p>
        </p:txBody>
      </p:sp>
      <p:sp>
        <p:nvSpPr>
          <p:cNvPr id="5" name="TextBox 4"/>
          <p:cNvSpPr txBox="1"/>
          <p:nvPr/>
        </p:nvSpPr>
        <p:spPr>
          <a:xfrm>
            <a:off x="-1588" y="6629404"/>
            <a:ext cx="4648200" cy="276999"/>
          </a:xfrm>
          <a:prstGeom prst="rect">
            <a:avLst/>
          </a:prstGeom>
          <a:solidFill>
            <a:schemeClr val="bg1">
              <a:lumMod val="75000"/>
            </a:schemeClr>
          </a:solidFill>
        </p:spPr>
        <p:txBody>
          <a:bodyPr wrap="square" rtlCol="0">
            <a:spAutoFit/>
          </a:bodyPr>
          <a:lstStyle/>
          <a:p>
            <a:r>
              <a:rPr lang="fr-FR" sz="1200" dirty="0">
                <a:latin typeface="Calibri" pitchFamily="34" charset="0"/>
                <a:cs typeface="Calibri" pitchFamily="34" charset="0"/>
              </a:rPr>
              <a:t>http://www.synergyenviron.com/resources/solar-photovoltaic-systems</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170" name="Picture 2" descr="Stand-alone PV Syste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1812" y="1295400"/>
            <a:ext cx="5725143" cy="21336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302018" y="3429003"/>
            <a:ext cx="3344594" cy="307777"/>
          </a:xfrm>
          <a:prstGeom prst="rect">
            <a:avLst/>
          </a:prstGeom>
          <a:noFill/>
        </p:spPr>
        <p:txBody>
          <a:bodyPr vert="horz" wrap="square" rtlCol="0">
            <a:spAutoFit/>
          </a:bodyPr>
          <a:lstStyle/>
          <a:p>
            <a:pPr algn="ctr"/>
            <a:r>
              <a:rPr lang="en-US" sz="1400" dirty="0"/>
              <a:t>Stand-alone PV systems </a:t>
            </a:r>
          </a:p>
        </p:txBody>
      </p:sp>
      <p:sp>
        <p:nvSpPr>
          <p:cNvPr id="9" name="TextBox 8"/>
          <p:cNvSpPr txBox="1"/>
          <p:nvPr/>
        </p:nvSpPr>
        <p:spPr>
          <a:xfrm>
            <a:off x="7456051" y="3438528"/>
            <a:ext cx="2641649" cy="307777"/>
          </a:xfrm>
          <a:prstGeom prst="rect">
            <a:avLst/>
          </a:prstGeom>
          <a:noFill/>
        </p:spPr>
        <p:txBody>
          <a:bodyPr vert="horz" wrap="square" rtlCol="0">
            <a:spAutoFit/>
          </a:bodyPr>
          <a:lstStyle/>
          <a:p>
            <a:r>
              <a:rPr lang="en-US" sz="1400" dirty="0"/>
              <a:t>Grid connected PV systems </a:t>
            </a:r>
          </a:p>
        </p:txBody>
      </p:sp>
      <p:pic>
        <p:nvPicPr>
          <p:cNvPr id="7172" name="Picture 4" descr="Grid connected PV Syste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92153" y="1295401"/>
            <a:ext cx="5143500" cy="214312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5870794" y="6169227"/>
            <a:ext cx="1595218" cy="307777"/>
          </a:xfrm>
          <a:prstGeom prst="rect">
            <a:avLst/>
          </a:prstGeom>
          <a:noFill/>
        </p:spPr>
        <p:txBody>
          <a:bodyPr vert="horz" wrap="square" rtlCol="0">
            <a:spAutoFit/>
          </a:bodyPr>
          <a:lstStyle/>
          <a:p>
            <a:r>
              <a:rPr lang="en-US" sz="1400" dirty="0"/>
              <a:t>Hybrid </a:t>
            </a:r>
            <a:r>
              <a:rPr lang="en-US" sz="1400" dirty="0" smtClean="0"/>
              <a:t>systems </a:t>
            </a:r>
            <a:endParaRPr lang="en-US" sz="1400" dirty="0"/>
          </a:p>
        </p:txBody>
      </p:sp>
      <p:pic>
        <p:nvPicPr>
          <p:cNvPr id="7174" name="Picture 6" descr="Hybrid System"/>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84612" y="3886200"/>
            <a:ext cx="5447009" cy="22695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1895621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223</a:t>
            </a:fld>
            <a:endParaRPr lang="en-US">
              <a:solidFill>
                <a:prstClr val="black"/>
              </a:solidFill>
            </a:endParaRPr>
          </a:p>
        </p:txBody>
      </p:sp>
      <p:sp>
        <p:nvSpPr>
          <p:cNvPr id="4" name="Title 3"/>
          <p:cNvSpPr>
            <a:spLocks noGrp="1"/>
          </p:cNvSpPr>
          <p:nvPr>
            <p:ph type="title"/>
          </p:nvPr>
        </p:nvSpPr>
        <p:spPr>
          <a:xfrm>
            <a:off x="761841" y="533400"/>
            <a:ext cx="5256371" cy="1143000"/>
          </a:xfrm>
        </p:spPr>
        <p:txBody>
          <a:bodyPr>
            <a:normAutofit/>
          </a:bodyPr>
          <a:lstStyle/>
          <a:p>
            <a:r>
              <a:rPr lang="en-US" sz="4000" dirty="0">
                <a:solidFill>
                  <a:schemeClr val="accent1"/>
                </a:solidFill>
                <a:effectLst>
                  <a:outerShdw blurRad="38100" dist="38100" dir="2700000" algn="tl">
                    <a:srgbClr val="000000">
                      <a:alpha val="43137"/>
                    </a:srgbClr>
                  </a:outerShdw>
                </a:effectLst>
              </a:rPr>
              <a:t>Wind Power Plant</a:t>
            </a:r>
          </a:p>
        </p:txBody>
      </p:sp>
      <p:sp>
        <p:nvSpPr>
          <p:cNvPr id="5" name="TextBox 4"/>
          <p:cNvSpPr txBox="1"/>
          <p:nvPr/>
        </p:nvSpPr>
        <p:spPr>
          <a:xfrm>
            <a:off x="-1585" y="6629405"/>
            <a:ext cx="6477000" cy="276999"/>
          </a:xfrm>
          <a:prstGeom prst="rect">
            <a:avLst/>
          </a:prstGeom>
          <a:solidFill>
            <a:schemeClr val="bg1">
              <a:lumMod val="75000"/>
            </a:schemeClr>
          </a:solidFill>
        </p:spPr>
        <p:txBody>
          <a:bodyPr wrap="square" rtlCol="0">
            <a:spAutoFit/>
          </a:bodyPr>
          <a:lstStyle/>
          <a:p>
            <a:r>
              <a:rPr lang="fr-FR" sz="1200" dirty="0">
                <a:latin typeface="Calibri" pitchFamily="34" charset="0"/>
                <a:cs typeface="Calibri" pitchFamily="34" charset="0"/>
              </a:rPr>
              <a:t>https://</a:t>
            </a:r>
            <a:r>
              <a:rPr lang="fr-FR" sz="1200" dirty="0" smtClean="0">
                <a:latin typeface="Calibri" pitchFamily="34" charset="0"/>
                <a:cs typeface="Calibri" pitchFamily="34" charset="0"/>
              </a:rPr>
              <a:t>images.app.goo.gl/bHmEYXUL4yVAn8x29   ,   https</a:t>
            </a:r>
            <a:r>
              <a:rPr lang="fr-FR" sz="1200" dirty="0">
                <a:latin typeface="Calibri" pitchFamily="34" charset="0"/>
                <a:cs typeface="Calibri" pitchFamily="34" charset="0"/>
              </a:rPr>
              <a:t>://images.app.goo.gl/mdR5jC61AcRSbZcG9</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 name="AutoShape 2" descr="Energies 10 02126 g001 550"/>
          <p:cNvSpPr>
            <a:spLocks noChangeAspect="1" noChangeArrowheads="1"/>
          </p:cNvSpPr>
          <p:nvPr/>
        </p:nvSpPr>
        <p:spPr bwMode="auto">
          <a:xfrm>
            <a:off x="155577"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0" name="Picture 4" descr="https://sites.lafayette.edu/egrs352-sp14-wind/files/2014/04/howitwork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61212" y="152400"/>
            <a:ext cx="4572000" cy="2672862"/>
          </a:xfrm>
          <a:prstGeom prst="rect">
            <a:avLst/>
          </a:prstGeom>
          <a:noFill/>
          <a:ln>
            <a:solidFill>
              <a:schemeClr val="bg2"/>
            </a:solidFill>
          </a:ln>
          <a:extLst>
            <a:ext uri="{909E8E84-426E-40DD-AFC4-6F175D3DCCD1}">
              <a14:hiddenFill xmlns:a14="http://schemas.microsoft.com/office/drawing/2010/main" xmlns="">
                <a:solidFill>
                  <a:srgbClr val="FFFFFF"/>
                </a:solidFill>
              </a14:hiddenFill>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7976" y="1937714"/>
            <a:ext cx="10968037" cy="44630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7473228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224</a:t>
            </a:fld>
            <a:endParaRPr lang="en-US">
              <a:solidFill>
                <a:prstClr val="black"/>
              </a:solidFill>
            </a:endParaRPr>
          </a:p>
        </p:txBody>
      </p:sp>
      <p:sp>
        <p:nvSpPr>
          <p:cNvPr id="4" name="Title 3"/>
          <p:cNvSpPr>
            <a:spLocks noGrp="1"/>
          </p:cNvSpPr>
          <p:nvPr>
            <p:ph type="title"/>
          </p:nvPr>
        </p:nvSpPr>
        <p:spPr/>
        <p:txBody>
          <a:bodyPr>
            <a:normAutofit/>
          </a:bodyPr>
          <a:lstStyle/>
          <a:p>
            <a:r>
              <a:rPr lang="en-US" sz="4000" dirty="0">
                <a:solidFill>
                  <a:schemeClr val="accent1"/>
                </a:solidFill>
              </a:rPr>
              <a:t>Hydraulic power plant</a:t>
            </a:r>
          </a:p>
        </p:txBody>
      </p:sp>
      <p:sp>
        <p:nvSpPr>
          <p:cNvPr id="5" name="TextBox 4"/>
          <p:cNvSpPr txBox="1"/>
          <p:nvPr/>
        </p:nvSpPr>
        <p:spPr>
          <a:xfrm>
            <a:off x="-1587" y="6629404"/>
            <a:ext cx="3124201" cy="276999"/>
          </a:xfrm>
          <a:prstGeom prst="rect">
            <a:avLst/>
          </a:prstGeom>
          <a:noFill/>
        </p:spPr>
        <p:txBody>
          <a:bodyPr wrap="square" rtlCol="0">
            <a:spAutoFit/>
          </a:bodyPr>
          <a:lstStyle/>
          <a:p>
            <a:r>
              <a:rPr lang="fr-FR" sz="1200" dirty="0">
                <a:latin typeface="Calibri" pitchFamily="34" charset="0"/>
                <a:cs typeface="Calibri" pitchFamily="34" charset="0"/>
              </a:rPr>
              <a:t>https://images.app.goo.gl/a3XiPjuCdt2uaLEe8</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 name="AutoShape 2" descr="Energies 10 02126 g001 550"/>
          <p:cNvSpPr>
            <a:spLocks noChangeAspect="1" noChangeArrowheads="1"/>
          </p:cNvSpPr>
          <p:nvPr/>
        </p:nvSpPr>
        <p:spPr bwMode="auto">
          <a:xfrm>
            <a:off x="155577"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2" descr="https://electricalvoice.com/wp-content/uploads/2017/10/Hydro-electric-Power-Station.jpg"/>
          <p:cNvSpPr>
            <a:spLocks noChangeAspect="1" noChangeArrowheads="1"/>
          </p:cNvSpPr>
          <p:nvPr/>
        </p:nvSpPr>
        <p:spPr bwMode="auto">
          <a:xfrm>
            <a:off x="155575" y="-1646238"/>
            <a:ext cx="6343650" cy="34290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5641" y="1210554"/>
            <a:ext cx="10744200" cy="5219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575639" y="6096000"/>
            <a:ext cx="3918573" cy="381000"/>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xmlns="" val="139037614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225</a:t>
            </a:fld>
            <a:endParaRPr lang="en-US">
              <a:solidFill>
                <a:prstClr val="black"/>
              </a:solidFill>
            </a:endParaRPr>
          </a:p>
        </p:txBody>
      </p:sp>
      <p:sp>
        <p:nvSpPr>
          <p:cNvPr id="4" name="Title 3"/>
          <p:cNvSpPr>
            <a:spLocks noGrp="1"/>
          </p:cNvSpPr>
          <p:nvPr>
            <p:ph type="title"/>
          </p:nvPr>
        </p:nvSpPr>
        <p:spPr/>
        <p:txBody>
          <a:bodyPr>
            <a:normAutofit/>
          </a:bodyPr>
          <a:lstStyle/>
          <a:p>
            <a:r>
              <a:rPr lang="en-US" sz="4000" dirty="0" smtClean="0">
                <a:solidFill>
                  <a:schemeClr val="accent1"/>
                </a:solidFill>
              </a:rPr>
              <a:t>biomass </a:t>
            </a:r>
            <a:r>
              <a:rPr lang="en-US" sz="4000" dirty="0">
                <a:solidFill>
                  <a:schemeClr val="accent1"/>
                </a:solidFill>
              </a:rPr>
              <a:t>power </a:t>
            </a:r>
            <a:r>
              <a:rPr lang="en-US" sz="4000" dirty="0" smtClean="0">
                <a:solidFill>
                  <a:schemeClr val="accent1"/>
                </a:solidFill>
              </a:rPr>
              <a:t>plants</a:t>
            </a:r>
            <a:endParaRPr lang="en-US" sz="4000" dirty="0">
              <a:solidFill>
                <a:schemeClr val="accent1"/>
              </a:solidFill>
            </a:endParaRPr>
          </a:p>
        </p:txBody>
      </p:sp>
      <p:sp>
        <p:nvSpPr>
          <p:cNvPr id="5" name="TextBox 4"/>
          <p:cNvSpPr txBox="1"/>
          <p:nvPr/>
        </p:nvSpPr>
        <p:spPr>
          <a:xfrm>
            <a:off x="-1589" y="6629404"/>
            <a:ext cx="2590801" cy="276999"/>
          </a:xfrm>
          <a:prstGeom prst="rect">
            <a:avLst/>
          </a:prstGeom>
          <a:noFill/>
        </p:spPr>
        <p:txBody>
          <a:bodyPr wrap="square" rtlCol="0">
            <a:spAutoFit/>
          </a:bodyPr>
          <a:lstStyle/>
          <a:p>
            <a:r>
              <a:rPr lang="fr-FR" sz="1200" dirty="0">
                <a:latin typeface="Calibri" pitchFamily="34" charset="0"/>
                <a:cs typeface="Calibri" pitchFamily="34" charset="0"/>
              </a:rPr>
              <a:t>https://salixrenewable.com/biomass/</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 name="AutoShape 2" descr="Energies 10 02126 g001 550"/>
          <p:cNvSpPr>
            <a:spLocks noChangeAspect="1" noChangeArrowheads="1"/>
          </p:cNvSpPr>
          <p:nvPr/>
        </p:nvSpPr>
        <p:spPr bwMode="auto">
          <a:xfrm>
            <a:off x="155577"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2" descr="https://electricalvoice.com/wp-content/uploads/2017/10/Hydro-electric-Power-Station.jpg"/>
          <p:cNvSpPr>
            <a:spLocks noChangeAspect="1" noChangeArrowheads="1"/>
          </p:cNvSpPr>
          <p:nvPr/>
        </p:nvSpPr>
        <p:spPr bwMode="auto">
          <a:xfrm>
            <a:off x="155575" y="-1646238"/>
            <a:ext cx="6343650" cy="34290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219200"/>
            <a:ext cx="11580812"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hteck 10"/>
          <p:cNvSpPr/>
          <p:nvPr/>
        </p:nvSpPr>
        <p:spPr>
          <a:xfrm>
            <a:off x="7008812" y="533400"/>
            <a:ext cx="4386137" cy="584775"/>
          </a:xfrm>
          <a:prstGeom prst="rect">
            <a:avLst/>
          </a:prstGeom>
        </p:spPr>
        <p:txBody>
          <a:bodyPr wrap="none">
            <a:spAutoFit/>
          </a:bodyPr>
          <a:lstStyle/>
          <a:p>
            <a:pPr algn="r" rtl="1"/>
            <a:r>
              <a:rPr lang="ar-LB" sz="3200" dirty="0" smtClean="0"/>
              <a:t>محطات الطاقة من الكتلة الحيوية</a:t>
            </a:r>
            <a:endParaRPr lang="fr-FR" sz="3200" dirty="0"/>
          </a:p>
        </p:txBody>
      </p:sp>
    </p:spTree>
    <p:extLst>
      <p:ext uri="{BB962C8B-B14F-4D97-AF65-F5344CB8AC3E}">
        <p14:creationId xmlns:p14="http://schemas.microsoft.com/office/powerpoint/2010/main" xmlns="" val="224732115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226</a:t>
            </a:fld>
            <a:endParaRPr lang="en-US">
              <a:solidFill>
                <a:prstClr val="black"/>
              </a:solidFill>
            </a:endParaRPr>
          </a:p>
        </p:txBody>
      </p:sp>
      <p:sp>
        <p:nvSpPr>
          <p:cNvPr id="4" name="Title 3"/>
          <p:cNvSpPr>
            <a:spLocks noGrp="1"/>
          </p:cNvSpPr>
          <p:nvPr>
            <p:ph type="title"/>
          </p:nvPr>
        </p:nvSpPr>
        <p:spPr/>
        <p:txBody>
          <a:bodyPr>
            <a:normAutofit/>
          </a:bodyPr>
          <a:lstStyle/>
          <a:p>
            <a:r>
              <a:rPr lang="en-US" sz="4000" dirty="0">
                <a:solidFill>
                  <a:schemeClr val="accent1"/>
                </a:solidFill>
              </a:rPr>
              <a:t>Nuclear power and </a:t>
            </a:r>
            <a:r>
              <a:rPr lang="en-US" sz="4000" dirty="0" smtClean="0">
                <a:solidFill>
                  <a:schemeClr val="accent1"/>
                </a:solidFill>
              </a:rPr>
              <a:t>its</a:t>
            </a:r>
            <a:r>
              <a:rPr lang="en-US" sz="4000" dirty="0" smtClean="0">
                <a:solidFill>
                  <a:schemeClr val="accent1"/>
                </a:solidFill>
              </a:rPr>
              <a:t> </a:t>
            </a:r>
            <a:r>
              <a:rPr lang="en-US" sz="4000" dirty="0" smtClean="0">
                <a:solidFill>
                  <a:schemeClr val="accent1"/>
                </a:solidFill>
              </a:rPr>
              <a:t>infrastructure</a:t>
            </a:r>
            <a:endParaRPr lang="en-US" sz="4000" dirty="0">
              <a:solidFill>
                <a:schemeClr val="accent1"/>
              </a:solidFill>
            </a:endParaRPr>
          </a:p>
        </p:txBody>
      </p:sp>
      <p:sp>
        <p:nvSpPr>
          <p:cNvPr id="5" name="TextBox 4"/>
          <p:cNvSpPr txBox="1"/>
          <p:nvPr/>
        </p:nvSpPr>
        <p:spPr>
          <a:xfrm>
            <a:off x="-1587" y="6629404"/>
            <a:ext cx="2971801" cy="276999"/>
          </a:xfrm>
          <a:prstGeom prst="rect">
            <a:avLst/>
          </a:prstGeom>
          <a:noFill/>
        </p:spPr>
        <p:txBody>
          <a:bodyPr wrap="square" rtlCol="0">
            <a:spAutoFit/>
          </a:bodyPr>
          <a:lstStyle/>
          <a:p>
            <a:r>
              <a:rPr lang="fr-FR" sz="1200" dirty="0" err="1" smtClean="0">
                <a:latin typeface="Calibri" pitchFamily="34" charset="0"/>
                <a:cs typeface="Calibri" pitchFamily="34" charset="0"/>
              </a:rPr>
              <a:t>PWR_nuclear_power_plant_diagram.svg</a:t>
            </a:r>
            <a:endParaRPr lang="fr-FR" sz="1200" dirty="0">
              <a:latin typeface="Calibri" pitchFamily="34" charset="0"/>
              <a:cs typeface="Calibri" pitchFamily="34" charset="0"/>
            </a:endParaRP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 name="AutoShape 2" descr="Energies 10 02126 g001 550"/>
          <p:cNvSpPr>
            <a:spLocks noChangeAspect="1" noChangeArrowheads="1"/>
          </p:cNvSpPr>
          <p:nvPr/>
        </p:nvSpPr>
        <p:spPr bwMode="auto">
          <a:xfrm>
            <a:off x="155577"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2" descr="https://electricalvoice.com/wp-content/uploads/2017/10/Hydro-electric-Power-Station.jpg"/>
          <p:cNvSpPr>
            <a:spLocks noChangeAspect="1" noChangeArrowheads="1"/>
          </p:cNvSpPr>
          <p:nvPr/>
        </p:nvSpPr>
        <p:spPr bwMode="auto">
          <a:xfrm>
            <a:off x="155575" y="-1646238"/>
            <a:ext cx="6343650" cy="34290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2" descr="File:PWR nuclear power plant diagram.svg"/>
          <p:cNvSpPr>
            <a:spLocks noChangeAspect="1" noChangeArrowheads="1"/>
          </p:cNvSpPr>
          <p:nvPr/>
        </p:nvSpPr>
        <p:spPr bwMode="auto">
          <a:xfrm>
            <a:off x="155575" y="-1897063"/>
            <a:ext cx="7620000" cy="39528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2686" y="1219201"/>
            <a:ext cx="10731926" cy="5410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61174674"/>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68332" y="2057400"/>
            <a:ext cx="5852160" cy="1371600"/>
          </a:xfrm>
        </p:spPr>
        <p:txBody>
          <a:bodyPr/>
          <a:lstStyle/>
          <a:p>
            <a:pPr algn="ctr"/>
            <a:r>
              <a:rPr lang="ar-LB" sz="6000" dirty="0" smtClean="0">
                <a:solidFill>
                  <a:schemeClr val="accent1"/>
                </a:solidFill>
                <a:effectLst>
                  <a:outerShdw blurRad="38100" dist="38100" dir="2700000" algn="tl">
                    <a:srgbClr val="000000">
                      <a:alpha val="43137"/>
                    </a:srgbClr>
                  </a:outerShdw>
                </a:effectLst>
                <a:latin typeface="GE SS Unique Light" pitchFamily="18" charset="-78"/>
                <a:ea typeface="GE SS Unique Light" pitchFamily="18" charset="-78"/>
                <a:cs typeface="GE SS Unique Light" pitchFamily="18" charset="-78"/>
              </a:rPr>
              <a:t>جزاكم الله خيرا</a:t>
            </a:r>
            <a:r>
              <a:rPr lang="ar-LB" dirty="0" smtClean="0">
                <a:solidFill>
                  <a:schemeClr val="accent1"/>
                </a:solidFill>
                <a:effectLst>
                  <a:outerShdw blurRad="38100" dist="38100" dir="2700000" algn="tl">
                    <a:srgbClr val="000000">
                      <a:alpha val="43137"/>
                    </a:srgbClr>
                  </a:outerShdw>
                </a:effectLst>
                <a:latin typeface="GE SS Unique Light" pitchFamily="18" charset="-78"/>
                <a:ea typeface="GE SS Unique Light" pitchFamily="18" charset="-78"/>
                <a:cs typeface="GE SS Unique Light" pitchFamily="18" charset="-78"/>
              </a:rPr>
              <a:t>ً</a:t>
            </a:r>
            <a:endParaRPr lang="fr-FR" dirty="0">
              <a:solidFill>
                <a:schemeClr val="accent1"/>
              </a:solidFill>
              <a:effectLst>
                <a:outerShdw blurRad="38100" dist="38100" dir="2700000" algn="tl">
                  <a:srgbClr val="000000">
                    <a:alpha val="43137"/>
                  </a:srgbClr>
                </a:outerShdw>
              </a:effectLst>
              <a:latin typeface="GE SS Unique Light" pitchFamily="18" charset="-78"/>
              <a:ea typeface="GE SS Unique Light" pitchFamily="18" charset="-78"/>
              <a:cs typeface="GE SS Unique Light" pitchFamily="18" charset="-78"/>
            </a:endParaRPr>
          </a:p>
        </p:txBody>
      </p:sp>
      <p:cxnSp>
        <p:nvCxnSpPr>
          <p:cNvPr id="5" name="Straight Connector 4"/>
          <p:cNvCxnSpPr/>
          <p:nvPr/>
        </p:nvCxnSpPr>
        <p:spPr>
          <a:xfrm>
            <a:off x="3168332" y="34132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50154175"/>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3" y="3386815"/>
            <a:ext cx="10591801" cy="1185189"/>
          </a:xfrm>
        </p:spPr>
        <p:txBody>
          <a:bodyPr>
            <a:noAutofit/>
          </a:bodyPr>
          <a:lstStyle/>
          <a:p>
            <a:pPr algn="ctr"/>
            <a:r>
              <a:rPr lang="de-DE" sz="5400" b="1" dirty="0" err="1" smtClean="0"/>
              <a:t>Inactive</a:t>
            </a:r>
            <a:r>
              <a:rPr lang="de-DE" sz="5400" b="1" dirty="0" smtClean="0"/>
              <a:t> </a:t>
            </a:r>
            <a:r>
              <a:rPr lang="de-DE" sz="5400" b="1" dirty="0"/>
              <a:t>power plants in North </a:t>
            </a:r>
            <a:r>
              <a:rPr lang="de-DE" sz="5400" b="1" dirty="0" smtClean="0"/>
              <a:t>Lebanon</a:t>
            </a:r>
            <a:endParaRPr lang="en-US" sz="5400" dirty="0"/>
          </a:p>
        </p:txBody>
      </p:sp>
      <p:sp>
        <p:nvSpPr>
          <p:cNvPr id="5" name="TextBox 4"/>
          <p:cNvSpPr txBox="1"/>
          <p:nvPr/>
        </p:nvSpPr>
        <p:spPr>
          <a:xfrm>
            <a:off x="4037016" y="434966"/>
            <a:ext cx="4075463" cy="707886"/>
          </a:xfrm>
          <a:prstGeom prst="rect">
            <a:avLst/>
          </a:prstGeom>
          <a:noFill/>
        </p:spPr>
        <p:txBody>
          <a:bodyPr wrap="square" rtlCol="0">
            <a:spAutoFit/>
          </a:bodyPr>
          <a:lstStyle/>
          <a:p>
            <a:pPr algn="ctr" defTabSz="457200" rtl="1"/>
            <a:r>
              <a:rPr lang="ar-LB" sz="4000" dirty="0" smtClean="0">
                <a:solidFill>
                  <a:prstClr val="black"/>
                </a:solidFill>
              </a:rPr>
              <a:t>بسم الله الرحمن الرحيم</a:t>
            </a:r>
            <a:r>
              <a:rPr lang="ar-LB" dirty="0" smtClean="0">
                <a:solidFill>
                  <a:prstClr val="black"/>
                </a:solidFill>
              </a:rPr>
              <a:t> </a:t>
            </a:r>
            <a:endParaRPr lang="en-US" dirty="0">
              <a:solidFill>
                <a:prstClr val="black"/>
              </a:solidFill>
            </a:endParaRPr>
          </a:p>
        </p:txBody>
      </p:sp>
      <p:pic>
        <p:nvPicPr>
          <p:cNvPr id="6" name="Picture 5" descr="D:\NLAP\91b7a907-5f50-401c-b133-08d6961b2942.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2812" y="581892"/>
            <a:ext cx="2819400" cy="1422400"/>
          </a:xfrm>
          <a:prstGeom prst="rect">
            <a:avLst/>
          </a:prstGeom>
          <a:noFill/>
          <a:ln>
            <a:noFill/>
          </a:ln>
        </p:spPr>
      </p:pic>
      <p:pic>
        <p:nvPicPr>
          <p:cNvPr id="7" name="Picture 6"/>
          <p:cNvPicPr/>
          <p:nvPr/>
        </p:nvPicPr>
        <p:blipFill>
          <a:blip r:embed="rId4" cstate="print">
            <a:extLst>
              <a:ext uri="{28A0092B-C50C-407E-A947-70E740481C1C}">
                <a14:useLocalDpi xmlns:a14="http://schemas.microsoft.com/office/drawing/2010/main" xmlns="" val="0"/>
              </a:ext>
            </a:extLst>
          </a:blip>
          <a:stretch>
            <a:fillRect/>
          </a:stretch>
        </p:blipFill>
        <p:spPr>
          <a:xfrm>
            <a:off x="493184" y="566061"/>
            <a:ext cx="3620028" cy="1110343"/>
          </a:xfrm>
          <a:prstGeom prst="rect">
            <a:avLst/>
          </a:prstGeom>
        </p:spPr>
      </p:pic>
      <p:sp>
        <p:nvSpPr>
          <p:cNvPr id="8"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228</a:t>
            </a:fld>
            <a:endParaRPr lang="en-US" sz="1400">
              <a:solidFill>
                <a:schemeClr val="tx1"/>
              </a:solidFill>
            </a:endParaRPr>
          </a:p>
        </p:txBody>
      </p:sp>
      <p:sp>
        <p:nvSpPr>
          <p:cNvPr id="4" name="TextBox 3"/>
          <p:cNvSpPr txBox="1"/>
          <p:nvPr/>
        </p:nvSpPr>
        <p:spPr>
          <a:xfrm>
            <a:off x="4113214" y="5193268"/>
            <a:ext cx="4190999" cy="369332"/>
          </a:xfrm>
          <a:prstGeom prst="rect">
            <a:avLst/>
          </a:prstGeom>
          <a:noFill/>
        </p:spPr>
        <p:txBody>
          <a:bodyPr wrap="square" rtlCol="0">
            <a:spAutoFit/>
          </a:bodyPr>
          <a:lstStyle/>
          <a:p>
            <a:r>
              <a:rPr lang="en-US" dirty="0" smtClean="0">
                <a:solidFill>
                  <a:schemeClr val="bg1"/>
                </a:solidFill>
              </a:rPr>
              <a:t>Prepared by </a:t>
            </a:r>
            <a:r>
              <a:rPr lang="en-US" b="1" dirty="0" err="1" smtClean="0">
                <a:solidFill>
                  <a:schemeClr val="bg1"/>
                </a:solidFill>
              </a:rPr>
              <a:t>Maysaa</a:t>
            </a:r>
            <a:r>
              <a:rPr lang="en-US" b="1" dirty="0" smtClean="0">
                <a:solidFill>
                  <a:schemeClr val="bg1"/>
                </a:solidFill>
              </a:rPr>
              <a:t> KAMAR EL-DINE</a:t>
            </a:r>
            <a:endParaRPr lang="fr-FR" b="1" dirty="0">
              <a:solidFill>
                <a:schemeClr val="bg1"/>
              </a:solidFill>
            </a:endParaRPr>
          </a:p>
        </p:txBody>
      </p:sp>
    </p:spTree>
    <p:extLst>
      <p:ext uri="{BB962C8B-B14F-4D97-AF65-F5344CB8AC3E}">
        <p14:creationId xmlns:p14="http://schemas.microsoft.com/office/powerpoint/2010/main" xmlns="" val="1747439377"/>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260" y="693004"/>
            <a:ext cx="4185152" cy="830997"/>
          </a:xfrm>
          <a:prstGeom prst="rect">
            <a:avLst/>
          </a:prstGeom>
          <a:noFill/>
        </p:spPr>
        <p:txBody>
          <a:bodyPr wrap="square" rtlCol="0">
            <a:spAutoFit/>
          </a:bodyPr>
          <a:lstStyle/>
          <a:p>
            <a:pPr defTabSz="457200"/>
            <a:r>
              <a:rPr lang="en-US" sz="2400" dirty="0" smtClean="0">
                <a:solidFill>
                  <a:prstClr val="black"/>
                </a:solidFill>
                <a:latin typeface="Arial Black" panose="020B0A04020102020204" pitchFamily="34" charset="0"/>
              </a:rPr>
              <a:t>Distribution of power</a:t>
            </a:r>
            <a:r>
              <a:rPr lang="en-US" sz="2000" dirty="0" smtClean="0">
                <a:solidFill>
                  <a:prstClr val="black"/>
                </a:solidFill>
                <a:latin typeface="Arial Black" panose="020B0A04020102020204" pitchFamily="34" charset="0"/>
              </a:rPr>
              <a:t> </a:t>
            </a:r>
            <a:r>
              <a:rPr lang="en-US" sz="2400" dirty="0" smtClean="0">
                <a:solidFill>
                  <a:prstClr val="black"/>
                </a:solidFill>
                <a:latin typeface="Arial Black" panose="020B0A04020102020204" pitchFamily="34" charset="0"/>
              </a:rPr>
              <a:t>plants in Lebanon </a:t>
            </a:r>
            <a:endParaRPr lang="en-US" sz="2400" dirty="0">
              <a:solidFill>
                <a:prstClr val="black"/>
              </a:solidFill>
              <a:latin typeface="Arial Black" panose="020B0A04020102020204" pitchFamily="34" charset="0"/>
            </a:endParaRPr>
          </a:p>
        </p:txBody>
      </p:sp>
      <p:pic>
        <p:nvPicPr>
          <p:cNvPr id="3" name="Picture 2" descr="https://books.openedition.org/ifpo/docannexe/image/423/img-6.pn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51412" y="609600"/>
            <a:ext cx="5717089" cy="6248400"/>
          </a:xfrm>
          <a:prstGeom prst="rect">
            <a:avLst/>
          </a:prstGeom>
          <a:noFill/>
          <a:ln>
            <a:noFill/>
          </a:ln>
        </p:spPr>
      </p:pic>
      <p:sp>
        <p:nvSpPr>
          <p:cNvPr id="4" name="Rectangle 3"/>
          <p:cNvSpPr/>
          <p:nvPr/>
        </p:nvSpPr>
        <p:spPr>
          <a:xfrm>
            <a:off x="-1588" y="6472539"/>
            <a:ext cx="5067300" cy="461665"/>
          </a:xfrm>
          <a:prstGeom prst="rect">
            <a:avLst/>
          </a:prstGeom>
        </p:spPr>
        <p:txBody>
          <a:bodyPr wrap="square">
            <a:spAutoFit/>
          </a:bodyPr>
          <a:lstStyle/>
          <a:p>
            <a:pPr defTabSz="457200"/>
            <a:r>
              <a:rPr lang="de-DE" sz="1200" dirty="0" smtClean="0">
                <a:solidFill>
                  <a:schemeClr val="accent1">
                    <a:lumMod val="90000"/>
                    <a:lumOff val="1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90000"/>
                    <a:lumOff val="10000"/>
                  </a:schemeClr>
                </a:solidFill>
                <a:latin typeface="Calibri" pitchFamily="34" charset="0"/>
                <a:ea typeface="Times New Roman" panose="02020603050405020304" pitchFamily="18" charset="0"/>
                <a:cs typeface="Calibri" pitchFamily="34" charset="0"/>
              </a:rPr>
              <a:t>://www.lebarmy.gov.lb/fr/content/participation-priv%C3%A9e-dans-le-secteur-de-l%E2%80%99electricit%C3%A9-au-liban</a:t>
            </a:r>
            <a:endParaRPr lang="en-US" sz="1200" dirty="0">
              <a:solidFill>
                <a:schemeClr val="accent1">
                  <a:lumMod val="90000"/>
                  <a:lumOff val="10000"/>
                </a:schemeClr>
              </a:solidFill>
              <a:latin typeface="Calibri" pitchFamily="34" charset="0"/>
              <a:cs typeface="Calibri" pitchFamily="34" charset="0"/>
            </a:endParaRPr>
          </a:p>
        </p:txBody>
      </p:sp>
      <p:sp>
        <p:nvSpPr>
          <p:cNvPr id="5"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229</a:t>
            </a:fld>
            <a:endParaRPr lang="en-US" sz="1400">
              <a:solidFill>
                <a:schemeClr val="tx1"/>
              </a:solidFill>
            </a:endParaRPr>
          </a:p>
        </p:txBody>
      </p:sp>
      <p:sp>
        <p:nvSpPr>
          <p:cNvPr id="6" name="Rechteck 5"/>
          <p:cNvSpPr/>
          <p:nvPr/>
        </p:nvSpPr>
        <p:spPr>
          <a:xfrm>
            <a:off x="912812" y="2286000"/>
            <a:ext cx="2868093" cy="369332"/>
          </a:xfrm>
          <a:prstGeom prst="rect">
            <a:avLst/>
          </a:prstGeom>
        </p:spPr>
        <p:txBody>
          <a:bodyPr wrap="none">
            <a:spAutoFit/>
          </a:bodyPr>
          <a:lstStyle/>
          <a:p>
            <a:pPr algn="r" rtl="1"/>
            <a:r>
              <a:rPr lang="ar-LB" dirty="0" smtClean="0"/>
              <a:t>توزيع محطات توليد الطاقة في لبنان </a:t>
            </a:r>
            <a:endParaRPr lang="fr-FR" dirty="0"/>
          </a:p>
        </p:txBody>
      </p:sp>
    </p:spTree>
    <p:extLst>
      <p:ext uri="{BB962C8B-B14F-4D97-AF65-F5344CB8AC3E}">
        <p14:creationId xmlns:p14="http://schemas.microsoft.com/office/powerpoint/2010/main" xmlns="" val="2955563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61412" y="1447800"/>
            <a:ext cx="3276600" cy="4876800"/>
          </a:xfrm>
        </p:spPr>
        <p:txBody>
          <a:bodyPr>
            <a:normAutofit/>
          </a:bodyPr>
          <a:lstStyle/>
          <a:p>
            <a:pPr algn="r" rtl="1"/>
            <a:r>
              <a:rPr lang="ar-SA" sz="2000" dirty="0"/>
              <a:t>تؤدي التجارة الخارجية إلى تقسيم العمل بين الدول </a:t>
            </a:r>
            <a:r>
              <a:rPr lang="ar-SA" sz="2000" dirty="0" smtClean="0"/>
              <a:t>المتنافسة</a:t>
            </a:r>
            <a:endParaRPr lang="ar-LB" sz="2000" dirty="0" smtClean="0"/>
          </a:p>
          <a:p>
            <a:pPr algn="r" rtl="1"/>
            <a:r>
              <a:rPr lang="ar-SA" sz="2000" dirty="0" smtClean="0"/>
              <a:t>من </a:t>
            </a:r>
            <a:r>
              <a:rPr lang="ar-SA" sz="2000" dirty="0"/>
              <a:t>خلال هذه التجارة يُسمح </a:t>
            </a:r>
            <a:r>
              <a:rPr lang="ar-SA" sz="2000" dirty="0" smtClean="0"/>
              <a:t>للاقتصاد </a:t>
            </a:r>
            <a:r>
              <a:rPr lang="ar-SA" sz="2000" dirty="0"/>
              <a:t>بالعمل بشكل أكثر كفاءة </a:t>
            </a:r>
            <a:r>
              <a:rPr lang="ar-SA" sz="2000" dirty="0" smtClean="0"/>
              <a:t>لقياس </a:t>
            </a:r>
            <a:r>
              <a:rPr lang="ar-SA" sz="2000" dirty="0"/>
              <a:t>تحسين </a:t>
            </a:r>
            <a:r>
              <a:rPr lang="ar-SA" sz="2000" dirty="0" smtClean="0"/>
              <a:t>الكفاءة</a:t>
            </a:r>
            <a:endParaRPr lang="ar-LB" sz="2000" dirty="0" smtClean="0"/>
          </a:p>
          <a:p>
            <a:pPr algn="r" rtl="1"/>
            <a:r>
              <a:rPr lang="ar-SA" sz="2000" dirty="0" smtClean="0"/>
              <a:t>أما </a:t>
            </a:r>
            <a:r>
              <a:rPr lang="ar-SA" sz="2000" dirty="0"/>
              <a:t>النمو الاقتصادي فيحسب </a:t>
            </a:r>
            <a:r>
              <a:rPr lang="ar-SA" sz="2000" dirty="0" smtClean="0"/>
              <a:t>الصادرات </a:t>
            </a:r>
            <a:endParaRPr lang="ar-LB" sz="2000" dirty="0" smtClean="0"/>
          </a:p>
          <a:p>
            <a:pPr lvl="1" algn="r" rtl="1"/>
            <a:r>
              <a:rPr lang="ar-SA" sz="1800" dirty="0" smtClean="0"/>
              <a:t>إذا </a:t>
            </a:r>
            <a:r>
              <a:rPr lang="ar-SA" sz="1800" dirty="0"/>
              <a:t>كانت الصادرات تزيد أسرع من الواردات، يمكن أن نخلص إلى أن الإنتاج المحلي قد زاد</a:t>
            </a:r>
            <a:r>
              <a:rPr lang="ar-SA" sz="1800" dirty="0" smtClean="0"/>
              <a:t>،</a:t>
            </a:r>
            <a:endParaRPr lang="ar-LB" sz="1800" dirty="0" smtClean="0"/>
          </a:p>
          <a:p>
            <a:pPr lvl="1" algn="r" rtl="1"/>
            <a:r>
              <a:rPr lang="ar-SA" sz="1800" dirty="0" smtClean="0"/>
              <a:t> </a:t>
            </a:r>
            <a:r>
              <a:rPr lang="ar-SA" sz="1800" dirty="0"/>
              <a:t>وهذا بدوره يخلق وظائف </a:t>
            </a:r>
            <a:endParaRPr lang="ar-LB" sz="1800" dirty="0" smtClean="0"/>
          </a:p>
          <a:p>
            <a:pPr lvl="1" algn="r" rtl="1"/>
            <a:r>
              <a:rPr lang="ar-SA" sz="1800" dirty="0" smtClean="0"/>
              <a:t>مما </a:t>
            </a:r>
            <a:r>
              <a:rPr lang="ar-SA" sz="1800" dirty="0"/>
              <a:t>يؤدي إلى ارتفاع الدخل القومي وهلم </a:t>
            </a:r>
            <a:r>
              <a:rPr lang="ar-SA" sz="1800" dirty="0" smtClean="0"/>
              <a:t>جر</a:t>
            </a:r>
            <a:endParaRPr lang="ar-LB" sz="1800" dirty="0" smtClean="0"/>
          </a:p>
        </p:txBody>
      </p:sp>
      <p:sp>
        <p:nvSpPr>
          <p:cNvPr id="4" name="Slide Number Placeholder 3"/>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23</a:t>
            </a:fld>
            <a:endParaRPr lang="en-US">
              <a:solidFill>
                <a:prstClr val="black"/>
              </a:solidFill>
            </a:endParaRPr>
          </a:p>
        </p:txBody>
      </p:sp>
      <p:sp>
        <p:nvSpPr>
          <p:cNvPr id="2" name="Title 1"/>
          <p:cNvSpPr>
            <a:spLocks noGrp="1"/>
          </p:cNvSpPr>
          <p:nvPr>
            <p:ph type="title"/>
          </p:nvPr>
        </p:nvSpPr>
        <p:spPr>
          <a:xfrm>
            <a:off x="303212" y="457200"/>
            <a:ext cx="11579384" cy="838200"/>
          </a:xfrm>
        </p:spPr>
        <p:txBody>
          <a:bodyPr>
            <a:normAutofit/>
          </a:bodyPr>
          <a:lstStyle/>
          <a:p>
            <a:pPr algn="r" rtl="1"/>
            <a:r>
              <a:rPr lang="ar-SA" sz="4000" b="1" dirty="0" smtClean="0">
                <a:effectLst/>
              </a:rPr>
              <a:t>التصدير </a:t>
            </a:r>
            <a:r>
              <a:rPr lang="ar-SA" sz="4000" b="1" dirty="0">
                <a:effectLst/>
              </a:rPr>
              <a:t>/ الاستيراد</a:t>
            </a:r>
            <a:endParaRPr lang="fr-FR" sz="4000" b="1" dirty="0"/>
          </a:p>
        </p:txBody>
      </p:sp>
      <p:sp>
        <p:nvSpPr>
          <p:cNvPr id="8" name="Content Placeholder 2"/>
          <p:cNvSpPr txBox="1">
            <a:spLocks/>
          </p:cNvSpPr>
          <p:nvPr/>
        </p:nvSpPr>
        <p:spPr>
          <a:xfrm>
            <a:off x="4165546" y="1219200"/>
            <a:ext cx="4443466" cy="5334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gn="r" rtl="1">
              <a:buClr>
                <a:srgbClr val="2DA2BF"/>
              </a:buClr>
            </a:pPr>
            <a:r>
              <a:rPr lang="ar-SA" sz="2400" b="1" dirty="0">
                <a:solidFill>
                  <a:srgbClr val="464646"/>
                </a:solidFill>
              </a:rPr>
              <a:t>نموذج للتصدير / الاستيراد</a:t>
            </a:r>
            <a:endParaRPr lang="fr-FR" sz="2400" b="1" dirty="0">
              <a:solidFill>
                <a:srgbClr val="464646"/>
              </a:solidFill>
            </a:endParaRPr>
          </a:p>
        </p:txBody>
      </p:sp>
      <p:cxnSp>
        <p:nvCxnSpPr>
          <p:cNvPr id="10" name="Straight Connector 9"/>
          <p:cNvCxnSpPr/>
          <p:nvPr/>
        </p:nvCxnSpPr>
        <p:spPr>
          <a:xfrm>
            <a:off x="8761412" y="1485900"/>
            <a:ext cx="0" cy="499110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3" y="1676400"/>
            <a:ext cx="8456611" cy="5029200"/>
          </a:xfrm>
          <a:prstGeom prst="rect">
            <a:avLst/>
          </a:prstGeom>
          <a:noFill/>
          <a:ln>
            <a:noFill/>
          </a:ln>
        </p:spPr>
      </p:pic>
    </p:spTree>
    <p:extLst>
      <p:ext uri="{BB962C8B-B14F-4D97-AF65-F5344CB8AC3E}">
        <p14:creationId xmlns:p14="http://schemas.microsoft.com/office/powerpoint/2010/main" xmlns="" val="1493482222"/>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784" y="616811"/>
            <a:ext cx="11811000" cy="461665"/>
          </a:xfrm>
          <a:prstGeom prst="rect">
            <a:avLst/>
          </a:prstGeom>
        </p:spPr>
        <p:txBody>
          <a:bodyPr wrap="square">
            <a:spAutoFit/>
          </a:bodyPr>
          <a:lstStyle/>
          <a:p>
            <a:pPr lvl="1" defTabSz="457200">
              <a:spcBef>
                <a:spcPts val="1200"/>
              </a:spcBef>
              <a:spcAft>
                <a:spcPts val="800"/>
              </a:spcAft>
              <a:tabLst>
                <a:tab pos="360045" algn="l"/>
              </a:tabLst>
            </a:pPr>
            <a:r>
              <a:rPr lang="de-DE" sz="2400" b="1" dirty="0" smtClean="0">
                <a:solidFill>
                  <a:prstClr val="black"/>
                </a:solidFill>
                <a:latin typeface="Arial Black" panose="020B0A04020102020204" pitchFamily="34" charset="0"/>
              </a:rPr>
              <a:t>The capacity and costs of production of existing power plants</a:t>
            </a:r>
            <a:endParaRPr lang="en-US" sz="2400" b="1" dirty="0">
              <a:solidFill>
                <a:prstClr val="black"/>
              </a:solidFill>
              <a:latin typeface="Arial Black" panose="020B0A04020102020204" pitchFamily="34" charset="0"/>
            </a:endParaRPr>
          </a:p>
        </p:txBody>
      </p:sp>
      <p:pic>
        <p:nvPicPr>
          <p:cNvPr id="5" name="Picture 4"/>
          <p:cNvPicPr/>
          <p:nvPr/>
        </p:nvPicPr>
        <p:blipFill rotWithShape="1">
          <a:blip r:embed="rId3" cstate="print"/>
          <a:srcRect t="1166" b="42593"/>
          <a:stretch/>
        </p:blipFill>
        <p:spPr bwMode="auto">
          <a:xfrm>
            <a:off x="227012" y="1752601"/>
            <a:ext cx="5713412" cy="4648199"/>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3" cstate="print"/>
          <a:srcRect t="55742"/>
          <a:stretch/>
        </p:blipFill>
        <p:spPr bwMode="auto">
          <a:xfrm>
            <a:off x="5918845" y="1866708"/>
            <a:ext cx="6119171" cy="4610292"/>
          </a:xfrm>
          <a:prstGeom prst="rect">
            <a:avLst/>
          </a:prstGeom>
          <a:ln>
            <a:noFill/>
          </a:ln>
          <a:extLst>
            <a:ext uri="{53640926-AAD7-44D8-BBD7-CCE9431645EC}">
              <a14:shadowObscured xmlns:a14="http://schemas.microsoft.com/office/drawing/2010/main" xmlns=""/>
            </a:ext>
          </a:extLst>
        </p:spPr>
      </p:pic>
      <p:sp>
        <p:nvSpPr>
          <p:cNvPr id="7" name="Rectangle 6"/>
          <p:cNvSpPr/>
          <p:nvPr/>
        </p:nvSpPr>
        <p:spPr>
          <a:xfrm>
            <a:off x="16534" y="6629404"/>
            <a:ext cx="6896248" cy="276999"/>
          </a:xfrm>
          <a:prstGeom prst="rect">
            <a:avLst/>
          </a:prstGeom>
        </p:spPr>
        <p:txBody>
          <a:bodyPr wrap="square">
            <a:spAutoFit/>
          </a:bodyPr>
          <a:lstStyle/>
          <a:p>
            <a:pPr defTabSz="457200"/>
            <a:r>
              <a:rPr lang="en-US" sz="1200" dirty="0">
                <a:solidFill>
                  <a:schemeClr val="accent1">
                    <a:lumMod val="90000"/>
                    <a:lumOff val="10000"/>
                  </a:schemeClr>
                </a:solidFill>
                <a:latin typeface="Calibri" pitchFamily="34" charset="0"/>
                <a:cs typeface="Calibri" pitchFamily="34" charset="0"/>
              </a:rPr>
              <a:t>energyandwater.gov.lb/</a:t>
            </a:r>
            <a:r>
              <a:rPr lang="en-US" sz="1200" dirty="0" err="1">
                <a:solidFill>
                  <a:schemeClr val="accent1">
                    <a:lumMod val="90000"/>
                    <a:lumOff val="10000"/>
                  </a:schemeClr>
                </a:solidFill>
                <a:latin typeface="Calibri" pitchFamily="34" charset="0"/>
                <a:cs typeface="Calibri" pitchFamily="34" charset="0"/>
              </a:rPr>
              <a:t>mediafiles</a:t>
            </a:r>
            <a:r>
              <a:rPr lang="en-US" sz="1200" dirty="0">
                <a:solidFill>
                  <a:schemeClr val="accent1">
                    <a:lumMod val="90000"/>
                    <a:lumOff val="10000"/>
                  </a:schemeClr>
                </a:solidFill>
                <a:latin typeface="Calibri" pitchFamily="34" charset="0"/>
                <a:cs typeface="Calibri" pitchFamily="34" charset="0"/>
              </a:rPr>
              <a:t>/articles/doc-100511-2019_05_22_04_02_43.pdf</a:t>
            </a:r>
          </a:p>
        </p:txBody>
      </p:sp>
      <p:sp>
        <p:nvSpPr>
          <p:cNvPr id="8"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230</a:t>
            </a:fld>
            <a:endParaRPr lang="en-US" sz="1400">
              <a:solidFill>
                <a:schemeClr val="tx1"/>
              </a:solidFill>
            </a:endParaRPr>
          </a:p>
        </p:txBody>
      </p:sp>
      <p:sp>
        <p:nvSpPr>
          <p:cNvPr id="9" name="Rechteck 8"/>
          <p:cNvSpPr/>
          <p:nvPr/>
        </p:nvSpPr>
        <p:spPr>
          <a:xfrm>
            <a:off x="455612" y="1066800"/>
            <a:ext cx="11426825" cy="646331"/>
          </a:xfrm>
          <a:prstGeom prst="rect">
            <a:avLst/>
          </a:prstGeom>
        </p:spPr>
        <p:txBody>
          <a:bodyPr wrap="square">
            <a:spAutoFit/>
          </a:bodyPr>
          <a:lstStyle/>
          <a:p>
            <a:pPr algn="r" rtl="1"/>
            <a:r>
              <a:rPr lang="ar-SA" dirty="0" smtClean="0"/>
              <a:t>يعمل معمل دير عمار على تأمين الكهرباء في الشمال </a:t>
            </a:r>
            <a:r>
              <a:rPr lang="ar-LB" dirty="0" smtClean="0"/>
              <a:t> بقدرة انتاجية تبلغ 430 </a:t>
            </a:r>
            <a:r>
              <a:rPr lang="en-US" dirty="0" smtClean="0"/>
              <a:t>MW</a:t>
            </a:r>
            <a:r>
              <a:rPr lang="ar-SA" dirty="0" smtClean="0"/>
              <a:t>,وهو من نوع (</a:t>
            </a:r>
            <a:r>
              <a:rPr lang="en-US" dirty="0" err="1" smtClean="0"/>
              <a:t>centrale</a:t>
            </a:r>
            <a:r>
              <a:rPr lang="en-US" dirty="0" smtClean="0"/>
              <a:t> a cycle combine</a:t>
            </a:r>
            <a:r>
              <a:rPr lang="ar-SA" dirty="0" smtClean="0"/>
              <a:t>),كما محطة نهر الب</a:t>
            </a:r>
            <a:r>
              <a:rPr lang="ar-LB" dirty="0" smtClean="0"/>
              <a:t>ا</a:t>
            </a:r>
            <a:r>
              <a:rPr lang="ar-SA" dirty="0" smtClean="0"/>
              <a:t>رد التي تعمل على الماء بقدرة</a:t>
            </a:r>
            <a:r>
              <a:rPr lang="ar-LB" dirty="0" smtClean="0"/>
              <a:t> </a:t>
            </a:r>
            <a:r>
              <a:rPr lang="ar-SA" dirty="0" smtClean="0"/>
              <a:t>17</a:t>
            </a:r>
            <a:r>
              <a:rPr lang="ar-LB" dirty="0" smtClean="0"/>
              <a:t> </a:t>
            </a:r>
            <a:r>
              <a:rPr lang="en-US" dirty="0" smtClean="0"/>
              <a:t>MW</a:t>
            </a:r>
            <a:endParaRPr lang="de-DE" dirty="0"/>
          </a:p>
        </p:txBody>
      </p:sp>
    </p:spTree>
    <p:extLst>
      <p:ext uri="{BB962C8B-B14F-4D97-AF65-F5344CB8AC3E}">
        <p14:creationId xmlns:p14="http://schemas.microsoft.com/office/powerpoint/2010/main" xmlns="" val="4207781331"/>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print"/>
          <a:stretch>
            <a:fillRect/>
          </a:stretch>
        </p:blipFill>
        <p:spPr>
          <a:xfrm>
            <a:off x="3427416" y="914402"/>
            <a:ext cx="7391400" cy="2878437"/>
          </a:xfrm>
          <a:prstGeom prst="rect">
            <a:avLst/>
          </a:prstGeom>
        </p:spPr>
      </p:pic>
      <p:sp>
        <p:nvSpPr>
          <p:cNvPr id="2" name="Rectangle 1"/>
          <p:cNvSpPr/>
          <p:nvPr/>
        </p:nvSpPr>
        <p:spPr>
          <a:xfrm>
            <a:off x="-59198" y="609600"/>
            <a:ext cx="12859210" cy="707886"/>
          </a:xfrm>
          <a:prstGeom prst="rect">
            <a:avLst/>
          </a:prstGeom>
        </p:spPr>
        <p:txBody>
          <a:bodyPr wrap="square">
            <a:spAutoFit/>
          </a:bodyPr>
          <a:lstStyle/>
          <a:p>
            <a:pPr lvl="1" defTabSz="457200">
              <a:spcBef>
                <a:spcPts val="1200"/>
              </a:spcBef>
              <a:spcAft>
                <a:spcPts val="800"/>
              </a:spcAft>
              <a:tabLst>
                <a:tab pos="360045" algn="l"/>
              </a:tabLst>
            </a:pPr>
            <a:r>
              <a:rPr lang="en-US" sz="2000" b="1" dirty="0">
                <a:solidFill>
                  <a:prstClr val="black"/>
                </a:solidFill>
                <a:latin typeface="Arial Black" panose="020B0A04020102020204" pitchFamily="34" charset="0"/>
              </a:rPr>
              <a:t>Electricity production required in the short and long term with </a:t>
            </a:r>
            <a:r>
              <a:rPr lang="en-US" sz="2000" b="1" dirty="0" smtClean="0">
                <a:solidFill>
                  <a:prstClr val="black"/>
                </a:solidFill>
                <a:latin typeface="Arial Black" panose="020B0A04020102020204" pitchFamily="34" charset="0"/>
              </a:rPr>
              <a:t>the corresponding </a:t>
            </a:r>
            <a:r>
              <a:rPr lang="en-US" sz="2000" b="1" dirty="0">
                <a:solidFill>
                  <a:prstClr val="black"/>
                </a:solidFill>
                <a:latin typeface="Arial Black" panose="020B0A04020102020204" pitchFamily="34" charset="0"/>
              </a:rPr>
              <a:t>transport works</a:t>
            </a:r>
          </a:p>
        </p:txBody>
      </p:sp>
      <p:pic>
        <p:nvPicPr>
          <p:cNvPr id="4" name="Picture 3"/>
          <p:cNvPicPr/>
          <p:nvPr/>
        </p:nvPicPr>
        <p:blipFill>
          <a:blip r:embed="rId4" cstate="print"/>
          <a:stretch>
            <a:fillRect/>
          </a:stretch>
        </p:blipFill>
        <p:spPr>
          <a:xfrm>
            <a:off x="3427415" y="3660577"/>
            <a:ext cx="7429928" cy="2968823"/>
          </a:xfrm>
          <a:prstGeom prst="rect">
            <a:avLst/>
          </a:prstGeom>
        </p:spPr>
      </p:pic>
      <p:sp>
        <p:nvSpPr>
          <p:cNvPr id="5" name="Rectangle 4"/>
          <p:cNvSpPr/>
          <p:nvPr/>
        </p:nvSpPr>
        <p:spPr>
          <a:xfrm>
            <a:off x="-59194" y="6629404"/>
            <a:ext cx="6551613" cy="276999"/>
          </a:xfrm>
          <a:prstGeom prst="rect">
            <a:avLst/>
          </a:prstGeom>
        </p:spPr>
        <p:txBody>
          <a:bodyPr wrap="square">
            <a:spAutoFit/>
          </a:bodyPr>
          <a:lstStyle/>
          <a:p>
            <a:pPr defTabSz="457200"/>
            <a:r>
              <a:rPr lang="en-US" sz="1200" dirty="0">
                <a:solidFill>
                  <a:schemeClr val="accent1">
                    <a:lumMod val="90000"/>
                    <a:lumOff val="10000"/>
                  </a:schemeClr>
                </a:solidFill>
                <a:latin typeface="Calibri" pitchFamily="34" charset="0"/>
                <a:cs typeface="Calibri" pitchFamily="34" charset="0"/>
              </a:rPr>
              <a:t>energyandwater.gov.lb/</a:t>
            </a:r>
            <a:r>
              <a:rPr lang="en-US" sz="1200" dirty="0" err="1">
                <a:solidFill>
                  <a:schemeClr val="accent1">
                    <a:lumMod val="90000"/>
                    <a:lumOff val="10000"/>
                  </a:schemeClr>
                </a:solidFill>
                <a:latin typeface="Calibri" pitchFamily="34" charset="0"/>
                <a:cs typeface="Calibri" pitchFamily="34" charset="0"/>
              </a:rPr>
              <a:t>mediafiles</a:t>
            </a:r>
            <a:r>
              <a:rPr lang="en-US" sz="1200" dirty="0">
                <a:solidFill>
                  <a:schemeClr val="accent1">
                    <a:lumMod val="90000"/>
                    <a:lumOff val="10000"/>
                  </a:schemeClr>
                </a:solidFill>
                <a:latin typeface="Calibri" pitchFamily="34" charset="0"/>
                <a:cs typeface="Calibri" pitchFamily="34" charset="0"/>
              </a:rPr>
              <a:t>/articles/doc-100511-2019_05_22_04_02_43.pdf</a:t>
            </a:r>
          </a:p>
        </p:txBody>
      </p:sp>
      <p:sp>
        <p:nvSpPr>
          <p:cNvPr id="6"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231</a:t>
            </a:fld>
            <a:endParaRPr lang="en-US" sz="1400">
              <a:solidFill>
                <a:schemeClr val="tx1"/>
              </a:solidFill>
            </a:endParaRPr>
          </a:p>
        </p:txBody>
      </p:sp>
    </p:spTree>
    <p:extLst>
      <p:ext uri="{BB962C8B-B14F-4D97-AF65-F5344CB8AC3E}">
        <p14:creationId xmlns:p14="http://schemas.microsoft.com/office/powerpoint/2010/main" xmlns="" val="1055622671"/>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cstate="print">
            <a:extLst>
              <a:ext uri="{BEBA8EAE-BF5A-486C-A8C5-ECC9F3942E4B}">
                <a14:imgProps xmlns:a14="http://schemas.microsoft.com/office/drawing/2010/main" xmlns="">
                  <a14:imgLayer r:embed="rId4">
                    <a14:imgEffect>
                      <a14:sharpenSoften amount="50000"/>
                    </a14:imgEffect>
                  </a14:imgLayer>
                </a14:imgProps>
              </a:ext>
            </a:extLst>
          </a:blip>
          <a:srcRect l="4851" t="1394" r="4312" b="46849"/>
          <a:stretch/>
        </p:blipFill>
        <p:spPr>
          <a:xfrm>
            <a:off x="608012" y="1167832"/>
            <a:ext cx="8915400" cy="5690168"/>
          </a:xfrm>
          <a:prstGeom prst="rect">
            <a:avLst/>
          </a:prstGeom>
        </p:spPr>
      </p:pic>
      <p:sp>
        <p:nvSpPr>
          <p:cNvPr id="2" name="Rectangle 1"/>
          <p:cNvSpPr/>
          <p:nvPr/>
        </p:nvSpPr>
        <p:spPr>
          <a:xfrm>
            <a:off x="434099" y="708400"/>
            <a:ext cx="3750450" cy="461665"/>
          </a:xfrm>
          <a:prstGeom prst="rect">
            <a:avLst/>
          </a:prstGeom>
        </p:spPr>
        <p:txBody>
          <a:bodyPr wrap="none">
            <a:spAutoFit/>
          </a:bodyPr>
          <a:lstStyle/>
          <a:p>
            <a:pPr defTabSz="457200">
              <a:spcAft>
                <a:spcPts val="1200"/>
              </a:spcAft>
              <a:tabLst>
                <a:tab pos="360045" algn="l"/>
              </a:tabLst>
            </a:pPr>
            <a:r>
              <a:rPr lang="de-DE" sz="2400" b="1" kern="1600" dirty="0" smtClean="0">
                <a:solidFill>
                  <a:prstClr val="black"/>
                </a:solidFill>
                <a:latin typeface="Arial Black" panose="020B0A04020102020204" pitchFamily="34" charset="0"/>
              </a:rPr>
              <a:t>MILESTONES </a:t>
            </a:r>
            <a:r>
              <a:rPr lang="de-DE" sz="2400" b="1" kern="1600" dirty="0">
                <a:solidFill>
                  <a:prstClr val="black"/>
                </a:solidFill>
                <a:latin typeface="Arial Black" panose="020B0A04020102020204" pitchFamily="34" charset="0"/>
              </a:rPr>
              <a:t>OF EDL</a:t>
            </a:r>
            <a:endParaRPr lang="en-US" sz="2400" b="1" kern="1600" dirty="0">
              <a:solidFill>
                <a:prstClr val="black"/>
              </a:solidFill>
              <a:latin typeface="Arial Black" panose="020B0A04020102020204" pitchFamily="34" charset="0"/>
            </a:endParaRPr>
          </a:p>
        </p:txBody>
      </p:sp>
      <p:sp>
        <p:nvSpPr>
          <p:cNvPr id="4"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232</a:t>
            </a:fld>
            <a:endParaRPr lang="en-US" sz="1400">
              <a:solidFill>
                <a:schemeClr val="tx1"/>
              </a:solidFill>
            </a:endParaRPr>
          </a:p>
        </p:txBody>
      </p:sp>
      <p:sp>
        <p:nvSpPr>
          <p:cNvPr id="5" name="Rechteck 4"/>
          <p:cNvSpPr/>
          <p:nvPr/>
        </p:nvSpPr>
        <p:spPr>
          <a:xfrm>
            <a:off x="8078787" y="2514600"/>
            <a:ext cx="3959225" cy="3046988"/>
          </a:xfrm>
          <a:prstGeom prst="rect">
            <a:avLst/>
          </a:prstGeom>
        </p:spPr>
        <p:txBody>
          <a:bodyPr wrap="square">
            <a:spAutoFit/>
          </a:bodyPr>
          <a:lstStyle/>
          <a:p>
            <a:pPr algn="r" rtl="1"/>
            <a:r>
              <a:rPr lang="ar-LB" sz="2400" u="sng" dirty="0" smtClean="0"/>
              <a:t>خطة شركة كهرباء لبنان:</a:t>
            </a:r>
            <a:endParaRPr lang="en-US" sz="2400" u="sng" dirty="0" smtClean="0"/>
          </a:p>
          <a:p>
            <a:pPr algn="r" rtl="1"/>
            <a:r>
              <a:rPr lang="ar-LB" sz="2400" dirty="0" smtClean="0"/>
              <a:t>سنة 2020 </a:t>
            </a:r>
            <a:r>
              <a:rPr lang="ar-LB" sz="2400" dirty="0" smtClean="0"/>
              <a:t>ستبدأ</a:t>
            </a:r>
            <a:r>
              <a:rPr lang="de-DE" sz="2400" dirty="0" smtClean="0"/>
              <a:t> </a:t>
            </a:r>
            <a:r>
              <a:rPr lang="ar-SY" sz="2400" dirty="0" smtClean="0"/>
              <a:t>ان شاء الله</a:t>
            </a:r>
            <a:r>
              <a:rPr lang="ar-LB" sz="2400" dirty="0" smtClean="0"/>
              <a:t> </a:t>
            </a:r>
            <a:r>
              <a:rPr lang="ar-LB" sz="2400" dirty="0" smtClean="0"/>
              <a:t>ببناء محطات طاقة شمسية بقدرة 180</a:t>
            </a:r>
            <a:r>
              <a:rPr lang="en-US" sz="2400" dirty="0" smtClean="0"/>
              <a:t>MW</a:t>
            </a:r>
            <a:r>
              <a:rPr lang="ar-LB" sz="2400" dirty="0" smtClean="0"/>
              <a:t>,ومحطات طاقة تعتمد على الرياح بقدرة 220 </a:t>
            </a:r>
            <a:r>
              <a:rPr lang="en-US" sz="2400" dirty="0" smtClean="0"/>
              <a:t>MW </a:t>
            </a:r>
          </a:p>
          <a:p>
            <a:pPr algn="r" rtl="1"/>
            <a:r>
              <a:rPr lang="ar-LB" sz="2400" dirty="0" smtClean="0"/>
              <a:t>وسنة 2021 سيتم الاتصال بمعمل </a:t>
            </a:r>
            <a:r>
              <a:rPr lang="en-US" sz="2400" dirty="0" smtClean="0"/>
              <a:t>TGCO </a:t>
            </a:r>
            <a:r>
              <a:rPr lang="en-US" sz="2400" dirty="0" err="1" smtClean="0"/>
              <a:t>deir</a:t>
            </a:r>
            <a:r>
              <a:rPr lang="en-US" sz="2400" dirty="0" smtClean="0"/>
              <a:t> </a:t>
            </a:r>
            <a:r>
              <a:rPr lang="en-US" sz="2400" dirty="0" err="1" smtClean="0"/>
              <a:t>ammar</a:t>
            </a:r>
            <a:r>
              <a:rPr lang="en-US" sz="2400" dirty="0" smtClean="0"/>
              <a:t> (2) </a:t>
            </a:r>
          </a:p>
          <a:p>
            <a:pPr algn="r" rtl="1"/>
            <a:r>
              <a:rPr lang="ar-LB" sz="2400" dirty="0" smtClean="0"/>
              <a:t>بقدرة 360 </a:t>
            </a:r>
            <a:r>
              <a:rPr lang="en-US" sz="2400" dirty="0" smtClean="0"/>
              <a:t>MW</a:t>
            </a:r>
            <a:r>
              <a:rPr lang="ar-LB" sz="2400" dirty="0" smtClean="0"/>
              <a:t>.</a:t>
            </a:r>
            <a:endParaRPr lang="en-US" sz="2400" dirty="0" smtClean="0"/>
          </a:p>
        </p:txBody>
      </p:sp>
    </p:spTree>
    <p:extLst>
      <p:ext uri="{BB962C8B-B14F-4D97-AF65-F5344CB8AC3E}">
        <p14:creationId xmlns:p14="http://schemas.microsoft.com/office/powerpoint/2010/main" xmlns="" val="20819849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Layer>
                </a14:imgProps>
              </a:ext>
            </a:extLst>
          </a:blip>
          <a:srcRect l="5173" t="55565" r="3604"/>
          <a:stretch/>
        </p:blipFill>
        <p:spPr>
          <a:xfrm>
            <a:off x="1810509" y="685801"/>
            <a:ext cx="9541703" cy="6019800"/>
          </a:xfrm>
          <a:prstGeom prst="rect">
            <a:avLst/>
          </a:prstGeom>
        </p:spPr>
      </p:pic>
      <p:sp>
        <p:nvSpPr>
          <p:cNvPr id="3" name="Rectangle 2"/>
          <p:cNvSpPr/>
          <p:nvPr/>
        </p:nvSpPr>
        <p:spPr>
          <a:xfrm>
            <a:off x="4" y="6629404"/>
            <a:ext cx="6218245" cy="276999"/>
          </a:xfrm>
          <a:prstGeom prst="rect">
            <a:avLst/>
          </a:prstGeom>
        </p:spPr>
        <p:txBody>
          <a:bodyPr wrap="square">
            <a:spAutoFit/>
          </a:bodyPr>
          <a:lstStyle/>
          <a:p>
            <a:pPr defTabSz="457200"/>
            <a:r>
              <a:rPr lang="en-US" sz="1200" dirty="0">
                <a:solidFill>
                  <a:schemeClr val="accent1">
                    <a:lumMod val="90000"/>
                    <a:lumOff val="10000"/>
                  </a:schemeClr>
                </a:solidFill>
                <a:latin typeface="Calibri" pitchFamily="34" charset="0"/>
                <a:cs typeface="Calibri" pitchFamily="34" charset="0"/>
              </a:rPr>
              <a:t>energyandwater.gov.lb/</a:t>
            </a:r>
            <a:r>
              <a:rPr lang="en-US" sz="1200" dirty="0" err="1">
                <a:solidFill>
                  <a:schemeClr val="accent1">
                    <a:lumMod val="90000"/>
                    <a:lumOff val="10000"/>
                  </a:schemeClr>
                </a:solidFill>
                <a:latin typeface="Calibri" pitchFamily="34" charset="0"/>
                <a:cs typeface="Calibri" pitchFamily="34" charset="0"/>
              </a:rPr>
              <a:t>mediafiles</a:t>
            </a:r>
            <a:r>
              <a:rPr lang="en-US" sz="1200" dirty="0">
                <a:solidFill>
                  <a:schemeClr val="accent1">
                    <a:lumMod val="90000"/>
                    <a:lumOff val="10000"/>
                  </a:schemeClr>
                </a:solidFill>
                <a:latin typeface="Calibri" pitchFamily="34" charset="0"/>
                <a:cs typeface="Calibri" pitchFamily="34" charset="0"/>
              </a:rPr>
              <a:t>/articles/doc-100511-2019_05_22_04_02_43.pdf</a:t>
            </a:r>
          </a:p>
        </p:txBody>
      </p:sp>
      <p:sp>
        <p:nvSpPr>
          <p:cNvPr id="4"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233</a:t>
            </a:fld>
            <a:endParaRPr lang="en-US" sz="1400">
              <a:solidFill>
                <a:schemeClr val="tx1"/>
              </a:solidFill>
            </a:endParaRPr>
          </a:p>
        </p:txBody>
      </p:sp>
    </p:spTree>
    <p:extLst>
      <p:ext uri="{BB962C8B-B14F-4D97-AF65-F5344CB8AC3E}">
        <p14:creationId xmlns:p14="http://schemas.microsoft.com/office/powerpoint/2010/main" xmlns="" val="1965693620"/>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Lst>
          </a:blip>
          <a:stretch>
            <a:fillRect/>
          </a:stretch>
        </p:blipFill>
        <p:spPr>
          <a:xfrm rot="16200000">
            <a:off x="3006729" y="-1865313"/>
            <a:ext cx="6175375" cy="11125200"/>
          </a:xfrm>
          <a:prstGeom prst="rect">
            <a:avLst/>
          </a:prstGeom>
        </p:spPr>
      </p:pic>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234</a:t>
            </a:fld>
            <a:endParaRPr lang="en-US" sz="1400">
              <a:solidFill>
                <a:schemeClr val="tx1"/>
              </a:solidFill>
            </a:endParaRPr>
          </a:p>
        </p:txBody>
      </p:sp>
    </p:spTree>
    <p:extLst>
      <p:ext uri="{BB962C8B-B14F-4D97-AF65-F5344CB8AC3E}">
        <p14:creationId xmlns:p14="http://schemas.microsoft.com/office/powerpoint/2010/main" xmlns="" val="183471109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31122" y="609603"/>
            <a:ext cx="6178294" cy="769441"/>
          </a:xfrm>
          <a:prstGeom prst="rect">
            <a:avLst/>
          </a:prstGeom>
        </p:spPr>
        <p:txBody>
          <a:bodyPr wrap="none">
            <a:spAutoFit/>
          </a:bodyPr>
          <a:lstStyle/>
          <a:p>
            <a:pPr defTabSz="457200">
              <a:spcAft>
                <a:spcPts val="1200"/>
              </a:spcAft>
              <a:tabLst>
                <a:tab pos="360045" algn="l"/>
              </a:tabLst>
            </a:pPr>
            <a:r>
              <a:rPr lang="ar-LB" sz="4400" b="1" kern="1600" dirty="0" smtClean="0">
                <a:solidFill>
                  <a:prstClr val="black"/>
                </a:solidFill>
                <a:latin typeface="Arial Black" panose="020B0A04020102020204" pitchFamily="34" charset="0"/>
              </a:rPr>
              <a:t>خط النفط من العراق الى طرابلس</a:t>
            </a:r>
            <a:endParaRPr lang="en-US" sz="4400" b="1" kern="1600" dirty="0">
              <a:solidFill>
                <a:prstClr val="black"/>
              </a:solidFill>
              <a:latin typeface="Arial Black" panose="020B0A04020102020204" pitchFamily="34" charset="0"/>
            </a:endParaRPr>
          </a:p>
        </p:txBody>
      </p:sp>
      <p:sp>
        <p:nvSpPr>
          <p:cNvPr id="4" name="TextBox 3"/>
          <p:cNvSpPr txBox="1"/>
          <p:nvPr/>
        </p:nvSpPr>
        <p:spPr>
          <a:xfrm>
            <a:off x="4429" y="6257836"/>
            <a:ext cx="12184396" cy="600164"/>
          </a:xfrm>
          <a:prstGeom prst="rect">
            <a:avLst/>
          </a:prstGeom>
          <a:noFill/>
        </p:spPr>
        <p:txBody>
          <a:bodyPr wrap="square" rtlCol="0">
            <a:spAutoFit/>
          </a:bodyPr>
          <a:lstStyle/>
          <a:p>
            <a:pPr defTabSz="457200"/>
            <a:r>
              <a:rPr lang="de-DE" sz="1100" dirty="0">
                <a:solidFill>
                  <a:schemeClr val="accent1">
                    <a:lumMod val="90000"/>
                    <a:lumOff val="10000"/>
                  </a:schemeClr>
                </a:solidFill>
                <a:latin typeface="Calibri" pitchFamily="34" charset="0"/>
                <a:cs typeface="Calibri" pitchFamily="34" charset="0"/>
              </a:rPr>
              <a:t>https://www.aljazeera.net/news/ebusiness/2019/6/10/%D9%87%D9%84-%D8%AA%D8%AA%D9%85-%D8%A5%D8%B9%D8%A7%D8%AF%D8%A9-%D8%AA%D8%B4%D8%BA%D9%8A%D9%84-%D8%AE%D8%B7-%D8%A3%D9%86%D8%A7%D8%A8%D9%8A%D8%A8-%D8%A7%D9%84%D9%86%D9%81%D8%B7-%D8%A7%D9%84%D8%A3%D9%83%D8%AB%D8%B1-%D8%A3%D9%87%D9%85%D9%8A%D8%A9-%</a:t>
            </a:r>
            <a:r>
              <a:rPr lang="de-DE" sz="1100" dirty="0" smtClean="0">
                <a:solidFill>
                  <a:schemeClr val="accent1">
                    <a:lumMod val="90000"/>
                    <a:lumOff val="10000"/>
                  </a:schemeClr>
                </a:solidFill>
                <a:latin typeface="Calibri" pitchFamily="34" charset="0"/>
                <a:cs typeface="Calibri" pitchFamily="34" charset="0"/>
              </a:rPr>
              <a:t>D8%A8%D8%A7%D9%84%D9%85%D9%86%D8%B7%D9%82%D8%A9</a:t>
            </a:r>
            <a:endParaRPr lang="en-US" sz="1100" dirty="0">
              <a:solidFill>
                <a:schemeClr val="accent1">
                  <a:lumMod val="90000"/>
                  <a:lumOff val="10000"/>
                </a:schemeClr>
              </a:solidFill>
              <a:latin typeface="Calibri" pitchFamily="34" charset="0"/>
              <a:cs typeface="Calibri" pitchFamily="34" charset="0"/>
            </a:endParaRPr>
          </a:p>
        </p:txBody>
      </p:sp>
      <p:pic>
        <p:nvPicPr>
          <p:cNvPr id="5" name="Picture 4"/>
          <p:cNvPicPr/>
          <p:nvPr/>
        </p:nvPicPr>
        <p:blipFill>
          <a:blip r:embed="rId3" cstate="print">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7018873" y="1676400"/>
            <a:ext cx="4866743" cy="4114800"/>
          </a:xfrm>
          <a:prstGeom prst="rect">
            <a:avLst/>
          </a:prstGeom>
          <a:ln>
            <a:solidFill>
              <a:schemeClr val="accent1"/>
            </a:solidFill>
          </a:ln>
        </p:spPr>
      </p:pic>
      <p:pic>
        <p:nvPicPr>
          <p:cNvPr id="7" name="Picture 6" descr="حقل نفط في كركوك بالعراق (رويترز)"/>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9412" y="1676400"/>
            <a:ext cx="6516001" cy="4114800"/>
          </a:xfrm>
          <a:prstGeom prst="rect">
            <a:avLst/>
          </a:prstGeom>
          <a:noFill/>
          <a:ln>
            <a:noFill/>
          </a:ln>
        </p:spPr>
      </p:pic>
      <p:sp>
        <p:nvSpPr>
          <p:cNvPr id="6"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235</a:t>
            </a:fld>
            <a:endParaRPr lang="en-US" sz="1400">
              <a:solidFill>
                <a:schemeClr val="tx1"/>
              </a:solidFill>
            </a:endParaRPr>
          </a:p>
        </p:txBody>
      </p:sp>
    </p:spTree>
    <p:extLst>
      <p:ext uri="{BB962C8B-B14F-4D97-AF65-F5344CB8AC3E}">
        <p14:creationId xmlns:p14="http://schemas.microsoft.com/office/powerpoint/2010/main" xmlns="" val="137098797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012" y="685800"/>
            <a:ext cx="10896600" cy="4250394"/>
          </a:xfrm>
          <a:prstGeom prst="rect">
            <a:avLst/>
          </a:prstGeom>
        </p:spPr>
        <p:txBody>
          <a:bodyPr wrap="square">
            <a:spAutoFit/>
          </a:bodyPr>
          <a:lstStyle/>
          <a:p>
            <a:pPr algn="just" defTabSz="457200" rtl="1">
              <a:lnSpc>
                <a:spcPct val="115000"/>
              </a:lnSpc>
            </a:pPr>
            <a:r>
              <a:rPr lang="ar-SA" dirty="0">
                <a:latin typeface="GE SS Unique Light" pitchFamily="18" charset="-78"/>
                <a:ea typeface="GE SS Unique Light" pitchFamily="18" charset="-78"/>
                <a:cs typeface="GE SS Unique Light" pitchFamily="18" charset="-78"/>
              </a:rPr>
              <a:t>أنشئت البنية التحتية الأصلية خلال ثلاثينيات القرن الماضي، عندما نجح أنبوبان بحجم 12 بوصة في نقل النفط من كركوك إلى حيفا في فلسطين وإلى طرابلس في لبنان</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just" defTabSz="457200" rtl="1">
              <a:lnSpc>
                <a:spcPct val="115000"/>
              </a:lnSpc>
            </a:pPr>
            <a:endParaRPr lang="en-US" dirty="0">
              <a:latin typeface="GE SS Unique Light" pitchFamily="18" charset="-78"/>
              <a:ea typeface="GE SS Unique Light" pitchFamily="18" charset="-78"/>
              <a:cs typeface="GE SS Unique Light" pitchFamily="18" charset="-78"/>
            </a:endParaRPr>
          </a:p>
          <a:p>
            <a:pPr algn="r" defTabSz="457200" rtl="1"/>
            <a:r>
              <a:rPr lang="ar-SA" dirty="0">
                <a:latin typeface="GE SS Unique Light" pitchFamily="18" charset="-78"/>
                <a:ea typeface="GE SS Unique Light" pitchFamily="18" charset="-78"/>
                <a:cs typeface="GE SS Unique Light" pitchFamily="18" charset="-78"/>
              </a:rPr>
              <a:t>منشآت النفط في طرابلس تتألف من مصفاة ومصبّ يقع على بعد ثلاثة أميال شمال شرق عاصمة الشمال، ومساحته الإجمالية هي مليون م2</a:t>
            </a:r>
            <a:r>
              <a:rPr lang="ar-SA" dirty="0" smtClean="0">
                <a:latin typeface="GE SS Unique Light" pitchFamily="18" charset="-78"/>
                <a:ea typeface="GE SS Unique Light" pitchFamily="18" charset="-78"/>
                <a:cs typeface="GE SS Unique Light" pitchFamily="18" charset="-78"/>
              </a:rPr>
              <a:t>.</a:t>
            </a:r>
            <a:endParaRPr lang="en-US" dirty="0" smtClean="0">
              <a:latin typeface="GE SS Unique Light" pitchFamily="18" charset="-78"/>
              <a:ea typeface="GE SS Unique Light" pitchFamily="18" charset="-78"/>
              <a:cs typeface="GE SS Unique Light" pitchFamily="18" charset="-78"/>
            </a:endParaRPr>
          </a:p>
          <a:p>
            <a:pPr algn="r" defTabSz="457200" rtl="1"/>
            <a:endParaRPr lang="en-US" dirty="0">
              <a:latin typeface="GE SS Unique Light" pitchFamily="18" charset="-78"/>
              <a:ea typeface="GE SS Unique Light" pitchFamily="18" charset="-78"/>
              <a:cs typeface="GE SS Unique Light" pitchFamily="18" charset="-78"/>
            </a:endParaRPr>
          </a:p>
          <a:p>
            <a:pPr algn="r" defTabSz="457200" rtl="1"/>
            <a:r>
              <a:rPr lang="ar-SA" dirty="0">
                <a:latin typeface="GE SS Unique Light" pitchFamily="18" charset="-78"/>
                <a:ea typeface="GE SS Unique Light" pitchFamily="18" charset="-78"/>
                <a:cs typeface="GE SS Unique Light" pitchFamily="18" charset="-78"/>
              </a:rPr>
              <a:t>وفقًا للامتياز المصادق عليه في القانون الذي صدر بتاريخ 23/5/1931، قامت شركة نفط العراق ( </a:t>
            </a:r>
            <a:r>
              <a:rPr lang="en-US" dirty="0" smtClean="0">
                <a:latin typeface="GE SS Unique Light" pitchFamily="18" charset="-78"/>
                <a:ea typeface="GE SS Unique Light" pitchFamily="18" charset="-78"/>
                <a:cs typeface="GE SS Unique Light" pitchFamily="18" charset="-78"/>
              </a:rPr>
              <a:t>IPC</a:t>
            </a:r>
            <a:r>
              <a:rPr lang="ar-LB" dirty="0" smtClean="0">
                <a:latin typeface="GE SS Unique Light" pitchFamily="18" charset="-78"/>
                <a:ea typeface="GE SS Unique Light" pitchFamily="18" charset="-78"/>
                <a:cs typeface="GE SS Unique Light" pitchFamily="18" charset="-78"/>
              </a:rPr>
              <a:t>) </a:t>
            </a:r>
            <a:r>
              <a:rPr lang="en-US" dirty="0" smtClean="0">
                <a:latin typeface="GE SS Unique Light" pitchFamily="18" charset="-78"/>
                <a:ea typeface="GE SS Unique Light" pitchFamily="18" charset="-78"/>
                <a:cs typeface="GE SS Unique Light" pitchFamily="18" charset="-78"/>
              </a:rPr>
              <a:t> </a:t>
            </a:r>
            <a:r>
              <a:rPr lang="ar-SA" dirty="0">
                <a:latin typeface="GE SS Unique Light" pitchFamily="18" charset="-78"/>
                <a:ea typeface="GE SS Unique Light" pitchFamily="18" charset="-78"/>
                <a:cs typeface="GE SS Unique Light" pitchFamily="18" charset="-78"/>
              </a:rPr>
              <a:t>بنقل النفط الخام المنتج في كركوك - العراق وذلك من خلال خطوط أنابيب النفط الممتدة عبر سوريا إلى المصب في طرابلس لتصديره وتصفيته. وبعد تسع سنوات، جرى إنشاء المصفاة لتصفية النفط الخام المستورد عبر خطوط أنابيب من حقول كركوك بسعة 21000 برميل في اليوم. وتولت الحكومة اللبنانية إدارة هذه المنشآت في العام 1973</a:t>
            </a:r>
            <a:r>
              <a:rPr lang="ar-SA" dirty="0" smtClean="0">
                <a:latin typeface="GE SS Unique Light" pitchFamily="18" charset="-78"/>
                <a:ea typeface="GE SS Unique Light" pitchFamily="18" charset="-78"/>
                <a:cs typeface="GE SS Unique Light" pitchFamily="18" charset="-78"/>
              </a:rPr>
              <a:t>.</a:t>
            </a:r>
            <a:endParaRPr lang="ar-LB" dirty="0" smtClean="0">
              <a:latin typeface="Arial" panose="020B0604020202020204" pitchFamily="34" charset="0"/>
              <a:ea typeface="Times New Roman" panose="02020603050405020304" pitchFamily="18" charset="0"/>
            </a:endParaRPr>
          </a:p>
          <a:p>
            <a:pPr algn="just" defTabSz="457200" rtl="1">
              <a:lnSpc>
                <a:spcPct val="115000"/>
              </a:lnSpc>
              <a:spcBef>
                <a:spcPts val="1200"/>
              </a:spcBef>
            </a:pPr>
            <a:r>
              <a:rPr lang="ar-SA" dirty="0">
                <a:latin typeface="GE SS Unique Light" pitchFamily="18" charset="-78"/>
                <a:ea typeface="GE SS Unique Light" pitchFamily="18" charset="-78"/>
                <a:cs typeface="GE SS Unique Light" pitchFamily="18" charset="-78"/>
              </a:rPr>
              <a:t>واستُكمل خط طرابلس بخط أنابيب آخر في الخمسينيات، يستطيع أن ينقل نحو أربعمئة ألف برميل في اليوم</a:t>
            </a:r>
            <a:r>
              <a:rPr lang="en-US" dirty="0">
                <a:latin typeface="GE SS Unique Light" pitchFamily="18" charset="-78"/>
                <a:ea typeface="GE SS Unique Light" pitchFamily="18" charset="-78"/>
                <a:cs typeface="GE SS Unique Light" pitchFamily="18" charset="-78"/>
              </a:rPr>
              <a:t>.</a:t>
            </a:r>
          </a:p>
          <a:p>
            <a:pPr algn="just" defTabSz="457200" rtl="1">
              <a:lnSpc>
                <a:spcPct val="115000"/>
              </a:lnSpc>
              <a:spcBef>
                <a:spcPts val="1200"/>
              </a:spcBef>
            </a:pPr>
            <a:r>
              <a:rPr lang="ar-SA" dirty="0">
                <a:latin typeface="GE SS Unique Light" pitchFamily="18" charset="-78"/>
                <a:ea typeface="GE SS Unique Light" pitchFamily="18" charset="-78"/>
                <a:cs typeface="GE SS Unique Light" pitchFamily="18" charset="-78"/>
              </a:rPr>
              <a:t>في المقابل، أوقفت سوريا خط الأنابيب الذي يربط بين كركوك وطرابلس خلال حرب العراق وإيران في محاولة لدعم طهران ضد بغداد، وفق التقرير ذاته</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p:txBody>
      </p:sp>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236</a:t>
            </a:fld>
            <a:endParaRPr lang="en-US" sz="1400">
              <a:solidFill>
                <a:schemeClr val="tx1"/>
              </a:solidFill>
            </a:endParaRPr>
          </a:p>
        </p:txBody>
      </p:sp>
    </p:spTree>
    <p:extLst>
      <p:ext uri="{BB962C8B-B14F-4D97-AF65-F5344CB8AC3E}">
        <p14:creationId xmlns:p14="http://schemas.microsoft.com/office/powerpoint/2010/main" xmlns="" val="222574134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012" y="762000"/>
            <a:ext cx="10820401" cy="4650504"/>
          </a:xfrm>
          <a:prstGeom prst="rect">
            <a:avLst/>
          </a:prstGeom>
        </p:spPr>
        <p:txBody>
          <a:bodyPr wrap="square">
            <a:spAutoFit/>
          </a:bodyPr>
          <a:lstStyle/>
          <a:p>
            <a:pPr algn="r" defTabSz="457200" rtl="1">
              <a:lnSpc>
                <a:spcPct val="115000"/>
              </a:lnSpc>
              <a:tabLst>
                <a:tab pos="1260475" algn="l"/>
                <a:tab pos="457200" algn="l"/>
              </a:tabLst>
            </a:pPr>
            <a:r>
              <a:rPr lang="ar-SA" dirty="0">
                <a:latin typeface="GE SS Unique Light" pitchFamily="18" charset="-78"/>
                <a:ea typeface="GE SS Unique Light" pitchFamily="18" charset="-78"/>
                <a:cs typeface="GE SS Unique Light" pitchFamily="18" charset="-78"/>
              </a:rPr>
              <a:t>شارك مسؤولون من لبنان وسوريا والعراق في محادثات لإعادة تشغيل خط الأنابيب المتوقّف، الذي كان يربط بين حقول النفط بالقرب من كركوك في العراق ومدينة طرابلس الساحلية في لبنان، فهل سيتم تشغيل الخط الأكثر أهمية بمنطقة الشرق الأوسط؟</a:t>
            </a:r>
            <a:endParaRPr lang="en-US" dirty="0">
              <a:latin typeface="GE SS Unique Light" pitchFamily="18" charset="-78"/>
              <a:ea typeface="GE SS Unique Light" pitchFamily="18" charset="-78"/>
              <a:cs typeface="GE SS Unique Light" pitchFamily="18" charset="-78"/>
            </a:endParaRPr>
          </a:p>
          <a:p>
            <a:pPr algn="r" defTabSz="457200" rtl="1">
              <a:lnSpc>
                <a:spcPct val="115000"/>
              </a:lnSpc>
              <a:tabLst>
                <a:tab pos="1260475" algn="l"/>
                <a:tab pos="457200" algn="l"/>
              </a:tabLst>
            </a:pPr>
            <a:endParaRPr lang="ar-LB" dirty="0" smtClean="0">
              <a:latin typeface="GE SS Unique Light" pitchFamily="18" charset="-78"/>
              <a:ea typeface="GE SS Unique Light" pitchFamily="18" charset="-78"/>
              <a:cs typeface="GE SS Unique Light" pitchFamily="18" charset="-78"/>
            </a:endParaRPr>
          </a:p>
          <a:p>
            <a:pPr algn="r" defTabSz="457200" rtl="1">
              <a:lnSpc>
                <a:spcPct val="115000"/>
              </a:lnSpc>
              <a:tabLst>
                <a:tab pos="1260475" algn="l"/>
                <a:tab pos="457200" algn="l"/>
              </a:tabLst>
            </a:pPr>
            <a:r>
              <a:rPr lang="ar-SA" dirty="0" smtClean="0">
                <a:latin typeface="GE SS Unique Light" pitchFamily="18" charset="-78"/>
                <a:ea typeface="GE SS Unique Light" pitchFamily="18" charset="-78"/>
                <a:cs typeface="GE SS Unique Light" pitchFamily="18" charset="-78"/>
              </a:rPr>
              <a:t>يقول </a:t>
            </a:r>
            <a:r>
              <a:rPr lang="ar-SA" dirty="0">
                <a:latin typeface="GE SS Unique Light" pitchFamily="18" charset="-78"/>
                <a:ea typeface="GE SS Unique Light" pitchFamily="18" charset="-78"/>
                <a:cs typeface="GE SS Unique Light" pitchFamily="18" charset="-78"/>
              </a:rPr>
              <a:t>تقرير </a:t>
            </a:r>
            <a:r>
              <a:rPr lang="ar-SA" b="1" dirty="0">
                <a:latin typeface="GE SS Unique Light" pitchFamily="18" charset="-78"/>
                <a:ea typeface="GE SS Unique Light" pitchFamily="18" charset="-78"/>
                <a:cs typeface="GE SS Unique Light" pitchFamily="18" charset="-78"/>
              </a:rPr>
              <a:t>بموقع "أويل برايس" الأميركي</a:t>
            </a:r>
            <a:r>
              <a:rPr lang="ar-SA" dirty="0">
                <a:latin typeface="GE SS Unique Light" pitchFamily="18" charset="-78"/>
                <a:ea typeface="GE SS Unique Light" pitchFamily="18" charset="-78"/>
                <a:cs typeface="GE SS Unique Light" pitchFamily="18" charset="-78"/>
              </a:rPr>
              <a:t> إن إعادة تشغيل خط الأنابيب كركوك-طرابلس ستؤدي إلى عواقب سياسية واقتصادية وإستراتيجية طويلة المدى بالنسبة للدول المعنية وللمنطقة ككل</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defTabSz="457200" rtl="1">
              <a:lnSpc>
                <a:spcPct val="115000"/>
              </a:lnSpc>
              <a:tabLst>
                <a:tab pos="1260475" algn="l"/>
                <a:tab pos="457200" algn="l"/>
              </a:tabLst>
            </a:pPr>
            <a:endParaRPr lang="ar-LB" dirty="0">
              <a:latin typeface="GE SS Unique Light" pitchFamily="18" charset="-78"/>
              <a:ea typeface="GE SS Unique Light" pitchFamily="18" charset="-78"/>
              <a:cs typeface="GE SS Unique Light" pitchFamily="18" charset="-78"/>
            </a:endParaRPr>
          </a:p>
          <a:p>
            <a:pPr marL="285750" indent="-285750" algn="r" defTabSz="457200" rtl="1">
              <a:spcBef>
                <a:spcPts val="1200"/>
              </a:spcBef>
              <a:spcAft>
                <a:spcPts val="800"/>
              </a:spcAft>
              <a:tabLst>
                <a:tab pos="360045" algn="l"/>
              </a:tabLst>
            </a:pPr>
            <a:r>
              <a:rPr lang="ar-SA" b="1" i="1" u="sng" dirty="0">
                <a:latin typeface="GE SS Unique Light" pitchFamily="18" charset="-78"/>
                <a:ea typeface="GE SS Unique Light" pitchFamily="18" charset="-78"/>
                <a:cs typeface="GE SS Unique Light" pitchFamily="18" charset="-78"/>
              </a:rPr>
              <a:t>الحضور </a:t>
            </a:r>
            <a:r>
              <a:rPr lang="ar-SA" b="1" i="1" u="sng" dirty="0" smtClean="0">
                <a:latin typeface="GE SS Unique Light" pitchFamily="18" charset="-78"/>
                <a:ea typeface="GE SS Unique Light" pitchFamily="18" charset="-78"/>
                <a:cs typeface="GE SS Unique Light" pitchFamily="18" charset="-78"/>
              </a:rPr>
              <a:t>الروسي</a:t>
            </a:r>
            <a:endParaRPr lang="ar-LB" b="1" dirty="0" smtClean="0">
              <a:latin typeface="GE SS Unique Light" pitchFamily="18" charset="-78"/>
              <a:ea typeface="GE SS Unique Light" pitchFamily="18" charset="-78"/>
              <a:cs typeface="GE SS Unique Light" pitchFamily="18" charset="-78"/>
            </a:endParaRPr>
          </a:p>
          <a:p>
            <a:pPr algn="r" defTabSz="457200" rtl="1">
              <a:spcBef>
                <a:spcPts val="1200"/>
              </a:spcBef>
              <a:spcAft>
                <a:spcPts val="800"/>
              </a:spcAft>
              <a:tabLst>
                <a:tab pos="360045" algn="l"/>
              </a:tabLst>
            </a:pPr>
            <a:r>
              <a:rPr lang="ar-SA" dirty="0" smtClean="0">
                <a:latin typeface="GE SS Unique Light" pitchFamily="18" charset="-78"/>
                <a:ea typeface="GE SS Unique Light" pitchFamily="18" charset="-78"/>
                <a:cs typeface="GE SS Unique Light" pitchFamily="18" charset="-78"/>
              </a:rPr>
              <a:t>ويضيف </a:t>
            </a:r>
            <a:r>
              <a:rPr lang="ar-SA" dirty="0">
                <a:latin typeface="GE SS Unique Light" pitchFamily="18" charset="-78"/>
                <a:ea typeface="GE SS Unique Light" pitchFamily="18" charset="-78"/>
                <a:cs typeface="GE SS Unique Light" pitchFamily="18" charset="-78"/>
              </a:rPr>
              <a:t>كاتب التقرير أنه في حين أن مشاركة إيران في السياسة الإقليمية كانت ضرورية لتهيئة البيئة المناسبة للتعاون، فقد أثبتت مشاركة روسيا مدى أهميّتها هي الأخرى</a:t>
            </a:r>
            <a:r>
              <a:rPr lang="de-DE" dirty="0">
                <a:latin typeface="GE SS Unique Light" pitchFamily="18" charset="-78"/>
                <a:ea typeface="GE SS Unique Light" pitchFamily="18" charset="-78"/>
                <a:cs typeface="GE SS Unique Light" pitchFamily="18" charset="-78"/>
              </a:rPr>
              <a:t>.</a:t>
            </a:r>
          </a:p>
          <a:p>
            <a:pPr algn="just" defTabSz="457200" rtl="1">
              <a:lnSpc>
                <a:spcPct val="120000"/>
              </a:lnSpc>
              <a:spcAft>
                <a:spcPts val="400"/>
              </a:spcAft>
              <a:tabLst>
                <a:tab pos="1260475" algn="l"/>
              </a:tabLst>
            </a:pPr>
            <a:endParaRPr lang="en-US" sz="1100" dirty="0">
              <a:latin typeface="GE SS Unique Light" pitchFamily="18" charset="-78"/>
              <a:ea typeface="GE SS Unique Light" pitchFamily="18" charset="-78"/>
              <a:cs typeface="GE SS Unique Light" pitchFamily="18" charset="-78"/>
            </a:endParaRPr>
          </a:p>
          <a:p>
            <a:pPr algn="just" defTabSz="457200" rtl="1">
              <a:lnSpc>
                <a:spcPct val="120000"/>
              </a:lnSpc>
              <a:spcAft>
                <a:spcPts val="400"/>
              </a:spcAft>
              <a:tabLst>
                <a:tab pos="1260475" algn="l"/>
              </a:tabLst>
            </a:pPr>
            <a:r>
              <a:rPr lang="ar-SA" dirty="0">
                <a:latin typeface="GE SS Unique Light" pitchFamily="18" charset="-78"/>
                <a:ea typeface="GE SS Unique Light" pitchFamily="18" charset="-78"/>
                <a:cs typeface="GE SS Unique Light" pitchFamily="18" charset="-78"/>
              </a:rPr>
              <a:t>ومثّل قرار الكرملين بالمشاركة في الحرب بسوريا إلى جانب قوات الأسد نقطة محورية في إعادة السيطرة على المناطق الضرورية لشروع خط أنابيب كركوك-طرابلس في العمل</a:t>
            </a:r>
            <a:r>
              <a:rPr lang="de-DE" dirty="0">
                <a:latin typeface="GE SS Unique Light" pitchFamily="18" charset="-78"/>
                <a:ea typeface="GE SS Unique Light" pitchFamily="18" charset="-78"/>
                <a:cs typeface="GE SS Unique Light" pitchFamily="18" charset="-78"/>
              </a:rPr>
              <a:t>.</a:t>
            </a:r>
            <a:endParaRPr lang="en-US" dirty="0">
              <a:latin typeface="GE SS Unique Light" pitchFamily="18" charset="-78"/>
              <a:ea typeface="GE SS Unique Light" pitchFamily="18" charset="-78"/>
              <a:cs typeface="GE SS Unique Light" pitchFamily="18" charset="-78"/>
            </a:endParaRPr>
          </a:p>
          <a:p>
            <a:pPr algn="just" defTabSz="457200" rtl="1">
              <a:lnSpc>
                <a:spcPct val="120000"/>
              </a:lnSpc>
              <a:spcAft>
                <a:spcPts val="400"/>
              </a:spcAft>
              <a:tabLst>
                <a:tab pos="1260475" algn="l"/>
              </a:tabLst>
            </a:pPr>
            <a:r>
              <a:rPr lang="ar-SA" dirty="0">
                <a:latin typeface="GE SS Unique Light" pitchFamily="18" charset="-78"/>
                <a:ea typeface="GE SS Unique Light" pitchFamily="18" charset="-78"/>
                <a:cs typeface="GE SS Unique Light" pitchFamily="18" charset="-78"/>
              </a:rPr>
              <a:t>وفضلا عن ذلك، أقامت موسكو علاقات سياسية جيدة مع كل من العراق ولبنان لتصبح وسيطا لتسهيل التوصل إلى اتفاق</a:t>
            </a:r>
            <a:r>
              <a:rPr lang="de-DE" dirty="0" smtClean="0">
                <a:latin typeface="GE SS Unique Light" pitchFamily="18" charset="-78"/>
                <a:ea typeface="GE SS Unique Light" pitchFamily="18" charset="-78"/>
                <a:cs typeface="GE SS Unique Light" pitchFamily="18" charset="-78"/>
              </a:rPr>
              <a:t>.</a:t>
            </a:r>
            <a:endParaRPr lang="en-US" dirty="0">
              <a:latin typeface="GE SS Unique Light" pitchFamily="18" charset="-78"/>
              <a:ea typeface="GE SS Unique Light" pitchFamily="18" charset="-78"/>
              <a:cs typeface="GE SS Unique Light" pitchFamily="18" charset="-78"/>
            </a:endParaRPr>
          </a:p>
        </p:txBody>
      </p:sp>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237</a:t>
            </a:fld>
            <a:endParaRPr lang="en-US" sz="1400">
              <a:solidFill>
                <a:schemeClr val="tx1"/>
              </a:solidFill>
            </a:endParaRPr>
          </a:p>
        </p:txBody>
      </p:sp>
    </p:spTree>
    <p:extLst>
      <p:ext uri="{BB962C8B-B14F-4D97-AF65-F5344CB8AC3E}">
        <p14:creationId xmlns:p14="http://schemas.microsoft.com/office/powerpoint/2010/main" xmlns="" val="100222311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012" y="857250"/>
            <a:ext cx="10896600" cy="3717941"/>
          </a:xfrm>
          <a:prstGeom prst="rect">
            <a:avLst/>
          </a:prstGeom>
        </p:spPr>
        <p:txBody>
          <a:bodyPr wrap="square">
            <a:spAutoFit/>
          </a:bodyPr>
          <a:lstStyle/>
          <a:p>
            <a:pPr algn="r" defTabSz="457200" rtl="1">
              <a:spcBef>
                <a:spcPts val="1200"/>
              </a:spcBef>
            </a:pPr>
            <a:r>
              <a:rPr lang="ar-SA" dirty="0">
                <a:latin typeface="GE SS Unique Light" pitchFamily="18" charset="-78"/>
                <a:ea typeface="GE SS Unique Light" pitchFamily="18" charset="-78"/>
                <a:cs typeface="GE SS Unique Light" pitchFamily="18" charset="-78"/>
              </a:rPr>
              <a:t>وبحسب التقرير، كانت مشاركة "روسنفت" مهمة من أجل تعزيز جهود موسكو في المنطقة، حيث تحظى شركة الطاقة الروسية العملاقة بعلاقات جيدة مع الحكومة العراقية، كما تدير عدة حقول نفطية، إلى جانب خط أنابيب كركوك-جيهان</a:t>
            </a:r>
            <a:r>
              <a:rPr lang="de-DE"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defTabSz="457200" rtl="1">
              <a:spcBef>
                <a:spcPts val="1200"/>
              </a:spcBef>
            </a:pPr>
            <a:endParaRPr lang="en-US" dirty="0">
              <a:latin typeface="GE SS Unique Light" pitchFamily="18" charset="-78"/>
              <a:ea typeface="GE SS Unique Light" pitchFamily="18" charset="-78"/>
              <a:cs typeface="GE SS Unique Light" pitchFamily="18" charset="-78"/>
            </a:endParaRPr>
          </a:p>
          <a:p>
            <a:pPr algn="r" defTabSz="457200" rtl="1">
              <a:spcBef>
                <a:spcPts val="1200"/>
              </a:spcBef>
            </a:pPr>
            <a:r>
              <a:rPr lang="ar-SA" dirty="0" smtClean="0">
                <a:latin typeface="GE SS Unique Light" pitchFamily="18" charset="-78"/>
                <a:ea typeface="GE SS Unique Light" pitchFamily="18" charset="-78"/>
                <a:cs typeface="GE SS Unique Light" pitchFamily="18" charset="-78"/>
              </a:rPr>
              <a:t>وكانت </a:t>
            </a:r>
            <a:r>
              <a:rPr lang="ar-SA" dirty="0">
                <a:latin typeface="GE SS Unique Light" pitchFamily="18" charset="-78"/>
                <a:ea typeface="GE SS Unique Light" pitchFamily="18" charset="-78"/>
                <a:cs typeface="GE SS Unique Light" pitchFamily="18" charset="-78"/>
              </a:rPr>
              <a:t>المشاركة الروسية –كما يضيف التقرير- مهمة لدفع الدول العربية للنظر في تجديد خط الأنابيب القديم بين كركوك وطرابلس</a:t>
            </a:r>
            <a:r>
              <a:rPr lang="en-US" dirty="0">
                <a:latin typeface="GE SS Unique Light" pitchFamily="18" charset="-78"/>
                <a:ea typeface="GE SS Unique Light" pitchFamily="18" charset="-78"/>
                <a:cs typeface="GE SS Unique Light" pitchFamily="18" charset="-78"/>
              </a:rPr>
              <a:t>.</a:t>
            </a:r>
          </a:p>
          <a:p>
            <a:pPr algn="r" defTabSz="457200" rtl="1">
              <a:spcBef>
                <a:spcPts val="1200"/>
              </a:spcBef>
            </a:pPr>
            <a:r>
              <a:rPr lang="ar-SA" dirty="0">
                <a:latin typeface="GE SS Unique Light" pitchFamily="18" charset="-78"/>
                <a:ea typeface="GE SS Unique Light" pitchFamily="18" charset="-78"/>
                <a:cs typeface="GE SS Unique Light" pitchFamily="18" charset="-78"/>
              </a:rPr>
              <a:t>ويرى التقرير أن خط الأنابيب الجديد سيعزز الروابط السياسية بين الدول المشاركة لعقود من الزمن بفضل الاعتماد المتبادل في ما يتعلق بأمن الطاقة والمصالح الاقتصادية لصادرات الطاقة</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defTabSz="457200" rtl="1">
              <a:spcBef>
                <a:spcPts val="1200"/>
              </a:spcBef>
            </a:pPr>
            <a:endParaRPr lang="en-US" dirty="0">
              <a:latin typeface="GE SS Unique Light" pitchFamily="18" charset="-78"/>
              <a:ea typeface="GE SS Unique Light" pitchFamily="18" charset="-78"/>
              <a:cs typeface="GE SS Unique Light" pitchFamily="18" charset="-78"/>
            </a:endParaRPr>
          </a:p>
          <a:p>
            <a:pPr algn="r" defTabSz="457200" rtl="1">
              <a:spcBef>
                <a:spcPts val="1200"/>
              </a:spcBef>
              <a:spcAft>
                <a:spcPts val="600"/>
              </a:spcAft>
              <a:tabLst>
                <a:tab pos="431800" algn="l"/>
              </a:tabLst>
            </a:pPr>
            <a:r>
              <a:rPr lang="ar-SA" b="1" u="sng" dirty="0" smtClean="0">
                <a:latin typeface="GE SS Unique Light" pitchFamily="18" charset="-78"/>
                <a:ea typeface="GE SS Unique Light" pitchFamily="18" charset="-78"/>
                <a:cs typeface="GE SS Unique Light" pitchFamily="18" charset="-78"/>
              </a:rPr>
              <a:t>عدم </a:t>
            </a:r>
            <a:r>
              <a:rPr lang="ar-SA" b="1" u="sng" dirty="0" smtClean="0">
                <a:latin typeface="GE SS Unique Light" pitchFamily="18" charset="-78"/>
                <a:ea typeface="GE SS Unique Light" pitchFamily="18" charset="-78"/>
                <a:cs typeface="GE SS Unique Light" pitchFamily="18" charset="-78"/>
              </a:rPr>
              <a:t>اليقين</a:t>
            </a:r>
            <a:r>
              <a:rPr lang="de-DE" dirty="0">
                <a:latin typeface="GE SS Unique Light" pitchFamily="18" charset="-78"/>
                <a:ea typeface="GE SS Unique Light" pitchFamily="18" charset="-78"/>
                <a:cs typeface="GE SS Unique Light" pitchFamily="18" charset="-78"/>
              </a:rPr>
              <a:t/>
            </a:r>
            <a:br>
              <a:rPr lang="de-DE" dirty="0">
                <a:latin typeface="GE SS Unique Light" pitchFamily="18" charset="-78"/>
                <a:ea typeface="GE SS Unique Light" pitchFamily="18" charset="-78"/>
                <a:cs typeface="GE SS Unique Light" pitchFamily="18" charset="-78"/>
              </a:rPr>
            </a:br>
            <a:r>
              <a:rPr lang="ar-SA" dirty="0">
                <a:latin typeface="GE SS Unique Light" pitchFamily="18" charset="-78"/>
                <a:ea typeface="GE SS Unique Light" pitchFamily="18" charset="-78"/>
                <a:cs typeface="GE SS Unique Light" pitchFamily="18" charset="-78"/>
              </a:rPr>
              <a:t>أوضح كاتب التقرير أنه رغم وجود النية لإعادة تنشيط خط الأنابيب القديم بين كركوك وطرابلس، فإنه لم يتّضح بعد إذا كان هذا المشروع سيُنجز فعلا</a:t>
            </a:r>
            <a:r>
              <a:rPr lang="de-DE" dirty="0">
                <a:latin typeface="GE SS Unique Light" pitchFamily="18" charset="-78"/>
                <a:ea typeface="GE SS Unique Light" pitchFamily="18" charset="-78"/>
                <a:cs typeface="GE SS Unique Light" pitchFamily="18" charset="-78"/>
              </a:rPr>
              <a:t>.</a:t>
            </a:r>
            <a:endParaRPr lang="en-US" dirty="0">
              <a:latin typeface="GE SS Unique Light" pitchFamily="18" charset="-78"/>
              <a:ea typeface="GE SS Unique Light" pitchFamily="18" charset="-78"/>
              <a:cs typeface="GE SS Unique Light" pitchFamily="18" charset="-78"/>
            </a:endParaRPr>
          </a:p>
          <a:p>
            <a:pPr algn="just" defTabSz="457200" rtl="1">
              <a:lnSpc>
                <a:spcPct val="120000"/>
              </a:lnSpc>
              <a:spcAft>
                <a:spcPts val="400"/>
              </a:spcAft>
              <a:tabLst>
                <a:tab pos="1260475" algn="l"/>
              </a:tabLst>
            </a:pPr>
            <a:r>
              <a:rPr lang="de-DE" sz="1550" dirty="0" smtClean="0">
                <a:solidFill>
                  <a:srgbClr val="333333"/>
                </a:solidFill>
                <a:latin typeface="Arial" panose="020B0604020202020204" pitchFamily="34" charset="0"/>
                <a:ea typeface="Times New Roman" panose="02020603050405020304" pitchFamily="18" charset="0"/>
                <a:cs typeface="Traditional Arabic" panose="02020603050405020304" pitchFamily="18" charset="-78"/>
              </a:rPr>
              <a:t>.</a:t>
            </a:r>
            <a:endParaRPr lang="en-US" sz="1100"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p:txBody>
      </p:sp>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238</a:t>
            </a:fld>
            <a:endParaRPr lang="en-US" sz="1400">
              <a:solidFill>
                <a:schemeClr val="tx1"/>
              </a:solidFill>
            </a:endParaRPr>
          </a:p>
        </p:txBody>
      </p:sp>
    </p:spTree>
    <p:extLst>
      <p:ext uri="{BB962C8B-B14F-4D97-AF65-F5344CB8AC3E}">
        <p14:creationId xmlns:p14="http://schemas.microsoft.com/office/powerpoint/2010/main" xmlns="" val="187800233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3168332" y="34132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168332" y="2235368"/>
            <a:ext cx="5852160" cy="1015663"/>
          </a:xfrm>
          <a:prstGeom prst="rect">
            <a:avLst/>
          </a:prstGeom>
          <a:noFill/>
        </p:spPr>
        <p:txBody>
          <a:bodyPr wrap="square" rtlCol="0" anchor="ctr">
            <a:spAutoFit/>
          </a:bodyPr>
          <a:lstStyle/>
          <a:p>
            <a:pPr algn="ctr"/>
            <a:r>
              <a:rPr lang="ar-LB" sz="6000" b="1" dirty="0" smtClean="0">
                <a:solidFill>
                  <a:schemeClr val="accent1">
                    <a:lumMod val="90000"/>
                    <a:lumOff val="10000"/>
                  </a:schemeClr>
                </a:solidFill>
                <a:effectLst>
                  <a:outerShdw blurRad="38100" dist="38100" dir="2700000" algn="tl">
                    <a:srgbClr val="000000">
                      <a:alpha val="43137"/>
                    </a:srgbClr>
                  </a:outerShdw>
                </a:effectLst>
                <a:latin typeface="ae_AlHor" panose="02060603050605020204" pitchFamily="18" charset="-78"/>
                <a:cs typeface="ae_AlHor" panose="02060603050605020204" pitchFamily="18" charset="-78"/>
              </a:rPr>
              <a:t>جزاكم الله خيراً</a:t>
            </a:r>
            <a:endParaRPr lang="fr-FR" sz="6000" b="1" dirty="0">
              <a:solidFill>
                <a:schemeClr val="accent1">
                  <a:lumMod val="90000"/>
                  <a:lumOff val="10000"/>
                </a:schemeClr>
              </a:solidFill>
              <a:effectLst>
                <a:outerShdw blurRad="38100" dist="38100" dir="2700000" algn="tl">
                  <a:srgbClr val="000000">
                    <a:alpha val="43137"/>
                  </a:srgbClr>
                </a:outerShdw>
              </a:effectLst>
              <a:latin typeface="ae_AlHor" panose="02060603050605020204" pitchFamily="18" charset="-78"/>
              <a:cs typeface="ae_AlHor" panose="02060603050605020204" pitchFamily="18" charset="-78"/>
            </a:endParaRPr>
          </a:p>
        </p:txBody>
      </p:sp>
    </p:spTree>
    <p:extLst>
      <p:ext uri="{BB962C8B-B14F-4D97-AF65-F5344CB8AC3E}">
        <p14:creationId xmlns:p14="http://schemas.microsoft.com/office/powerpoint/2010/main" xmlns="" val="2924918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2" y="1143000"/>
            <a:ext cx="10744200" cy="5029200"/>
          </a:xfrm>
        </p:spPr>
        <p:txBody>
          <a:bodyPr>
            <a:noAutofit/>
          </a:bodyPr>
          <a:lstStyle/>
          <a:p>
            <a:pPr algn="r" rtl="1"/>
            <a:r>
              <a:rPr lang="ar-SA" sz="2000" b="1" dirty="0"/>
              <a:t>الاستهلاك </a:t>
            </a:r>
            <a:r>
              <a:rPr lang="ar-SA" sz="2000" b="1" dirty="0" smtClean="0"/>
              <a:t>الخاص</a:t>
            </a:r>
            <a:endParaRPr lang="ar-LB" sz="2000" b="1" dirty="0" smtClean="0"/>
          </a:p>
          <a:p>
            <a:pPr algn="r" rtl="1"/>
            <a:r>
              <a:rPr lang="ar-LB" sz="1800" dirty="0" smtClean="0"/>
              <a:t>مع</a:t>
            </a:r>
            <a:r>
              <a:rPr lang="ar-SA" sz="1800" dirty="0" smtClean="0"/>
              <a:t> </a:t>
            </a:r>
            <a:r>
              <a:rPr lang="ar-SA" sz="1800" dirty="0"/>
              <a:t>زيادة الاستهلاك الخاص، هناك حاجة للمزيد من </a:t>
            </a:r>
            <a:r>
              <a:rPr lang="ar-SA" sz="1800" dirty="0" smtClean="0"/>
              <a:t>السلع</a:t>
            </a:r>
            <a:endParaRPr lang="ar-LB" sz="1800" dirty="0" smtClean="0"/>
          </a:p>
          <a:p>
            <a:pPr algn="r" rtl="1"/>
            <a:r>
              <a:rPr lang="ar-SA" sz="1800" dirty="0" smtClean="0"/>
              <a:t> </a:t>
            </a:r>
            <a:r>
              <a:rPr lang="ar-SA" sz="1800" dirty="0"/>
              <a:t>في أوقات الركود ، يمكن أن يؤدي هذا إلى إحياء الاقتصاد </a:t>
            </a:r>
            <a:endParaRPr lang="ar-LB" sz="1800" dirty="0"/>
          </a:p>
          <a:p>
            <a:pPr algn="r" rtl="1"/>
            <a:r>
              <a:rPr lang="ar-SA" sz="1800" dirty="0" smtClean="0"/>
              <a:t>إذا </a:t>
            </a:r>
            <a:r>
              <a:rPr lang="ar-SA" sz="1800" dirty="0"/>
              <a:t>كان هناك المزيد من السلع في الطلب سيتم إنتاج </a:t>
            </a:r>
            <a:r>
              <a:rPr lang="ar-SA" sz="1800" dirty="0" smtClean="0"/>
              <a:t>المزيد</a:t>
            </a:r>
            <a:r>
              <a:rPr lang="ar-LB" sz="1800" dirty="0" smtClean="0"/>
              <a:t>, و</a:t>
            </a:r>
            <a:r>
              <a:rPr lang="ar-SA" sz="1800" dirty="0" smtClean="0"/>
              <a:t>التوسع </a:t>
            </a:r>
            <a:r>
              <a:rPr lang="ar-SA" sz="1800" dirty="0"/>
              <a:t>في الإنتاج يخلق الوظائف، </a:t>
            </a:r>
            <a:r>
              <a:rPr lang="ar-SA" sz="1800" dirty="0" smtClean="0"/>
              <a:t>إلخ</a:t>
            </a:r>
            <a:endParaRPr lang="ar-LB" sz="1800" dirty="0" smtClean="0"/>
          </a:p>
          <a:p>
            <a:pPr algn="r" rtl="1"/>
            <a:r>
              <a:rPr lang="ar-SA" sz="1800" dirty="0" smtClean="0"/>
              <a:t>في </a:t>
            </a:r>
            <a:r>
              <a:rPr lang="ar-SA" sz="1800" dirty="0"/>
              <a:t>المحاكاة، يعتمد الاستهلاك الخاص على الدخل </a:t>
            </a:r>
            <a:r>
              <a:rPr lang="ar-SA" sz="1800" dirty="0" smtClean="0"/>
              <a:t>المتاح</a:t>
            </a:r>
            <a:r>
              <a:rPr lang="ar-LB" sz="1800" dirty="0" smtClean="0"/>
              <a:t>, </a:t>
            </a:r>
            <a:r>
              <a:rPr lang="ar-SA" sz="1800" dirty="0" smtClean="0"/>
              <a:t>ومن </a:t>
            </a:r>
            <a:r>
              <a:rPr lang="ar-SA" sz="1800" dirty="0"/>
              <a:t>الضرائب </a:t>
            </a:r>
            <a:r>
              <a:rPr lang="ar-SA" sz="1800" dirty="0" smtClean="0"/>
              <a:t>المباشرة</a:t>
            </a:r>
            <a:endParaRPr lang="ar-LB" sz="1800" dirty="0" smtClean="0"/>
          </a:p>
          <a:p>
            <a:pPr algn="r" rtl="1"/>
            <a:r>
              <a:rPr lang="ar-SA" sz="1800" dirty="0" smtClean="0"/>
              <a:t>نتائج </a:t>
            </a:r>
            <a:r>
              <a:rPr lang="ar-SA" sz="1800" dirty="0"/>
              <a:t>الاستهلاك الخاص تكون من التحويلات والضرائب غير </a:t>
            </a:r>
            <a:r>
              <a:rPr lang="ar-SA" sz="1800" dirty="0" smtClean="0"/>
              <a:t>المباشرة</a:t>
            </a:r>
            <a:endParaRPr lang="ar-LB" sz="1800" dirty="0" smtClean="0"/>
          </a:p>
          <a:p>
            <a:pPr algn="r" rtl="1"/>
            <a:endParaRPr lang="ar-LB" sz="1800" dirty="0"/>
          </a:p>
          <a:p>
            <a:pPr algn="r" rtl="1"/>
            <a:r>
              <a:rPr lang="ar-SA" sz="2000" b="1" dirty="0"/>
              <a:t>استهلاك </a:t>
            </a:r>
            <a:r>
              <a:rPr lang="ar-SA" sz="2000" b="1" dirty="0" smtClean="0"/>
              <a:t>الدولة</a:t>
            </a:r>
            <a:endParaRPr lang="ar-LB" sz="2000" b="1" dirty="0" smtClean="0"/>
          </a:p>
          <a:p>
            <a:pPr algn="r" rtl="1"/>
            <a:r>
              <a:rPr lang="ar-SA" sz="1800" dirty="0" smtClean="0"/>
              <a:t>تمول </a:t>
            </a:r>
            <a:r>
              <a:rPr lang="ar-SA" sz="1800" dirty="0"/>
              <a:t>الدولة نفسها بشكل رئيسي من خلال </a:t>
            </a:r>
            <a:r>
              <a:rPr lang="ar-SA" sz="1800" dirty="0" smtClean="0"/>
              <a:t>الضرائب </a:t>
            </a:r>
            <a:endParaRPr lang="ar-LB" sz="1800" dirty="0" smtClean="0"/>
          </a:p>
          <a:p>
            <a:pPr algn="r" rtl="1"/>
            <a:r>
              <a:rPr lang="ar-SA" sz="1800" dirty="0" smtClean="0"/>
              <a:t>وفقا </a:t>
            </a:r>
            <a:r>
              <a:rPr lang="ar-SA" sz="1800" dirty="0"/>
              <a:t>لآدم سميث ، يجب على الدولة عدم التدخل في الاقتصاد لأن ذلك سيتم تلقائيا من خلال </a:t>
            </a:r>
            <a:r>
              <a:rPr lang="ar-SA" sz="1800" dirty="0" smtClean="0"/>
              <a:t>الموازنة </a:t>
            </a:r>
            <a:endParaRPr lang="ar-LB" sz="1800" dirty="0" smtClean="0"/>
          </a:p>
          <a:p>
            <a:pPr algn="r" rtl="1"/>
            <a:r>
              <a:rPr lang="ar-SA" sz="1800" dirty="0" smtClean="0"/>
              <a:t>وفقا </a:t>
            </a:r>
            <a:r>
              <a:rPr lang="ar-SA" sz="1800" dirty="0"/>
              <a:t>للخبير الاقتصادي كينز، ينبغي على الدولة اتباع سياسة نشطة للطلب</a:t>
            </a:r>
            <a:r>
              <a:rPr lang="ar-SA" sz="1800" dirty="0" smtClean="0"/>
              <a:t>،</a:t>
            </a:r>
            <a:endParaRPr lang="ar-LB" sz="1800" dirty="0" smtClean="0"/>
          </a:p>
          <a:p>
            <a:pPr lvl="1" algn="r" rtl="1"/>
            <a:r>
              <a:rPr lang="ar-SA" sz="1600" dirty="0" smtClean="0"/>
              <a:t>أي </a:t>
            </a:r>
            <a:r>
              <a:rPr lang="ar-SA" sz="1600" dirty="0"/>
              <a:t>في أوقات ضعف النشاط الاقتصادي، تعزيز الاقتصاد من خلال العمل كمشتري للسلع في السوق (السياسة المالية لمواجهة التقلبات الدورية</a:t>
            </a:r>
            <a:r>
              <a:rPr lang="ar-SA" sz="1600" dirty="0" smtClean="0"/>
              <a:t>)</a:t>
            </a:r>
            <a:endParaRPr lang="ar-LB" sz="1600" dirty="0" smtClean="0"/>
          </a:p>
          <a:p>
            <a:pPr algn="r" rtl="1"/>
            <a:r>
              <a:rPr lang="ar-SA" sz="1800" dirty="0" smtClean="0"/>
              <a:t> </a:t>
            </a:r>
            <a:r>
              <a:rPr lang="ar-SA" sz="1800" dirty="0"/>
              <a:t>في المقابل، هناك سياسة الى جانب </a:t>
            </a:r>
            <a:r>
              <a:rPr lang="ar-SA" sz="1800" dirty="0" smtClean="0"/>
              <a:t>العرض، </a:t>
            </a:r>
            <a:r>
              <a:rPr lang="ar-SA" sz="1800" dirty="0"/>
              <a:t>حيث تهيمن عليها الدولة على سبيل المثال، عندما تدعم الإعانات أو اللوائح القانونية الى جانب العرض في </a:t>
            </a:r>
            <a:r>
              <a:rPr lang="ar-SA" sz="1800" dirty="0" smtClean="0"/>
              <a:t>السوق</a:t>
            </a:r>
            <a:endParaRPr lang="en-US" sz="1800" dirty="0"/>
          </a:p>
        </p:txBody>
      </p:sp>
      <p:sp>
        <p:nvSpPr>
          <p:cNvPr id="2" name="Slide Number Placeholder 1"/>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24</a:t>
            </a:fld>
            <a:endParaRPr lang="en-US">
              <a:solidFill>
                <a:prstClr val="black"/>
              </a:solidFill>
            </a:endParaRPr>
          </a:p>
        </p:txBody>
      </p:sp>
      <p:sp>
        <p:nvSpPr>
          <p:cNvPr id="4" name="Title 1"/>
          <p:cNvSpPr>
            <a:spLocks noGrp="1"/>
          </p:cNvSpPr>
          <p:nvPr>
            <p:ph type="title"/>
          </p:nvPr>
        </p:nvSpPr>
        <p:spPr>
          <a:xfrm>
            <a:off x="303212" y="228600"/>
            <a:ext cx="11579384" cy="838200"/>
          </a:xfrm>
        </p:spPr>
        <p:txBody>
          <a:bodyPr>
            <a:normAutofit/>
          </a:bodyPr>
          <a:lstStyle/>
          <a:p>
            <a:pPr algn="r" rtl="1"/>
            <a:r>
              <a:rPr lang="ar-SA" sz="4000" b="1" dirty="0" smtClean="0">
                <a:effectLst/>
              </a:rPr>
              <a:t>ال</a:t>
            </a:r>
            <a:r>
              <a:rPr lang="ar-LB" sz="4000" b="1" dirty="0" smtClean="0">
                <a:effectLst/>
              </a:rPr>
              <a:t>إ</a:t>
            </a:r>
            <a:r>
              <a:rPr lang="ar-SA" sz="4000" b="1" dirty="0" smtClean="0">
                <a:effectLst/>
              </a:rPr>
              <a:t>ستهلاك</a:t>
            </a:r>
            <a:endParaRPr lang="fr-FR" sz="4000" b="1" dirty="0"/>
          </a:p>
        </p:txBody>
      </p:sp>
    </p:spTree>
    <p:extLst>
      <p:ext uri="{BB962C8B-B14F-4D97-AF65-F5344CB8AC3E}">
        <p14:creationId xmlns:p14="http://schemas.microsoft.com/office/powerpoint/2010/main" xmlns="" val="2546975234"/>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ctrTitle"/>
          </p:nvPr>
        </p:nvSpPr>
        <p:spPr>
          <a:xfrm>
            <a:off x="1422035" y="2671851"/>
            <a:ext cx="6030029" cy="1546400"/>
          </a:xfrm>
          <a:prstGeom prst="rect">
            <a:avLst/>
          </a:prstGeom>
        </p:spPr>
        <p:txBody>
          <a:bodyPr spcFirstLastPara="1" wrap="square" lIns="121873" tIns="121873" rIns="121873" bIns="121873" anchor="b" anchorCtr="0">
            <a:noAutofit/>
          </a:bodyPr>
          <a:lstStyle/>
          <a:p>
            <a:r>
              <a:rPr lang="de-DE" dirty="0" smtClean="0"/>
              <a:t>Rehabilitation </a:t>
            </a:r>
            <a:r>
              <a:rPr lang="de-DE" dirty="0" err="1"/>
              <a:t>of</a:t>
            </a:r>
            <a:r>
              <a:rPr lang="de-DE" dirty="0"/>
              <a:t> </a:t>
            </a:r>
            <a:r>
              <a:rPr lang="en" dirty="0" smtClean="0">
                <a:highlight>
                  <a:srgbClr val="FFCD00"/>
                </a:highlight>
              </a:rPr>
              <a:t>Oil </a:t>
            </a:r>
            <a:r>
              <a:rPr lang="en" dirty="0" smtClean="0">
                <a:highlight>
                  <a:srgbClr val="FFCD00"/>
                </a:highlight>
              </a:rPr>
              <a:t>Refiner</a:t>
            </a:r>
            <a:r>
              <a:rPr lang="en-US" dirty="0" err="1" smtClean="0">
                <a:highlight>
                  <a:srgbClr val="FFCD00"/>
                </a:highlight>
              </a:rPr>
              <a:t>ies</a:t>
            </a:r>
            <a:r>
              <a:rPr lang="en" dirty="0" smtClean="0"/>
              <a:t> in Lebanon</a:t>
            </a:r>
            <a:endParaRPr dirty="0"/>
          </a:p>
        </p:txBody>
      </p:sp>
      <p:grpSp>
        <p:nvGrpSpPr>
          <p:cNvPr id="72" name="Google Shape;72;p12"/>
          <p:cNvGrpSpPr/>
          <p:nvPr/>
        </p:nvGrpSpPr>
        <p:grpSpPr>
          <a:xfrm>
            <a:off x="1731769" y="4681899"/>
            <a:ext cx="287880" cy="456532"/>
            <a:chOff x="6718575" y="2318625"/>
            <a:chExt cx="256950" cy="407375"/>
          </a:xfrm>
        </p:grpSpPr>
        <p:sp>
          <p:nvSpPr>
            <p:cNvPr id="73" name="Google Shape;73;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 name="Google Shape;74;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 name="Google Shape;75;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 name="Google Shape;79;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 name="Google Shape;80;p12"/>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 name="TextBox 1"/>
          <p:cNvSpPr txBox="1"/>
          <p:nvPr/>
        </p:nvSpPr>
        <p:spPr>
          <a:xfrm>
            <a:off x="7821163" y="5138433"/>
            <a:ext cx="3555074" cy="415476"/>
          </a:xfrm>
          <a:prstGeom prst="rect">
            <a:avLst/>
          </a:prstGeom>
          <a:solidFill>
            <a:srgbClr val="FFC000"/>
          </a:solidFill>
        </p:spPr>
        <p:txBody>
          <a:bodyPr wrap="square" lIns="121893" tIns="60947" rIns="121893" bIns="60947" rtlCol="0">
            <a:spAutoFit/>
          </a:bodyPr>
          <a:lstStyle/>
          <a:p>
            <a:pPr>
              <a:buClr>
                <a:srgbClr val="000000"/>
              </a:buClr>
              <a:buFont typeface="Arial"/>
              <a:buNone/>
            </a:pPr>
            <a:r>
              <a:rPr lang="fr-FR" sz="1900" kern="0" dirty="0" err="1">
                <a:solidFill>
                  <a:srgbClr val="000000"/>
                </a:solidFill>
                <a:latin typeface="Lora" charset="0"/>
                <a:cs typeface="Arial"/>
                <a:sym typeface="Arial"/>
              </a:rPr>
              <a:t>Prepared</a:t>
            </a:r>
            <a:r>
              <a:rPr lang="fr-FR" sz="1900" kern="0" dirty="0">
                <a:solidFill>
                  <a:srgbClr val="000000"/>
                </a:solidFill>
                <a:latin typeface="Lora" charset="0"/>
                <a:cs typeface="Arial"/>
                <a:sym typeface="Arial"/>
              </a:rPr>
              <a:t> by </a:t>
            </a:r>
            <a:r>
              <a:rPr lang="fr-FR" sz="1900" b="1" kern="0" dirty="0" err="1">
                <a:solidFill>
                  <a:srgbClr val="000000"/>
                </a:solidFill>
                <a:latin typeface="Lora" charset="0"/>
                <a:cs typeface="Arial"/>
                <a:sym typeface="Arial"/>
              </a:rPr>
              <a:t>Maryam</a:t>
            </a:r>
            <a:r>
              <a:rPr lang="fr-FR" sz="1900" b="1" kern="0" dirty="0">
                <a:solidFill>
                  <a:srgbClr val="000000"/>
                </a:solidFill>
                <a:latin typeface="Lora" charset="0"/>
                <a:cs typeface="Arial"/>
                <a:sym typeface="Arial"/>
              </a:rPr>
              <a:t> EL-REZ</a:t>
            </a:r>
          </a:p>
        </p:txBody>
      </p:sp>
      <p:pic>
        <p:nvPicPr>
          <p:cNvPr id="18" name="Picture 17"/>
          <p:cNvPicPr>
            <a:picLocks noChangeAspect="1"/>
          </p:cNvPicPr>
          <p:nvPr/>
        </p:nvPicPr>
        <p:blipFill>
          <a:blip r:embed="rId3" cstate="print"/>
          <a:stretch>
            <a:fillRect/>
          </a:stretch>
        </p:blipFill>
        <p:spPr>
          <a:xfrm>
            <a:off x="9066212" y="0"/>
            <a:ext cx="3124201" cy="1524000"/>
          </a:xfrm>
          <a:prstGeom prst="rect">
            <a:avLst/>
          </a:prstGeom>
          <a:ln>
            <a:noFill/>
          </a:ln>
          <a:effectLst>
            <a:softEdge rad="112500"/>
          </a:effectLst>
        </p:spPr>
      </p:pic>
    </p:spTree>
    <p:extLst>
      <p:ext uri="{BB962C8B-B14F-4D97-AF65-F5344CB8AC3E}">
        <p14:creationId xmlns:p14="http://schemas.microsoft.com/office/powerpoint/2010/main" xmlns="" val="3659503272"/>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695603" y="2258031"/>
            <a:ext cx="5049085" cy="1546400"/>
          </a:xfrm>
          <a:prstGeom prst="rect">
            <a:avLst/>
          </a:prstGeom>
        </p:spPr>
        <p:txBody>
          <a:bodyPr spcFirstLastPara="1" wrap="square" lIns="121873" tIns="121873" rIns="121873" bIns="121873" anchor="b" anchorCtr="0">
            <a:noAutofit/>
          </a:bodyPr>
          <a:lstStyle/>
          <a:p>
            <a:pPr rtl="1"/>
            <a:r>
              <a:rPr lang="ar-LB" dirty="0" smtClean="0"/>
              <a:t>منشاة تكرير النفط </a:t>
            </a:r>
            <a:r>
              <a:rPr lang="en-US" dirty="0" smtClean="0"/>
              <a:t>)</a:t>
            </a:r>
            <a:r>
              <a:rPr lang="ar-LB" dirty="0" smtClean="0"/>
              <a:t>المصفاة</a:t>
            </a:r>
            <a:r>
              <a:rPr lang="en-US" dirty="0"/>
              <a:t>(</a:t>
            </a:r>
            <a:endParaRPr dirty="0"/>
          </a:p>
        </p:txBody>
      </p:sp>
      <p:sp>
        <p:nvSpPr>
          <p:cNvPr id="111" name="Google Shape;111;p15"/>
          <p:cNvSpPr txBox="1">
            <a:spLocks noGrp="1"/>
          </p:cNvSpPr>
          <p:nvPr>
            <p:ph type="subTitle" idx="1"/>
          </p:nvPr>
        </p:nvSpPr>
        <p:spPr>
          <a:xfrm>
            <a:off x="2589216" y="3632202"/>
            <a:ext cx="4418725" cy="487236"/>
          </a:xfrm>
          <a:prstGeom prst="rect">
            <a:avLst/>
          </a:prstGeom>
        </p:spPr>
        <p:txBody>
          <a:bodyPr spcFirstLastPara="1" wrap="square" lIns="121873" tIns="121873" rIns="121873" bIns="121873" anchor="t" anchorCtr="0">
            <a:noAutofit/>
          </a:bodyPr>
          <a:lstStyle/>
          <a:p>
            <a:pPr marL="0" indent="0" algn="r" rtl="1"/>
            <a:r>
              <a:rPr lang="ar-LB" dirty="0" smtClean="0"/>
              <a:t> نظرة أساسية لمكونات المنشأة ومراحل التكرير فيها </a:t>
            </a:r>
            <a:endParaRPr dirty="0"/>
          </a:p>
        </p:txBody>
      </p:sp>
      <p:sp>
        <p:nvSpPr>
          <p:cNvPr id="112" name="Google Shape;112;p15"/>
          <p:cNvSpPr txBox="1"/>
          <p:nvPr/>
        </p:nvSpPr>
        <p:spPr>
          <a:xfrm>
            <a:off x="1511573" y="3054867"/>
            <a:ext cx="725011" cy="749600"/>
          </a:xfrm>
          <a:prstGeom prst="rect">
            <a:avLst/>
          </a:prstGeom>
          <a:noFill/>
          <a:ln>
            <a:noFill/>
          </a:ln>
        </p:spPr>
        <p:txBody>
          <a:bodyPr spcFirstLastPara="1" wrap="square" lIns="121873" tIns="121873" rIns="121873" bIns="121873" anchor="ctr" anchorCtr="0">
            <a:noAutofit/>
          </a:bodyPr>
          <a:lstStyle/>
          <a:p>
            <a:pPr algn="ctr">
              <a:buClr>
                <a:srgbClr val="000000"/>
              </a:buClr>
              <a:buFont typeface="Arial"/>
              <a:buNone/>
            </a:pPr>
            <a:r>
              <a:rPr lang="en" sz="3200" kern="0">
                <a:solidFill>
                  <a:srgbClr val="000000"/>
                </a:solidFill>
                <a:latin typeface="Lora"/>
                <a:ea typeface="Lora"/>
                <a:cs typeface="Lora"/>
                <a:sym typeface="Lora"/>
              </a:rPr>
              <a:t>1</a:t>
            </a:r>
            <a:endParaRPr sz="3200" kern="0">
              <a:solidFill>
                <a:srgbClr val="000000"/>
              </a:solidFill>
              <a:latin typeface="Lora"/>
              <a:ea typeface="Lora"/>
              <a:cs typeface="Lora"/>
              <a:sym typeface="Lora"/>
            </a:endParaRPr>
          </a:p>
        </p:txBody>
      </p:sp>
      <p:sp>
        <p:nvSpPr>
          <p:cNvPr id="113" name="Google Shape;113;p15"/>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smtClean="0"/>
              <a:pPr/>
              <a:t>241</a:t>
            </a:fld>
            <a:endParaRPr dirty="0"/>
          </a:p>
        </p:txBody>
      </p:sp>
    </p:spTree>
    <p:extLst>
      <p:ext uri="{BB962C8B-B14F-4D97-AF65-F5344CB8AC3E}">
        <p14:creationId xmlns:p14="http://schemas.microsoft.com/office/powerpoint/2010/main" xmlns="" val="1986342468"/>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28328" y="1193800"/>
            <a:ext cx="5169853" cy="580800"/>
          </a:xfrm>
          <a:prstGeom prst="rect">
            <a:avLst/>
          </a:prstGeom>
        </p:spPr>
        <p:txBody>
          <a:bodyPr spcFirstLastPara="1" wrap="square" lIns="121873" tIns="121873" rIns="121873" bIns="121873" anchor="ctr" anchorCtr="0">
            <a:noAutofit/>
          </a:bodyPr>
          <a:lstStyle/>
          <a:p>
            <a:r>
              <a:rPr lang="ar-LB" dirty="0" smtClean="0">
                <a:latin typeface="Lora" charset="0"/>
              </a:rPr>
              <a:t>نظرة أساسية ل</a:t>
            </a:r>
            <a:r>
              <a:rPr lang="ar-SA" dirty="0" smtClean="0">
                <a:latin typeface="Lora" charset="0"/>
              </a:rPr>
              <a:t>مص</a:t>
            </a:r>
            <a:r>
              <a:rPr lang="ar-LB" dirty="0" smtClean="0">
                <a:latin typeface="Lora" charset="0"/>
              </a:rPr>
              <a:t>افي النفط </a:t>
            </a:r>
            <a:endParaRPr lang="fr-FR" dirty="0">
              <a:latin typeface="Lora" charset="0"/>
            </a:endParaRPr>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242</a:t>
            </a:fld>
            <a:endParaRPr dirty="0"/>
          </a:p>
        </p:txBody>
      </p:sp>
      <p:sp>
        <p:nvSpPr>
          <p:cNvPr id="11" name="Google Shape;125;p17"/>
          <p:cNvSpPr txBox="1">
            <a:spLocks noGrp="1"/>
          </p:cNvSpPr>
          <p:nvPr>
            <p:ph type="body" idx="1"/>
          </p:nvPr>
        </p:nvSpPr>
        <p:spPr>
          <a:xfrm>
            <a:off x="7516442" y="1803400"/>
            <a:ext cx="3998558" cy="4149600"/>
          </a:xfrm>
          <a:prstGeom prst="rect">
            <a:avLst/>
          </a:prstGeom>
        </p:spPr>
        <p:txBody>
          <a:bodyPr spcFirstLastPara="1" wrap="square" lIns="121873" tIns="121873" rIns="121873" bIns="121873" anchor="t" anchorCtr="0">
            <a:noAutofit/>
          </a:bodyPr>
          <a:lstStyle/>
          <a:p>
            <a:pPr marL="0" indent="0" algn="r" rtl="1">
              <a:buNone/>
            </a:pPr>
            <a:r>
              <a:rPr lang="ar-LB" sz="1900" b="1" dirty="0">
                <a:highlight>
                  <a:srgbClr val="FFCD00"/>
                </a:highlight>
              </a:rPr>
              <a:t> وحدات العمليات الأساسية في مصفاة النفط </a:t>
            </a:r>
            <a:endParaRPr lang="ar-LB" sz="1900" dirty="0"/>
          </a:p>
          <a:p>
            <a:pPr lvl="0" algn="r" rtl="1"/>
            <a:endParaRPr lang="ar-LB" sz="700" dirty="0"/>
          </a:p>
          <a:p>
            <a:pPr lvl="0" algn="r" rtl="1"/>
            <a:r>
              <a:rPr lang="ar-SA" sz="1900" dirty="0"/>
              <a:t>أبراج الفصل</a:t>
            </a:r>
            <a:endParaRPr lang="en-US" sz="1900" dirty="0"/>
          </a:p>
          <a:p>
            <a:pPr lvl="0" algn="r" rtl="1"/>
            <a:r>
              <a:rPr lang="ar-SA" sz="1900" dirty="0"/>
              <a:t>مبادلات حرارية</a:t>
            </a:r>
            <a:endParaRPr lang="en-US" sz="1900" dirty="0"/>
          </a:p>
          <a:p>
            <a:pPr lvl="0" algn="r" rtl="1"/>
            <a:r>
              <a:rPr lang="ar-SA" sz="1900" dirty="0"/>
              <a:t>مضخات كهربائية أو بخارية</a:t>
            </a:r>
            <a:endParaRPr lang="en-US" sz="1900" dirty="0"/>
          </a:p>
          <a:p>
            <a:pPr lvl="0" algn="r" rtl="1"/>
            <a:r>
              <a:rPr lang="ar-SA" sz="1900" dirty="0"/>
              <a:t>مفاعلات كيمياوية</a:t>
            </a:r>
            <a:endParaRPr lang="en-US" sz="1900" dirty="0"/>
          </a:p>
          <a:p>
            <a:pPr lvl="0" algn="r" rtl="1"/>
            <a:r>
              <a:rPr lang="ar-SA" sz="1900" dirty="0"/>
              <a:t>اوعية وخزانات للفصل والتخزين</a:t>
            </a:r>
            <a:endParaRPr lang="en-US" sz="1900" dirty="0"/>
          </a:p>
          <a:p>
            <a:pPr lvl="0" algn="r" rtl="1"/>
            <a:r>
              <a:rPr lang="ar-SA" sz="1900" dirty="0"/>
              <a:t>صمامات ومسيطرات آليه ويدوية</a:t>
            </a:r>
            <a:endParaRPr lang="en-US" sz="1900" dirty="0"/>
          </a:p>
          <a:p>
            <a:pPr algn="r" rtl="1"/>
            <a:r>
              <a:rPr lang="ar-SA" sz="1900" dirty="0"/>
              <a:t>آلاف الاطنان من الاسلاك الكهربائية والأجهزة الدقيقة</a:t>
            </a:r>
            <a:endParaRPr sz="1900" dirty="0"/>
          </a:p>
        </p:txBody>
      </p:sp>
      <p:sp>
        <p:nvSpPr>
          <p:cNvPr id="12" name="Google Shape;125;p17"/>
          <p:cNvSpPr txBox="1">
            <a:spLocks/>
          </p:cNvSpPr>
          <p:nvPr/>
        </p:nvSpPr>
        <p:spPr>
          <a:xfrm>
            <a:off x="3528297" y="2311400"/>
            <a:ext cx="3424753" cy="3251200"/>
          </a:xfrm>
          <a:prstGeom prst="rect">
            <a:avLst/>
          </a:prstGeom>
          <a:noFill/>
          <a:ln>
            <a:noFill/>
          </a:ln>
        </p:spPr>
        <p:txBody>
          <a:bodyPr spcFirstLastPara="1" wrap="square" lIns="121873" tIns="121873" rIns="121873" bIns="12187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0" indent="0" algn="r" rtl="1">
              <a:buNone/>
            </a:pPr>
            <a:r>
              <a:rPr lang="ar-LB" sz="1900" b="1" kern="0" dirty="0">
                <a:highlight>
                  <a:srgbClr val="FFCD00"/>
                </a:highlight>
              </a:rPr>
              <a:t> المنتجات الأساسية لمصافي النفط </a:t>
            </a:r>
            <a:endParaRPr lang="ar-LB" sz="1900" kern="0" dirty="0"/>
          </a:p>
          <a:p>
            <a:pPr marL="101578" indent="0" algn="r" rtl="1">
              <a:buNone/>
            </a:pPr>
            <a:endParaRPr lang="ar-LB" sz="900" kern="0" dirty="0"/>
          </a:p>
          <a:p>
            <a:pPr algn="r" rtl="1"/>
            <a:r>
              <a:rPr lang="ar-SA" sz="1900" kern="0" dirty="0"/>
              <a:t>غاز النفط المسا</a:t>
            </a:r>
            <a:r>
              <a:rPr lang="ar-LB" sz="1900" kern="0" dirty="0"/>
              <a:t>ل </a:t>
            </a:r>
            <a:r>
              <a:rPr lang="fr-FR" sz="1900" kern="0" dirty="0"/>
              <a:t> (LPG)</a:t>
            </a:r>
            <a:endParaRPr lang="en-US" sz="1900" kern="0" dirty="0"/>
          </a:p>
          <a:p>
            <a:pPr algn="r" rtl="1"/>
            <a:r>
              <a:rPr lang="ar-SA" sz="1900" kern="0" dirty="0"/>
              <a:t>جازولين</a:t>
            </a:r>
            <a:r>
              <a:rPr lang="ar-LB" sz="1900" kern="0" dirty="0"/>
              <a:t> </a:t>
            </a:r>
            <a:r>
              <a:rPr lang="ar-SA" sz="1900" kern="0" dirty="0"/>
              <a:t>(ويعرف أيضا باسم نفط)</a:t>
            </a:r>
            <a:endParaRPr lang="en-US" sz="1900" kern="0" dirty="0"/>
          </a:p>
          <a:p>
            <a:pPr algn="r" rtl="1"/>
            <a:r>
              <a:rPr lang="ar-LB" sz="1900" kern="0" dirty="0"/>
              <a:t>نفتا </a:t>
            </a:r>
            <a:r>
              <a:rPr lang="en-US" sz="1900" kern="0" dirty="0"/>
              <a:t>Naphtha</a:t>
            </a:r>
          </a:p>
          <a:p>
            <a:pPr algn="r" rtl="1"/>
            <a:r>
              <a:rPr lang="ar-SA" sz="1900" kern="0" dirty="0"/>
              <a:t>كيروسين</a:t>
            </a:r>
            <a:r>
              <a:rPr lang="fr-FR" sz="1900" kern="0" dirty="0"/>
              <a:t> </a:t>
            </a:r>
            <a:r>
              <a:rPr lang="ar-SA" sz="1900" kern="0" dirty="0"/>
              <a:t>ووقود الطائرات النفاثة</a:t>
            </a:r>
            <a:endParaRPr lang="en-US" sz="1900" kern="0" dirty="0"/>
          </a:p>
          <a:p>
            <a:pPr algn="r" rtl="1"/>
            <a:r>
              <a:rPr lang="ar-SA" sz="1900" kern="0" dirty="0"/>
              <a:t>وقود الديزل</a:t>
            </a:r>
            <a:endParaRPr lang="en-US" sz="1900" kern="0" dirty="0"/>
          </a:p>
        </p:txBody>
      </p:sp>
      <p:sp>
        <p:nvSpPr>
          <p:cNvPr id="3" name="TextBox 2"/>
          <p:cNvSpPr txBox="1"/>
          <p:nvPr/>
        </p:nvSpPr>
        <p:spPr>
          <a:xfrm>
            <a:off x="711020" y="2514602"/>
            <a:ext cx="2400575" cy="415476"/>
          </a:xfrm>
          <a:prstGeom prst="rect">
            <a:avLst/>
          </a:prstGeom>
          <a:noFill/>
        </p:spPr>
        <p:txBody>
          <a:bodyPr wrap="square" lIns="121893" tIns="60947" rIns="121893" bIns="60947" rtlCol="0">
            <a:spAutoFit/>
          </a:bodyPr>
          <a:lstStyle/>
          <a:p>
            <a:pPr algn="r" rtl="1">
              <a:buClr>
                <a:srgbClr val="000000"/>
              </a:buClr>
              <a:buFont typeface="Arial"/>
              <a:buNone/>
            </a:pPr>
            <a:endParaRPr lang="fr-FR" sz="1900" kern="0" dirty="0">
              <a:solidFill>
                <a:srgbClr val="000000"/>
              </a:solidFill>
              <a:cs typeface="Arial"/>
              <a:sym typeface="Arial"/>
            </a:endParaRPr>
          </a:p>
        </p:txBody>
      </p:sp>
      <p:sp>
        <p:nvSpPr>
          <p:cNvPr id="16" name="Google Shape;125;p17"/>
          <p:cNvSpPr txBox="1">
            <a:spLocks/>
          </p:cNvSpPr>
          <p:nvPr/>
        </p:nvSpPr>
        <p:spPr>
          <a:xfrm>
            <a:off x="1117311" y="2819400"/>
            <a:ext cx="2410984" cy="2743200"/>
          </a:xfrm>
          <a:prstGeom prst="rect">
            <a:avLst/>
          </a:prstGeom>
          <a:noFill/>
          <a:ln>
            <a:noFill/>
          </a:ln>
        </p:spPr>
        <p:txBody>
          <a:bodyPr spcFirstLastPara="1" wrap="square" lIns="121873" tIns="121873" rIns="121873" bIns="12187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101578" indent="0" algn="r" rtl="1">
              <a:buNone/>
            </a:pPr>
            <a:endParaRPr lang="ar-LB" sz="700" kern="0" dirty="0"/>
          </a:p>
          <a:p>
            <a:pPr algn="r" rtl="1"/>
            <a:r>
              <a:rPr lang="ar-SA" sz="1900" kern="0" dirty="0"/>
              <a:t>زيت الوقود</a:t>
            </a:r>
            <a:endParaRPr lang="ar-LB" sz="1900" kern="0" dirty="0"/>
          </a:p>
          <a:p>
            <a:pPr algn="r" rtl="1"/>
            <a:r>
              <a:rPr lang="ar-SA" sz="1900" kern="0" dirty="0"/>
              <a:t>زيوت التشحيم</a:t>
            </a:r>
            <a:endParaRPr lang="ar-LB" sz="1900" kern="0" dirty="0"/>
          </a:p>
          <a:p>
            <a:pPr algn="r" rtl="1"/>
            <a:r>
              <a:rPr lang="ar-SA" sz="1900" kern="0" dirty="0"/>
              <a:t>شمع البرافين</a:t>
            </a:r>
            <a:endParaRPr lang="en-US" sz="1900" kern="0" dirty="0"/>
          </a:p>
          <a:p>
            <a:pPr algn="r" rtl="1"/>
            <a:r>
              <a:rPr lang="ar-SA" sz="1900" kern="0" dirty="0"/>
              <a:t>أسفلت</a:t>
            </a:r>
            <a:r>
              <a:rPr lang="fr-FR" sz="1900" kern="0" dirty="0"/>
              <a:t> </a:t>
            </a:r>
            <a:r>
              <a:rPr lang="ar-SA" sz="1900" kern="0" dirty="0"/>
              <a:t>وقطران</a:t>
            </a:r>
            <a:endParaRPr lang="en-US" sz="1900" kern="0" dirty="0"/>
          </a:p>
          <a:p>
            <a:pPr algn="r" rtl="1"/>
            <a:r>
              <a:rPr lang="ar-SA" sz="1900" kern="0" dirty="0"/>
              <a:t>فحم الكوك</a:t>
            </a:r>
            <a:endParaRPr lang="en-US" sz="1900" kern="0" dirty="0"/>
          </a:p>
        </p:txBody>
      </p:sp>
    </p:spTree>
    <p:extLst>
      <p:ext uri="{BB962C8B-B14F-4D97-AF65-F5344CB8AC3E}">
        <p14:creationId xmlns:p14="http://schemas.microsoft.com/office/powerpoint/2010/main" xmlns="" val="202333410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a:spLocks noGrp="1"/>
          </p:cNvSpPr>
          <p:nvPr>
            <p:ph type="title"/>
          </p:nvPr>
        </p:nvSpPr>
        <p:spPr>
          <a:xfrm>
            <a:off x="1828329" y="1193800"/>
            <a:ext cx="5675255" cy="580800"/>
          </a:xfrm>
          <a:prstGeom prst="rect">
            <a:avLst/>
          </a:prstGeom>
        </p:spPr>
        <p:txBody>
          <a:bodyPr spcFirstLastPara="1" wrap="square" lIns="121873" tIns="121873" rIns="121873" bIns="121873" anchor="ctr" anchorCtr="0">
            <a:noAutofit/>
          </a:bodyPr>
          <a:lstStyle/>
          <a:p>
            <a:r>
              <a:rPr lang="ar-LB" dirty="0" smtClean="0"/>
              <a:t>المراحل الرئيسية لعملية التكرير النفط </a:t>
            </a:r>
            <a:endParaRPr dirty="0"/>
          </a:p>
        </p:txBody>
      </p:sp>
      <p:sp>
        <p:nvSpPr>
          <p:cNvPr id="171" name="Google Shape;171;p20"/>
          <p:cNvSpPr txBox="1">
            <a:spLocks noGrp="1"/>
          </p:cNvSpPr>
          <p:nvPr>
            <p:ph type="body" idx="1"/>
          </p:nvPr>
        </p:nvSpPr>
        <p:spPr>
          <a:xfrm>
            <a:off x="914162" y="2311400"/>
            <a:ext cx="3111190" cy="3352800"/>
          </a:xfrm>
          <a:prstGeom prst="rect">
            <a:avLst/>
          </a:prstGeom>
        </p:spPr>
        <p:txBody>
          <a:bodyPr spcFirstLastPara="1" wrap="square" lIns="121873" tIns="121873" rIns="121873" bIns="121873" anchor="t" anchorCtr="0">
            <a:noAutofit/>
          </a:bodyPr>
          <a:lstStyle/>
          <a:p>
            <a:pPr marL="0" indent="0" algn="r" rtl="1">
              <a:buNone/>
            </a:pPr>
            <a:r>
              <a:rPr lang="ar-LB" b="1" dirty="0" smtClean="0">
                <a:highlight>
                  <a:srgbClr val="FFCD00"/>
                </a:highlight>
              </a:rPr>
              <a:t>المعالجة </a:t>
            </a:r>
          </a:p>
          <a:p>
            <a:pPr marL="0" indent="0" algn="r" rtl="1">
              <a:buNone/>
            </a:pPr>
            <a:r>
              <a:rPr lang="ar-SA" dirty="0" smtClean="0"/>
              <a:t>تنقية </a:t>
            </a:r>
            <a:r>
              <a:rPr lang="ar-SA" dirty="0"/>
              <a:t>المنتجات النفطية من الشوائب وإعدادها للاستهلاك وأيضا يتم استخراج الغازات للاستفادة منها في بقية عمليات الإنتاج</a:t>
            </a:r>
            <a:endParaRPr dirty="0"/>
          </a:p>
        </p:txBody>
      </p:sp>
      <p:sp>
        <p:nvSpPr>
          <p:cNvPr id="172" name="Google Shape;172;p20"/>
          <p:cNvSpPr txBox="1">
            <a:spLocks noGrp="1"/>
          </p:cNvSpPr>
          <p:nvPr>
            <p:ph type="body" idx="2"/>
          </p:nvPr>
        </p:nvSpPr>
        <p:spPr>
          <a:xfrm>
            <a:off x="4062941" y="2311400"/>
            <a:ext cx="3111190" cy="3352800"/>
          </a:xfrm>
          <a:prstGeom prst="rect">
            <a:avLst/>
          </a:prstGeom>
        </p:spPr>
        <p:txBody>
          <a:bodyPr spcFirstLastPara="1" wrap="square" lIns="121873" tIns="121873" rIns="121873" bIns="121873" anchor="t" anchorCtr="0">
            <a:noAutofit/>
          </a:bodyPr>
          <a:lstStyle/>
          <a:p>
            <a:pPr marL="0" indent="0" algn="r" rtl="1">
              <a:buNone/>
            </a:pPr>
            <a:r>
              <a:rPr lang="ar-LB" b="1" dirty="0" smtClean="0">
                <a:highlight>
                  <a:srgbClr val="FFCD00"/>
                </a:highlight>
              </a:rPr>
              <a:t> التحويل</a:t>
            </a:r>
            <a:endParaRPr b="1" dirty="0">
              <a:highlight>
                <a:srgbClr val="FFCD00"/>
              </a:highlight>
            </a:endParaRPr>
          </a:p>
          <a:p>
            <a:pPr marL="0" indent="0" algn="r" rtl="1">
              <a:buNone/>
            </a:pPr>
            <a:r>
              <a:rPr lang="ar-SA" dirty="0"/>
              <a:t>إجراء بعض العمليات الكيميائية لتحويل بعض المركبات الناتجة من البرج إلى منتجات مرغوبة </a:t>
            </a:r>
            <a:r>
              <a:rPr lang="ar-SA" dirty="0" smtClean="0"/>
              <a:t>كالبوليمرات</a:t>
            </a:r>
            <a:r>
              <a:rPr lang="fr-FR" dirty="0" smtClean="0"/>
              <a:t> </a:t>
            </a:r>
            <a:r>
              <a:rPr lang="ar-SA" dirty="0"/>
              <a:t>(</a:t>
            </a:r>
            <a:r>
              <a:rPr lang="ar-SA" dirty="0">
                <a:solidFill>
                  <a:schemeClr val="tx1"/>
                </a:solidFill>
              </a:rPr>
              <a:t>البلاستيك</a:t>
            </a:r>
            <a:r>
              <a:rPr lang="fr-FR" dirty="0">
                <a:solidFill>
                  <a:schemeClr val="tx1"/>
                </a:solidFill>
              </a:rPr>
              <a:t> </a:t>
            </a:r>
            <a:r>
              <a:rPr lang="ar-SA" dirty="0"/>
              <a:t>واللدائن)</a:t>
            </a:r>
            <a:endParaRPr dirty="0"/>
          </a:p>
        </p:txBody>
      </p:sp>
      <p:sp>
        <p:nvSpPr>
          <p:cNvPr id="173" name="Google Shape;173;p20"/>
          <p:cNvSpPr txBox="1">
            <a:spLocks noGrp="1"/>
          </p:cNvSpPr>
          <p:nvPr>
            <p:ph type="body" idx="3"/>
          </p:nvPr>
        </p:nvSpPr>
        <p:spPr>
          <a:xfrm>
            <a:off x="7313295" y="2311400"/>
            <a:ext cx="3111190" cy="3352800"/>
          </a:xfrm>
          <a:prstGeom prst="rect">
            <a:avLst/>
          </a:prstGeom>
        </p:spPr>
        <p:txBody>
          <a:bodyPr spcFirstLastPara="1" wrap="square" lIns="121873" tIns="121873" rIns="121873" bIns="121873" anchor="t" anchorCtr="0">
            <a:noAutofit/>
          </a:bodyPr>
          <a:lstStyle/>
          <a:p>
            <a:pPr marL="0" indent="0" algn="r" rtl="1">
              <a:buNone/>
            </a:pPr>
            <a:r>
              <a:rPr lang="ar-LB" b="1" dirty="0" smtClean="0">
                <a:highlight>
                  <a:srgbClr val="FFCD00"/>
                </a:highlight>
              </a:rPr>
              <a:t>الفصل </a:t>
            </a:r>
            <a:endParaRPr b="1" dirty="0">
              <a:highlight>
                <a:srgbClr val="FFCD00"/>
              </a:highlight>
            </a:endParaRPr>
          </a:p>
          <a:p>
            <a:pPr marL="0" indent="0" algn="r" rtl="1">
              <a:buNone/>
            </a:pPr>
            <a:r>
              <a:rPr lang="ar-SA" dirty="0"/>
              <a:t>تفصل المواد المختلفة بالحرارة، فالمركبات ذات </a:t>
            </a:r>
            <a:r>
              <a:rPr lang="ar-SA" dirty="0">
                <a:solidFill>
                  <a:schemeClr val="tx1"/>
                </a:solidFill>
              </a:rPr>
              <a:t>درجة </a:t>
            </a:r>
            <a:r>
              <a:rPr lang="ar-SA" dirty="0" smtClean="0">
                <a:solidFill>
                  <a:schemeClr val="tx1"/>
                </a:solidFill>
              </a:rPr>
              <a:t>غليان</a:t>
            </a:r>
            <a:r>
              <a:rPr lang="fr-FR" dirty="0" smtClean="0">
                <a:solidFill>
                  <a:schemeClr val="tx1"/>
                </a:solidFill>
              </a:rPr>
              <a:t> </a:t>
            </a:r>
            <a:r>
              <a:rPr lang="ar-SA" dirty="0"/>
              <a:t>عالية تبقى أسفل البرج والمركبات ذات درجة غليان منخفضة ترتفع إلى أعلى البرج وتُسحب منه</a:t>
            </a:r>
            <a:endParaRPr dirty="0"/>
          </a:p>
        </p:txBody>
      </p:sp>
      <p:grpSp>
        <p:nvGrpSpPr>
          <p:cNvPr id="174" name="Google Shape;174;p20"/>
          <p:cNvGrpSpPr/>
          <p:nvPr/>
        </p:nvGrpSpPr>
        <p:grpSpPr>
          <a:xfrm>
            <a:off x="1221632" y="1359677"/>
            <a:ext cx="286092" cy="286167"/>
            <a:chOff x="2594050" y="1631825"/>
            <a:chExt cx="439625" cy="439625"/>
          </a:xfrm>
        </p:grpSpPr>
        <p:sp>
          <p:nvSpPr>
            <p:cNvPr id="175" name="Google Shape;175;p20"/>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6" name="Google Shape;176;p20"/>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7" name="Google Shape;177;p20"/>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8" name="Google Shape;178;p20"/>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79" name="Google Shape;179;p20"/>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243</a:t>
            </a:fld>
            <a:endParaRPr dirty="0"/>
          </a:p>
        </p:txBody>
      </p:sp>
    </p:spTree>
    <p:extLst>
      <p:ext uri="{BB962C8B-B14F-4D97-AF65-F5344CB8AC3E}">
        <p14:creationId xmlns:p14="http://schemas.microsoft.com/office/powerpoint/2010/main" xmlns="" val="3162448451"/>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191" y="1193800"/>
            <a:ext cx="5169853" cy="580800"/>
          </a:xfrm>
          <a:prstGeom prst="rect">
            <a:avLst/>
          </a:prstGeom>
        </p:spPr>
        <p:txBody>
          <a:bodyPr spcFirstLastPara="1" wrap="square" lIns="121873" tIns="121873" rIns="121873" bIns="121873" anchor="ctr" anchorCtr="0">
            <a:noAutofit/>
          </a:bodyPr>
          <a:lstStyle/>
          <a:p>
            <a:r>
              <a:rPr lang="ar-LB" dirty="0" smtClean="0"/>
              <a:t>عملية تكرير النفط في المصفاة </a:t>
            </a:r>
            <a:endParaRPr dirty="0">
              <a:highlight>
                <a:srgbClr val="FFCD00"/>
              </a:highlight>
            </a:endParaRPr>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244</a:t>
            </a:fld>
            <a:endParaRPr/>
          </a:p>
        </p:txBody>
      </p:sp>
      <p:pic>
        <p:nvPicPr>
          <p:cNvPr id="10" name="Picture 9"/>
          <p:cNvPicPr/>
          <p:nvPr/>
        </p:nvPicPr>
        <p:blipFill>
          <a:blip r:embed="rId3" cstate="print"/>
          <a:stretch>
            <a:fillRect/>
          </a:stretch>
        </p:blipFill>
        <p:spPr>
          <a:xfrm>
            <a:off x="1407518" y="2311400"/>
            <a:ext cx="9062126" cy="3149600"/>
          </a:xfrm>
          <a:prstGeom prst="rect">
            <a:avLst/>
          </a:prstGeom>
        </p:spPr>
      </p:pic>
      <p:sp>
        <p:nvSpPr>
          <p:cNvPr id="11" name="Google Shape;125;p17"/>
          <p:cNvSpPr txBox="1">
            <a:spLocks/>
          </p:cNvSpPr>
          <p:nvPr/>
        </p:nvSpPr>
        <p:spPr>
          <a:xfrm>
            <a:off x="10251268" y="1502351"/>
            <a:ext cx="1937563" cy="605849"/>
          </a:xfrm>
          <a:prstGeom prst="rect">
            <a:avLst/>
          </a:prstGeom>
          <a:noFill/>
          <a:ln>
            <a:noFill/>
          </a:ln>
        </p:spPr>
        <p:txBody>
          <a:bodyPr spcFirstLastPara="1" wrap="square" lIns="121873" tIns="121873" rIns="121873" bIns="12187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101578" indent="0" rtl="1">
              <a:buNone/>
            </a:pPr>
            <a:r>
              <a:rPr lang="en-US" b="1" kern="0" dirty="0" smtClean="0">
                <a:solidFill>
                  <a:srgbClr val="FFC000"/>
                </a:solidFill>
              </a:rPr>
              <a:t>.1</a:t>
            </a:r>
            <a:r>
              <a:rPr lang="ar-LB" b="1" kern="0" dirty="0" smtClean="0">
                <a:solidFill>
                  <a:srgbClr val="FFC000"/>
                </a:solidFill>
              </a:rPr>
              <a:t>إزالة </a:t>
            </a:r>
            <a:r>
              <a:rPr lang="ar-LB" b="1" kern="0" dirty="0">
                <a:solidFill>
                  <a:srgbClr val="FFC000"/>
                </a:solidFill>
              </a:rPr>
              <a:t>الملوحة</a:t>
            </a:r>
            <a:endParaRPr lang="fr-FR" b="1" kern="0" dirty="0">
              <a:solidFill>
                <a:srgbClr val="FFC000"/>
              </a:solidFill>
            </a:endParaRPr>
          </a:p>
        </p:txBody>
      </p:sp>
      <p:sp>
        <p:nvSpPr>
          <p:cNvPr id="2" name="TextBox 1"/>
          <p:cNvSpPr txBox="1"/>
          <p:nvPr/>
        </p:nvSpPr>
        <p:spPr>
          <a:xfrm>
            <a:off x="-77788" y="6553200"/>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xmlns="" val="1863146491"/>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191" y="1193800"/>
            <a:ext cx="5169853" cy="580800"/>
          </a:xfrm>
          <a:prstGeom prst="rect">
            <a:avLst/>
          </a:prstGeom>
        </p:spPr>
        <p:txBody>
          <a:bodyPr spcFirstLastPara="1" wrap="square" lIns="121873" tIns="121873" rIns="121873" bIns="121873" anchor="ctr" anchorCtr="0">
            <a:noAutofit/>
          </a:bodyPr>
          <a:lstStyle/>
          <a:p>
            <a:r>
              <a:rPr lang="ar-LB" dirty="0" smtClean="0"/>
              <a:t>عملية تكرير النفط في المصفاة </a:t>
            </a:r>
            <a:endParaRPr dirty="0">
              <a:highlight>
                <a:srgbClr val="FFCD00"/>
              </a:highlight>
            </a:endParaRPr>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245</a:t>
            </a:fld>
            <a:endParaRPr/>
          </a:p>
        </p:txBody>
      </p:sp>
      <p:sp>
        <p:nvSpPr>
          <p:cNvPr id="12" name="Google Shape;125;p17"/>
          <p:cNvSpPr txBox="1">
            <a:spLocks noGrp="1"/>
          </p:cNvSpPr>
          <p:nvPr>
            <p:ph type="body" idx="1"/>
          </p:nvPr>
        </p:nvSpPr>
        <p:spPr>
          <a:xfrm>
            <a:off x="7821168" y="1600201"/>
            <a:ext cx="4266089" cy="4988265"/>
          </a:xfrm>
          <a:prstGeom prst="rect">
            <a:avLst/>
          </a:prstGeom>
        </p:spPr>
        <p:txBody>
          <a:bodyPr spcFirstLastPara="1" wrap="square" lIns="121873" tIns="121873" rIns="121873" bIns="121873" anchor="t" anchorCtr="0">
            <a:noAutofit/>
          </a:bodyPr>
          <a:lstStyle/>
          <a:p>
            <a:pPr marL="101578" indent="0" algn="r" rtl="1">
              <a:spcBef>
                <a:spcPts val="0"/>
              </a:spcBef>
              <a:buNone/>
            </a:pPr>
            <a:r>
              <a:rPr lang="en-US" sz="2400" b="1" dirty="0" smtClean="0">
                <a:solidFill>
                  <a:srgbClr val="FFC000"/>
                </a:solidFill>
              </a:rPr>
              <a:t>.2</a:t>
            </a:r>
            <a:r>
              <a:rPr lang="ar-SA" sz="2400" b="1" dirty="0" smtClean="0">
                <a:solidFill>
                  <a:srgbClr val="FFC000"/>
                </a:solidFill>
              </a:rPr>
              <a:t>العمليات </a:t>
            </a:r>
            <a:r>
              <a:rPr lang="ar-SA" sz="2400" b="1" dirty="0">
                <a:solidFill>
                  <a:srgbClr val="FFC000"/>
                </a:solidFill>
              </a:rPr>
              <a:t>الفيزيائية – الفصل </a:t>
            </a:r>
            <a:endParaRPr lang="ar-LB" sz="2400" b="1" dirty="0">
              <a:solidFill>
                <a:srgbClr val="FFC000"/>
              </a:solidFill>
            </a:endParaRPr>
          </a:p>
          <a:p>
            <a:pPr marL="101578" indent="0" algn="r" rtl="1">
              <a:spcBef>
                <a:spcPts val="0"/>
              </a:spcBef>
              <a:buNone/>
            </a:pPr>
            <a:endParaRPr lang="ar-LB" sz="2100" dirty="0">
              <a:solidFill>
                <a:srgbClr val="FFC000"/>
              </a:solidFill>
            </a:endParaRPr>
          </a:p>
          <a:p>
            <a:pPr algn="r" rtl="1">
              <a:spcBef>
                <a:spcPts val="0"/>
              </a:spcBef>
            </a:pPr>
            <a:r>
              <a:rPr lang="ar-LB" sz="2100" dirty="0"/>
              <a:t>التقطير</a:t>
            </a:r>
          </a:p>
          <a:p>
            <a:pPr marL="101578" indent="0" algn="r" rtl="1">
              <a:spcBef>
                <a:spcPts val="0"/>
              </a:spcBef>
              <a:buNone/>
            </a:pPr>
            <a:endParaRPr lang="en-US" sz="400" dirty="0"/>
          </a:p>
          <a:p>
            <a:pPr lvl="1" algn="r" rtl="1">
              <a:buFont typeface="Courier New" pitchFamily="49" charset="0"/>
              <a:buChar char="o"/>
            </a:pPr>
            <a:r>
              <a:rPr lang="ar-SA" sz="1900" dirty="0"/>
              <a:t>التقطير الابتدائي أو الجوي</a:t>
            </a:r>
            <a:r>
              <a:rPr lang="fr-FR" sz="1900" dirty="0"/>
              <a:t> </a:t>
            </a:r>
            <a:endParaRPr lang="ar-LB" sz="1900" dirty="0"/>
          </a:p>
          <a:p>
            <a:pPr lvl="1" algn="r" rtl="1">
              <a:buFont typeface="Courier New" pitchFamily="49" charset="0"/>
              <a:buChar char="o"/>
            </a:pPr>
            <a:r>
              <a:rPr lang="ar-SA" sz="1900" dirty="0"/>
              <a:t>التقطير تحت الضغط المخلخل </a:t>
            </a:r>
            <a:r>
              <a:rPr lang="en-US" sz="1900" dirty="0" smtClean="0"/>
              <a:t>“</a:t>
            </a:r>
            <a:r>
              <a:rPr lang="ar-SA" sz="1900" dirty="0" smtClean="0"/>
              <a:t>التفريغي</a:t>
            </a:r>
            <a:r>
              <a:rPr lang="en-US" sz="1900" dirty="0" smtClean="0"/>
              <a:t>”</a:t>
            </a:r>
            <a:endParaRPr lang="ar-LB" sz="1900" dirty="0"/>
          </a:p>
          <a:p>
            <a:pPr marL="744904" lvl="1" indent="0" algn="r" rtl="1">
              <a:buNone/>
            </a:pPr>
            <a:endParaRPr sz="800" dirty="0"/>
          </a:p>
          <a:p>
            <a:pPr algn="r" rtl="1">
              <a:spcBef>
                <a:spcPts val="0"/>
              </a:spcBef>
            </a:pPr>
            <a:r>
              <a:rPr lang="ar-SA" sz="2100" dirty="0"/>
              <a:t>الاستخلاص بالمذيبات</a:t>
            </a:r>
            <a:endParaRPr lang="ar-LB" sz="2100" dirty="0"/>
          </a:p>
          <a:p>
            <a:pPr marL="101578" indent="0" algn="r" rtl="1">
              <a:spcBef>
                <a:spcPts val="0"/>
              </a:spcBef>
              <a:buNone/>
            </a:pPr>
            <a:endParaRPr lang="ar-LB" sz="800" dirty="0"/>
          </a:p>
          <a:p>
            <a:pPr algn="r" rtl="1">
              <a:spcBef>
                <a:spcPts val="0"/>
              </a:spcBef>
            </a:pPr>
            <a:r>
              <a:rPr lang="ar-SA" sz="2100" dirty="0"/>
              <a:t>التبريد</a:t>
            </a:r>
            <a:endParaRPr lang="ar-LB" sz="2100" dirty="0"/>
          </a:p>
          <a:p>
            <a:pPr lvl="1" algn="r" rtl="1">
              <a:buFont typeface="Courier New" pitchFamily="49" charset="0"/>
              <a:buChar char="o"/>
            </a:pPr>
            <a:r>
              <a:rPr lang="en-US" sz="1900" b="1" i="1" dirty="0"/>
              <a:t> </a:t>
            </a:r>
            <a:r>
              <a:rPr lang="ar-SA" sz="1900" dirty="0"/>
              <a:t>فصل </a:t>
            </a:r>
            <a:r>
              <a:rPr lang="en-US" sz="1900" dirty="0" smtClean="0"/>
              <a:t>&gt;&gt;</a:t>
            </a:r>
            <a:r>
              <a:rPr lang="ar-SA" sz="1900" dirty="0" smtClean="0"/>
              <a:t>فرز</a:t>
            </a:r>
            <a:r>
              <a:rPr lang="en-US" sz="1900" dirty="0" smtClean="0"/>
              <a:t>&lt;&lt;</a:t>
            </a:r>
            <a:r>
              <a:rPr lang="ar-SA" sz="1900" dirty="0" smtClean="0"/>
              <a:t>الغازات</a:t>
            </a:r>
            <a:endParaRPr lang="en-US" sz="1900" dirty="0"/>
          </a:p>
          <a:p>
            <a:pPr lvl="1" algn="r" rtl="1">
              <a:buFont typeface="Courier New" pitchFamily="49" charset="0"/>
              <a:buChar char="o"/>
            </a:pPr>
            <a:r>
              <a:rPr lang="ar-SA" sz="1900" dirty="0"/>
              <a:t>تثبيت البنزين</a:t>
            </a:r>
            <a:endParaRPr lang="en-US" sz="1900" dirty="0"/>
          </a:p>
          <a:p>
            <a:pPr lvl="1" algn="r" rtl="1">
              <a:buFont typeface="Courier New" pitchFamily="49" charset="0"/>
              <a:buChar char="o"/>
            </a:pPr>
            <a:r>
              <a:rPr lang="ar-SA" sz="1900" dirty="0"/>
              <a:t>العدد الأكتاني </a:t>
            </a:r>
            <a:r>
              <a:rPr lang="ar-SA" sz="1900" dirty="0" smtClean="0"/>
              <a:t>للبنزين</a:t>
            </a:r>
            <a:r>
              <a:rPr lang="en-US" sz="1900" dirty="0" smtClean="0"/>
              <a:t>    &gt;&gt;</a:t>
            </a:r>
            <a:r>
              <a:rPr lang="ar-SA" sz="1900" dirty="0" smtClean="0"/>
              <a:t>الجازولين</a:t>
            </a:r>
            <a:r>
              <a:rPr lang="en-US" sz="1900" dirty="0" smtClean="0"/>
              <a:t>&lt;&lt;</a:t>
            </a:r>
            <a:endParaRPr lang="ar-LB" sz="1900" dirty="0"/>
          </a:p>
          <a:p>
            <a:pPr lvl="1" algn="r" rtl="1">
              <a:buFont typeface="Courier New" pitchFamily="49" charset="0"/>
              <a:buChar char="o"/>
            </a:pPr>
            <a:r>
              <a:rPr lang="ar-SA" sz="1900" dirty="0"/>
              <a:t>العدد الأوكتاني للوقود </a:t>
            </a:r>
            <a:endParaRPr lang="ar-LB" sz="1900" dirty="0"/>
          </a:p>
          <a:p>
            <a:pPr lvl="1" algn="r" rtl="1">
              <a:buFont typeface="Courier New" pitchFamily="49" charset="0"/>
              <a:buChar char="o"/>
            </a:pPr>
            <a:r>
              <a:rPr lang="ar-SA" sz="1900" dirty="0"/>
              <a:t>العدد السيتاني لوقود الديزل </a:t>
            </a:r>
            <a:endParaRPr lang="en-US" sz="1900" dirty="0"/>
          </a:p>
        </p:txBody>
      </p:sp>
      <p:pic>
        <p:nvPicPr>
          <p:cNvPr id="14" name="Picture 13" descr="https://www.marefa.org/images/c/c2/%D9%85%D8%A8%D8%AF%D8%A3_%D9%88%D8%AD%D8%AF%D8%A9_%D8%AA%D9%82%D8%B7%D9%8A%D8%B1_%D8%A7%D9%84%D9%86%D9%81%D8%B7_%D8%A7%D9%84%D8%AE%D8%A7%D9%85.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441" y="1803400"/>
            <a:ext cx="7313295" cy="4978400"/>
          </a:xfrm>
          <a:prstGeom prst="rect">
            <a:avLst/>
          </a:prstGeom>
          <a:noFill/>
          <a:ln>
            <a:noFill/>
          </a:ln>
        </p:spPr>
      </p:pic>
      <p:sp>
        <p:nvSpPr>
          <p:cNvPr id="11" name="TextBox 10"/>
          <p:cNvSpPr txBox="1"/>
          <p:nvPr/>
        </p:nvSpPr>
        <p:spPr>
          <a:xfrm>
            <a:off x="-77788" y="6553200"/>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xmlns="" val="3358721510"/>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191" y="1193800"/>
            <a:ext cx="5169853" cy="580800"/>
          </a:xfrm>
          <a:prstGeom prst="rect">
            <a:avLst/>
          </a:prstGeom>
        </p:spPr>
        <p:txBody>
          <a:bodyPr spcFirstLastPara="1" wrap="square" lIns="121873" tIns="121873" rIns="121873" bIns="121873" anchor="ctr" anchorCtr="0">
            <a:noAutofit/>
          </a:bodyPr>
          <a:lstStyle/>
          <a:p>
            <a:r>
              <a:rPr lang="ar-LB" dirty="0" smtClean="0"/>
              <a:t>عملية تكرير النفط في المصفاة </a:t>
            </a:r>
            <a:endParaRPr dirty="0">
              <a:highlight>
                <a:srgbClr val="FFCD00"/>
              </a:highlight>
            </a:endParaRPr>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246</a:t>
            </a:fld>
            <a:endParaRPr/>
          </a:p>
        </p:txBody>
      </p:sp>
      <p:sp>
        <p:nvSpPr>
          <p:cNvPr id="12" name="Google Shape;125;p17"/>
          <p:cNvSpPr txBox="1">
            <a:spLocks noGrp="1"/>
          </p:cNvSpPr>
          <p:nvPr>
            <p:ph type="body" idx="1"/>
          </p:nvPr>
        </p:nvSpPr>
        <p:spPr>
          <a:xfrm>
            <a:off x="8532177" y="1600200"/>
            <a:ext cx="3555074" cy="4572000"/>
          </a:xfrm>
          <a:prstGeom prst="rect">
            <a:avLst/>
          </a:prstGeom>
        </p:spPr>
        <p:txBody>
          <a:bodyPr spcFirstLastPara="1" wrap="square" lIns="121873" tIns="121873" rIns="121873" bIns="121873" anchor="t" anchorCtr="0">
            <a:noAutofit/>
          </a:bodyPr>
          <a:lstStyle/>
          <a:p>
            <a:pPr marL="101578" indent="0" algn="r" rtl="1">
              <a:spcBef>
                <a:spcPts val="0"/>
              </a:spcBef>
              <a:buNone/>
            </a:pPr>
            <a:r>
              <a:rPr lang="en-US" sz="2400" b="1" dirty="0" smtClean="0">
                <a:solidFill>
                  <a:srgbClr val="FFC000"/>
                </a:solidFill>
              </a:rPr>
              <a:t>.2</a:t>
            </a:r>
            <a:r>
              <a:rPr lang="ar-SA" sz="2400" b="1" dirty="0" smtClean="0">
                <a:solidFill>
                  <a:srgbClr val="FFC000"/>
                </a:solidFill>
              </a:rPr>
              <a:t>العمليات </a:t>
            </a:r>
            <a:r>
              <a:rPr lang="ar-SA" sz="2400" b="1" dirty="0">
                <a:solidFill>
                  <a:srgbClr val="FFC000"/>
                </a:solidFill>
              </a:rPr>
              <a:t>الفيزيائية – الفصل </a:t>
            </a:r>
            <a:endParaRPr lang="en-US" sz="2100" dirty="0">
              <a:solidFill>
                <a:srgbClr val="FFC000"/>
              </a:solidFill>
            </a:endParaRPr>
          </a:p>
          <a:p>
            <a:pPr marL="101578" indent="0" algn="r" rtl="1">
              <a:spcBef>
                <a:spcPts val="0"/>
              </a:spcBef>
              <a:buNone/>
            </a:pPr>
            <a:endParaRPr lang="ar-LB" sz="2100" dirty="0">
              <a:solidFill>
                <a:srgbClr val="FFC000"/>
              </a:solidFill>
            </a:endParaRPr>
          </a:p>
          <a:p>
            <a:pPr algn="r" rtl="1">
              <a:spcBef>
                <a:spcPts val="0"/>
              </a:spcBef>
            </a:pPr>
            <a:r>
              <a:rPr lang="ar-LB" sz="2100" dirty="0"/>
              <a:t>التقطير</a:t>
            </a:r>
            <a:endParaRPr lang="en-US" sz="2100" dirty="0"/>
          </a:p>
          <a:p>
            <a:pPr marL="101578" indent="0" algn="r" rtl="1">
              <a:spcBef>
                <a:spcPts val="0"/>
              </a:spcBef>
              <a:buNone/>
            </a:pPr>
            <a:endParaRPr lang="ar-LB" sz="2100" dirty="0"/>
          </a:p>
          <a:p>
            <a:pPr marL="101578" indent="0" algn="r" rtl="1">
              <a:spcBef>
                <a:spcPts val="0"/>
              </a:spcBef>
              <a:buNone/>
            </a:pPr>
            <a:endParaRPr lang="ar-LB" sz="2100" dirty="0"/>
          </a:p>
          <a:p>
            <a:pPr marL="101578" indent="0" algn="r" rtl="1">
              <a:spcBef>
                <a:spcPts val="0"/>
              </a:spcBef>
              <a:buNone/>
            </a:pPr>
            <a:endParaRPr lang="en-US" sz="400" dirty="0"/>
          </a:p>
          <a:p>
            <a:pPr lvl="1" algn="r" rtl="1">
              <a:buFont typeface="Courier New" pitchFamily="49" charset="0"/>
              <a:buChar char="o"/>
            </a:pPr>
            <a:r>
              <a:rPr lang="ar-SA" sz="1900" dirty="0"/>
              <a:t>التقطير الابتدائي أو الجوي</a:t>
            </a:r>
            <a:r>
              <a:rPr lang="fr-FR" sz="1900" dirty="0"/>
              <a:t> </a:t>
            </a:r>
          </a:p>
          <a:p>
            <a:pPr lvl="1" algn="r" rtl="1">
              <a:buFont typeface="Courier New" pitchFamily="49" charset="0"/>
              <a:buChar char="o"/>
            </a:pPr>
            <a:endParaRPr lang="fr-FR" sz="1900" dirty="0"/>
          </a:p>
          <a:p>
            <a:pPr marL="744904" lvl="1" indent="0" algn="r" rtl="1">
              <a:buNone/>
            </a:pPr>
            <a:endParaRPr lang="fr-FR" sz="1900" dirty="0"/>
          </a:p>
          <a:p>
            <a:pPr lvl="1" algn="r" rtl="1">
              <a:buFont typeface="Courier New" pitchFamily="49" charset="0"/>
              <a:buChar char="o"/>
            </a:pPr>
            <a:endParaRPr lang="fr-FR" sz="1900" dirty="0"/>
          </a:p>
          <a:p>
            <a:pPr lvl="1" algn="r" rtl="1">
              <a:buFont typeface="Courier New" pitchFamily="49" charset="0"/>
              <a:buChar char="o"/>
            </a:pPr>
            <a:endParaRPr lang="ar-LB" sz="1900" dirty="0"/>
          </a:p>
          <a:p>
            <a:pPr lvl="1" algn="r" rtl="1">
              <a:buFont typeface="Courier New" pitchFamily="49" charset="0"/>
              <a:buChar char="o"/>
            </a:pPr>
            <a:endParaRPr lang="fr-FR" sz="1900" dirty="0"/>
          </a:p>
          <a:p>
            <a:pPr lvl="1" algn="r" rtl="1">
              <a:buFont typeface="Courier New" pitchFamily="49" charset="0"/>
              <a:buChar char="o"/>
            </a:pPr>
            <a:endParaRPr lang="ar-LB" sz="1900" dirty="0"/>
          </a:p>
          <a:p>
            <a:pPr lvl="1" algn="r" rtl="1">
              <a:buFont typeface="Courier New" pitchFamily="49" charset="0"/>
              <a:buChar char="o"/>
            </a:pPr>
            <a:r>
              <a:rPr lang="ar-SA" sz="1900" dirty="0"/>
              <a:t>التقطير تحت الضغط المخلخل </a:t>
            </a:r>
            <a:r>
              <a:rPr lang="en-US" sz="1900" dirty="0" smtClean="0"/>
              <a:t>“</a:t>
            </a:r>
            <a:r>
              <a:rPr lang="ar-SA" sz="1900" dirty="0" smtClean="0"/>
              <a:t>التفريغي</a:t>
            </a:r>
            <a:r>
              <a:rPr lang="en-US" sz="1900" dirty="0" smtClean="0"/>
              <a:t>”</a:t>
            </a:r>
            <a:endParaRPr lang="ar-LB" sz="1900" dirty="0"/>
          </a:p>
        </p:txBody>
      </p:sp>
      <p:pic>
        <p:nvPicPr>
          <p:cNvPr id="11" name="Picture 10"/>
          <p:cNvPicPr/>
          <p:nvPr/>
        </p:nvPicPr>
        <p:blipFill>
          <a:blip r:embed="rId3" cstate="print"/>
          <a:stretch>
            <a:fillRect/>
          </a:stretch>
        </p:blipFill>
        <p:spPr>
          <a:xfrm>
            <a:off x="507872" y="1797877"/>
            <a:ext cx="7844017" cy="2647127"/>
          </a:xfrm>
          <a:prstGeom prst="rect">
            <a:avLst/>
          </a:prstGeom>
        </p:spPr>
      </p:pic>
      <p:pic>
        <p:nvPicPr>
          <p:cNvPr id="13" name="Picture 12"/>
          <p:cNvPicPr/>
          <p:nvPr/>
        </p:nvPicPr>
        <p:blipFill>
          <a:blip r:embed="rId4" cstate="print"/>
          <a:stretch>
            <a:fillRect/>
          </a:stretch>
        </p:blipFill>
        <p:spPr>
          <a:xfrm>
            <a:off x="507872" y="4343402"/>
            <a:ext cx="7844017" cy="2375852"/>
          </a:xfrm>
          <a:prstGeom prst="rect">
            <a:avLst/>
          </a:prstGeom>
        </p:spPr>
      </p:pic>
      <p:sp>
        <p:nvSpPr>
          <p:cNvPr id="14" name="TextBox 13"/>
          <p:cNvSpPr txBox="1"/>
          <p:nvPr/>
        </p:nvSpPr>
        <p:spPr>
          <a:xfrm>
            <a:off x="-16283" y="6553200"/>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xmlns="" val="172913256"/>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191" y="1193800"/>
            <a:ext cx="5169853" cy="580800"/>
          </a:xfrm>
          <a:prstGeom prst="rect">
            <a:avLst/>
          </a:prstGeom>
        </p:spPr>
        <p:txBody>
          <a:bodyPr spcFirstLastPara="1" wrap="square" lIns="121873" tIns="121873" rIns="121873" bIns="121873" anchor="ctr" anchorCtr="0">
            <a:noAutofit/>
          </a:bodyPr>
          <a:lstStyle/>
          <a:p>
            <a:r>
              <a:rPr lang="ar-LB" dirty="0" smtClean="0"/>
              <a:t>عملية تكرير النفط في المصفاة </a:t>
            </a:r>
            <a:endParaRPr dirty="0">
              <a:highlight>
                <a:srgbClr val="FFCD00"/>
              </a:highlight>
            </a:endParaRPr>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247</a:t>
            </a:fld>
            <a:endParaRPr/>
          </a:p>
        </p:txBody>
      </p:sp>
      <p:sp>
        <p:nvSpPr>
          <p:cNvPr id="12" name="Google Shape;125;p17"/>
          <p:cNvSpPr txBox="1">
            <a:spLocks/>
          </p:cNvSpPr>
          <p:nvPr/>
        </p:nvSpPr>
        <p:spPr>
          <a:xfrm>
            <a:off x="8336696" y="1502351"/>
            <a:ext cx="3758221" cy="605849"/>
          </a:xfrm>
          <a:prstGeom prst="rect">
            <a:avLst/>
          </a:prstGeom>
          <a:noFill/>
          <a:ln>
            <a:noFill/>
          </a:ln>
        </p:spPr>
        <p:txBody>
          <a:bodyPr spcFirstLastPara="1" wrap="square" lIns="121873" tIns="121873" rIns="121873" bIns="12187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101578" indent="0" algn="r" rtl="1">
              <a:spcBef>
                <a:spcPts val="0"/>
              </a:spcBef>
              <a:buNone/>
            </a:pPr>
            <a:r>
              <a:rPr lang="en-US" b="1" kern="0" dirty="0" smtClean="0">
                <a:solidFill>
                  <a:srgbClr val="FFC000"/>
                </a:solidFill>
              </a:rPr>
              <a:t>.3</a:t>
            </a:r>
            <a:r>
              <a:rPr lang="ar-SA" b="1" kern="0" dirty="0" smtClean="0">
                <a:solidFill>
                  <a:srgbClr val="FFC000"/>
                </a:solidFill>
              </a:rPr>
              <a:t>العمليات </a:t>
            </a:r>
            <a:r>
              <a:rPr lang="ar-SA" b="1" kern="0" dirty="0">
                <a:solidFill>
                  <a:srgbClr val="FFC000"/>
                </a:solidFill>
              </a:rPr>
              <a:t>ال</a:t>
            </a:r>
            <a:r>
              <a:rPr lang="ar-LB" b="1" kern="0" dirty="0">
                <a:solidFill>
                  <a:srgbClr val="FFC000"/>
                </a:solidFill>
              </a:rPr>
              <a:t>ك</a:t>
            </a:r>
            <a:r>
              <a:rPr lang="ar-SA" b="1" kern="0" dirty="0">
                <a:solidFill>
                  <a:srgbClr val="FFC000"/>
                </a:solidFill>
              </a:rPr>
              <a:t>ي</a:t>
            </a:r>
            <a:r>
              <a:rPr lang="ar-LB" b="1" kern="0" dirty="0">
                <a:solidFill>
                  <a:srgbClr val="FFC000"/>
                </a:solidFill>
              </a:rPr>
              <a:t>مي</a:t>
            </a:r>
            <a:r>
              <a:rPr lang="ar-SA" b="1" kern="0" dirty="0">
                <a:solidFill>
                  <a:srgbClr val="FFC000"/>
                </a:solidFill>
              </a:rPr>
              <a:t>ائية – ال</a:t>
            </a:r>
            <a:r>
              <a:rPr lang="ar-LB" b="1" kern="0" dirty="0">
                <a:solidFill>
                  <a:srgbClr val="FFC000"/>
                </a:solidFill>
              </a:rPr>
              <a:t>تحوي</a:t>
            </a:r>
            <a:r>
              <a:rPr lang="ar-SA" b="1" kern="0" dirty="0">
                <a:solidFill>
                  <a:srgbClr val="FFC000"/>
                </a:solidFill>
              </a:rPr>
              <a:t>ل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6063" y="2413004"/>
            <a:ext cx="9444440" cy="33408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61462" y="5664202"/>
            <a:ext cx="9397469" cy="952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extBox 14"/>
          <p:cNvSpPr txBox="1"/>
          <p:nvPr/>
        </p:nvSpPr>
        <p:spPr>
          <a:xfrm>
            <a:off x="914162" y="2002631"/>
            <a:ext cx="9446339" cy="415476"/>
          </a:xfrm>
          <a:prstGeom prst="rect">
            <a:avLst/>
          </a:prstGeom>
        </p:spPr>
        <p:style>
          <a:lnRef idx="1">
            <a:schemeClr val="dk1"/>
          </a:lnRef>
          <a:fillRef idx="3">
            <a:schemeClr val="dk1"/>
          </a:fillRef>
          <a:effectRef idx="2">
            <a:schemeClr val="dk1"/>
          </a:effectRef>
          <a:fontRef idx="minor">
            <a:schemeClr val="lt1"/>
          </a:fontRef>
        </p:style>
        <p:txBody>
          <a:bodyPr wrap="square" lIns="121893" tIns="60947" rIns="121893" bIns="60947" rtlCol="0">
            <a:spAutoFit/>
          </a:bodyPr>
          <a:lstStyle/>
          <a:p>
            <a:pPr algn="r" rtl="1">
              <a:buClr>
                <a:srgbClr val="000000"/>
              </a:buClr>
              <a:buFont typeface="Arial"/>
              <a:buNone/>
            </a:pPr>
            <a:r>
              <a:rPr lang="ar-LB" sz="1900" kern="0" dirty="0">
                <a:solidFill>
                  <a:srgbClr val="FFFFFF"/>
                </a:solidFill>
                <a:sym typeface="Arial"/>
              </a:rPr>
              <a:t>إسم العملية           الفعل           الطريقة         الغاية                   مخازين التلقيم            النواتج</a:t>
            </a:r>
            <a:endParaRPr lang="fr-FR" sz="1900" kern="0" dirty="0">
              <a:solidFill>
                <a:srgbClr val="FFFFFF"/>
              </a:solidFill>
              <a:sym typeface="Arial"/>
            </a:endParaRPr>
          </a:p>
        </p:txBody>
      </p:sp>
      <p:sp>
        <p:nvSpPr>
          <p:cNvPr id="13" name="TextBox 12"/>
          <p:cNvSpPr txBox="1"/>
          <p:nvPr/>
        </p:nvSpPr>
        <p:spPr>
          <a:xfrm>
            <a:off x="2" y="6555111"/>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xmlns="" val="3102426777"/>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191" y="1193800"/>
            <a:ext cx="5169853" cy="580800"/>
          </a:xfrm>
          <a:prstGeom prst="rect">
            <a:avLst/>
          </a:prstGeom>
        </p:spPr>
        <p:txBody>
          <a:bodyPr spcFirstLastPara="1" wrap="square" lIns="121873" tIns="121873" rIns="121873" bIns="121873" anchor="ctr" anchorCtr="0">
            <a:noAutofit/>
          </a:bodyPr>
          <a:lstStyle/>
          <a:p>
            <a:r>
              <a:rPr lang="ar-LB" dirty="0" smtClean="0"/>
              <a:t>عملية تكرير النفط في المصفاة </a:t>
            </a:r>
            <a:endParaRPr dirty="0">
              <a:highlight>
                <a:srgbClr val="FFCD00"/>
              </a:highlight>
            </a:endParaRPr>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248</a:t>
            </a:fld>
            <a:endParaRPr/>
          </a:p>
        </p:txBody>
      </p:sp>
      <p:sp>
        <p:nvSpPr>
          <p:cNvPr id="12" name="Google Shape;125;p17"/>
          <p:cNvSpPr txBox="1">
            <a:spLocks/>
          </p:cNvSpPr>
          <p:nvPr/>
        </p:nvSpPr>
        <p:spPr>
          <a:xfrm>
            <a:off x="8336696" y="1502351"/>
            <a:ext cx="3758221" cy="605849"/>
          </a:xfrm>
          <a:prstGeom prst="rect">
            <a:avLst/>
          </a:prstGeom>
          <a:noFill/>
          <a:ln>
            <a:noFill/>
          </a:ln>
        </p:spPr>
        <p:txBody>
          <a:bodyPr spcFirstLastPara="1" wrap="square" lIns="121873" tIns="121873" rIns="121873" bIns="12187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101578" indent="0" algn="r" rtl="1">
              <a:spcBef>
                <a:spcPts val="0"/>
              </a:spcBef>
              <a:buNone/>
            </a:pPr>
            <a:r>
              <a:rPr lang="en-US" b="1" kern="0" dirty="0" smtClean="0">
                <a:solidFill>
                  <a:srgbClr val="FFC000"/>
                </a:solidFill>
              </a:rPr>
              <a:t>.3</a:t>
            </a:r>
            <a:r>
              <a:rPr lang="ar-SA" b="1" kern="0" dirty="0" smtClean="0">
                <a:solidFill>
                  <a:srgbClr val="FFC000"/>
                </a:solidFill>
              </a:rPr>
              <a:t>العمليات </a:t>
            </a:r>
            <a:r>
              <a:rPr lang="ar-SA" b="1" kern="0" dirty="0">
                <a:solidFill>
                  <a:srgbClr val="FFC000"/>
                </a:solidFill>
              </a:rPr>
              <a:t>ال</a:t>
            </a:r>
            <a:r>
              <a:rPr lang="ar-LB" b="1" kern="0" dirty="0">
                <a:solidFill>
                  <a:srgbClr val="FFC000"/>
                </a:solidFill>
              </a:rPr>
              <a:t>ك</a:t>
            </a:r>
            <a:r>
              <a:rPr lang="ar-SA" b="1" kern="0" dirty="0">
                <a:solidFill>
                  <a:srgbClr val="FFC000"/>
                </a:solidFill>
              </a:rPr>
              <a:t>ي</a:t>
            </a:r>
            <a:r>
              <a:rPr lang="ar-LB" b="1" kern="0" dirty="0">
                <a:solidFill>
                  <a:srgbClr val="FFC000"/>
                </a:solidFill>
              </a:rPr>
              <a:t>مي</a:t>
            </a:r>
            <a:r>
              <a:rPr lang="ar-SA" b="1" kern="0" dirty="0">
                <a:solidFill>
                  <a:srgbClr val="FFC000"/>
                </a:solidFill>
              </a:rPr>
              <a:t>ائية – ال</a:t>
            </a:r>
            <a:r>
              <a:rPr lang="ar-LB" b="1" kern="0" dirty="0">
                <a:solidFill>
                  <a:srgbClr val="FFC000"/>
                </a:solidFill>
              </a:rPr>
              <a:t>تحوي</a:t>
            </a:r>
            <a:r>
              <a:rPr lang="ar-SA" b="1" kern="0" dirty="0">
                <a:solidFill>
                  <a:srgbClr val="FFC000"/>
                </a:solidFill>
              </a:rPr>
              <a:t>ل </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5213" y="2413004"/>
            <a:ext cx="9344766" cy="4444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185213" y="2002631"/>
            <a:ext cx="9344766" cy="415476"/>
          </a:xfrm>
          <a:prstGeom prst="rect">
            <a:avLst/>
          </a:prstGeom>
        </p:spPr>
        <p:style>
          <a:lnRef idx="1">
            <a:schemeClr val="dk1"/>
          </a:lnRef>
          <a:fillRef idx="3">
            <a:schemeClr val="dk1"/>
          </a:fillRef>
          <a:effectRef idx="2">
            <a:schemeClr val="dk1"/>
          </a:effectRef>
          <a:fontRef idx="minor">
            <a:schemeClr val="lt1"/>
          </a:fontRef>
        </p:style>
        <p:txBody>
          <a:bodyPr wrap="square" lIns="121893" tIns="60947" rIns="121893" bIns="60947" rtlCol="0">
            <a:spAutoFit/>
          </a:bodyPr>
          <a:lstStyle/>
          <a:p>
            <a:pPr algn="r" rtl="1">
              <a:buClr>
                <a:srgbClr val="000000"/>
              </a:buClr>
              <a:buFont typeface="Arial"/>
              <a:buNone/>
            </a:pPr>
            <a:r>
              <a:rPr lang="ar-LB" sz="1900" kern="0" dirty="0">
                <a:solidFill>
                  <a:srgbClr val="FFFFFF"/>
                </a:solidFill>
                <a:sym typeface="Arial"/>
              </a:rPr>
              <a:t>إسم العملية          الفعل           الطريقة         الغاية                   مخازين التلقيم            النواتج</a:t>
            </a:r>
            <a:endParaRPr lang="fr-FR" sz="1900" kern="0" dirty="0">
              <a:solidFill>
                <a:srgbClr val="FFFFFF"/>
              </a:solidFill>
              <a:sym typeface="Arial"/>
            </a:endParaRPr>
          </a:p>
        </p:txBody>
      </p:sp>
      <p:sp>
        <p:nvSpPr>
          <p:cNvPr id="13" name="TextBox 12"/>
          <p:cNvSpPr txBox="1"/>
          <p:nvPr/>
        </p:nvSpPr>
        <p:spPr>
          <a:xfrm>
            <a:off x="2" y="6555111"/>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xmlns="" val="368072202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249</a:t>
            </a:fld>
            <a:endParaRPr/>
          </a:p>
        </p:txBody>
      </p:sp>
      <p:sp>
        <p:nvSpPr>
          <p:cNvPr id="12" name="Google Shape;125;p17"/>
          <p:cNvSpPr txBox="1">
            <a:spLocks/>
          </p:cNvSpPr>
          <p:nvPr/>
        </p:nvSpPr>
        <p:spPr>
          <a:xfrm>
            <a:off x="10514012" y="1502354"/>
            <a:ext cx="1370015" cy="1012249"/>
          </a:xfrm>
          <a:prstGeom prst="rect">
            <a:avLst/>
          </a:prstGeom>
          <a:noFill/>
          <a:ln>
            <a:noFill/>
          </a:ln>
        </p:spPr>
        <p:txBody>
          <a:bodyPr spcFirstLastPara="1" wrap="square" lIns="121873" tIns="121873" rIns="121873" bIns="12187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101578" indent="0" algn="r" rtl="1">
              <a:spcBef>
                <a:spcPts val="0"/>
              </a:spcBef>
              <a:buNone/>
            </a:pPr>
            <a:r>
              <a:rPr lang="en-US" b="1" kern="0" dirty="0" smtClean="0">
                <a:solidFill>
                  <a:srgbClr val="FFC000"/>
                </a:solidFill>
              </a:rPr>
              <a:t>.4</a:t>
            </a:r>
            <a:r>
              <a:rPr lang="ar-SA" b="1" kern="0" dirty="0" smtClean="0">
                <a:solidFill>
                  <a:srgbClr val="FFC000"/>
                </a:solidFill>
              </a:rPr>
              <a:t>ال</a:t>
            </a:r>
            <a:r>
              <a:rPr lang="ar-LB" b="1" kern="0" dirty="0">
                <a:solidFill>
                  <a:srgbClr val="FFC000"/>
                </a:solidFill>
              </a:rPr>
              <a:t>تنقية المعالجة</a:t>
            </a:r>
            <a:endParaRPr lang="ar-SA" b="1" kern="0" dirty="0">
              <a:solidFill>
                <a:srgbClr val="FFC000"/>
              </a:solidFill>
            </a:endParaRPr>
          </a:p>
        </p:txBody>
      </p:sp>
      <p:sp>
        <p:nvSpPr>
          <p:cNvPr id="2" name="TextBox 1"/>
          <p:cNvSpPr txBox="1"/>
          <p:nvPr/>
        </p:nvSpPr>
        <p:spPr>
          <a:xfrm>
            <a:off x="1042065" y="177802"/>
            <a:ext cx="9077645" cy="415476"/>
          </a:xfrm>
          <a:prstGeom prst="rect">
            <a:avLst/>
          </a:prstGeom>
        </p:spPr>
        <p:style>
          <a:lnRef idx="1">
            <a:schemeClr val="dk1"/>
          </a:lnRef>
          <a:fillRef idx="3">
            <a:schemeClr val="dk1"/>
          </a:fillRef>
          <a:effectRef idx="2">
            <a:schemeClr val="dk1"/>
          </a:effectRef>
          <a:fontRef idx="minor">
            <a:schemeClr val="lt1"/>
          </a:fontRef>
        </p:style>
        <p:txBody>
          <a:bodyPr wrap="square" lIns="121893" tIns="60947" rIns="121893" bIns="60947" rtlCol="0">
            <a:spAutoFit/>
          </a:bodyPr>
          <a:lstStyle/>
          <a:p>
            <a:pPr algn="r" rtl="1">
              <a:buClr>
                <a:srgbClr val="000000"/>
              </a:buClr>
              <a:buFont typeface="Arial"/>
              <a:buNone/>
            </a:pPr>
            <a:r>
              <a:rPr lang="ar-LB" sz="1900" kern="0" dirty="0">
                <a:solidFill>
                  <a:srgbClr val="FFFFFF"/>
                </a:solidFill>
                <a:sym typeface="Arial"/>
              </a:rPr>
              <a:t>إسم العملية          الفعل           الطريقة         الغاية                   مخازين التلقيم            النواتج</a:t>
            </a:r>
            <a:endParaRPr lang="fr-FR" sz="1900" kern="0" dirty="0">
              <a:solidFill>
                <a:srgbClr val="FFFFFF"/>
              </a:solidFill>
              <a:sym typeface="Aria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2065" y="588171"/>
            <a:ext cx="9077645" cy="43648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46524" y="4876801"/>
            <a:ext cx="9229246" cy="18659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1586" y="6578606"/>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xmlns="" val="853465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25</a:t>
            </a:fld>
            <a:endParaRPr lang="en-US">
              <a:solidFill>
                <a:prstClr val="black"/>
              </a:solidFill>
            </a:endParaRPr>
          </a:p>
        </p:txBody>
      </p:sp>
      <p:sp>
        <p:nvSpPr>
          <p:cNvPr id="2" name="Title 1"/>
          <p:cNvSpPr>
            <a:spLocks noGrp="1"/>
          </p:cNvSpPr>
          <p:nvPr>
            <p:ph type="title"/>
          </p:nvPr>
        </p:nvSpPr>
        <p:spPr>
          <a:xfrm>
            <a:off x="303212" y="228600"/>
            <a:ext cx="11579384" cy="838200"/>
          </a:xfrm>
        </p:spPr>
        <p:txBody>
          <a:bodyPr>
            <a:normAutofit/>
          </a:bodyPr>
          <a:lstStyle/>
          <a:p>
            <a:pPr algn="r" rtl="1"/>
            <a:r>
              <a:rPr lang="ar-SA" sz="4000" b="1" dirty="0">
                <a:effectLst/>
              </a:rPr>
              <a:t>نموذج </a:t>
            </a:r>
            <a:r>
              <a:rPr lang="ar-SA" sz="4000" b="1" dirty="0" smtClean="0">
                <a:effectLst/>
              </a:rPr>
              <a:t>ل</a:t>
            </a:r>
            <a:r>
              <a:rPr lang="ar-LB" sz="4000" b="1" dirty="0" smtClean="0">
                <a:effectLst/>
              </a:rPr>
              <a:t>ل</a:t>
            </a:r>
            <a:r>
              <a:rPr lang="ar-SA" sz="4000" b="1" dirty="0" smtClean="0">
                <a:effectLst/>
              </a:rPr>
              <a:t>استهلاك</a:t>
            </a:r>
            <a:endParaRPr lang="fr-FR" sz="4000" b="1" dirty="0"/>
          </a:p>
        </p:txBody>
      </p:sp>
      <p:pic>
        <p:nvPicPr>
          <p:cNvPr id="4" name="Picture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5612" y="838200"/>
            <a:ext cx="11811000" cy="5791200"/>
          </a:xfrm>
          <a:prstGeom prst="rect">
            <a:avLst/>
          </a:prstGeom>
          <a:noFill/>
          <a:ln>
            <a:noFill/>
          </a:ln>
        </p:spPr>
      </p:pic>
    </p:spTree>
    <p:extLst>
      <p:ext uri="{BB962C8B-B14F-4D97-AF65-F5344CB8AC3E}">
        <p14:creationId xmlns:p14="http://schemas.microsoft.com/office/powerpoint/2010/main" xmlns="" val="349298973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19"/>
          <p:cNvSpPr txBox="1">
            <a:spLocks noGrp="1"/>
          </p:cNvSpPr>
          <p:nvPr>
            <p:ph type="title"/>
          </p:nvPr>
        </p:nvSpPr>
        <p:spPr>
          <a:xfrm>
            <a:off x="507870" y="1905000"/>
            <a:ext cx="1260494" cy="3048000"/>
          </a:xfrm>
          <a:prstGeom prst="rect">
            <a:avLst/>
          </a:prstGeom>
        </p:spPr>
        <p:txBody>
          <a:bodyPr spcFirstLastPara="1" wrap="square" lIns="121873" tIns="121873" rIns="121873" bIns="121873" anchor="ctr" anchorCtr="0">
            <a:noAutofit/>
          </a:bodyPr>
          <a:lstStyle/>
          <a:p>
            <a:pPr lvl="0" algn="r" rtl="1"/>
            <a:r>
              <a:rPr lang="ar-SA" dirty="0" smtClean="0"/>
              <a:t>رسم </a:t>
            </a:r>
            <a:r>
              <a:rPr lang="ar-SA" dirty="0"/>
              <a:t>تخطيطي لسير العمليات المعتادة في المصفاة </a:t>
            </a:r>
            <a:endParaRPr dirty="0"/>
          </a:p>
        </p:txBody>
      </p:sp>
      <p:grpSp>
        <p:nvGrpSpPr>
          <p:cNvPr id="160" name="Google Shape;160;p19"/>
          <p:cNvGrpSpPr/>
          <p:nvPr/>
        </p:nvGrpSpPr>
        <p:grpSpPr>
          <a:xfrm>
            <a:off x="1221632" y="1359677"/>
            <a:ext cx="286092" cy="286167"/>
            <a:chOff x="2594050" y="1631825"/>
            <a:chExt cx="439625" cy="439625"/>
          </a:xfrm>
        </p:grpSpPr>
        <p:sp>
          <p:nvSpPr>
            <p:cNvPr id="161" name="Google Shape;161;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 name="Google Shape;162;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3" name="Google Shape;163;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4" name="Google Shape;164;p19"/>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65" name="Google Shape;165;p19"/>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250</a:t>
            </a:fld>
            <a:endParaRPr/>
          </a:p>
        </p:txBody>
      </p:sp>
      <p:pic>
        <p:nvPicPr>
          <p:cNvPr id="13" name="Picture 12"/>
          <p:cNvPicPr/>
          <p:nvPr/>
        </p:nvPicPr>
        <p:blipFill>
          <a:blip r:embed="rId3" cstate="print"/>
          <a:stretch>
            <a:fillRect/>
          </a:stretch>
        </p:blipFill>
        <p:spPr>
          <a:xfrm>
            <a:off x="2031471" y="76200"/>
            <a:ext cx="9097604" cy="6781800"/>
          </a:xfrm>
          <a:prstGeom prst="rect">
            <a:avLst/>
          </a:prstGeom>
        </p:spPr>
      </p:pic>
      <p:sp>
        <p:nvSpPr>
          <p:cNvPr id="10" name="TextBox 9"/>
          <p:cNvSpPr txBox="1"/>
          <p:nvPr/>
        </p:nvSpPr>
        <p:spPr>
          <a:xfrm>
            <a:off x="2" y="6555111"/>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xmlns="" val="2320184982"/>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15"/>
          <p:cNvSpPr txBox="1">
            <a:spLocks noGrp="1"/>
          </p:cNvSpPr>
          <p:nvPr>
            <p:ph type="subTitle" idx="1"/>
          </p:nvPr>
        </p:nvSpPr>
        <p:spPr>
          <a:xfrm>
            <a:off x="2513012" y="3632202"/>
            <a:ext cx="3805009" cy="487236"/>
          </a:xfrm>
        </p:spPr>
        <p:txBody>
          <a:bodyPr/>
          <a:lstStyle/>
          <a:p>
            <a:pPr lvl="0"/>
            <a:r>
              <a:rPr lang="ar-LB" dirty="0" smtClean="0"/>
              <a:t> واقع المنشآة ودراسة شاملة لإعادة تأهيلها </a:t>
            </a:r>
            <a:endParaRPr lang="ar-LB" dirty="0"/>
          </a:p>
        </p:txBody>
      </p:sp>
      <p:sp>
        <p:nvSpPr>
          <p:cNvPr id="110" name="Google Shape;110;p15"/>
          <p:cNvSpPr txBox="1">
            <a:spLocks noGrp="1"/>
          </p:cNvSpPr>
          <p:nvPr>
            <p:ph type="ctrTitle"/>
          </p:nvPr>
        </p:nvSpPr>
        <p:spPr>
          <a:xfrm>
            <a:off x="2594027" y="2921009"/>
            <a:ext cx="5633434" cy="883431"/>
          </a:xfrm>
        </p:spPr>
        <p:txBody>
          <a:bodyPr/>
          <a:lstStyle/>
          <a:p>
            <a:pPr lvl="0"/>
            <a:r>
              <a:rPr lang="en-US" sz="2700" dirty="0" smtClean="0"/>
              <a:t>(TOI) </a:t>
            </a:r>
            <a:r>
              <a:rPr lang="ar-LB" dirty="0" smtClean="0"/>
              <a:t>منشآة النفط في طرابلس</a:t>
            </a:r>
            <a:r>
              <a:rPr lang="en-US" dirty="0" smtClean="0"/>
              <a:t>  </a:t>
            </a:r>
            <a:endParaRPr lang="ar-LB" dirty="0"/>
          </a:p>
        </p:txBody>
      </p:sp>
      <p:sp>
        <p:nvSpPr>
          <p:cNvPr id="113" name="Google Shape;113;p15"/>
          <p:cNvSpPr txBox="1">
            <a:spLocks noGrp="1"/>
          </p:cNvSpPr>
          <p:nvPr>
            <p:ph type="sldNum" idx="12"/>
          </p:nvPr>
        </p:nvSpPr>
        <p:spPr/>
        <p:txBody>
          <a:bodyPr/>
          <a:lstStyle/>
          <a:p>
            <a:fld id="{00000000-1234-1234-1234-123412341234}" type="slidenum">
              <a:rPr lang="en" smtClean="0"/>
              <a:pPr/>
              <a:t>251</a:t>
            </a:fld>
            <a:endParaRPr lang="en"/>
          </a:p>
        </p:txBody>
      </p:sp>
      <p:sp>
        <p:nvSpPr>
          <p:cNvPr id="112" name="Google Shape;112;p15"/>
          <p:cNvSpPr txBox="1"/>
          <p:nvPr/>
        </p:nvSpPr>
        <p:spPr>
          <a:xfrm>
            <a:off x="1511573" y="3054867"/>
            <a:ext cx="725011" cy="749600"/>
          </a:xfrm>
          <a:prstGeom prst="rect">
            <a:avLst/>
          </a:prstGeom>
          <a:noFill/>
          <a:ln>
            <a:noFill/>
          </a:ln>
        </p:spPr>
        <p:txBody>
          <a:bodyPr spcFirstLastPara="1" wrap="square" lIns="121873" tIns="121873" rIns="121873" bIns="121873" anchor="ctr" anchorCtr="0">
            <a:noAutofit/>
          </a:bodyPr>
          <a:lstStyle/>
          <a:p>
            <a:pPr algn="ctr">
              <a:buClr>
                <a:srgbClr val="000000"/>
              </a:buClr>
              <a:buFont typeface="Arial"/>
              <a:buNone/>
            </a:pPr>
            <a:r>
              <a:rPr lang="en-US" sz="3200" kern="0" dirty="0" smtClean="0">
                <a:solidFill>
                  <a:srgbClr val="000000"/>
                </a:solidFill>
                <a:latin typeface="Lora"/>
                <a:ea typeface="Lora"/>
                <a:cs typeface="Lora"/>
                <a:sym typeface="Lora"/>
              </a:rPr>
              <a:t>2</a:t>
            </a:r>
            <a:endParaRPr sz="3200" kern="0" dirty="0">
              <a:solidFill>
                <a:srgbClr val="000000"/>
              </a:solidFill>
              <a:latin typeface="Lora"/>
              <a:ea typeface="Lora"/>
              <a:cs typeface="Lora"/>
              <a:sym typeface="Lora"/>
            </a:endParaRPr>
          </a:p>
        </p:txBody>
      </p:sp>
    </p:spTree>
    <p:extLst>
      <p:ext uri="{BB962C8B-B14F-4D97-AF65-F5344CB8AC3E}">
        <p14:creationId xmlns:p14="http://schemas.microsoft.com/office/powerpoint/2010/main" xmlns="" val="346751153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191" y="1222600"/>
            <a:ext cx="5169853" cy="580800"/>
          </a:xfrm>
          <a:prstGeom prst="rect">
            <a:avLst/>
          </a:prstGeom>
        </p:spPr>
        <p:txBody>
          <a:bodyPr spcFirstLastPara="1" wrap="square" lIns="121873" tIns="121873" rIns="121873" bIns="121873" anchor="ctr" anchorCtr="0">
            <a:noAutofit/>
          </a:bodyPr>
          <a:lstStyle/>
          <a:p>
            <a:pPr lvl="0" rtl="1"/>
            <a:r>
              <a:rPr lang="ar-LB" dirty="0" smtClean="0">
                <a:highlight>
                  <a:srgbClr val="FFCD00"/>
                </a:highlight>
              </a:rPr>
              <a:t>الواقع الحالي</a:t>
            </a:r>
            <a:r>
              <a:rPr lang="ar-LB" dirty="0" smtClean="0"/>
              <a:t> لمصفاة طرابلس </a:t>
            </a:r>
            <a:endParaRPr dirty="0">
              <a:highlight>
                <a:srgbClr val="FFCD00"/>
              </a:highlight>
            </a:endParaRPr>
          </a:p>
        </p:txBody>
      </p:sp>
      <p:sp>
        <p:nvSpPr>
          <p:cNvPr id="125" name="Google Shape;125;p17"/>
          <p:cNvSpPr txBox="1">
            <a:spLocks noGrp="1"/>
          </p:cNvSpPr>
          <p:nvPr>
            <p:ph type="body" idx="1"/>
          </p:nvPr>
        </p:nvSpPr>
        <p:spPr>
          <a:xfrm>
            <a:off x="876977" y="1803400"/>
            <a:ext cx="10092971" cy="4673600"/>
          </a:xfrm>
          <a:prstGeom prst="rect">
            <a:avLst/>
          </a:prstGeom>
        </p:spPr>
        <p:txBody>
          <a:bodyPr spcFirstLastPara="1" wrap="square" lIns="121873" tIns="121873" rIns="121873" bIns="121873" anchor="t" anchorCtr="0">
            <a:noAutofit/>
          </a:bodyPr>
          <a:lstStyle/>
          <a:p>
            <a:pPr algn="r" rtl="1">
              <a:spcBef>
                <a:spcPts val="0"/>
              </a:spcBef>
            </a:pPr>
            <a:r>
              <a:rPr lang="ar-SA" sz="2100" dirty="0"/>
              <a:t>مساحة المصفاة</a:t>
            </a:r>
            <a:r>
              <a:rPr lang="ar-LB" sz="2100" dirty="0"/>
              <a:t> الإجمالية </a:t>
            </a:r>
            <a:r>
              <a:rPr lang="en-US" sz="2100" dirty="0"/>
              <a:t> </a:t>
            </a:r>
            <a:r>
              <a:rPr lang="en-US" sz="2100" dirty="0" smtClean="0"/>
              <a:t>114,875 </a:t>
            </a:r>
            <a:r>
              <a:rPr lang="ar-SA" sz="2100" dirty="0" smtClean="0"/>
              <a:t>متر مربع</a:t>
            </a:r>
            <a:endParaRPr lang="ar-LB" sz="2100" dirty="0"/>
          </a:p>
          <a:p>
            <a:pPr algn="r" rtl="1">
              <a:spcBef>
                <a:spcPts val="0"/>
              </a:spcBef>
            </a:pPr>
            <a:r>
              <a:rPr lang="ar-LB" sz="2100" dirty="0"/>
              <a:t>المساحة الإجمالية للمبنى</a:t>
            </a:r>
            <a:r>
              <a:rPr lang="fr-FR" sz="2100" dirty="0"/>
              <a:t> 1,000,000 </a:t>
            </a:r>
            <a:r>
              <a:rPr lang="ar-SA" sz="2100" dirty="0"/>
              <a:t>متر مربع </a:t>
            </a:r>
            <a:r>
              <a:rPr lang="ar-SA" sz="2100" dirty="0" smtClean="0"/>
              <a:t>ويتضمن</a:t>
            </a:r>
            <a:r>
              <a:rPr lang="en-US" sz="2100" dirty="0" smtClean="0"/>
              <a:t>:</a:t>
            </a:r>
            <a:endParaRPr lang="ar-LB" sz="2100" dirty="0"/>
          </a:p>
          <a:p>
            <a:pPr marL="101578" indent="0" algn="r" rtl="1">
              <a:spcBef>
                <a:spcPts val="0"/>
              </a:spcBef>
              <a:buNone/>
            </a:pPr>
            <a:endParaRPr lang="en-US" sz="700" dirty="0"/>
          </a:p>
          <a:p>
            <a:pPr lvl="1" algn="r" rtl="1">
              <a:buFont typeface="Courier New" pitchFamily="49" charset="0"/>
              <a:buChar char="o"/>
            </a:pPr>
            <a:r>
              <a:rPr lang="ar-SA" sz="1900" dirty="0" smtClean="0"/>
              <a:t>خمسة </a:t>
            </a:r>
            <a:r>
              <a:rPr lang="en-US" sz="1900" dirty="0" smtClean="0"/>
              <a:t> (5) </a:t>
            </a:r>
            <a:r>
              <a:rPr lang="ar-SA" sz="1900" dirty="0" smtClean="0"/>
              <a:t>أرصفة </a:t>
            </a:r>
            <a:r>
              <a:rPr lang="ar-SA" sz="1900" dirty="0"/>
              <a:t>تحميل في </a:t>
            </a:r>
            <a:r>
              <a:rPr lang="ar-LB" sz="1900" dirty="0"/>
              <a:t>ال</a:t>
            </a:r>
            <a:r>
              <a:rPr lang="ar-SA" sz="1900" dirty="0"/>
              <a:t>محطة على </a:t>
            </a:r>
            <a:r>
              <a:rPr lang="ar-SA" sz="1900" dirty="0" smtClean="0"/>
              <a:t>بعد </a:t>
            </a:r>
            <a:r>
              <a:rPr lang="en-US" sz="1900" dirty="0" smtClean="0"/>
              <a:t> 2,5</a:t>
            </a:r>
            <a:r>
              <a:rPr lang="ar-SA" sz="1900" dirty="0" smtClean="0"/>
              <a:t>كم </a:t>
            </a:r>
            <a:r>
              <a:rPr lang="ar-SA" sz="1900" dirty="0"/>
              <a:t>تقريباً من الخط الساحلي ، </a:t>
            </a:r>
            <a:endParaRPr lang="ar-LB" sz="1900" dirty="0"/>
          </a:p>
          <a:p>
            <a:pPr lvl="1" algn="r" rtl="1">
              <a:buFont typeface="Courier New" pitchFamily="49" charset="0"/>
              <a:buChar char="o"/>
            </a:pPr>
            <a:r>
              <a:rPr lang="ar-SA" sz="1900" dirty="0"/>
              <a:t>أحد عشر </a:t>
            </a:r>
            <a:r>
              <a:rPr lang="en-US" sz="1900" dirty="0" smtClean="0"/>
              <a:t> (11) </a:t>
            </a:r>
            <a:r>
              <a:rPr lang="ar-SA" sz="1900" dirty="0" smtClean="0"/>
              <a:t>خزان </a:t>
            </a:r>
            <a:r>
              <a:rPr lang="ar-SA" sz="1900" dirty="0"/>
              <a:t>بسعة </a:t>
            </a:r>
            <a:r>
              <a:rPr lang="ar-SA" sz="1900" dirty="0" smtClean="0"/>
              <a:t>تخزين </a:t>
            </a:r>
            <a:r>
              <a:rPr lang="en-US" sz="1900" dirty="0" smtClean="0"/>
              <a:t> 100,000 </a:t>
            </a:r>
            <a:r>
              <a:rPr lang="ar-SA" sz="1900" dirty="0" smtClean="0"/>
              <a:t>طن </a:t>
            </a:r>
            <a:r>
              <a:rPr lang="ar-SA" sz="1900" dirty="0"/>
              <a:t>من زيت </a:t>
            </a:r>
            <a:r>
              <a:rPr lang="ar-SA" sz="1900" dirty="0" smtClean="0"/>
              <a:t>الوقود و </a:t>
            </a:r>
            <a:r>
              <a:rPr lang="en-US" sz="1900" dirty="0" smtClean="0"/>
              <a:t> 100,000 </a:t>
            </a:r>
            <a:r>
              <a:rPr lang="ar-SA" sz="1900" dirty="0" smtClean="0"/>
              <a:t>طن </a:t>
            </a:r>
            <a:r>
              <a:rPr lang="ar-SA" sz="1900" dirty="0"/>
              <a:t>من زيت الغاز</a:t>
            </a:r>
            <a:endParaRPr lang="ar-LB" sz="1900" dirty="0"/>
          </a:p>
          <a:p>
            <a:pPr marL="744904" lvl="1" indent="0" algn="r" rtl="1">
              <a:buNone/>
            </a:pPr>
            <a:endParaRPr sz="1100" dirty="0"/>
          </a:p>
          <a:p>
            <a:pPr algn="r" rtl="1">
              <a:spcBef>
                <a:spcPts val="0"/>
              </a:spcBef>
            </a:pPr>
            <a:r>
              <a:rPr lang="ar-SA" sz="2100" dirty="0"/>
              <a:t>تبلغ طاقة التخزين القصوى </a:t>
            </a:r>
            <a:r>
              <a:rPr lang="ar-SA" sz="2100" dirty="0" smtClean="0"/>
              <a:t>للمصفاة </a:t>
            </a:r>
            <a:r>
              <a:rPr lang="en-US" sz="2100" dirty="0" smtClean="0"/>
              <a:t> 34500 </a:t>
            </a:r>
            <a:r>
              <a:rPr lang="ar-SA" sz="2100" dirty="0" smtClean="0"/>
              <a:t>برميل </a:t>
            </a:r>
            <a:r>
              <a:rPr lang="ar-SA" sz="2100" dirty="0"/>
              <a:t>يوميا</a:t>
            </a:r>
            <a:r>
              <a:rPr lang="ar-LB" sz="2100" dirty="0"/>
              <a:t>ً</a:t>
            </a:r>
            <a:r>
              <a:rPr lang="ar-SA" sz="2100" dirty="0"/>
              <a:t> من النفط الخام لكنها لا تتجاوز </a:t>
            </a:r>
            <a:r>
              <a:rPr lang="en-US" sz="2100" dirty="0"/>
              <a:t> </a:t>
            </a:r>
            <a:r>
              <a:rPr lang="en-US" sz="2100" dirty="0" smtClean="0"/>
              <a:t>30</a:t>
            </a:r>
            <a:r>
              <a:rPr lang="ar-SA" sz="2100" dirty="0" smtClean="0"/>
              <a:t>ألف </a:t>
            </a:r>
            <a:r>
              <a:rPr lang="ar-SA" sz="2100" dirty="0"/>
              <a:t>برميل يوميا</a:t>
            </a:r>
            <a:r>
              <a:rPr lang="ar-LB" sz="2100" dirty="0"/>
              <a:t>ً</a:t>
            </a:r>
          </a:p>
          <a:p>
            <a:pPr algn="r" rtl="1">
              <a:spcBef>
                <a:spcPts val="0"/>
              </a:spcBef>
            </a:pPr>
            <a:r>
              <a:rPr lang="ar-SA" sz="2100" dirty="0"/>
              <a:t>كانت طاقة التكرير قبل </a:t>
            </a:r>
            <a:r>
              <a:rPr lang="ar-SA" sz="2100" dirty="0" smtClean="0"/>
              <a:t>انهيارها</a:t>
            </a:r>
            <a:r>
              <a:rPr lang="en-US" sz="2100" dirty="0" smtClean="0"/>
              <a:t> 21000  </a:t>
            </a:r>
            <a:r>
              <a:rPr lang="ar-SA" sz="2100" dirty="0" smtClean="0"/>
              <a:t>برميل </a:t>
            </a:r>
            <a:r>
              <a:rPr lang="ar-SA" sz="2100" dirty="0"/>
              <a:t>في اليوم تقريبًا</a:t>
            </a:r>
            <a:endParaRPr lang="ar-LB" sz="2100" dirty="0"/>
          </a:p>
          <a:p>
            <a:pPr algn="r" rtl="1">
              <a:spcBef>
                <a:spcPts val="0"/>
              </a:spcBef>
            </a:pPr>
            <a:r>
              <a:rPr lang="ar-SA" sz="2100" dirty="0"/>
              <a:t>وكانت المنتجات المكررة الرئيسية هي زيت الوقود </a:t>
            </a:r>
            <a:r>
              <a:rPr lang="en-US" sz="2100" dirty="0"/>
              <a:t> </a:t>
            </a:r>
            <a:r>
              <a:rPr lang="en-US" sz="2100" dirty="0" smtClean="0"/>
              <a:t>(50%) </a:t>
            </a:r>
            <a:r>
              <a:rPr lang="ar-SA" sz="2100" dirty="0" smtClean="0"/>
              <a:t>وزيت </a:t>
            </a:r>
            <a:r>
              <a:rPr lang="ar-SA" sz="2100" dirty="0"/>
              <a:t>الغاز </a:t>
            </a:r>
            <a:r>
              <a:rPr lang="en-US" sz="2100" dirty="0"/>
              <a:t> </a:t>
            </a:r>
            <a:r>
              <a:rPr lang="en-US" sz="2100" dirty="0" smtClean="0"/>
              <a:t>(22%) </a:t>
            </a:r>
            <a:r>
              <a:rPr lang="ar-SA" sz="2100" dirty="0" smtClean="0"/>
              <a:t>والبنزين </a:t>
            </a:r>
            <a:r>
              <a:rPr lang="en-US" sz="2100" dirty="0" smtClean="0"/>
              <a:t>(21%) </a:t>
            </a:r>
            <a:endParaRPr lang="ar-LB" sz="2100" dirty="0"/>
          </a:p>
          <a:p>
            <a:pPr marL="101578" indent="0" algn="r" rtl="1">
              <a:spcBef>
                <a:spcPts val="0"/>
              </a:spcBef>
              <a:buNone/>
            </a:pPr>
            <a:endParaRPr lang="ar-LB" sz="1100" dirty="0"/>
          </a:p>
          <a:p>
            <a:pPr algn="r" rtl="1">
              <a:spcBef>
                <a:spcPts val="0"/>
              </a:spcBef>
            </a:pPr>
            <a:r>
              <a:rPr lang="ar-SA" sz="2100" dirty="0"/>
              <a:t>الأنشطة </a:t>
            </a:r>
            <a:r>
              <a:rPr lang="ar-SA" sz="2100" dirty="0" smtClean="0"/>
              <a:t>الحالية</a:t>
            </a:r>
            <a:r>
              <a:rPr lang="en-US" sz="2100" dirty="0" smtClean="0"/>
              <a:t>: </a:t>
            </a:r>
            <a:endParaRPr lang="ar-LB" sz="2100" dirty="0"/>
          </a:p>
          <a:p>
            <a:pPr lvl="1" algn="r" rtl="1">
              <a:buSzPts val="2400"/>
              <a:buFont typeface="Courier New" pitchFamily="49" charset="0"/>
              <a:buChar char="o"/>
            </a:pPr>
            <a:r>
              <a:rPr lang="ar-SA" sz="1900" dirty="0"/>
              <a:t>استيراد زيت الوقود وزيت الغاز من خلال المحطة وتخزينه في خزانات المنشآت ،</a:t>
            </a:r>
            <a:endParaRPr lang="ar-LB" sz="1900" dirty="0"/>
          </a:p>
          <a:p>
            <a:pPr lvl="1" algn="r" rtl="1">
              <a:buSzPts val="2400"/>
              <a:buFont typeface="Courier New" pitchFamily="49" charset="0"/>
              <a:buChar char="o"/>
            </a:pPr>
            <a:r>
              <a:rPr lang="ar-SA" sz="1900" dirty="0"/>
              <a:t> ثم معالجة وتوزيع هذه المشتقات إلى الـ </a:t>
            </a:r>
            <a:r>
              <a:rPr lang="en-US" sz="1900" dirty="0" smtClean="0"/>
              <a:t> </a:t>
            </a:r>
            <a:r>
              <a:rPr lang="fr-FR" sz="1900" dirty="0" smtClean="0"/>
              <a:t>EDL </a:t>
            </a:r>
            <a:r>
              <a:rPr lang="ar-SA" sz="1900" dirty="0" smtClean="0"/>
              <a:t>وفي </a:t>
            </a:r>
            <a:r>
              <a:rPr lang="ar-SA" sz="1900" dirty="0"/>
              <a:t>السوق المحلية من خلال شركات التوزيع ، </a:t>
            </a:r>
            <a:endParaRPr lang="ar-LB" sz="1900" dirty="0"/>
          </a:p>
          <a:p>
            <a:pPr lvl="1" algn="r" rtl="1">
              <a:buSzPts val="2400"/>
              <a:buFont typeface="Courier New" pitchFamily="49" charset="0"/>
              <a:buChar char="o"/>
            </a:pPr>
            <a:r>
              <a:rPr lang="ar-SA" sz="1900" dirty="0"/>
              <a:t>كما يوجد مختبر بالقرب من المصفاة التي تستخدم لفحص جميع عينات المشتقات النفطية للتأكد من أنها تتماشى مع المواصفات اللبنانية كما حددتها شركة </a:t>
            </a:r>
            <a:r>
              <a:rPr lang="fr-FR" sz="1900" dirty="0"/>
              <a:t>LIBNOR</a:t>
            </a:r>
            <a:endParaRPr lang="en-US" dirty="0"/>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252</a:t>
            </a:fld>
            <a:endParaRPr/>
          </a:p>
        </p:txBody>
      </p:sp>
    </p:spTree>
    <p:extLst>
      <p:ext uri="{BB962C8B-B14F-4D97-AF65-F5344CB8AC3E}">
        <p14:creationId xmlns:p14="http://schemas.microsoft.com/office/powerpoint/2010/main" xmlns="" val="2698118757"/>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1858283" y="1343400"/>
            <a:ext cx="6369174" cy="460000"/>
          </a:xfrm>
          <a:prstGeom prst="rect">
            <a:avLst/>
          </a:prstGeom>
        </p:spPr>
        <p:txBody>
          <a:bodyPr spcFirstLastPara="1" wrap="square" lIns="121873" tIns="121873" rIns="121873" bIns="121873" anchor="b" anchorCtr="0">
            <a:noAutofit/>
          </a:bodyPr>
          <a:lstStyle/>
          <a:p>
            <a:r>
              <a:rPr lang="ar-LB" sz="2700" dirty="0" smtClean="0"/>
              <a:t>دراسات متعلقة بإعادة تأهيل منشأة النفط </a:t>
            </a:r>
            <a:endParaRPr sz="2700" dirty="0"/>
          </a:p>
        </p:txBody>
      </p:sp>
      <p:cxnSp>
        <p:nvCxnSpPr>
          <p:cNvPr id="222" name="Google Shape;222;p28"/>
          <p:cNvCxnSpPr/>
          <p:nvPr/>
        </p:nvCxnSpPr>
        <p:spPr>
          <a:xfrm flipV="1">
            <a:off x="8430610" y="5562600"/>
            <a:ext cx="1" cy="914400"/>
          </a:xfrm>
          <a:prstGeom prst="straightConnector1">
            <a:avLst/>
          </a:prstGeom>
          <a:noFill/>
          <a:ln w="9525" cap="flat" cmpd="sng">
            <a:solidFill>
              <a:srgbClr val="999FA9"/>
            </a:solidFill>
            <a:prstDash val="solid"/>
            <a:round/>
            <a:headEnd type="none" w="lg" len="lg"/>
            <a:tailEnd type="oval" w="lg" len="lg"/>
          </a:ln>
        </p:spPr>
      </p:cxnSp>
      <p:cxnSp>
        <p:nvCxnSpPr>
          <p:cNvPr id="223" name="Google Shape;223;p28"/>
          <p:cNvCxnSpPr/>
          <p:nvPr/>
        </p:nvCxnSpPr>
        <p:spPr>
          <a:xfrm flipV="1">
            <a:off x="8430607" y="2514600"/>
            <a:ext cx="0" cy="1422400"/>
          </a:xfrm>
          <a:prstGeom prst="straightConnector1">
            <a:avLst/>
          </a:prstGeom>
          <a:noFill/>
          <a:ln w="9525" cap="flat" cmpd="sng">
            <a:solidFill>
              <a:srgbClr val="999FA9"/>
            </a:solidFill>
            <a:prstDash val="solid"/>
            <a:round/>
            <a:headEnd type="none" w="lg" len="lg"/>
            <a:tailEnd type="oval" w="lg" len="lg"/>
          </a:ln>
        </p:spPr>
      </p:cxnSp>
      <p:sp>
        <p:nvSpPr>
          <p:cNvPr id="226" name="Google Shape;226;p28"/>
          <p:cNvSpPr txBox="1"/>
          <p:nvPr/>
        </p:nvSpPr>
        <p:spPr>
          <a:xfrm>
            <a:off x="1935647" y="1803400"/>
            <a:ext cx="5885516" cy="1406843"/>
          </a:xfrm>
          <a:prstGeom prst="rect">
            <a:avLst/>
          </a:prstGeom>
          <a:noFill/>
          <a:ln>
            <a:noFill/>
          </a:ln>
        </p:spPr>
        <p:txBody>
          <a:bodyPr spcFirstLastPara="1" wrap="square" lIns="121873" tIns="121873" rIns="121873" bIns="121873" anchor="t" anchorCtr="0">
            <a:noAutofit/>
          </a:bodyPr>
          <a:lstStyle/>
          <a:p>
            <a:pPr algn="r" rtl="1">
              <a:buClr>
                <a:srgbClr val="000000"/>
              </a:buClr>
              <a:buFont typeface="Arial"/>
              <a:buNone/>
            </a:pPr>
            <a:r>
              <a:rPr lang="ar-LB" sz="1900" kern="0" dirty="0">
                <a:solidFill>
                  <a:srgbClr val="000000"/>
                </a:solidFill>
                <a:sym typeface="Arial"/>
              </a:rPr>
              <a:t>دراسة جدوى تأهيل مصفاة طرابلس </a:t>
            </a:r>
          </a:p>
          <a:p>
            <a:pPr algn="r" rtl="1">
              <a:buClr>
                <a:srgbClr val="000000"/>
              </a:buClr>
              <a:buFont typeface="Arial"/>
              <a:buNone/>
            </a:pPr>
            <a:endParaRPr lang="ar-LB" sz="700" kern="0" dirty="0">
              <a:solidFill>
                <a:srgbClr val="000000"/>
              </a:solidFill>
              <a:sym typeface="Arial"/>
            </a:endParaRPr>
          </a:p>
          <a:p>
            <a:pPr marL="380917" lvl="1" indent="-380917" algn="r" rtl="1">
              <a:buClr>
                <a:srgbClr val="000000"/>
              </a:buClr>
              <a:buFont typeface="Arial" pitchFamily="34" charset="0"/>
              <a:buChar char="•"/>
            </a:pPr>
            <a:r>
              <a:rPr lang="ar-LB" sz="1900" kern="0" dirty="0">
                <a:solidFill>
                  <a:srgbClr val="000000"/>
                </a:solidFill>
                <a:sym typeface="Arial"/>
              </a:rPr>
              <a:t>النتيجة : </a:t>
            </a:r>
            <a:r>
              <a:rPr lang="ar-LB" sz="1900" b="1" kern="0" dirty="0">
                <a:solidFill>
                  <a:srgbClr val="000000"/>
                </a:solidFill>
                <a:sym typeface="Arial"/>
              </a:rPr>
              <a:t>إمكانية تأهيل المصفاة </a:t>
            </a:r>
          </a:p>
          <a:p>
            <a:pPr marL="380917" indent="-380917" algn="r" rtl="1">
              <a:buClr>
                <a:srgbClr val="000000"/>
              </a:buClr>
              <a:buFont typeface="Arial" pitchFamily="34" charset="0"/>
              <a:buChar char="•"/>
            </a:pPr>
            <a:r>
              <a:rPr lang="ar-LB" sz="1900" kern="0" dirty="0">
                <a:solidFill>
                  <a:srgbClr val="000000"/>
                </a:solidFill>
                <a:sym typeface="Arial"/>
              </a:rPr>
              <a:t>بمردود إقتصادي ضعيف</a:t>
            </a:r>
          </a:p>
          <a:p>
            <a:pPr marL="380917" indent="-380917" algn="r" rtl="1">
              <a:buClr>
                <a:srgbClr val="000000"/>
              </a:buClr>
              <a:buFont typeface="Arial" pitchFamily="34" charset="0"/>
              <a:buChar char="•"/>
            </a:pPr>
            <a:r>
              <a:rPr lang="ar-LB" sz="1900" kern="0" dirty="0">
                <a:solidFill>
                  <a:srgbClr val="000000"/>
                </a:solidFill>
                <a:sym typeface="Arial"/>
              </a:rPr>
              <a:t>إيجابية على الصعيد الإجتماعي (تشغيل اليد العاملة الوطنية )</a:t>
            </a:r>
            <a:endParaRPr sz="1900" kern="0" dirty="0">
              <a:solidFill>
                <a:srgbClr val="000000"/>
              </a:solidFill>
              <a:latin typeface="Quicksand"/>
              <a:ea typeface="Quicksand"/>
              <a:cs typeface="Quicksand"/>
              <a:sym typeface="Quicksand"/>
            </a:endParaRPr>
          </a:p>
        </p:txBody>
      </p:sp>
      <p:cxnSp>
        <p:nvCxnSpPr>
          <p:cNvPr id="227" name="Google Shape;227;p28"/>
          <p:cNvCxnSpPr/>
          <p:nvPr/>
        </p:nvCxnSpPr>
        <p:spPr>
          <a:xfrm flipH="1" flipV="1">
            <a:off x="8430609" y="4140200"/>
            <a:ext cx="3" cy="1219200"/>
          </a:xfrm>
          <a:prstGeom prst="straightConnector1">
            <a:avLst/>
          </a:prstGeom>
          <a:noFill/>
          <a:ln w="9525" cap="flat" cmpd="sng">
            <a:solidFill>
              <a:srgbClr val="999FA9"/>
            </a:solidFill>
            <a:prstDash val="solid"/>
            <a:round/>
            <a:headEnd type="none" w="lg" len="lg"/>
            <a:tailEnd type="oval" w="lg" len="lg"/>
          </a:ln>
        </p:spPr>
      </p:cxnSp>
      <p:sp>
        <p:nvSpPr>
          <p:cNvPr id="228" name="Google Shape;228;p28"/>
          <p:cNvSpPr txBox="1">
            <a:spLocks noGrp="1"/>
          </p:cNvSpPr>
          <p:nvPr>
            <p:ph type="sldNum" idx="12"/>
          </p:nvPr>
        </p:nvSpPr>
        <p:spPr>
          <a:xfrm>
            <a:off x="11361254" y="6437775"/>
            <a:ext cx="731409" cy="420400"/>
          </a:xfrm>
          <a:prstGeom prst="rect">
            <a:avLst/>
          </a:prstGeom>
        </p:spPr>
        <p:txBody>
          <a:bodyPr spcFirstLastPara="1" wrap="square" lIns="121873" tIns="121873" rIns="121873" bIns="121873" anchor="t" anchorCtr="0">
            <a:noAutofit/>
          </a:bodyPr>
          <a:lstStyle/>
          <a:p>
            <a:fld id="{00000000-1234-1234-1234-123412341234}" type="slidenum">
              <a:rPr lang="en"/>
              <a:pPr/>
              <a:t>253</a:t>
            </a:fld>
            <a:endParaRPr/>
          </a:p>
        </p:txBody>
      </p:sp>
      <p:grpSp>
        <p:nvGrpSpPr>
          <p:cNvPr id="19" name="Google Shape;126;p17"/>
          <p:cNvGrpSpPr/>
          <p:nvPr/>
        </p:nvGrpSpPr>
        <p:grpSpPr>
          <a:xfrm>
            <a:off x="1221632" y="1359677"/>
            <a:ext cx="286092" cy="286167"/>
            <a:chOff x="2594050" y="1631825"/>
            <a:chExt cx="439625" cy="439625"/>
          </a:xfrm>
        </p:grpSpPr>
        <p:sp>
          <p:nvSpPr>
            <p:cNvPr id="20"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1" name="TextBox 10"/>
          <p:cNvSpPr txBox="1"/>
          <p:nvPr/>
        </p:nvSpPr>
        <p:spPr>
          <a:xfrm>
            <a:off x="8532183" y="2311409"/>
            <a:ext cx="1015735" cy="400083"/>
          </a:xfrm>
          <a:prstGeom prst="rect">
            <a:avLst/>
          </a:prstGeom>
          <a:noFill/>
        </p:spPr>
        <p:txBody>
          <a:bodyPr wrap="square" lIns="121893" tIns="60947" rIns="121893" bIns="60947" rtlCol="0">
            <a:spAutoFit/>
          </a:bodyPr>
          <a:lstStyle/>
          <a:p>
            <a:pPr rtl="1">
              <a:buClr>
                <a:srgbClr val="000000"/>
              </a:buClr>
              <a:buFont typeface="Arial"/>
              <a:buNone/>
            </a:pPr>
            <a:r>
              <a:rPr lang="ar-LB" b="1" i="1" kern="0" dirty="0">
                <a:solidFill>
                  <a:srgbClr val="000000"/>
                </a:solidFill>
                <a:latin typeface="Lora" charset="0"/>
                <a:sym typeface="Arial"/>
              </a:rPr>
              <a:t>1996</a:t>
            </a:r>
            <a:endParaRPr lang="fr-FR" b="1" i="1" kern="0" dirty="0">
              <a:solidFill>
                <a:srgbClr val="000000"/>
              </a:solidFill>
              <a:latin typeface="Lora" charset="0"/>
              <a:cs typeface="Arial"/>
              <a:sym typeface="Arial"/>
            </a:endParaRPr>
          </a:p>
        </p:txBody>
      </p:sp>
      <p:sp>
        <p:nvSpPr>
          <p:cNvPr id="27" name="TextBox 26"/>
          <p:cNvSpPr txBox="1"/>
          <p:nvPr/>
        </p:nvSpPr>
        <p:spPr>
          <a:xfrm>
            <a:off x="8532183" y="3984413"/>
            <a:ext cx="1015735" cy="400083"/>
          </a:xfrm>
          <a:prstGeom prst="rect">
            <a:avLst/>
          </a:prstGeom>
          <a:noFill/>
        </p:spPr>
        <p:txBody>
          <a:bodyPr wrap="square" lIns="121893" tIns="60947" rIns="121893" bIns="60947" rtlCol="0">
            <a:spAutoFit/>
          </a:bodyPr>
          <a:lstStyle/>
          <a:p>
            <a:pPr>
              <a:buClr>
                <a:srgbClr val="000000"/>
              </a:buClr>
              <a:buFont typeface="Arial"/>
              <a:buNone/>
            </a:pPr>
            <a:r>
              <a:rPr lang="ar-LB" b="1" i="1" kern="0" dirty="0">
                <a:solidFill>
                  <a:srgbClr val="000000"/>
                </a:solidFill>
                <a:latin typeface="Lora" charset="0"/>
                <a:sym typeface="Arial"/>
              </a:rPr>
              <a:t>2003</a:t>
            </a:r>
            <a:endParaRPr lang="fr-FR" b="1" i="1" kern="0" dirty="0">
              <a:solidFill>
                <a:srgbClr val="000000"/>
              </a:solidFill>
              <a:latin typeface="Lora" charset="0"/>
              <a:cs typeface="Arial"/>
              <a:sym typeface="Arial"/>
            </a:endParaRPr>
          </a:p>
        </p:txBody>
      </p:sp>
      <p:sp>
        <p:nvSpPr>
          <p:cNvPr id="28" name="TextBox 27"/>
          <p:cNvSpPr txBox="1"/>
          <p:nvPr/>
        </p:nvSpPr>
        <p:spPr>
          <a:xfrm>
            <a:off x="8532183" y="5374965"/>
            <a:ext cx="1015735" cy="400083"/>
          </a:xfrm>
          <a:prstGeom prst="rect">
            <a:avLst/>
          </a:prstGeom>
          <a:noFill/>
        </p:spPr>
        <p:txBody>
          <a:bodyPr wrap="square" lIns="121893" tIns="60947" rIns="121893" bIns="60947" rtlCol="0">
            <a:spAutoFit/>
          </a:bodyPr>
          <a:lstStyle/>
          <a:p>
            <a:pPr>
              <a:buClr>
                <a:srgbClr val="000000"/>
              </a:buClr>
              <a:buFont typeface="Arial"/>
              <a:buNone/>
            </a:pPr>
            <a:r>
              <a:rPr lang="ar-LB" b="1" i="1" kern="0" dirty="0">
                <a:solidFill>
                  <a:srgbClr val="000000"/>
                </a:solidFill>
                <a:latin typeface="Lora" charset="0"/>
                <a:sym typeface="Arial"/>
              </a:rPr>
              <a:t>2013</a:t>
            </a:r>
            <a:endParaRPr lang="fr-FR" b="1" i="1" kern="0" dirty="0">
              <a:solidFill>
                <a:srgbClr val="000000"/>
              </a:solidFill>
              <a:latin typeface="Lora" charset="0"/>
              <a:cs typeface="Arial"/>
              <a:sym typeface="Arial"/>
            </a:endParaRPr>
          </a:p>
        </p:txBody>
      </p:sp>
      <p:sp>
        <p:nvSpPr>
          <p:cNvPr id="13" name="Right Brace 12"/>
          <p:cNvSpPr/>
          <p:nvPr/>
        </p:nvSpPr>
        <p:spPr>
          <a:xfrm>
            <a:off x="7821163" y="1803400"/>
            <a:ext cx="507868" cy="1406843"/>
          </a:xfrm>
          <a:prstGeom prst="rightBrace">
            <a:avLst/>
          </a:prstGeom>
        </p:spPr>
        <p:style>
          <a:lnRef idx="1">
            <a:schemeClr val="accent1"/>
          </a:lnRef>
          <a:fillRef idx="0">
            <a:schemeClr val="accent1"/>
          </a:fillRef>
          <a:effectRef idx="0">
            <a:schemeClr val="accent1"/>
          </a:effectRef>
          <a:fontRef idx="minor">
            <a:schemeClr val="tx1"/>
          </a:fontRef>
        </p:style>
        <p:txBody>
          <a:bodyPr lIns="121893" tIns="60947" rIns="121893" bIns="60947" rtlCol="0" anchor="ctr"/>
          <a:lstStyle/>
          <a:p>
            <a:pPr algn="ctr">
              <a:buClr>
                <a:srgbClr val="000000"/>
              </a:buClr>
              <a:buFont typeface="Arial"/>
              <a:buNone/>
            </a:pPr>
            <a:endParaRPr lang="fr-FR" sz="1900" kern="0">
              <a:solidFill>
                <a:srgbClr val="000000"/>
              </a:solidFill>
              <a:sym typeface="Arial"/>
            </a:endParaRPr>
          </a:p>
        </p:txBody>
      </p:sp>
      <p:sp>
        <p:nvSpPr>
          <p:cNvPr id="32" name="Right Brace 31"/>
          <p:cNvSpPr/>
          <p:nvPr/>
        </p:nvSpPr>
        <p:spPr>
          <a:xfrm>
            <a:off x="7516441" y="3429001"/>
            <a:ext cx="812590" cy="1454251"/>
          </a:xfrm>
          <a:prstGeom prst="rightBrace">
            <a:avLst/>
          </a:prstGeom>
        </p:spPr>
        <p:style>
          <a:lnRef idx="1">
            <a:schemeClr val="accent1"/>
          </a:lnRef>
          <a:fillRef idx="0">
            <a:schemeClr val="accent1"/>
          </a:fillRef>
          <a:effectRef idx="0">
            <a:schemeClr val="accent1"/>
          </a:effectRef>
          <a:fontRef idx="minor">
            <a:schemeClr val="tx1"/>
          </a:fontRef>
        </p:style>
        <p:txBody>
          <a:bodyPr lIns="121893" tIns="60947" rIns="121893" bIns="60947" rtlCol="0" anchor="ctr"/>
          <a:lstStyle/>
          <a:p>
            <a:pPr algn="ctr">
              <a:buClr>
                <a:srgbClr val="000000"/>
              </a:buClr>
              <a:buFont typeface="Arial"/>
              <a:buNone/>
            </a:pPr>
            <a:endParaRPr lang="fr-FR" sz="1900" kern="0">
              <a:solidFill>
                <a:srgbClr val="000000"/>
              </a:solidFill>
              <a:sym typeface="Arial"/>
            </a:endParaRPr>
          </a:p>
        </p:txBody>
      </p:sp>
      <p:sp>
        <p:nvSpPr>
          <p:cNvPr id="33" name="Google Shape;226;p28"/>
          <p:cNvSpPr txBox="1"/>
          <p:nvPr/>
        </p:nvSpPr>
        <p:spPr>
          <a:xfrm>
            <a:off x="1732500" y="3476409"/>
            <a:ext cx="5885516" cy="1406843"/>
          </a:xfrm>
          <a:prstGeom prst="rect">
            <a:avLst/>
          </a:prstGeom>
          <a:noFill/>
          <a:ln>
            <a:noFill/>
          </a:ln>
        </p:spPr>
        <p:txBody>
          <a:bodyPr spcFirstLastPara="1" wrap="square" lIns="121873" tIns="121873" rIns="121873" bIns="121873" anchor="t" anchorCtr="0">
            <a:noAutofit/>
          </a:bodyPr>
          <a:lstStyle/>
          <a:p>
            <a:pPr algn="r" rtl="1">
              <a:buClr>
                <a:srgbClr val="000000"/>
              </a:buClr>
              <a:buFont typeface="Arial"/>
              <a:buNone/>
            </a:pPr>
            <a:r>
              <a:rPr lang="ar-LB" sz="1900" kern="0" dirty="0">
                <a:solidFill>
                  <a:srgbClr val="000000"/>
                </a:solidFill>
                <a:sym typeface="Arial"/>
              </a:rPr>
              <a:t>دراسة لجدوى  لتأهيل وتوسيع مصافي النفط الموجودة في لبنان</a:t>
            </a:r>
            <a:endParaRPr lang="ar-LB" sz="700" kern="0" dirty="0">
              <a:solidFill>
                <a:srgbClr val="000000"/>
              </a:solidFill>
              <a:sym typeface="Arial"/>
            </a:endParaRPr>
          </a:p>
          <a:p>
            <a:pPr marL="380917" lvl="1" indent="-380917" algn="r" rtl="1">
              <a:buClr>
                <a:srgbClr val="000000"/>
              </a:buClr>
              <a:buFont typeface="Arial" pitchFamily="34" charset="0"/>
              <a:buChar char="•"/>
            </a:pPr>
            <a:r>
              <a:rPr lang="ar-LB" sz="1900" kern="0" dirty="0">
                <a:solidFill>
                  <a:srgbClr val="000000"/>
                </a:solidFill>
                <a:sym typeface="Arial"/>
              </a:rPr>
              <a:t>النتيجة : </a:t>
            </a:r>
            <a:r>
              <a:rPr lang="ar-LB" sz="1900" b="1" kern="0" dirty="0">
                <a:solidFill>
                  <a:srgbClr val="000000"/>
                </a:solidFill>
                <a:sym typeface="Arial"/>
              </a:rPr>
              <a:t>أفضلية تجديد المصفاة عوضا عن صيانتها </a:t>
            </a:r>
          </a:p>
          <a:p>
            <a:pPr marL="380917" lvl="1" indent="-380917" algn="r" rtl="1">
              <a:buClr>
                <a:srgbClr val="000000"/>
              </a:buClr>
              <a:buFont typeface="Arial" pitchFamily="34" charset="0"/>
              <a:buChar char="•"/>
            </a:pPr>
            <a:r>
              <a:rPr lang="ar-LB" sz="1900" kern="0" dirty="0">
                <a:solidFill>
                  <a:srgbClr val="000000"/>
                </a:solidFill>
                <a:sym typeface="Arial"/>
              </a:rPr>
              <a:t>بسبب تكاليف الصيانة المرتفعة</a:t>
            </a:r>
          </a:p>
          <a:p>
            <a:pPr marL="380917" indent="-380917" algn="r" rtl="1">
              <a:buClr>
                <a:srgbClr val="000000"/>
              </a:buClr>
              <a:buFont typeface="Arial" pitchFamily="34" charset="0"/>
              <a:buChar char="•"/>
            </a:pPr>
            <a:r>
              <a:rPr lang="ar-LB" sz="1900" kern="0" dirty="0">
                <a:solidFill>
                  <a:srgbClr val="000000"/>
                </a:solidFill>
                <a:sym typeface="Arial"/>
              </a:rPr>
              <a:t>شراء معدات وآلالات جديدة أوفر وذات كفاءة وفعالية أكثر</a:t>
            </a:r>
            <a:endParaRPr lang="fr-FR" sz="1900" kern="0" dirty="0">
              <a:solidFill>
                <a:srgbClr val="000000"/>
              </a:solidFill>
              <a:cs typeface="Arial"/>
              <a:sym typeface="Arial"/>
            </a:endParaRPr>
          </a:p>
        </p:txBody>
      </p:sp>
      <p:sp>
        <p:nvSpPr>
          <p:cNvPr id="35" name="Right Brace 34"/>
          <p:cNvSpPr/>
          <p:nvPr/>
        </p:nvSpPr>
        <p:spPr>
          <a:xfrm>
            <a:off x="7821163" y="5257800"/>
            <a:ext cx="507868" cy="609600"/>
          </a:xfrm>
          <a:prstGeom prst="rightBrace">
            <a:avLst/>
          </a:prstGeom>
        </p:spPr>
        <p:style>
          <a:lnRef idx="1">
            <a:schemeClr val="accent1"/>
          </a:lnRef>
          <a:fillRef idx="0">
            <a:schemeClr val="accent1"/>
          </a:fillRef>
          <a:effectRef idx="0">
            <a:schemeClr val="accent1"/>
          </a:effectRef>
          <a:fontRef idx="minor">
            <a:schemeClr val="tx1"/>
          </a:fontRef>
        </p:style>
        <p:txBody>
          <a:bodyPr lIns="121893" tIns="60947" rIns="121893" bIns="60947" rtlCol="0" anchor="ctr"/>
          <a:lstStyle/>
          <a:p>
            <a:pPr algn="ctr">
              <a:buClr>
                <a:srgbClr val="000000"/>
              </a:buClr>
              <a:buFont typeface="Arial"/>
              <a:buNone/>
            </a:pPr>
            <a:endParaRPr lang="fr-FR" sz="1900" b="1" kern="0" dirty="0">
              <a:solidFill>
                <a:srgbClr val="000000"/>
              </a:solidFill>
              <a:sym typeface="Arial"/>
            </a:endParaRPr>
          </a:p>
        </p:txBody>
      </p:sp>
      <p:sp>
        <p:nvSpPr>
          <p:cNvPr id="36" name="Google Shape;226;p28"/>
          <p:cNvSpPr txBox="1"/>
          <p:nvPr/>
        </p:nvSpPr>
        <p:spPr>
          <a:xfrm>
            <a:off x="3859800" y="5326232"/>
            <a:ext cx="4164515" cy="464979"/>
          </a:xfrm>
          <a:prstGeom prst="rect">
            <a:avLst/>
          </a:prstGeom>
          <a:noFill/>
          <a:ln>
            <a:noFill/>
          </a:ln>
        </p:spPr>
        <p:txBody>
          <a:bodyPr spcFirstLastPara="1" wrap="square" lIns="121873" tIns="121873" rIns="121873" bIns="121873" anchor="t" anchorCtr="0">
            <a:noAutofit/>
          </a:bodyPr>
          <a:lstStyle/>
          <a:p>
            <a:pPr algn="r" rtl="1">
              <a:buClr>
                <a:srgbClr val="000000"/>
              </a:buClr>
              <a:buFont typeface="Arial"/>
              <a:buNone/>
            </a:pPr>
            <a:r>
              <a:rPr lang="ar-LB" sz="2100" b="1" kern="0" dirty="0">
                <a:solidFill>
                  <a:srgbClr val="000000"/>
                </a:solidFill>
                <a:sym typeface="Arial"/>
              </a:rPr>
              <a:t>دراسة </a:t>
            </a:r>
            <a:r>
              <a:rPr lang="en-US" sz="2100" b="1" kern="0" dirty="0" err="1">
                <a:solidFill>
                  <a:srgbClr val="000000"/>
                </a:solidFill>
                <a:cs typeface="Arial"/>
                <a:sym typeface="Arial"/>
              </a:rPr>
              <a:t>جدوى</a:t>
            </a:r>
            <a:r>
              <a:rPr lang="en-US" sz="2100" b="1" kern="0" dirty="0">
                <a:solidFill>
                  <a:srgbClr val="000000"/>
                </a:solidFill>
                <a:cs typeface="Arial"/>
                <a:sym typeface="Arial"/>
              </a:rPr>
              <a:t> </a:t>
            </a:r>
            <a:r>
              <a:rPr lang="en-US" sz="2100" b="1" kern="0" dirty="0" err="1">
                <a:solidFill>
                  <a:srgbClr val="000000"/>
                </a:solidFill>
                <a:cs typeface="Arial"/>
                <a:sym typeface="Arial"/>
              </a:rPr>
              <a:t>مصفاة</a:t>
            </a:r>
            <a:r>
              <a:rPr lang="en-US" sz="2100" b="1" kern="0" dirty="0">
                <a:solidFill>
                  <a:srgbClr val="000000"/>
                </a:solidFill>
                <a:cs typeface="Arial"/>
                <a:sym typeface="Arial"/>
              </a:rPr>
              <a:t> </a:t>
            </a:r>
            <a:r>
              <a:rPr lang="en-US" sz="2100" b="1" kern="0" dirty="0" err="1">
                <a:solidFill>
                  <a:srgbClr val="000000"/>
                </a:solidFill>
                <a:cs typeface="Arial"/>
                <a:sym typeface="Arial"/>
              </a:rPr>
              <a:t>نفط</a:t>
            </a:r>
            <a:r>
              <a:rPr lang="en-US" sz="2100" b="1" kern="0" dirty="0">
                <a:solidFill>
                  <a:srgbClr val="000000"/>
                </a:solidFill>
                <a:cs typeface="Arial"/>
                <a:sym typeface="Arial"/>
              </a:rPr>
              <a:t> </a:t>
            </a:r>
            <a:r>
              <a:rPr lang="en-US" sz="2100" b="1" kern="0" dirty="0" err="1">
                <a:solidFill>
                  <a:srgbClr val="000000"/>
                </a:solidFill>
                <a:cs typeface="Arial"/>
                <a:sym typeface="Arial"/>
              </a:rPr>
              <a:t>جديدة</a:t>
            </a:r>
            <a:r>
              <a:rPr lang="en-US" sz="2100" b="1" kern="0" dirty="0">
                <a:solidFill>
                  <a:srgbClr val="000000"/>
                </a:solidFill>
                <a:cs typeface="Arial"/>
                <a:sym typeface="Arial"/>
              </a:rPr>
              <a:t> </a:t>
            </a:r>
            <a:r>
              <a:rPr lang="en-US" sz="2100" b="1" kern="0" dirty="0" err="1">
                <a:solidFill>
                  <a:srgbClr val="000000"/>
                </a:solidFill>
                <a:cs typeface="Arial"/>
                <a:sym typeface="Arial"/>
              </a:rPr>
              <a:t>في</a:t>
            </a:r>
            <a:r>
              <a:rPr lang="en-US" sz="2100" b="1" kern="0" dirty="0">
                <a:solidFill>
                  <a:srgbClr val="000000"/>
                </a:solidFill>
                <a:cs typeface="Arial"/>
                <a:sym typeface="Arial"/>
              </a:rPr>
              <a:t> </a:t>
            </a:r>
            <a:r>
              <a:rPr lang="en-US" sz="2100" b="1" kern="0" dirty="0" err="1">
                <a:solidFill>
                  <a:srgbClr val="000000"/>
                </a:solidFill>
                <a:cs typeface="Arial"/>
                <a:sym typeface="Arial"/>
              </a:rPr>
              <a:t>لبنان</a:t>
            </a:r>
            <a:r>
              <a:rPr lang="en-US" sz="2100" b="1" kern="0" dirty="0">
                <a:solidFill>
                  <a:srgbClr val="000000"/>
                </a:solidFill>
                <a:cs typeface="Arial"/>
                <a:sym typeface="Arial"/>
              </a:rPr>
              <a:t> </a:t>
            </a:r>
            <a:endParaRPr lang="ar-LB" sz="2100" b="1" kern="0" dirty="0">
              <a:solidFill>
                <a:srgbClr val="000000"/>
              </a:solidFill>
              <a:sym typeface="Arial"/>
            </a:endParaRPr>
          </a:p>
        </p:txBody>
      </p:sp>
    </p:spTree>
    <p:extLst>
      <p:ext uri="{BB962C8B-B14F-4D97-AF65-F5344CB8AC3E}">
        <p14:creationId xmlns:p14="http://schemas.microsoft.com/office/powerpoint/2010/main" xmlns="" val="376494481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4"/>
          <p:cNvSpPr txBox="1">
            <a:spLocks noGrp="1"/>
          </p:cNvSpPr>
          <p:nvPr>
            <p:ph type="title"/>
          </p:nvPr>
        </p:nvSpPr>
        <p:spPr>
          <a:xfrm>
            <a:off x="1925504" y="1193800"/>
            <a:ext cx="5184649" cy="580800"/>
          </a:xfrm>
          <a:prstGeom prst="rect">
            <a:avLst/>
          </a:prstGeom>
        </p:spPr>
        <p:txBody>
          <a:bodyPr spcFirstLastPara="1" wrap="square" lIns="121873" tIns="121873" rIns="121873" bIns="121873" anchor="ctr" anchorCtr="0">
            <a:noAutofit/>
          </a:bodyPr>
          <a:lstStyle/>
          <a:p>
            <a:pPr rtl="1"/>
            <a:r>
              <a:rPr lang="ar-LB" sz="2700" dirty="0"/>
              <a:t>الإستراتجية المتبعة في </a:t>
            </a:r>
            <a:r>
              <a:rPr lang="ar-LB" sz="2700" dirty="0" smtClean="0"/>
              <a:t>دراسة المشروع</a:t>
            </a:r>
            <a:endParaRPr lang="fr-FR" sz="2700" dirty="0"/>
          </a:p>
        </p:txBody>
      </p:sp>
      <p:grpSp>
        <p:nvGrpSpPr>
          <p:cNvPr id="221" name="Google Shape;221;p24"/>
          <p:cNvGrpSpPr/>
          <p:nvPr/>
        </p:nvGrpSpPr>
        <p:grpSpPr>
          <a:xfrm>
            <a:off x="1221632" y="1359677"/>
            <a:ext cx="286092" cy="286167"/>
            <a:chOff x="2594050" y="1631825"/>
            <a:chExt cx="439625" cy="439625"/>
          </a:xfrm>
        </p:grpSpPr>
        <p:sp>
          <p:nvSpPr>
            <p:cNvPr id="222" name="Google Shape;222;p24"/>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3" name="Google Shape;223;p24"/>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4" name="Google Shape;224;p24"/>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5" name="Google Shape;225;p24"/>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26" name="Google Shape;226;p24"/>
          <p:cNvGrpSpPr/>
          <p:nvPr/>
        </p:nvGrpSpPr>
        <p:grpSpPr>
          <a:xfrm>
            <a:off x="2214984" y="2182396"/>
            <a:ext cx="7487147" cy="3620008"/>
            <a:chOff x="1889009" y="1572690"/>
            <a:chExt cx="6111227" cy="2953984"/>
          </a:xfrm>
        </p:grpSpPr>
        <p:sp>
          <p:nvSpPr>
            <p:cNvPr id="227" name="Google Shape;227;p24"/>
            <p:cNvSpPr/>
            <p:nvPr/>
          </p:nvSpPr>
          <p:spPr>
            <a:xfrm>
              <a:off x="5666561" y="1572690"/>
              <a:ext cx="2261100" cy="2487300"/>
            </a:xfrm>
            <a:custGeom>
              <a:avLst/>
              <a:gdLst/>
              <a:ahLst/>
              <a:cxnLst/>
              <a:rect l="l" t="t" r="r" b="b"/>
              <a:pathLst>
                <a:path w="120000" h="120000" extrusionOk="0">
                  <a:moveTo>
                    <a:pt x="86825" y="0"/>
                  </a:moveTo>
                  <a:lnTo>
                    <a:pt x="90435" y="0"/>
                  </a:lnTo>
                  <a:lnTo>
                    <a:pt x="94107" y="339"/>
                  </a:lnTo>
                  <a:lnTo>
                    <a:pt x="97655" y="1074"/>
                  </a:lnTo>
                  <a:lnTo>
                    <a:pt x="101141" y="2149"/>
                  </a:lnTo>
                  <a:lnTo>
                    <a:pt x="104564" y="3734"/>
                  </a:lnTo>
                  <a:lnTo>
                    <a:pt x="107676" y="5657"/>
                  </a:lnTo>
                  <a:lnTo>
                    <a:pt x="110663" y="7920"/>
                  </a:lnTo>
                  <a:lnTo>
                    <a:pt x="113278" y="10579"/>
                  </a:lnTo>
                  <a:lnTo>
                    <a:pt x="115456" y="13408"/>
                  </a:lnTo>
                  <a:lnTo>
                    <a:pt x="117199" y="16407"/>
                  </a:lnTo>
                  <a:lnTo>
                    <a:pt x="118568" y="19519"/>
                  </a:lnTo>
                  <a:lnTo>
                    <a:pt x="119502" y="22800"/>
                  </a:lnTo>
                  <a:lnTo>
                    <a:pt x="120000" y="26082"/>
                  </a:lnTo>
                  <a:lnTo>
                    <a:pt x="120000" y="29420"/>
                  </a:lnTo>
                  <a:lnTo>
                    <a:pt x="119564" y="32701"/>
                  </a:lnTo>
                  <a:lnTo>
                    <a:pt x="118755" y="35983"/>
                  </a:lnTo>
                  <a:lnTo>
                    <a:pt x="117572" y="39207"/>
                  </a:lnTo>
                  <a:lnTo>
                    <a:pt x="115892" y="42206"/>
                  </a:lnTo>
                  <a:lnTo>
                    <a:pt x="113775" y="45148"/>
                  </a:lnTo>
                  <a:lnTo>
                    <a:pt x="111286" y="47751"/>
                  </a:lnTo>
                  <a:lnTo>
                    <a:pt x="108236" y="50240"/>
                  </a:lnTo>
                  <a:lnTo>
                    <a:pt x="105062" y="52220"/>
                  </a:lnTo>
                  <a:lnTo>
                    <a:pt x="101514" y="53861"/>
                  </a:lnTo>
                  <a:lnTo>
                    <a:pt x="97904" y="55162"/>
                  </a:lnTo>
                  <a:lnTo>
                    <a:pt x="94232" y="55898"/>
                  </a:lnTo>
                  <a:lnTo>
                    <a:pt x="90435" y="56237"/>
                  </a:lnTo>
                  <a:lnTo>
                    <a:pt x="86576" y="56181"/>
                  </a:lnTo>
                  <a:lnTo>
                    <a:pt x="82780" y="55728"/>
                  </a:lnTo>
                  <a:lnTo>
                    <a:pt x="82780" y="55785"/>
                  </a:lnTo>
                  <a:lnTo>
                    <a:pt x="79107" y="55332"/>
                  </a:lnTo>
                  <a:lnTo>
                    <a:pt x="75497" y="55445"/>
                  </a:lnTo>
                  <a:lnTo>
                    <a:pt x="71950" y="56067"/>
                  </a:lnTo>
                  <a:lnTo>
                    <a:pt x="68775" y="57142"/>
                  </a:lnTo>
                  <a:lnTo>
                    <a:pt x="65726" y="58613"/>
                  </a:lnTo>
                  <a:lnTo>
                    <a:pt x="63049" y="60537"/>
                  </a:lnTo>
                  <a:lnTo>
                    <a:pt x="60746" y="62743"/>
                  </a:lnTo>
                  <a:lnTo>
                    <a:pt x="58755" y="65176"/>
                  </a:lnTo>
                  <a:lnTo>
                    <a:pt x="57136" y="67949"/>
                  </a:lnTo>
                  <a:lnTo>
                    <a:pt x="56016" y="70834"/>
                  </a:lnTo>
                  <a:lnTo>
                    <a:pt x="55331" y="73946"/>
                  </a:lnTo>
                  <a:lnTo>
                    <a:pt x="55207" y="77114"/>
                  </a:lnTo>
                  <a:lnTo>
                    <a:pt x="55643" y="80396"/>
                  </a:lnTo>
                  <a:lnTo>
                    <a:pt x="56763" y="83677"/>
                  </a:lnTo>
                  <a:lnTo>
                    <a:pt x="57821" y="86902"/>
                  </a:lnTo>
                  <a:lnTo>
                    <a:pt x="58568" y="90183"/>
                  </a:lnTo>
                  <a:lnTo>
                    <a:pt x="58755" y="93578"/>
                  </a:lnTo>
                  <a:lnTo>
                    <a:pt x="58443" y="96859"/>
                  </a:lnTo>
                  <a:lnTo>
                    <a:pt x="57759" y="100141"/>
                  </a:lnTo>
                  <a:lnTo>
                    <a:pt x="56639" y="103309"/>
                  </a:lnTo>
                  <a:lnTo>
                    <a:pt x="55020" y="106308"/>
                  </a:lnTo>
                  <a:lnTo>
                    <a:pt x="52904" y="109250"/>
                  </a:lnTo>
                  <a:lnTo>
                    <a:pt x="50414" y="111852"/>
                  </a:lnTo>
                  <a:lnTo>
                    <a:pt x="47427" y="114342"/>
                  </a:lnTo>
                  <a:lnTo>
                    <a:pt x="44190" y="116322"/>
                  </a:lnTo>
                  <a:lnTo>
                    <a:pt x="40829" y="117906"/>
                  </a:lnTo>
                  <a:lnTo>
                    <a:pt x="37219" y="118981"/>
                  </a:lnTo>
                  <a:lnTo>
                    <a:pt x="33485" y="119717"/>
                  </a:lnTo>
                  <a:lnTo>
                    <a:pt x="29751" y="120000"/>
                  </a:lnTo>
                  <a:lnTo>
                    <a:pt x="25954" y="119830"/>
                  </a:lnTo>
                  <a:lnTo>
                    <a:pt x="22282" y="119151"/>
                  </a:lnTo>
                  <a:lnTo>
                    <a:pt x="18672" y="118189"/>
                  </a:lnTo>
                  <a:lnTo>
                    <a:pt x="15124" y="116718"/>
                  </a:lnTo>
                  <a:lnTo>
                    <a:pt x="11825" y="114794"/>
                  </a:lnTo>
                  <a:lnTo>
                    <a:pt x="8838" y="112418"/>
                  </a:lnTo>
                  <a:lnTo>
                    <a:pt x="6099" y="109702"/>
                  </a:lnTo>
                  <a:lnTo>
                    <a:pt x="4045" y="106760"/>
                  </a:lnTo>
                  <a:lnTo>
                    <a:pt x="2240" y="103649"/>
                  </a:lnTo>
                  <a:lnTo>
                    <a:pt x="995" y="100367"/>
                  </a:lnTo>
                  <a:lnTo>
                    <a:pt x="186" y="97029"/>
                  </a:lnTo>
                  <a:lnTo>
                    <a:pt x="0" y="93635"/>
                  </a:lnTo>
                  <a:lnTo>
                    <a:pt x="124" y="90240"/>
                  </a:lnTo>
                  <a:lnTo>
                    <a:pt x="809" y="86902"/>
                  </a:lnTo>
                  <a:lnTo>
                    <a:pt x="1929" y="83620"/>
                  </a:lnTo>
                  <a:lnTo>
                    <a:pt x="3609" y="80396"/>
                  </a:lnTo>
                  <a:lnTo>
                    <a:pt x="5601" y="77397"/>
                  </a:lnTo>
                  <a:lnTo>
                    <a:pt x="8215" y="74681"/>
                  </a:lnTo>
                  <a:lnTo>
                    <a:pt x="11016" y="72418"/>
                  </a:lnTo>
                  <a:lnTo>
                    <a:pt x="14066" y="70495"/>
                  </a:lnTo>
                  <a:lnTo>
                    <a:pt x="17240" y="68910"/>
                  </a:lnTo>
                  <a:lnTo>
                    <a:pt x="20663" y="67722"/>
                  </a:lnTo>
                  <a:lnTo>
                    <a:pt x="24087" y="66930"/>
                  </a:lnTo>
                  <a:lnTo>
                    <a:pt x="27697" y="66534"/>
                  </a:lnTo>
                  <a:lnTo>
                    <a:pt x="31182" y="66534"/>
                  </a:lnTo>
                  <a:lnTo>
                    <a:pt x="34668" y="66987"/>
                  </a:lnTo>
                  <a:lnTo>
                    <a:pt x="38464" y="67383"/>
                  </a:lnTo>
                  <a:lnTo>
                    <a:pt x="42074" y="67213"/>
                  </a:lnTo>
                  <a:lnTo>
                    <a:pt x="45497" y="66534"/>
                  </a:lnTo>
                  <a:lnTo>
                    <a:pt x="48734" y="65346"/>
                  </a:lnTo>
                  <a:lnTo>
                    <a:pt x="51721" y="63818"/>
                  </a:lnTo>
                  <a:lnTo>
                    <a:pt x="54460" y="61895"/>
                  </a:lnTo>
                  <a:lnTo>
                    <a:pt x="56763" y="59745"/>
                  </a:lnTo>
                  <a:lnTo>
                    <a:pt x="58630" y="57142"/>
                  </a:lnTo>
                  <a:lnTo>
                    <a:pt x="60248" y="54427"/>
                  </a:lnTo>
                  <a:lnTo>
                    <a:pt x="61244" y="51485"/>
                  </a:lnTo>
                  <a:lnTo>
                    <a:pt x="61867" y="48429"/>
                  </a:lnTo>
                  <a:lnTo>
                    <a:pt x="61929" y="45205"/>
                  </a:lnTo>
                  <a:lnTo>
                    <a:pt x="61369" y="41923"/>
                  </a:lnTo>
                  <a:lnTo>
                    <a:pt x="60248" y="38642"/>
                  </a:lnTo>
                  <a:lnTo>
                    <a:pt x="59066" y="35304"/>
                  </a:lnTo>
                  <a:lnTo>
                    <a:pt x="58257" y="31739"/>
                  </a:lnTo>
                  <a:lnTo>
                    <a:pt x="58008" y="28231"/>
                  </a:lnTo>
                  <a:lnTo>
                    <a:pt x="58257" y="24724"/>
                  </a:lnTo>
                  <a:lnTo>
                    <a:pt x="59066" y="21159"/>
                  </a:lnTo>
                  <a:lnTo>
                    <a:pt x="60248" y="17765"/>
                  </a:lnTo>
                  <a:lnTo>
                    <a:pt x="61929" y="14483"/>
                  </a:lnTo>
                  <a:lnTo>
                    <a:pt x="64170" y="11371"/>
                  </a:lnTo>
                  <a:lnTo>
                    <a:pt x="66846" y="8486"/>
                  </a:lnTo>
                  <a:lnTo>
                    <a:pt x="69771" y="6110"/>
                  </a:lnTo>
                  <a:lnTo>
                    <a:pt x="72883" y="4073"/>
                  </a:lnTo>
                  <a:lnTo>
                    <a:pt x="76182" y="2545"/>
                  </a:lnTo>
                  <a:lnTo>
                    <a:pt x="79605" y="1244"/>
                  </a:lnTo>
                  <a:lnTo>
                    <a:pt x="83215" y="452"/>
                  </a:lnTo>
                  <a:lnTo>
                    <a:pt x="86825" y="0"/>
                  </a:lnTo>
                  <a:close/>
                </a:path>
              </a:pathLst>
            </a:custGeom>
            <a:solidFill>
              <a:srgbClr val="000000"/>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28" name="Google Shape;228;p24"/>
            <p:cNvSpPr/>
            <p:nvPr/>
          </p:nvSpPr>
          <p:spPr>
            <a:xfrm rot="12737462">
              <a:off x="5971336" y="2909804"/>
              <a:ext cx="2028900" cy="1222501"/>
            </a:xfrm>
            <a:custGeom>
              <a:avLst/>
              <a:gdLst/>
              <a:ahLst/>
              <a:cxnLst/>
              <a:rect l="l" t="t" r="r" b="b"/>
              <a:pathLst>
                <a:path w="120000" h="120000" extrusionOk="0">
                  <a:moveTo>
                    <a:pt x="100281" y="0"/>
                  </a:moveTo>
                  <a:lnTo>
                    <a:pt x="103579" y="365"/>
                  </a:lnTo>
                  <a:lnTo>
                    <a:pt x="106731" y="1703"/>
                  </a:lnTo>
                  <a:lnTo>
                    <a:pt x="109810" y="3894"/>
                  </a:lnTo>
                  <a:lnTo>
                    <a:pt x="112669" y="7058"/>
                  </a:lnTo>
                  <a:lnTo>
                    <a:pt x="115015" y="10709"/>
                  </a:lnTo>
                  <a:lnTo>
                    <a:pt x="117141" y="15456"/>
                  </a:lnTo>
                  <a:lnTo>
                    <a:pt x="118680" y="20811"/>
                  </a:lnTo>
                  <a:lnTo>
                    <a:pt x="119633" y="26288"/>
                  </a:lnTo>
                  <a:lnTo>
                    <a:pt x="120000" y="31764"/>
                  </a:lnTo>
                  <a:lnTo>
                    <a:pt x="119706" y="37241"/>
                  </a:lnTo>
                  <a:lnTo>
                    <a:pt x="118900" y="42596"/>
                  </a:lnTo>
                  <a:lnTo>
                    <a:pt x="117580" y="47586"/>
                  </a:lnTo>
                  <a:lnTo>
                    <a:pt x="115748" y="52332"/>
                  </a:lnTo>
                  <a:lnTo>
                    <a:pt x="113329" y="56227"/>
                  </a:lnTo>
                  <a:lnTo>
                    <a:pt x="110543" y="59756"/>
                  </a:lnTo>
                  <a:lnTo>
                    <a:pt x="107318" y="62312"/>
                  </a:lnTo>
                  <a:lnTo>
                    <a:pt x="104019" y="63894"/>
                  </a:lnTo>
                  <a:lnTo>
                    <a:pt x="100720" y="64503"/>
                  </a:lnTo>
                  <a:lnTo>
                    <a:pt x="97275" y="64137"/>
                  </a:lnTo>
                  <a:lnTo>
                    <a:pt x="94123" y="62799"/>
                  </a:lnTo>
                  <a:lnTo>
                    <a:pt x="91044" y="60608"/>
                  </a:lnTo>
                  <a:lnTo>
                    <a:pt x="88185" y="57200"/>
                  </a:lnTo>
                  <a:lnTo>
                    <a:pt x="85766" y="53306"/>
                  </a:lnTo>
                  <a:lnTo>
                    <a:pt x="83860" y="50628"/>
                  </a:lnTo>
                  <a:lnTo>
                    <a:pt x="81808" y="48681"/>
                  </a:lnTo>
                  <a:lnTo>
                    <a:pt x="79682" y="47464"/>
                  </a:lnTo>
                  <a:lnTo>
                    <a:pt x="77483" y="47221"/>
                  </a:lnTo>
                  <a:lnTo>
                    <a:pt x="75357" y="47829"/>
                  </a:lnTo>
                  <a:lnTo>
                    <a:pt x="73231" y="49046"/>
                  </a:lnTo>
                  <a:lnTo>
                    <a:pt x="71325" y="50993"/>
                  </a:lnTo>
                  <a:lnTo>
                    <a:pt x="69786" y="53549"/>
                  </a:lnTo>
                  <a:lnTo>
                    <a:pt x="68466" y="56713"/>
                  </a:lnTo>
                  <a:lnTo>
                    <a:pt x="67660" y="60365"/>
                  </a:lnTo>
                  <a:lnTo>
                    <a:pt x="67440" y="64503"/>
                  </a:lnTo>
                  <a:lnTo>
                    <a:pt x="67073" y="71561"/>
                  </a:lnTo>
                  <a:lnTo>
                    <a:pt x="66267" y="78498"/>
                  </a:lnTo>
                  <a:lnTo>
                    <a:pt x="64948" y="85070"/>
                  </a:lnTo>
                  <a:lnTo>
                    <a:pt x="63188" y="91399"/>
                  </a:lnTo>
                  <a:lnTo>
                    <a:pt x="60843" y="97241"/>
                  </a:lnTo>
                  <a:lnTo>
                    <a:pt x="58130" y="102718"/>
                  </a:lnTo>
                  <a:lnTo>
                    <a:pt x="54832" y="107707"/>
                  </a:lnTo>
                  <a:lnTo>
                    <a:pt x="51166" y="111967"/>
                  </a:lnTo>
                  <a:lnTo>
                    <a:pt x="46988" y="115496"/>
                  </a:lnTo>
                  <a:lnTo>
                    <a:pt x="42883" y="117809"/>
                  </a:lnTo>
                  <a:lnTo>
                    <a:pt x="38485" y="119391"/>
                  </a:lnTo>
                  <a:lnTo>
                    <a:pt x="34160" y="120000"/>
                  </a:lnTo>
                  <a:lnTo>
                    <a:pt x="29908" y="119634"/>
                  </a:lnTo>
                  <a:lnTo>
                    <a:pt x="25656" y="118417"/>
                  </a:lnTo>
                  <a:lnTo>
                    <a:pt x="21478" y="116348"/>
                  </a:lnTo>
                  <a:lnTo>
                    <a:pt x="17593" y="113184"/>
                  </a:lnTo>
                  <a:lnTo>
                    <a:pt x="13854" y="109411"/>
                  </a:lnTo>
                  <a:lnTo>
                    <a:pt x="10555" y="104665"/>
                  </a:lnTo>
                  <a:lnTo>
                    <a:pt x="7477" y="99188"/>
                  </a:lnTo>
                  <a:lnTo>
                    <a:pt x="4838" y="92981"/>
                  </a:lnTo>
                  <a:lnTo>
                    <a:pt x="2712" y="86044"/>
                  </a:lnTo>
                  <a:lnTo>
                    <a:pt x="1319" y="79229"/>
                  </a:lnTo>
                  <a:lnTo>
                    <a:pt x="366" y="71926"/>
                  </a:lnTo>
                  <a:lnTo>
                    <a:pt x="0" y="64868"/>
                  </a:lnTo>
                  <a:lnTo>
                    <a:pt x="293" y="57687"/>
                  </a:lnTo>
                  <a:lnTo>
                    <a:pt x="952" y="50628"/>
                  </a:lnTo>
                  <a:lnTo>
                    <a:pt x="2272" y="43691"/>
                  </a:lnTo>
                  <a:lnTo>
                    <a:pt x="4178" y="37241"/>
                  </a:lnTo>
                  <a:lnTo>
                    <a:pt x="6377" y="31156"/>
                  </a:lnTo>
                  <a:lnTo>
                    <a:pt x="9236" y="25436"/>
                  </a:lnTo>
                  <a:lnTo>
                    <a:pt x="12535" y="20324"/>
                  </a:lnTo>
                  <a:lnTo>
                    <a:pt x="16346" y="16064"/>
                  </a:lnTo>
                  <a:lnTo>
                    <a:pt x="20305" y="12778"/>
                  </a:lnTo>
                  <a:lnTo>
                    <a:pt x="24483" y="10223"/>
                  </a:lnTo>
                  <a:lnTo>
                    <a:pt x="28735" y="8640"/>
                  </a:lnTo>
                  <a:lnTo>
                    <a:pt x="32987" y="8032"/>
                  </a:lnTo>
                  <a:lnTo>
                    <a:pt x="37238" y="8397"/>
                  </a:lnTo>
                  <a:lnTo>
                    <a:pt x="41490" y="9614"/>
                  </a:lnTo>
                  <a:lnTo>
                    <a:pt x="45448" y="11561"/>
                  </a:lnTo>
                  <a:lnTo>
                    <a:pt x="49407" y="14482"/>
                  </a:lnTo>
                  <a:lnTo>
                    <a:pt x="52999" y="18255"/>
                  </a:lnTo>
                  <a:lnTo>
                    <a:pt x="56444" y="22758"/>
                  </a:lnTo>
                  <a:lnTo>
                    <a:pt x="59376" y="27991"/>
                  </a:lnTo>
                  <a:lnTo>
                    <a:pt x="62089" y="34077"/>
                  </a:lnTo>
                  <a:lnTo>
                    <a:pt x="62089" y="33955"/>
                  </a:lnTo>
                  <a:lnTo>
                    <a:pt x="63628" y="37241"/>
                  </a:lnTo>
                  <a:lnTo>
                    <a:pt x="65534" y="39553"/>
                  </a:lnTo>
                  <a:lnTo>
                    <a:pt x="67660" y="41135"/>
                  </a:lnTo>
                  <a:lnTo>
                    <a:pt x="69786" y="41987"/>
                  </a:lnTo>
                  <a:lnTo>
                    <a:pt x="72058" y="41987"/>
                  </a:lnTo>
                  <a:lnTo>
                    <a:pt x="74184" y="41135"/>
                  </a:lnTo>
                  <a:lnTo>
                    <a:pt x="76163" y="39553"/>
                  </a:lnTo>
                  <a:lnTo>
                    <a:pt x="77923" y="37484"/>
                  </a:lnTo>
                  <a:lnTo>
                    <a:pt x="79462" y="34685"/>
                  </a:lnTo>
                  <a:lnTo>
                    <a:pt x="80635" y="31399"/>
                  </a:lnTo>
                  <a:lnTo>
                    <a:pt x="81221" y="27261"/>
                  </a:lnTo>
                  <a:lnTo>
                    <a:pt x="81954" y="22758"/>
                  </a:lnTo>
                  <a:lnTo>
                    <a:pt x="82907" y="18620"/>
                  </a:lnTo>
                  <a:lnTo>
                    <a:pt x="84300" y="14482"/>
                  </a:lnTo>
                  <a:lnTo>
                    <a:pt x="85986" y="10709"/>
                  </a:lnTo>
                  <a:lnTo>
                    <a:pt x="88112" y="7423"/>
                  </a:lnTo>
                  <a:lnTo>
                    <a:pt x="90458" y="4624"/>
                  </a:lnTo>
                  <a:lnTo>
                    <a:pt x="93610" y="2190"/>
                  </a:lnTo>
                  <a:lnTo>
                    <a:pt x="96908" y="608"/>
                  </a:lnTo>
                  <a:lnTo>
                    <a:pt x="100281" y="0"/>
                  </a:lnTo>
                  <a:close/>
                </a:path>
              </a:pathLst>
            </a:custGeom>
            <a:solidFill>
              <a:srgbClr val="5E5E5E">
                <a:alpha val="13920"/>
              </a:srgbClr>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29" name="Google Shape;229;p24"/>
            <p:cNvSpPr/>
            <p:nvPr/>
          </p:nvSpPr>
          <p:spPr>
            <a:xfrm>
              <a:off x="5637463" y="1572694"/>
              <a:ext cx="2334300" cy="2568000"/>
            </a:xfrm>
            <a:custGeom>
              <a:avLst/>
              <a:gdLst/>
              <a:ahLst/>
              <a:cxnLst/>
              <a:rect l="l" t="t" r="r" b="b"/>
              <a:pathLst>
                <a:path w="120000" h="120000" extrusionOk="0">
                  <a:moveTo>
                    <a:pt x="86825" y="0"/>
                  </a:moveTo>
                  <a:lnTo>
                    <a:pt x="90435" y="0"/>
                  </a:lnTo>
                  <a:lnTo>
                    <a:pt x="94107" y="339"/>
                  </a:lnTo>
                  <a:lnTo>
                    <a:pt x="97655" y="1074"/>
                  </a:lnTo>
                  <a:lnTo>
                    <a:pt x="101141" y="2149"/>
                  </a:lnTo>
                  <a:lnTo>
                    <a:pt x="104564" y="3734"/>
                  </a:lnTo>
                  <a:lnTo>
                    <a:pt x="107676" y="5657"/>
                  </a:lnTo>
                  <a:lnTo>
                    <a:pt x="110663" y="7920"/>
                  </a:lnTo>
                  <a:lnTo>
                    <a:pt x="113278" y="10579"/>
                  </a:lnTo>
                  <a:lnTo>
                    <a:pt x="115456" y="13408"/>
                  </a:lnTo>
                  <a:lnTo>
                    <a:pt x="117199" y="16407"/>
                  </a:lnTo>
                  <a:lnTo>
                    <a:pt x="118568" y="19519"/>
                  </a:lnTo>
                  <a:lnTo>
                    <a:pt x="119502" y="22800"/>
                  </a:lnTo>
                  <a:lnTo>
                    <a:pt x="120000" y="26082"/>
                  </a:lnTo>
                  <a:lnTo>
                    <a:pt x="120000" y="29420"/>
                  </a:lnTo>
                  <a:lnTo>
                    <a:pt x="119564" y="32701"/>
                  </a:lnTo>
                  <a:lnTo>
                    <a:pt x="118755" y="35983"/>
                  </a:lnTo>
                  <a:lnTo>
                    <a:pt x="117572" y="39207"/>
                  </a:lnTo>
                  <a:lnTo>
                    <a:pt x="115892" y="42206"/>
                  </a:lnTo>
                  <a:lnTo>
                    <a:pt x="113775" y="45148"/>
                  </a:lnTo>
                  <a:lnTo>
                    <a:pt x="111286" y="47751"/>
                  </a:lnTo>
                  <a:lnTo>
                    <a:pt x="108236" y="50240"/>
                  </a:lnTo>
                  <a:lnTo>
                    <a:pt x="105062" y="52220"/>
                  </a:lnTo>
                  <a:lnTo>
                    <a:pt x="101514" y="53861"/>
                  </a:lnTo>
                  <a:lnTo>
                    <a:pt x="97904" y="55162"/>
                  </a:lnTo>
                  <a:lnTo>
                    <a:pt x="94232" y="55898"/>
                  </a:lnTo>
                  <a:lnTo>
                    <a:pt x="90435" y="56237"/>
                  </a:lnTo>
                  <a:lnTo>
                    <a:pt x="86576" y="56181"/>
                  </a:lnTo>
                  <a:lnTo>
                    <a:pt x="82780" y="55728"/>
                  </a:lnTo>
                  <a:lnTo>
                    <a:pt x="82780" y="55785"/>
                  </a:lnTo>
                  <a:lnTo>
                    <a:pt x="79107" y="55332"/>
                  </a:lnTo>
                  <a:lnTo>
                    <a:pt x="75497" y="55445"/>
                  </a:lnTo>
                  <a:lnTo>
                    <a:pt x="71950" y="56067"/>
                  </a:lnTo>
                  <a:lnTo>
                    <a:pt x="68775" y="57142"/>
                  </a:lnTo>
                  <a:lnTo>
                    <a:pt x="65726" y="58613"/>
                  </a:lnTo>
                  <a:lnTo>
                    <a:pt x="63049" y="60537"/>
                  </a:lnTo>
                  <a:lnTo>
                    <a:pt x="60746" y="62743"/>
                  </a:lnTo>
                  <a:lnTo>
                    <a:pt x="58755" y="65176"/>
                  </a:lnTo>
                  <a:lnTo>
                    <a:pt x="57136" y="67949"/>
                  </a:lnTo>
                  <a:lnTo>
                    <a:pt x="56016" y="70834"/>
                  </a:lnTo>
                  <a:lnTo>
                    <a:pt x="55331" y="73946"/>
                  </a:lnTo>
                  <a:lnTo>
                    <a:pt x="55207" y="77114"/>
                  </a:lnTo>
                  <a:lnTo>
                    <a:pt x="55643" y="80396"/>
                  </a:lnTo>
                  <a:lnTo>
                    <a:pt x="56763" y="83677"/>
                  </a:lnTo>
                  <a:lnTo>
                    <a:pt x="57821" y="86902"/>
                  </a:lnTo>
                  <a:lnTo>
                    <a:pt x="58568" y="90183"/>
                  </a:lnTo>
                  <a:lnTo>
                    <a:pt x="58755" y="93578"/>
                  </a:lnTo>
                  <a:lnTo>
                    <a:pt x="58443" y="96859"/>
                  </a:lnTo>
                  <a:lnTo>
                    <a:pt x="57759" y="100141"/>
                  </a:lnTo>
                  <a:lnTo>
                    <a:pt x="56639" y="103309"/>
                  </a:lnTo>
                  <a:lnTo>
                    <a:pt x="55020" y="106308"/>
                  </a:lnTo>
                  <a:lnTo>
                    <a:pt x="52904" y="109250"/>
                  </a:lnTo>
                  <a:lnTo>
                    <a:pt x="50414" y="111852"/>
                  </a:lnTo>
                  <a:lnTo>
                    <a:pt x="47427" y="114342"/>
                  </a:lnTo>
                  <a:lnTo>
                    <a:pt x="44190" y="116322"/>
                  </a:lnTo>
                  <a:lnTo>
                    <a:pt x="40829" y="117906"/>
                  </a:lnTo>
                  <a:lnTo>
                    <a:pt x="37219" y="118981"/>
                  </a:lnTo>
                  <a:lnTo>
                    <a:pt x="33485" y="119717"/>
                  </a:lnTo>
                  <a:lnTo>
                    <a:pt x="29751" y="120000"/>
                  </a:lnTo>
                  <a:lnTo>
                    <a:pt x="25954" y="119830"/>
                  </a:lnTo>
                  <a:lnTo>
                    <a:pt x="22282" y="119151"/>
                  </a:lnTo>
                  <a:lnTo>
                    <a:pt x="18672" y="118189"/>
                  </a:lnTo>
                  <a:lnTo>
                    <a:pt x="15124" y="116718"/>
                  </a:lnTo>
                  <a:lnTo>
                    <a:pt x="11825" y="114794"/>
                  </a:lnTo>
                  <a:lnTo>
                    <a:pt x="8838" y="112418"/>
                  </a:lnTo>
                  <a:lnTo>
                    <a:pt x="6099" y="109702"/>
                  </a:lnTo>
                  <a:lnTo>
                    <a:pt x="4045" y="106760"/>
                  </a:lnTo>
                  <a:lnTo>
                    <a:pt x="2240" y="103649"/>
                  </a:lnTo>
                  <a:lnTo>
                    <a:pt x="995" y="100367"/>
                  </a:lnTo>
                  <a:lnTo>
                    <a:pt x="186" y="97029"/>
                  </a:lnTo>
                  <a:lnTo>
                    <a:pt x="0" y="93635"/>
                  </a:lnTo>
                  <a:lnTo>
                    <a:pt x="124" y="90240"/>
                  </a:lnTo>
                  <a:lnTo>
                    <a:pt x="809" y="86902"/>
                  </a:lnTo>
                  <a:lnTo>
                    <a:pt x="1929" y="83620"/>
                  </a:lnTo>
                  <a:lnTo>
                    <a:pt x="3609" y="80396"/>
                  </a:lnTo>
                  <a:lnTo>
                    <a:pt x="5601" y="77397"/>
                  </a:lnTo>
                  <a:lnTo>
                    <a:pt x="8215" y="74681"/>
                  </a:lnTo>
                  <a:lnTo>
                    <a:pt x="11016" y="72418"/>
                  </a:lnTo>
                  <a:lnTo>
                    <a:pt x="14066" y="70495"/>
                  </a:lnTo>
                  <a:lnTo>
                    <a:pt x="17240" y="68910"/>
                  </a:lnTo>
                  <a:lnTo>
                    <a:pt x="20663" y="67722"/>
                  </a:lnTo>
                  <a:lnTo>
                    <a:pt x="24087" y="66930"/>
                  </a:lnTo>
                  <a:lnTo>
                    <a:pt x="27697" y="66534"/>
                  </a:lnTo>
                  <a:lnTo>
                    <a:pt x="31182" y="66534"/>
                  </a:lnTo>
                  <a:lnTo>
                    <a:pt x="34668" y="66987"/>
                  </a:lnTo>
                  <a:lnTo>
                    <a:pt x="38464" y="67383"/>
                  </a:lnTo>
                  <a:lnTo>
                    <a:pt x="42074" y="67213"/>
                  </a:lnTo>
                  <a:lnTo>
                    <a:pt x="45497" y="66534"/>
                  </a:lnTo>
                  <a:lnTo>
                    <a:pt x="48734" y="65346"/>
                  </a:lnTo>
                  <a:lnTo>
                    <a:pt x="51721" y="63818"/>
                  </a:lnTo>
                  <a:lnTo>
                    <a:pt x="54460" y="61895"/>
                  </a:lnTo>
                  <a:lnTo>
                    <a:pt x="56763" y="59745"/>
                  </a:lnTo>
                  <a:lnTo>
                    <a:pt x="58630" y="57142"/>
                  </a:lnTo>
                  <a:lnTo>
                    <a:pt x="60248" y="54427"/>
                  </a:lnTo>
                  <a:lnTo>
                    <a:pt x="61244" y="51485"/>
                  </a:lnTo>
                  <a:lnTo>
                    <a:pt x="61867" y="48429"/>
                  </a:lnTo>
                  <a:lnTo>
                    <a:pt x="61929" y="45205"/>
                  </a:lnTo>
                  <a:lnTo>
                    <a:pt x="61369" y="41923"/>
                  </a:lnTo>
                  <a:lnTo>
                    <a:pt x="60248" y="38642"/>
                  </a:lnTo>
                  <a:lnTo>
                    <a:pt x="59066" y="35304"/>
                  </a:lnTo>
                  <a:lnTo>
                    <a:pt x="58257" y="31739"/>
                  </a:lnTo>
                  <a:lnTo>
                    <a:pt x="58008" y="28231"/>
                  </a:lnTo>
                  <a:lnTo>
                    <a:pt x="58257" y="24724"/>
                  </a:lnTo>
                  <a:lnTo>
                    <a:pt x="59066" y="21159"/>
                  </a:lnTo>
                  <a:lnTo>
                    <a:pt x="60248" y="17765"/>
                  </a:lnTo>
                  <a:lnTo>
                    <a:pt x="61929" y="14483"/>
                  </a:lnTo>
                  <a:lnTo>
                    <a:pt x="64170" y="11371"/>
                  </a:lnTo>
                  <a:lnTo>
                    <a:pt x="66846" y="8486"/>
                  </a:lnTo>
                  <a:lnTo>
                    <a:pt x="69771" y="6110"/>
                  </a:lnTo>
                  <a:lnTo>
                    <a:pt x="72883" y="4073"/>
                  </a:lnTo>
                  <a:lnTo>
                    <a:pt x="76182" y="2545"/>
                  </a:lnTo>
                  <a:lnTo>
                    <a:pt x="79605" y="1244"/>
                  </a:lnTo>
                  <a:lnTo>
                    <a:pt x="83215" y="452"/>
                  </a:lnTo>
                  <a:lnTo>
                    <a:pt x="86825" y="0"/>
                  </a:lnTo>
                  <a:close/>
                </a:path>
              </a:pathLst>
            </a:custGeom>
            <a:solidFill>
              <a:srgbClr val="5E5E5E">
                <a:alpha val="13920"/>
              </a:srgbClr>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30" name="Google Shape;230;p24"/>
            <p:cNvSpPr/>
            <p:nvPr/>
          </p:nvSpPr>
          <p:spPr>
            <a:xfrm>
              <a:off x="3074969" y="1841674"/>
              <a:ext cx="2785200" cy="2685000"/>
            </a:xfrm>
            <a:custGeom>
              <a:avLst/>
              <a:gdLst/>
              <a:ahLst/>
              <a:cxnLst/>
              <a:rect l="l" t="t" r="r" b="b"/>
              <a:pathLst>
                <a:path w="120000" h="120000" extrusionOk="0">
                  <a:moveTo>
                    <a:pt x="79841" y="0"/>
                  </a:moveTo>
                  <a:lnTo>
                    <a:pt x="84005" y="164"/>
                  </a:lnTo>
                  <a:lnTo>
                    <a:pt x="88274" y="765"/>
                  </a:lnTo>
                  <a:lnTo>
                    <a:pt x="92437" y="1913"/>
                  </a:lnTo>
                  <a:lnTo>
                    <a:pt x="96495" y="3498"/>
                  </a:lnTo>
                  <a:lnTo>
                    <a:pt x="100237" y="5521"/>
                  </a:lnTo>
                  <a:lnTo>
                    <a:pt x="103715" y="7817"/>
                  </a:lnTo>
                  <a:lnTo>
                    <a:pt x="106930" y="10551"/>
                  </a:lnTo>
                  <a:lnTo>
                    <a:pt x="109828" y="13558"/>
                  </a:lnTo>
                  <a:lnTo>
                    <a:pt x="112358" y="16783"/>
                  </a:lnTo>
                  <a:lnTo>
                    <a:pt x="114571" y="20337"/>
                  </a:lnTo>
                  <a:lnTo>
                    <a:pt x="116416" y="24054"/>
                  </a:lnTo>
                  <a:lnTo>
                    <a:pt x="117891" y="27990"/>
                  </a:lnTo>
                  <a:lnTo>
                    <a:pt x="118998" y="32036"/>
                  </a:lnTo>
                  <a:lnTo>
                    <a:pt x="119631" y="36191"/>
                  </a:lnTo>
                  <a:lnTo>
                    <a:pt x="120000" y="40510"/>
                  </a:lnTo>
                  <a:lnTo>
                    <a:pt x="119841" y="44829"/>
                  </a:lnTo>
                  <a:lnTo>
                    <a:pt x="119209" y="49148"/>
                  </a:lnTo>
                  <a:lnTo>
                    <a:pt x="118155" y="53466"/>
                  </a:lnTo>
                  <a:lnTo>
                    <a:pt x="116679" y="57403"/>
                  </a:lnTo>
                  <a:lnTo>
                    <a:pt x="114888" y="61230"/>
                  </a:lnTo>
                  <a:lnTo>
                    <a:pt x="112779" y="64674"/>
                  </a:lnTo>
                  <a:lnTo>
                    <a:pt x="110408" y="67899"/>
                  </a:lnTo>
                  <a:lnTo>
                    <a:pt x="107667" y="70797"/>
                  </a:lnTo>
                  <a:lnTo>
                    <a:pt x="104822" y="73366"/>
                  </a:lnTo>
                  <a:lnTo>
                    <a:pt x="101554" y="75662"/>
                  </a:lnTo>
                  <a:lnTo>
                    <a:pt x="98287" y="77685"/>
                  </a:lnTo>
                  <a:lnTo>
                    <a:pt x="94808" y="79271"/>
                  </a:lnTo>
                  <a:lnTo>
                    <a:pt x="91119" y="80583"/>
                  </a:lnTo>
                  <a:lnTo>
                    <a:pt x="87325" y="81457"/>
                  </a:lnTo>
                  <a:lnTo>
                    <a:pt x="83478" y="82004"/>
                  </a:lnTo>
                  <a:lnTo>
                    <a:pt x="79578" y="82113"/>
                  </a:lnTo>
                  <a:lnTo>
                    <a:pt x="75625" y="81731"/>
                  </a:lnTo>
                  <a:lnTo>
                    <a:pt x="71620" y="81020"/>
                  </a:lnTo>
                  <a:lnTo>
                    <a:pt x="68722" y="80583"/>
                  </a:lnTo>
                  <a:lnTo>
                    <a:pt x="65928" y="80692"/>
                  </a:lnTo>
                  <a:lnTo>
                    <a:pt x="63241" y="81129"/>
                  </a:lnTo>
                  <a:lnTo>
                    <a:pt x="60606" y="82004"/>
                  </a:lnTo>
                  <a:lnTo>
                    <a:pt x="58234" y="83261"/>
                  </a:lnTo>
                  <a:lnTo>
                    <a:pt x="55915" y="84902"/>
                  </a:lnTo>
                  <a:lnTo>
                    <a:pt x="53965" y="86870"/>
                  </a:lnTo>
                  <a:lnTo>
                    <a:pt x="52279" y="89056"/>
                  </a:lnTo>
                  <a:lnTo>
                    <a:pt x="51014" y="91517"/>
                  </a:lnTo>
                  <a:lnTo>
                    <a:pt x="49960" y="94250"/>
                  </a:lnTo>
                  <a:lnTo>
                    <a:pt x="49380" y="97257"/>
                  </a:lnTo>
                  <a:lnTo>
                    <a:pt x="48959" y="99717"/>
                  </a:lnTo>
                  <a:lnTo>
                    <a:pt x="48379" y="102123"/>
                  </a:lnTo>
                  <a:lnTo>
                    <a:pt x="47167" y="105348"/>
                  </a:lnTo>
                  <a:lnTo>
                    <a:pt x="45586" y="108355"/>
                  </a:lnTo>
                  <a:lnTo>
                    <a:pt x="43636" y="110979"/>
                  </a:lnTo>
                  <a:lnTo>
                    <a:pt x="41422" y="113384"/>
                  </a:lnTo>
                  <a:lnTo>
                    <a:pt x="38945" y="115407"/>
                  </a:lnTo>
                  <a:lnTo>
                    <a:pt x="36258" y="117102"/>
                  </a:lnTo>
                  <a:lnTo>
                    <a:pt x="33359" y="118414"/>
                  </a:lnTo>
                  <a:lnTo>
                    <a:pt x="30303" y="119398"/>
                  </a:lnTo>
                  <a:lnTo>
                    <a:pt x="27088" y="119890"/>
                  </a:lnTo>
                  <a:lnTo>
                    <a:pt x="23820" y="120000"/>
                  </a:lnTo>
                  <a:lnTo>
                    <a:pt x="20606" y="119617"/>
                  </a:lnTo>
                  <a:lnTo>
                    <a:pt x="17285" y="118851"/>
                  </a:lnTo>
                  <a:lnTo>
                    <a:pt x="14176" y="117539"/>
                  </a:lnTo>
                  <a:lnTo>
                    <a:pt x="11277" y="115845"/>
                  </a:lnTo>
                  <a:lnTo>
                    <a:pt x="8642" y="113931"/>
                  </a:lnTo>
                  <a:lnTo>
                    <a:pt x="6376" y="111526"/>
                  </a:lnTo>
                  <a:lnTo>
                    <a:pt x="4426" y="108956"/>
                  </a:lnTo>
                  <a:lnTo>
                    <a:pt x="2793" y="106168"/>
                  </a:lnTo>
                  <a:lnTo>
                    <a:pt x="1528" y="103161"/>
                  </a:lnTo>
                  <a:lnTo>
                    <a:pt x="579" y="99990"/>
                  </a:lnTo>
                  <a:lnTo>
                    <a:pt x="105" y="96656"/>
                  </a:lnTo>
                  <a:lnTo>
                    <a:pt x="0" y="93266"/>
                  </a:lnTo>
                  <a:lnTo>
                    <a:pt x="421" y="89931"/>
                  </a:lnTo>
                  <a:lnTo>
                    <a:pt x="1159" y="86487"/>
                  </a:lnTo>
                  <a:lnTo>
                    <a:pt x="2371" y="83425"/>
                  </a:lnTo>
                  <a:lnTo>
                    <a:pt x="3794" y="80583"/>
                  </a:lnTo>
                  <a:lnTo>
                    <a:pt x="5691" y="78068"/>
                  </a:lnTo>
                  <a:lnTo>
                    <a:pt x="7694" y="75662"/>
                  </a:lnTo>
                  <a:lnTo>
                    <a:pt x="10013" y="73749"/>
                  </a:lnTo>
                  <a:lnTo>
                    <a:pt x="12542" y="71945"/>
                  </a:lnTo>
                  <a:lnTo>
                    <a:pt x="15177" y="70633"/>
                  </a:lnTo>
                  <a:lnTo>
                    <a:pt x="18076" y="69594"/>
                  </a:lnTo>
                  <a:lnTo>
                    <a:pt x="20974" y="68883"/>
                  </a:lnTo>
                  <a:lnTo>
                    <a:pt x="24031" y="68610"/>
                  </a:lnTo>
                  <a:lnTo>
                    <a:pt x="26877" y="68282"/>
                  </a:lnTo>
                  <a:lnTo>
                    <a:pt x="29512" y="67462"/>
                  </a:lnTo>
                  <a:lnTo>
                    <a:pt x="31989" y="66259"/>
                  </a:lnTo>
                  <a:lnTo>
                    <a:pt x="34255" y="64728"/>
                  </a:lnTo>
                  <a:lnTo>
                    <a:pt x="36310" y="62815"/>
                  </a:lnTo>
                  <a:lnTo>
                    <a:pt x="37997" y="60683"/>
                  </a:lnTo>
                  <a:lnTo>
                    <a:pt x="39472" y="58332"/>
                  </a:lnTo>
                  <a:lnTo>
                    <a:pt x="40474" y="55763"/>
                  </a:lnTo>
                  <a:lnTo>
                    <a:pt x="41159" y="52920"/>
                  </a:lnTo>
                  <a:lnTo>
                    <a:pt x="41475" y="50132"/>
                  </a:lnTo>
                  <a:lnTo>
                    <a:pt x="41317" y="47125"/>
                  </a:lnTo>
                  <a:lnTo>
                    <a:pt x="40895" y="42533"/>
                  </a:lnTo>
                  <a:lnTo>
                    <a:pt x="41001" y="37940"/>
                  </a:lnTo>
                  <a:lnTo>
                    <a:pt x="41581" y="33293"/>
                  </a:lnTo>
                  <a:lnTo>
                    <a:pt x="42687" y="28592"/>
                  </a:lnTo>
                  <a:lnTo>
                    <a:pt x="44216" y="24382"/>
                  </a:lnTo>
                  <a:lnTo>
                    <a:pt x="46166" y="20501"/>
                  </a:lnTo>
                  <a:lnTo>
                    <a:pt x="48379" y="16892"/>
                  </a:lnTo>
                  <a:lnTo>
                    <a:pt x="51014" y="13558"/>
                  </a:lnTo>
                  <a:lnTo>
                    <a:pt x="53860" y="10551"/>
                  </a:lnTo>
                  <a:lnTo>
                    <a:pt x="57022" y="7927"/>
                  </a:lnTo>
                  <a:lnTo>
                    <a:pt x="60395" y="5630"/>
                  </a:lnTo>
                  <a:lnTo>
                    <a:pt x="63978" y="3662"/>
                  </a:lnTo>
                  <a:lnTo>
                    <a:pt x="67826" y="2077"/>
                  </a:lnTo>
                  <a:lnTo>
                    <a:pt x="71725" y="929"/>
                  </a:lnTo>
                  <a:lnTo>
                    <a:pt x="75783" y="218"/>
                  </a:lnTo>
                  <a:lnTo>
                    <a:pt x="79841" y="0"/>
                  </a:lnTo>
                  <a:close/>
                </a:path>
              </a:pathLst>
            </a:custGeom>
            <a:solidFill>
              <a:srgbClr val="5E5E5E">
                <a:alpha val="13920"/>
              </a:srgbClr>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31" name="Google Shape;231;p24"/>
            <p:cNvSpPr/>
            <p:nvPr/>
          </p:nvSpPr>
          <p:spPr>
            <a:xfrm>
              <a:off x="2249034" y="2213590"/>
              <a:ext cx="1894500" cy="2117400"/>
            </a:xfrm>
            <a:custGeom>
              <a:avLst/>
              <a:gdLst/>
              <a:ahLst/>
              <a:cxnLst/>
              <a:rect l="l" t="t" r="r" b="b"/>
              <a:pathLst>
                <a:path w="120000" h="120000" extrusionOk="0">
                  <a:moveTo>
                    <a:pt x="43414" y="0"/>
                  </a:moveTo>
                  <a:lnTo>
                    <a:pt x="48456" y="350"/>
                  </a:lnTo>
                  <a:lnTo>
                    <a:pt x="53263" y="1263"/>
                  </a:lnTo>
                  <a:lnTo>
                    <a:pt x="58148" y="2736"/>
                  </a:lnTo>
                  <a:lnTo>
                    <a:pt x="62797" y="4771"/>
                  </a:lnTo>
                  <a:lnTo>
                    <a:pt x="67209" y="7368"/>
                  </a:lnTo>
                  <a:lnTo>
                    <a:pt x="71149" y="10385"/>
                  </a:lnTo>
                  <a:lnTo>
                    <a:pt x="74694" y="13684"/>
                  </a:lnTo>
                  <a:lnTo>
                    <a:pt x="77688" y="17263"/>
                  </a:lnTo>
                  <a:lnTo>
                    <a:pt x="80052" y="21263"/>
                  </a:lnTo>
                  <a:lnTo>
                    <a:pt x="81943" y="25333"/>
                  </a:lnTo>
                  <a:lnTo>
                    <a:pt x="83204" y="29543"/>
                  </a:lnTo>
                  <a:lnTo>
                    <a:pt x="83992" y="33824"/>
                  </a:lnTo>
                  <a:lnTo>
                    <a:pt x="84149" y="38245"/>
                  </a:lnTo>
                  <a:lnTo>
                    <a:pt x="83755" y="42666"/>
                  </a:lnTo>
                  <a:lnTo>
                    <a:pt x="82889" y="46947"/>
                  </a:lnTo>
                  <a:lnTo>
                    <a:pt x="81234" y="51228"/>
                  </a:lnTo>
                  <a:lnTo>
                    <a:pt x="79185" y="55298"/>
                  </a:lnTo>
                  <a:lnTo>
                    <a:pt x="76349" y="59228"/>
                  </a:lnTo>
                  <a:lnTo>
                    <a:pt x="76349" y="59157"/>
                  </a:lnTo>
                  <a:lnTo>
                    <a:pt x="74852" y="61614"/>
                  </a:lnTo>
                  <a:lnTo>
                    <a:pt x="74064" y="64140"/>
                  </a:lnTo>
                  <a:lnTo>
                    <a:pt x="73985" y="66736"/>
                  </a:lnTo>
                  <a:lnTo>
                    <a:pt x="74458" y="69122"/>
                  </a:lnTo>
                  <a:lnTo>
                    <a:pt x="75482" y="71368"/>
                  </a:lnTo>
                  <a:lnTo>
                    <a:pt x="76979" y="73403"/>
                  </a:lnTo>
                  <a:lnTo>
                    <a:pt x="79028" y="75087"/>
                  </a:lnTo>
                  <a:lnTo>
                    <a:pt x="81470" y="76421"/>
                  </a:lnTo>
                  <a:lnTo>
                    <a:pt x="84149" y="77263"/>
                  </a:lnTo>
                  <a:lnTo>
                    <a:pt x="87065" y="77614"/>
                  </a:lnTo>
                  <a:lnTo>
                    <a:pt x="90059" y="77263"/>
                  </a:lnTo>
                  <a:lnTo>
                    <a:pt x="93525" y="76701"/>
                  </a:lnTo>
                  <a:lnTo>
                    <a:pt x="96913" y="76701"/>
                  </a:lnTo>
                  <a:lnTo>
                    <a:pt x="100380" y="77052"/>
                  </a:lnTo>
                  <a:lnTo>
                    <a:pt x="103768" y="77894"/>
                  </a:lnTo>
                  <a:lnTo>
                    <a:pt x="107078" y="79157"/>
                  </a:lnTo>
                  <a:lnTo>
                    <a:pt x="110229" y="80982"/>
                  </a:lnTo>
                  <a:lnTo>
                    <a:pt x="113145" y="83368"/>
                  </a:lnTo>
                  <a:lnTo>
                    <a:pt x="115587" y="85964"/>
                  </a:lnTo>
                  <a:lnTo>
                    <a:pt x="117478" y="88912"/>
                  </a:lnTo>
                  <a:lnTo>
                    <a:pt x="118896" y="91929"/>
                  </a:lnTo>
                  <a:lnTo>
                    <a:pt x="119763" y="95228"/>
                  </a:lnTo>
                  <a:lnTo>
                    <a:pt x="120000" y="98526"/>
                  </a:lnTo>
                  <a:lnTo>
                    <a:pt x="119684" y="101754"/>
                  </a:lnTo>
                  <a:lnTo>
                    <a:pt x="118739" y="105052"/>
                  </a:lnTo>
                  <a:lnTo>
                    <a:pt x="117242" y="108210"/>
                  </a:lnTo>
                  <a:lnTo>
                    <a:pt x="115193" y="111157"/>
                  </a:lnTo>
                  <a:lnTo>
                    <a:pt x="112514" y="113754"/>
                  </a:lnTo>
                  <a:lnTo>
                    <a:pt x="109599" y="116070"/>
                  </a:lnTo>
                  <a:lnTo>
                    <a:pt x="106290" y="117754"/>
                  </a:lnTo>
                  <a:lnTo>
                    <a:pt x="102902" y="118947"/>
                  </a:lnTo>
                  <a:lnTo>
                    <a:pt x="99198" y="119789"/>
                  </a:lnTo>
                  <a:lnTo>
                    <a:pt x="95574" y="120000"/>
                  </a:lnTo>
                  <a:lnTo>
                    <a:pt x="91713" y="119649"/>
                  </a:lnTo>
                  <a:lnTo>
                    <a:pt x="88089" y="118877"/>
                  </a:lnTo>
                  <a:lnTo>
                    <a:pt x="84464" y="117543"/>
                  </a:lnTo>
                  <a:lnTo>
                    <a:pt x="81234" y="115719"/>
                  </a:lnTo>
                  <a:lnTo>
                    <a:pt x="78319" y="113333"/>
                  </a:lnTo>
                  <a:lnTo>
                    <a:pt x="75718" y="110736"/>
                  </a:lnTo>
                  <a:lnTo>
                    <a:pt x="73827" y="107789"/>
                  </a:lnTo>
                  <a:lnTo>
                    <a:pt x="72567" y="104701"/>
                  </a:lnTo>
                  <a:lnTo>
                    <a:pt x="71700" y="101473"/>
                  </a:lnTo>
                  <a:lnTo>
                    <a:pt x="71464" y="98175"/>
                  </a:lnTo>
                  <a:lnTo>
                    <a:pt x="71700" y="94877"/>
                  </a:lnTo>
                  <a:lnTo>
                    <a:pt x="72567" y="91578"/>
                  </a:lnTo>
                  <a:lnTo>
                    <a:pt x="74064" y="88421"/>
                  </a:lnTo>
                  <a:lnTo>
                    <a:pt x="75246" y="85824"/>
                  </a:lnTo>
                  <a:lnTo>
                    <a:pt x="75640" y="83228"/>
                  </a:lnTo>
                  <a:lnTo>
                    <a:pt x="75246" y="80771"/>
                  </a:lnTo>
                  <a:lnTo>
                    <a:pt x="74379" y="78385"/>
                  </a:lnTo>
                  <a:lnTo>
                    <a:pt x="72961" y="76350"/>
                  </a:lnTo>
                  <a:lnTo>
                    <a:pt x="71070" y="74526"/>
                  </a:lnTo>
                  <a:lnTo>
                    <a:pt x="68864" y="73052"/>
                  </a:lnTo>
                  <a:lnTo>
                    <a:pt x="66342" y="72070"/>
                  </a:lnTo>
                  <a:lnTo>
                    <a:pt x="63585" y="71578"/>
                  </a:lnTo>
                  <a:lnTo>
                    <a:pt x="60669" y="71719"/>
                  </a:lnTo>
                  <a:lnTo>
                    <a:pt x="57596" y="72350"/>
                  </a:lnTo>
                  <a:lnTo>
                    <a:pt x="53184" y="73754"/>
                  </a:lnTo>
                  <a:lnTo>
                    <a:pt x="48614" y="74526"/>
                  </a:lnTo>
                  <a:lnTo>
                    <a:pt x="43887" y="74947"/>
                  </a:lnTo>
                  <a:lnTo>
                    <a:pt x="39238" y="74947"/>
                  </a:lnTo>
                  <a:lnTo>
                    <a:pt x="34668" y="74385"/>
                  </a:lnTo>
                  <a:lnTo>
                    <a:pt x="29940" y="73403"/>
                  </a:lnTo>
                  <a:lnTo>
                    <a:pt x="25528" y="71929"/>
                  </a:lnTo>
                  <a:lnTo>
                    <a:pt x="21195" y="70035"/>
                  </a:lnTo>
                  <a:lnTo>
                    <a:pt x="17019" y="67508"/>
                  </a:lnTo>
                  <a:lnTo>
                    <a:pt x="12921" y="64491"/>
                  </a:lnTo>
                  <a:lnTo>
                    <a:pt x="9376" y="61052"/>
                  </a:lnTo>
                  <a:lnTo>
                    <a:pt x="6460" y="57473"/>
                  </a:lnTo>
                  <a:lnTo>
                    <a:pt x="4097" y="53473"/>
                  </a:lnTo>
                  <a:lnTo>
                    <a:pt x="2127" y="49333"/>
                  </a:lnTo>
                  <a:lnTo>
                    <a:pt x="866" y="45122"/>
                  </a:lnTo>
                  <a:lnTo>
                    <a:pt x="157" y="40701"/>
                  </a:lnTo>
                  <a:lnTo>
                    <a:pt x="0" y="36280"/>
                  </a:lnTo>
                  <a:lnTo>
                    <a:pt x="472" y="31789"/>
                  </a:lnTo>
                  <a:lnTo>
                    <a:pt x="1497" y="27508"/>
                  </a:lnTo>
                  <a:lnTo>
                    <a:pt x="3151" y="23157"/>
                  </a:lnTo>
                  <a:lnTo>
                    <a:pt x="5436" y="19017"/>
                  </a:lnTo>
                  <a:lnTo>
                    <a:pt x="8351" y="15017"/>
                  </a:lnTo>
                  <a:lnTo>
                    <a:pt x="11818" y="11438"/>
                  </a:lnTo>
                  <a:lnTo>
                    <a:pt x="15600" y="8350"/>
                  </a:lnTo>
                  <a:lnTo>
                    <a:pt x="19697" y="5614"/>
                  </a:lnTo>
                  <a:lnTo>
                    <a:pt x="24110" y="3508"/>
                  </a:lnTo>
                  <a:lnTo>
                    <a:pt x="28837" y="1894"/>
                  </a:lnTo>
                  <a:lnTo>
                    <a:pt x="33486" y="701"/>
                  </a:lnTo>
                  <a:lnTo>
                    <a:pt x="38450" y="70"/>
                  </a:lnTo>
                  <a:lnTo>
                    <a:pt x="43414" y="0"/>
                  </a:lnTo>
                  <a:close/>
                </a:path>
              </a:pathLst>
            </a:custGeom>
            <a:solidFill>
              <a:srgbClr val="5E5E5E">
                <a:alpha val="13920"/>
              </a:srgbClr>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32" name="Google Shape;232;p24"/>
            <p:cNvSpPr/>
            <p:nvPr/>
          </p:nvSpPr>
          <p:spPr>
            <a:xfrm>
              <a:off x="3147411" y="1881133"/>
              <a:ext cx="2670600" cy="2574300"/>
            </a:xfrm>
            <a:custGeom>
              <a:avLst/>
              <a:gdLst/>
              <a:ahLst/>
              <a:cxnLst/>
              <a:rect l="l" t="t" r="r" b="b"/>
              <a:pathLst>
                <a:path w="120000" h="120000" extrusionOk="0">
                  <a:moveTo>
                    <a:pt x="79841" y="0"/>
                  </a:moveTo>
                  <a:lnTo>
                    <a:pt x="84005" y="164"/>
                  </a:lnTo>
                  <a:lnTo>
                    <a:pt x="88274" y="765"/>
                  </a:lnTo>
                  <a:lnTo>
                    <a:pt x="92437" y="1913"/>
                  </a:lnTo>
                  <a:lnTo>
                    <a:pt x="96495" y="3498"/>
                  </a:lnTo>
                  <a:lnTo>
                    <a:pt x="100237" y="5521"/>
                  </a:lnTo>
                  <a:lnTo>
                    <a:pt x="103715" y="7817"/>
                  </a:lnTo>
                  <a:lnTo>
                    <a:pt x="106930" y="10551"/>
                  </a:lnTo>
                  <a:lnTo>
                    <a:pt x="109828" y="13558"/>
                  </a:lnTo>
                  <a:lnTo>
                    <a:pt x="112358" y="16783"/>
                  </a:lnTo>
                  <a:lnTo>
                    <a:pt x="114571" y="20337"/>
                  </a:lnTo>
                  <a:lnTo>
                    <a:pt x="116416" y="24054"/>
                  </a:lnTo>
                  <a:lnTo>
                    <a:pt x="117891" y="27990"/>
                  </a:lnTo>
                  <a:lnTo>
                    <a:pt x="118998" y="32036"/>
                  </a:lnTo>
                  <a:lnTo>
                    <a:pt x="119631" y="36191"/>
                  </a:lnTo>
                  <a:lnTo>
                    <a:pt x="120000" y="40510"/>
                  </a:lnTo>
                  <a:lnTo>
                    <a:pt x="119841" y="44829"/>
                  </a:lnTo>
                  <a:lnTo>
                    <a:pt x="119209" y="49148"/>
                  </a:lnTo>
                  <a:lnTo>
                    <a:pt x="118155" y="53466"/>
                  </a:lnTo>
                  <a:lnTo>
                    <a:pt x="116679" y="57403"/>
                  </a:lnTo>
                  <a:lnTo>
                    <a:pt x="114888" y="61230"/>
                  </a:lnTo>
                  <a:lnTo>
                    <a:pt x="112779" y="64674"/>
                  </a:lnTo>
                  <a:lnTo>
                    <a:pt x="110408" y="67899"/>
                  </a:lnTo>
                  <a:lnTo>
                    <a:pt x="107667" y="70797"/>
                  </a:lnTo>
                  <a:lnTo>
                    <a:pt x="104822" y="73366"/>
                  </a:lnTo>
                  <a:lnTo>
                    <a:pt x="101554" y="75662"/>
                  </a:lnTo>
                  <a:lnTo>
                    <a:pt x="98287" y="77685"/>
                  </a:lnTo>
                  <a:lnTo>
                    <a:pt x="94808" y="79271"/>
                  </a:lnTo>
                  <a:lnTo>
                    <a:pt x="91119" y="80583"/>
                  </a:lnTo>
                  <a:lnTo>
                    <a:pt x="87325" y="81457"/>
                  </a:lnTo>
                  <a:lnTo>
                    <a:pt x="83478" y="82004"/>
                  </a:lnTo>
                  <a:lnTo>
                    <a:pt x="79578" y="82113"/>
                  </a:lnTo>
                  <a:lnTo>
                    <a:pt x="75625" y="81731"/>
                  </a:lnTo>
                  <a:lnTo>
                    <a:pt x="71620" y="81020"/>
                  </a:lnTo>
                  <a:lnTo>
                    <a:pt x="68722" y="80583"/>
                  </a:lnTo>
                  <a:lnTo>
                    <a:pt x="65928" y="80692"/>
                  </a:lnTo>
                  <a:lnTo>
                    <a:pt x="63241" y="81129"/>
                  </a:lnTo>
                  <a:lnTo>
                    <a:pt x="60606" y="82004"/>
                  </a:lnTo>
                  <a:lnTo>
                    <a:pt x="58234" y="83261"/>
                  </a:lnTo>
                  <a:lnTo>
                    <a:pt x="55915" y="84902"/>
                  </a:lnTo>
                  <a:lnTo>
                    <a:pt x="53965" y="86870"/>
                  </a:lnTo>
                  <a:lnTo>
                    <a:pt x="52279" y="89056"/>
                  </a:lnTo>
                  <a:lnTo>
                    <a:pt x="51014" y="91517"/>
                  </a:lnTo>
                  <a:lnTo>
                    <a:pt x="49960" y="94250"/>
                  </a:lnTo>
                  <a:lnTo>
                    <a:pt x="49380" y="97257"/>
                  </a:lnTo>
                  <a:lnTo>
                    <a:pt x="48959" y="99717"/>
                  </a:lnTo>
                  <a:lnTo>
                    <a:pt x="48379" y="102123"/>
                  </a:lnTo>
                  <a:lnTo>
                    <a:pt x="47167" y="105348"/>
                  </a:lnTo>
                  <a:lnTo>
                    <a:pt x="45586" y="108355"/>
                  </a:lnTo>
                  <a:lnTo>
                    <a:pt x="43636" y="110979"/>
                  </a:lnTo>
                  <a:lnTo>
                    <a:pt x="41422" y="113384"/>
                  </a:lnTo>
                  <a:lnTo>
                    <a:pt x="38945" y="115407"/>
                  </a:lnTo>
                  <a:lnTo>
                    <a:pt x="36258" y="117102"/>
                  </a:lnTo>
                  <a:lnTo>
                    <a:pt x="33359" y="118414"/>
                  </a:lnTo>
                  <a:lnTo>
                    <a:pt x="30303" y="119398"/>
                  </a:lnTo>
                  <a:lnTo>
                    <a:pt x="27088" y="119890"/>
                  </a:lnTo>
                  <a:lnTo>
                    <a:pt x="23820" y="120000"/>
                  </a:lnTo>
                  <a:lnTo>
                    <a:pt x="20606" y="119617"/>
                  </a:lnTo>
                  <a:lnTo>
                    <a:pt x="17285" y="118851"/>
                  </a:lnTo>
                  <a:lnTo>
                    <a:pt x="14176" y="117539"/>
                  </a:lnTo>
                  <a:lnTo>
                    <a:pt x="11277" y="115845"/>
                  </a:lnTo>
                  <a:lnTo>
                    <a:pt x="8642" y="113931"/>
                  </a:lnTo>
                  <a:lnTo>
                    <a:pt x="6376" y="111526"/>
                  </a:lnTo>
                  <a:lnTo>
                    <a:pt x="4426" y="108956"/>
                  </a:lnTo>
                  <a:lnTo>
                    <a:pt x="2793" y="106168"/>
                  </a:lnTo>
                  <a:lnTo>
                    <a:pt x="1528" y="103161"/>
                  </a:lnTo>
                  <a:lnTo>
                    <a:pt x="579" y="99990"/>
                  </a:lnTo>
                  <a:lnTo>
                    <a:pt x="105" y="96656"/>
                  </a:lnTo>
                  <a:lnTo>
                    <a:pt x="0" y="93266"/>
                  </a:lnTo>
                  <a:lnTo>
                    <a:pt x="421" y="89931"/>
                  </a:lnTo>
                  <a:lnTo>
                    <a:pt x="1159" y="86487"/>
                  </a:lnTo>
                  <a:lnTo>
                    <a:pt x="2371" y="83425"/>
                  </a:lnTo>
                  <a:lnTo>
                    <a:pt x="3794" y="80583"/>
                  </a:lnTo>
                  <a:lnTo>
                    <a:pt x="5691" y="78068"/>
                  </a:lnTo>
                  <a:lnTo>
                    <a:pt x="7694" y="75662"/>
                  </a:lnTo>
                  <a:lnTo>
                    <a:pt x="10013" y="73749"/>
                  </a:lnTo>
                  <a:lnTo>
                    <a:pt x="12542" y="71945"/>
                  </a:lnTo>
                  <a:lnTo>
                    <a:pt x="15177" y="70633"/>
                  </a:lnTo>
                  <a:lnTo>
                    <a:pt x="18076" y="69594"/>
                  </a:lnTo>
                  <a:lnTo>
                    <a:pt x="20974" y="68883"/>
                  </a:lnTo>
                  <a:lnTo>
                    <a:pt x="24031" y="68610"/>
                  </a:lnTo>
                  <a:lnTo>
                    <a:pt x="26877" y="68282"/>
                  </a:lnTo>
                  <a:lnTo>
                    <a:pt x="29512" y="67462"/>
                  </a:lnTo>
                  <a:lnTo>
                    <a:pt x="31989" y="66259"/>
                  </a:lnTo>
                  <a:lnTo>
                    <a:pt x="34255" y="64728"/>
                  </a:lnTo>
                  <a:lnTo>
                    <a:pt x="36310" y="62815"/>
                  </a:lnTo>
                  <a:lnTo>
                    <a:pt x="37997" y="60683"/>
                  </a:lnTo>
                  <a:lnTo>
                    <a:pt x="39472" y="58332"/>
                  </a:lnTo>
                  <a:lnTo>
                    <a:pt x="40474" y="55763"/>
                  </a:lnTo>
                  <a:lnTo>
                    <a:pt x="41159" y="52920"/>
                  </a:lnTo>
                  <a:lnTo>
                    <a:pt x="41475" y="50132"/>
                  </a:lnTo>
                  <a:lnTo>
                    <a:pt x="41317" y="47125"/>
                  </a:lnTo>
                  <a:lnTo>
                    <a:pt x="40895" y="42533"/>
                  </a:lnTo>
                  <a:lnTo>
                    <a:pt x="41001" y="37940"/>
                  </a:lnTo>
                  <a:lnTo>
                    <a:pt x="41581" y="33293"/>
                  </a:lnTo>
                  <a:lnTo>
                    <a:pt x="42687" y="28592"/>
                  </a:lnTo>
                  <a:lnTo>
                    <a:pt x="44216" y="24382"/>
                  </a:lnTo>
                  <a:lnTo>
                    <a:pt x="46166" y="20501"/>
                  </a:lnTo>
                  <a:lnTo>
                    <a:pt x="48379" y="16892"/>
                  </a:lnTo>
                  <a:lnTo>
                    <a:pt x="51014" y="13558"/>
                  </a:lnTo>
                  <a:lnTo>
                    <a:pt x="53860" y="10551"/>
                  </a:lnTo>
                  <a:lnTo>
                    <a:pt x="57022" y="7927"/>
                  </a:lnTo>
                  <a:lnTo>
                    <a:pt x="60395" y="5630"/>
                  </a:lnTo>
                  <a:lnTo>
                    <a:pt x="63978" y="3662"/>
                  </a:lnTo>
                  <a:lnTo>
                    <a:pt x="67826" y="2077"/>
                  </a:lnTo>
                  <a:lnTo>
                    <a:pt x="71725" y="929"/>
                  </a:lnTo>
                  <a:lnTo>
                    <a:pt x="75783" y="218"/>
                  </a:lnTo>
                  <a:lnTo>
                    <a:pt x="79841" y="0"/>
                  </a:lnTo>
                  <a:close/>
                </a:path>
              </a:pathLst>
            </a:custGeom>
            <a:solidFill>
              <a:srgbClr val="FFCD00"/>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33" name="Google Shape;233;p24"/>
            <p:cNvSpPr/>
            <p:nvPr/>
          </p:nvSpPr>
          <p:spPr>
            <a:xfrm>
              <a:off x="2274727" y="2242581"/>
              <a:ext cx="1785900" cy="2005500"/>
            </a:xfrm>
            <a:custGeom>
              <a:avLst/>
              <a:gdLst/>
              <a:ahLst/>
              <a:cxnLst/>
              <a:rect l="l" t="t" r="r" b="b"/>
              <a:pathLst>
                <a:path w="120000" h="120000" extrusionOk="0">
                  <a:moveTo>
                    <a:pt x="43414" y="0"/>
                  </a:moveTo>
                  <a:lnTo>
                    <a:pt x="48456" y="350"/>
                  </a:lnTo>
                  <a:lnTo>
                    <a:pt x="53263" y="1263"/>
                  </a:lnTo>
                  <a:lnTo>
                    <a:pt x="58148" y="2736"/>
                  </a:lnTo>
                  <a:lnTo>
                    <a:pt x="62797" y="4771"/>
                  </a:lnTo>
                  <a:lnTo>
                    <a:pt x="67209" y="7368"/>
                  </a:lnTo>
                  <a:lnTo>
                    <a:pt x="71149" y="10385"/>
                  </a:lnTo>
                  <a:lnTo>
                    <a:pt x="74694" y="13684"/>
                  </a:lnTo>
                  <a:lnTo>
                    <a:pt x="77688" y="17263"/>
                  </a:lnTo>
                  <a:lnTo>
                    <a:pt x="80052" y="21263"/>
                  </a:lnTo>
                  <a:lnTo>
                    <a:pt x="81943" y="25333"/>
                  </a:lnTo>
                  <a:lnTo>
                    <a:pt x="83204" y="29543"/>
                  </a:lnTo>
                  <a:lnTo>
                    <a:pt x="83992" y="33824"/>
                  </a:lnTo>
                  <a:lnTo>
                    <a:pt x="84149" y="38245"/>
                  </a:lnTo>
                  <a:lnTo>
                    <a:pt x="83755" y="42666"/>
                  </a:lnTo>
                  <a:lnTo>
                    <a:pt x="82889" y="46947"/>
                  </a:lnTo>
                  <a:lnTo>
                    <a:pt x="81234" y="51228"/>
                  </a:lnTo>
                  <a:lnTo>
                    <a:pt x="79185" y="55298"/>
                  </a:lnTo>
                  <a:lnTo>
                    <a:pt x="76349" y="59228"/>
                  </a:lnTo>
                  <a:lnTo>
                    <a:pt x="76349" y="59157"/>
                  </a:lnTo>
                  <a:lnTo>
                    <a:pt x="74852" y="61614"/>
                  </a:lnTo>
                  <a:lnTo>
                    <a:pt x="74064" y="64140"/>
                  </a:lnTo>
                  <a:lnTo>
                    <a:pt x="73985" y="66736"/>
                  </a:lnTo>
                  <a:lnTo>
                    <a:pt x="74458" y="69122"/>
                  </a:lnTo>
                  <a:lnTo>
                    <a:pt x="75482" y="71368"/>
                  </a:lnTo>
                  <a:lnTo>
                    <a:pt x="76979" y="73403"/>
                  </a:lnTo>
                  <a:lnTo>
                    <a:pt x="79028" y="75087"/>
                  </a:lnTo>
                  <a:lnTo>
                    <a:pt x="81470" y="76421"/>
                  </a:lnTo>
                  <a:lnTo>
                    <a:pt x="84149" y="77263"/>
                  </a:lnTo>
                  <a:lnTo>
                    <a:pt x="87065" y="77614"/>
                  </a:lnTo>
                  <a:lnTo>
                    <a:pt x="90059" y="77263"/>
                  </a:lnTo>
                  <a:lnTo>
                    <a:pt x="93525" y="76701"/>
                  </a:lnTo>
                  <a:lnTo>
                    <a:pt x="96913" y="76701"/>
                  </a:lnTo>
                  <a:lnTo>
                    <a:pt x="100380" y="77052"/>
                  </a:lnTo>
                  <a:lnTo>
                    <a:pt x="103768" y="77894"/>
                  </a:lnTo>
                  <a:lnTo>
                    <a:pt x="107078" y="79157"/>
                  </a:lnTo>
                  <a:lnTo>
                    <a:pt x="110229" y="80982"/>
                  </a:lnTo>
                  <a:lnTo>
                    <a:pt x="113145" y="83368"/>
                  </a:lnTo>
                  <a:lnTo>
                    <a:pt x="115587" y="85964"/>
                  </a:lnTo>
                  <a:lnTo>
                    <a:pt x="117478" y="88912"/>
                  </a:lnTo>
                  <a:lnTo>
                    <a:pt x="118896" y="91929"/>
                  </a:lnTo>
                  <a:lnTo>
                    <a:pt x="119763" y="95228"/>
                  </a:lnTo>
                  <a:lnTo>
                    <a:pt x="120000" y="98526"/>
                  </a:lnTo>
                  <a:lnTo>
                    <a:pt x="119684" y="101754"/>
                  </a:lnTo>
                  <a:lnTo>
                    <a:pt x="118739" y="105052"/>
                  </a:lnTo>
                  <a:lnTo>
                    <a:pt x="117242" y="108210"/>
                  </a:lnTo>
                  <a:lnTo>
                    <a:pt x="115193" y="111157"/>
                  </a:lnTo>
                  <a:lnTo>
                    <a:pt x="112514" y="113754"/>
                  </a:lnTo>
                  <a:lnTo>
                    <a:pt x="109599" y="116070"/>
                  </a:lnTo>
                  <a:lnTo>
                    <a:pt x="106290" y="117754"/>
                  </a:lnTo>
                  <a:lnTo>
                    <a:pt x="102902" y="118947"/>
                  </a:lnTo>
                  <a:lnTo>
                    <a:pt x="99198" y="119789"/>
                  </a:lnTo>
                  <a:lnTo>
                    <a:pt x="95574" y="120000"/>
                  </a:lnTo>
                  <a:lnTo>
                    <a:pt x="91713" y="119649"/>
                  </a:lnTo>
                  <a:lnTo>
                    <a:pt x="88089" y="118877"/>
                  </a:lnTo>
                  <a:lnTo>
                    <a:pt x="84464" y="117543"/>
                  </a:lnTo>
                  <a:lnTo>
                    <a:pt x="81234" y="115719"/>
                  </a:lnTo>
                  <a:lnTo>
                    <a:pt x="78319" y="113333"/>
                  </a:lnTo>
                  <a:lnTo>
                    <a:pt x="75718" y="110736"/>
                  </a:lnTo>
                  <a:lnTo>
                    <a:pt x="73827" y="107789"/>
                  </a:lnTo>
                  <a:lnTo>
                    <a:pt x="72567" y="104701"/>
                  </a:lnTo>
                  <a:lnTo>
                    <a:pt x="71700" y="101473"/>
                  </a:lnTo>
                  <a:lnTo>
                    <a:pt x="71464" y="98175"/>
                  </a:lnTo>
                  <a:lnTo>
                    <a:pt x="71700" y="94877"/>
                  </a:lnTo>
                  <a:lnTo>
                    <a:pt x="72567" y="91578"/>
                  </a:lnTo>
                  <a:lnTo>
                    <a:pt x="74064" y="88421"/>
                  </a:lnTo>
                  <a:lnTo>
                    <a:pt x="75246" y="85824"/>
                  </a:lnTo>
                  <a:lnTo>
                    <a:pt x="75640" y="83228"/>
                  </a:lnTo>
                  <a:lnTo>
                    <a:pt x="75246" y="80771"/>
                  </a:lnTo>
                  <a:lnTo>
                    <a:pt x="74379" y="78385"/>
                  </a:lnTo>
                  <a:lnTo>
                    <a:pt x="72961" y="76350"/>
                  </a:lnTo>
                  <a:lnTo>
                    <a:pt x="71070" y="74526"/>
                  </a:lnTo>
                  <a:lnTo>
                    <a:pt x="68864" y="73052"/>
                  </a:lnTo>
                  <a:lnTo>
                    <a:pt x="66342" y="72070"/>
                  </a:lnTo>
                  <a:lnTo>
                    <a:pt x="63585" y="71578"/>
                  </a:lnTo>
                  <a:lnTo>
                    <a:pt x="60669" y="71719"/>
                  </a:lnTo>
                  <a:lnTo>
                    <a:pt x="57596" y="72350"/>
                  </a:lnTo>
                  <a:lnTo>
                    <a:pt x="53184" y="73754"/>
                  </a:lnTo>
                  <a:lnTo>
                    <a:pt x="48614" y="74526"/>
                  </a:lnTo>
                  <a:lnTo>
                    <a:pt x="43887" y="74947"/>
                  </a:lnTo>
                  <a:lnTo>
                    <a:pt x="39238" y="74947"/>
                  </a:lnTo>
                  <a:lnTo>
                    <a:pt x="34668" y="74385"/>
                  </a:lnTo>
                  <a:lnTo>
                    <a:pt x="29940" y="73403"/>
                  </a:lnTo>
                  <a:lnTo>
                    <a:pt x="25528" y="71929"/>
                  </a:lnTo>
                  <a:lnTo>
                    <a:pt x="21195" y="70035"/>
                  </a:lnTo>
                  <a:lnTo>
                    <a:pt x="17019" y="67508"/>
                  </a:lnTo>
                  <a:lnTo>
                    <a:pt x="12921" y="64491"/>
                  </a:lnTo>
                  <a:lnTo>
                    <a:pt x="9376" y="61052"/>
                  </a:lnTo>
                  <a:lnTo>
                    <a:pt x="6460" y="57473"/>
                  </a:lnTo>
                  <a:lnTo>
                    <a:pt x="4097" y="53473"/>
                  </a:lnTo>
                  <a:lnTo>
                    <a:pt x="2127" y="49333"/>
                  </a:lnTo>
                  <a:lnTo>
                    <a:pt x="866" y="45122"/>
                  </a:lnTo>
                  <a:lnTo>
                    <a:pt x="157" y="40701"/>
                  </a:lnTo>
                  <a:lnTo>
                    <a:pt x="0" y="36280"/>
                  </a:lnTo>
                  <a:lnTo>
                    <a:pt x="472" y="31789"/>
                  </a:lnTo>
                  <a:lnTo>
                    <a:pt x="1497" y="27508"/>
                  </a:lnTo>
                  <a:lnTo>
                    <a:pt x="3151" y="23157"/>
                  </a:lnTo>
                  <a:lnTo>
                    <a:pt x="5436" y="19017"/>
                  </a:lnTo>
                  <a:lnTo>
                    <a:pt x="8351" y="15017"/>
                  </a:lnTo>
                  <a:lnTo>
                    <a:pt x="11818" y="11438"/>
                  </a:lnTo>
                  <a:lnTo>
                    <a:pt x="15600" y="8350"/>
                  </a:lnTo>
                  <a:lnTo>
                    <a:pt x="19697" y="5614"/>
                  </a:lnTo>
                  <a:lnTo>
                    <a:pt x="24110" y="3508"/>
                  </a:lnTo>
                  <a:lnTo>
                    <a:pt x="28837" y="1894"/>
                  </a:lnTo>
                  <a:lnTo>
                    <a:pt x="33486" y="701"/>
                  </a:lnTo>
                  <a:lnTo>
                    <a:pt x="38450" y="70"/>
                  </a:lnTo>
                  <a:lnTo>
                    <a:pt x="43414" y="0"/>
                  </a:lnTo>
                  <a:close/>
                </a:path>
              </a:pathLst>
            </a:custGeom>
            <a:solidFill>
              <a:srgbClr val="F6921D"/>
            </a:solidFill>
            <a:ln w="9525" cap="flat" cmpd="sng">
              <a:solidFill>
                <a:srgbClr val="000000">
                  <a:alpha val="0"/>
                </a:srgbClr>
              </a:solidFill>
              <a:prstDash val="solid"/>
              <a:round/>
              <a:headEnd type="none" w="sm" len="sm"/>
              <a:tailEnd type="none" w="sm" len="sm"/>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34" name="Google Shape;234;p24"/>
            <p:cNvSpPr/>
            <p:nvPr/>
          </p:nvSpPr>
          <p:spPr>
            <a:xfrm rot="12389449">
              <a:off x="6035881" y="2957372"/>
              <a:ext cx="1919700" cy="1156500"/>
            </a:xfrm>
            <a:custGeom>
              <a:avLst/>
              <a:gdLst/>
              <a:ahLst/>
              <a:cxnLst/>
              <a:rect l="l" t="t" r="r" b="b"/>
              <a:pathLst>
                <a:path w="120000" h="120000" extrusionOk="0">
                  <a:moveTo>
                    <a:pt x="100281" y="0"/>
                  </a:moveTo>
                  <a:lnTo>
                    <a:pt x="103579" y="365"/>
                  </a:lnTo>
                  <a:lnTo>
                    <a:pt x="106731" y="1703"/>
                  </a:lnTo>
                  <a:lnTo>
                    <a:pt x="109810" y="3894"/>
                  </a:lnTo>
                  <a:lnTo>
                    <a:pt x="112669" y="7058"/>
                  </a:lnTo>
                  <a:lnTo>
                    <a:pt x="115015" y="10709"/>
                  </a:lnTo>
                  <a:lnTo>
                    <a:pt x="117141" y="15456"/>
                  </a:lnTo>
                  <a:lnTo>
                    <a:pt x="118680" y="20811"/>
                  </a:lnTo>
                  <a:lnTo>
                    <a:pt x="119633" y="26288"/>
                  </a:lnTo>
                  <a:lnTo>
                    <a:pt x="120000" y="31764"/>
                  </a:lnTo>
                  <a:lnTo>
                    <a:pt x="119706" y="37241"/>
                  </a:lnTo>
                  <a:lnTo>
                    <a:pt x="118900" y="42596"/>
                  </a:lnTo>
                  <a:lnTo>
                    <a:pt x="117580" y="47586"/>
                  </a:lnTo>
                  <a:lnTo>
                    <a:pt x="115748" y="52332"/>
                  </a:lnTo>
                  <a:lnTo>
                    <a:pt x="113329" y="56227"/>
                  </a:lnTo>
                  <a:lnTo>
                    <a:pt x="110543" y="59756"/>
                  </a:lnTo>
                  <a:lnTo>
                    <a:pt x="107318" y="62312"/>
                  </a:lnTo>
                  <a:lnTo>
                    <a:pt x="104019" y="63894"/>
                  </a:lnTo>
                  <a:lnTo>
                    <a:pt x="100720" y="64503"/>
                  </a:lnTo>
                  <a:lnTo>
                    <a:pt x="97275" y="64137"/>
                  </a:lnTo>
                  <a:lnTo>
                    <a:pt x="94123" y="62799"/>
                  </a:lnTo>
                  <a:lnTo>
                    <a:pt x="91044" y="60608"/>
                  </a:lnTo>
                  <a:lnTo>
                    <a:pt x="88185" y="57200"/>
                  </a:lnTo>
                  <a:lnTo>
                    <a:pt x="85766" y="53306"/>
                  </a:lnTo>
                  <a:lnTo>
                    <a:pt x="83860" y="50628"/>
                  </a:lnTo>
                  <a:lnTo>
                    <a:pt x="81808" y="48681"/>
                  </a:lnTo>
                  <a:lnTo>
                    <a:pt x="79682" y="47464"/>
                  </a:lnTo>
                  <a:lnTo>
                    <a:pt x="77483" y="47221"/>
                  </a:lnTo>
                  <a:lnTo>
                    <a:pt x="75357" y="47829"/>
                  </a:lnTo>
                  <a:lnTo>
                    <a:pt x="73231" y="49046"/>
                  </a:lnTo>
                  <a:lnTo>
                    <a:pt x="71325" y="50993"/>
                  </a:lnTo>
                  <a:lnTo>
                    <a:pt x="69786" y="53549"/>
                  </a:lnTo>
                  <a:lnTo>
                    <a:pt x="68466" y="56713"/>
                  </a:lnTo>
                  <a:lnTo>
                    <a:pt x="67660" y="60365"/>
                  </a:lnTo>
                  <a:lnTo>
                    <a:pt x="67440" y="64503"/>
                  </a:lnTo>
                  <a:lnTo>
                    <a:pt x="67073" y="71561"/>
                  </a:lnTo>
                  <a:lnTo>
                    <a:pt x="66267" y="78498"/>
                  </a:lnTo>
                  <a:lnTo>
                    <a:pt x="64948" y="85070"/>
                  </a:lnTo>
                  <a:lnTo>
                    <a:pt x="63188" y="91399"/>
                  </a:lnTo>
                  <a:lnTo>
                    <a:pt x="60843" y="97241"/>
                  </a:lnTo>
                  <a:lnTo>
                    <a:pt x="58130" y="102718"/>
                  </a:lnTo>
                  <a:lnTo>
                    <a:pt x="54832" y="107707"/>
                  </a:lnTo>
                  <a:lnTo>
                    <a:pt x="51166" y="111967"/>
                  </a:lnTo>
                  <a:lnTo>
                    <a:pt x="46988" y="115496"/>
                  </a:lnTo>
                  <a:lnTo>
                    <a:pt x="42883" y="117809"/>
                  </a:lnTo>
                  <a:lnTo>
                    <a:pt x="38485" y="119391"/>
                  </a:lnTo>
                  <a:lnTo>
                    <a:pt x="34160" y="120000"/>
                  </a:lnTo>
                  <a:lnTo>
                    <a:pt x="29908" y="119634"/>
                  </a:lnTo>
                  <a:lnTo>
                    <a:pt x="25656" y="118417"/>
                  </a:lnTo>
                  <a:lnTo>
                    <a:pt x="21478" y="116348"/>
                  </a:lnTo>
                  <a:lnTo>
                    <a:pt x="17593" y="113184"/>
                  </a:lnTo>
                  <a:lnTo>
                    <a:pt x="13854" y="109411"/>
                  </a:lnTo>
                  <a:lnTo>
                    <a:pt x="10555" y="104665"/>
                  </a:lnTo>
                  <a:lnTo>
                    <a:pt x="7477" y="99188"/>
                  </a:lnTo>
                  <a:lnTo>
                    <a:pt x="4838" y="92981"/>
                  </a:lnTo>
                  <a:lnTo>
                    <a:pt x="2712" y="86044"/>
                  </a:lnTo>
                  <a:lnTo>
                    <a:pt x="1319" y="79229"/>
                  </a:lnTo>
                  <a:lnTo>
                    <a:pt x="366" y="71926"/>
                  </a:lnTo>
                  <a:lnTo>
                    <a:pt x="0" y="64868"/>
                  </a:lnTo>
                  <a:lnTo>
                    <a:pt x="293" y="57687"/>
                  </a:lnTo>
                  <a:lnTo>
                    <a:pt x="952" y="50628"/>
                  </a:lnTo>
                  <a:lnTo>
                    <a:pt x="2272" y="43691"/>
                  </a:lnTo>
                  <a:lnTo>
                    <a:pt x="4178" y="37241"/>
                  </a:lnTo>
                  <a:lnTo>
                    <a:pt x="6377" y="31156"/>
                  </a:lnTo>
                  <a:lnTo>
                    <a:pt x="9236" y="25436"/>
                  </a:lnTo>
                  <a:lnTo>
                    <a:pt x="12535" y="20324"/>
                  </a:lnTo>
                  <a:lnTo>
                    <a:pt x="16346" y="16064"/>
                  </a:lnTo>
                  <a:lnTo>
                    <a:pt x="20305" y="12778"/>
                  </a:lnTo>
                  <a:lnTo>
                    <a:pt x="24483" y="10223"/>
                  </a:lnTo>
                  <a:lnTo>
                    <a:pt x="28735" y="8640"/>
                  </a:lnTo>
                  <a:lnTo>
                    <a:pt x="32987" y="8032"/>
                  </a:lnTo>
                  <a:lnTo>
                    <a:pt x="37238" y="8397"/>
                  </a:lnTo>
                  <a:lnTo>
                    <a:pt x="41490" y="9614"/>
                  </a:lnTo>
                  <a:lnTo>
                    <a:pt x="45448" y="11561"/>
                  </a:lnTo>
                  <a:lnTo>
                    <a:pt x="49407" y="14482"/>
                  </a:lnTo>
                  <a:lnTo>
                    <a:pt x="52999" y="18255"/>
                  </a:lnTo>
                  <a:lnTo>
                    <a:pt x="56444" y="22758"/>
                  </a:lnTo>
                  <a:lnTo>
                    <a:pt x="59376" y="27991"/>
                  </a:lnTo>
                  <a:lnTo>
                    <a:pt x="62089" y="34077"/>
                  </a:lnTo>
                  <a:lnTo>
                    <a:pt x="62089" y="33955"/>
                  </a:lnTo>
                  <a:lnTo>
                    <a:pt x="63628" y="37241"/>
                  </a:lnTo>
                  <a:lnTo>
                    <a:pt x="65534" y="39553"/>
                  </a:lnTo>
                  <a:lnTo>
                    <a:pt x="67660" y="41135"/>
                  </a:lnTo>
                  <a:lnTo>
                    <a:pt x="69786" y="41987"/>
                  </a:lnTo>
                  <a:lnTo>
                    <a:pt x="72058" y="41987"/>
                  </a:lnTo>
                  <a:lnTo>
                    <a:pt x="74184" y="41135"/>
                  </a:lnTo>
                  <a:lnTo>
                    <a:pt x="76163" y="39553"/>
                  </a:lnTo>
                  <a:lnTo>
                    <a:pt x="77923" y="37484"/>
                  </a:lnTo>
                  <a:lnTo>
                    <a:pt x="79462" y="34685"/>
                  </a:lnTo>
                  <a:lnTo>
                    <a:pt x="80635" y="31399"/>
                  </a:lnTo>
                  <a:lnTo>
                    <a:pt x="81221" y="27261"/>
                  </a:lnTo>
                  <a:lnTo>
                    <a:pt x="81954" y="22758"/>
                  </a:lnTo>
                  <a:lnTo>
                    <a:pt x="82907" y="18620"/>
                  </a:lnTo>
                  <a:lnTo>
                    <a:pt x="84300" y="14482"/>
                  </a:lnTo>
                  <a:lnTo>
                    <a:pt x="85986" y="10709"/>
                  </a:lnTo>
                  <a:lnTo>
                    <a:pt x="88112" y="7423"/>
                  </a:lnTo>
                  <a:lnTo>
                    <a:pt x="90458" y="4624"/>
                  </a:lnTo>
                  <a:lnTo>
                    <a:pt x="93610" y="2190"/>
                  </a:lnTo>
                  <a:lnTo>
                    <a:pt x="96908" y="608"/>
                  </a:lnTo>
                  <a:lnTo>
                    <a:pt x="100281" y="0"/>
                  </a:lnTo>
                  <a:close/>
                </a:path>
              </a:pathLst>
            </a:custGeom>
            <a:solidFill>
              <a:srgbClr val="999999"/>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35" name="Google Shape;235;p24"/>
            <p:cNvSpPr txBox="1"/>
            <p:nvPr/>
          </p:nvSpPr>
          <p:spPr>
            <a:xfrm>
              <a:off x="1889009" y="1753768"/>
              <a:ext cx="894300" cy="436500"/>
            </a:xfrm>
            <a:prstGeom prst="rect">
              <a:avLst/>
            </a:prstGeom>
            <a:noFill/>
            <a:ln>
              <a:noFill/>
            </a:ln>
          </p:spPr>
          <p:txBody>
            <a:bodyPr spcFirstLastPara="1" wrap="square" lIns="91425" tIns="45700" rIns="91425" bIns="45700" anchor="t" anchorCtr="0">
              <a:noAutofit/>
            </a:bodyPr>
            <a:lstStyle/>
            <a:p>
              <a:pPr>
                <a:lnSpc>
                  <a:spcPct val="90000"/>
                </a:lnSpc>
                <a:buClr>
                  <a:srgbClr val="000000"/>
                </a:buClr>
                <a:buFont typeface="Arial"/>
                <a:buNone/>
              </a:pPr>
              <a:r>
                <a:rPr lang="en" sz="1600" b="1" kern="0" dirty="0">
                  <a:solidFill>
                    <a:srgbClr val="FFFFFF"/>
                  </a:solidFill>
                  <a:latin typeface="Quattrocento Sans"/>
                  <a:ea typeface="Quattrocento Sans"/>
                  <a:cs typeface="Quattrocento Sans"/>
                  <a:sym typeface="Quattrocento Sans"/>
                </a:rPr>
                <a:t>SAMPLE </a:t>
              </a:r>
              <a:endParaRPr sz="1600" kern="0" dirty="0">
                <a:solidFill>
                  <a:srgbClr val="FFFFFF"/>
                </a:solidFill>
                <a:latin typeface="Quattrocento Sans"/>
                <a:ea typeface="Quattrocento Sans"/>
                <a:cs typeface="Quattrocento Sans"/>
                <a:sym typeface="Quattrocento Sans"/>
              </a:endParaRPr>
            </a:p>
            <a:p>
              <a:pPr>
                <a:lnSpc>
                  <a:spcPct val="90000"/>
                </a:lnSpc>
                <a:buClr>
                  <a:srgbClr val="000000"/>
                </a:buClr>
                <a:buFont typeface="Arial"/>
                <a:buNone/>
              </a:pPr>
              <a:r>
                <a:rPr lang="en" sz="1600" b="1" kern="0" dirty="0">
                  <a:solidFill>
                    <a:srgbClr val="FFFFFF"/>
                  </a:solidFill>
                  <a:latin typeface="Quattrocento Sans"/>
                  <a:ea typeface="Quattrocento Sans"/>
                  <a:cs typeface="Quattrocento Sans"/>
                  <a:sym typeface="Quattrocento Sans"/>
                </a:rPr>
                <a:t>TEXT</a:t>
              </a:r>
              <a:endParaRPr sz="1600" b="1" kern="0" dirty="0">
                <a:solidFill>
                  <a:srgbClr val="FFFFFF"/>
                </a:solidFill>
                <a:latin typeface="Quattrocento Sans"/>
                <a:ea typeface="Quattrocento Sans"/>
                <a:cs typeface="Quattrocento Sans"/>
                <a:sym typeface="Quattrocento Sans"/>
              </a:endParaRPr>
            </a:p>
          </p:txBody>
        </p:sp>
        <p:sp>
          <p:nvSpPr>
            <p:cNvPr id="236" name="Google Shape;236;p24"/>
            <p:cNvSpPr txBox="1"/>
            <p:nvPr/>
          </p:nvSpPr>
          <p:spPr>
            <a:xfrm flipH="1">
              <a:off x="2392562" y="2424124"/>
              <a:ext cx="1087714" cy="714323"/>
            </a:xfrm>
            <a:prstGeom prst="rect">
              <a:avLst/>
            </a:prstGeom>
            <a:noFill/>
            <a:ln>
              <a:noFill/>
            </a:ln>
          </p:spPr>
          <p:txBody>
            <a:bodyPr spcFirstLastPara="1" wrap="square" lIns="91425" tIns="45700" rIns="91425" bIns="45700" anchor="t" anchorCtr="0">
              <a:noAutofit/>
            </a:bodyPr>
            <a:lstStyle/>
            <a:p>
              <a:pPr algn="ctr" rtl="1">
                <a:buClr>
                  <a:srgbClr val="000000"/>
                </a:buClr>
                <a:buFont typeface="Arial"/>
                <a:buNone/>
              </a:pPr>
              <a:r>
                <a:rPr lang="ar-LB" sz="2700" b="1" kern="0" dirty="0">
                  <a:solidFill>
                    <a:srgbClr val="FFFFFF"/>
                  </a:solidFill>
                  <a:latin typeface="Lora" charset="0"/>
                  <a:ea typeface="Quattrocento Sans"/>
                  <a:cs typeface="Quattrocento Sans"/>
                  <a:sym typeface="Quattrocento Sans"/>
                </a:rPr>
                <a:t>عوائد المشروع</a:t>
              </a:r>
              <a:endParaRPr sz="2700" b="1" kern="0" dirty="0">
                <a:solidFill>
                  <a:srgbClr val="FFFFFF"/>
                </a:solidFill>
                <a:latin typeface="Lora" charset="0"/>
                <a:ea typeface="Quattrocento Sans"/>
                <a:cs typeface="Quattrocento Sans"/>
                <a:sym typeface="Quattrocento Sans"/>
              </a:endParaRPr>
            </a:p>
          </p:txBody>
        </p:sp>
        <p:sp>
          <p:nvSpPr>
            <p:cNvPr id="237" name="Google Shape;237;p24"/>
            <p:cNvSpPr txBox="1"/>
            <p:nvPr/>
          </p:nvSpPr>
          <p:spPr>
            <a:xfrm>
              <a:off x="6804612" y="1765027"/>
              <a:ext cx="1123049" cy="792940"/>
            </a:xfrm>
            <a:prstGeom prst="rect">
              <a:avLst/>
            </a:prstGeom>
            <a:noFill/>
            <a:ln>
              <a:noFill/>
            </a:ln>
          </p:spPr>
          <p:txBody>
            <a:bodyPr spcFirstLastPara="1" wrap="square" lIns="91425" tIns="45700" rIns="91425" bIns="45700" anchor="t" anchorCtr="0">
              <a:noAutofit/>
            </a:bodyPr>
            <a:lstStyle/>
            <a:p>
              <a:pPr algn="ctr" rtl="1">
                <a:lnSpc>
                  <a:spcPct val="90000"/>
                </a:lnSpc>
                <a:buClr>
                  <a:srgbClr val="000000"/>
                </a:buClr>
                <a:buFont typeface="Arial"/>
                <a:buNone/>
              </a:pPr>
              <a:r>
                <a:rPr lang="ar-LB" sz="2100" b="1" kern="0" dirty="0">
                  <a:solidFill>
                    <a:srgbClr val="FFFFFF"/>
                  </a:solidFill>
                  <a:latin typeface="Quattrocento Sans"/>
                  <a:ea typeface="Quattrocento Sans"/>
                  <a:cs typeface="Quattrocento Sans"/>
                  <a:sym typeface="Quattrocento Sans"/>
                </a:rPr>
                <a:t>إستراتجية الإنتاج المطلوبة</a:t>
              </a:r>
              <a:endParaRPr sz="2100" b="1" kern="0" dirty="0">
                <a:solidFill>
                  <a:srgbClr val="FFFFFF"/>
                </a:solidFill>
                <a:latin typeface="Quattrocento Sans"/>
                <a:ea typeface="Quattrocento Sans"/>
                <a:cs typeface="Quattrocento Sans"/>
                <a:sym typeface="Quattrocento Sans"/>
              </a:endParaRPr>
            </a:p>
          </p:txBody>
        </p:sp>
        <p:sp>
          <p:nvSpPr>
            <p:cNvPr id="239" name="Google Shape;239;p24"/>
            <p:cNvSpPr txBox="1"/>
            <p:nvPr/>
          </p:nvSpPr>
          <p:spPr>
            <a:xfrm>
              <a:off x="6995731" y="3493184"/>
              <a:ext cx="846813" cy="335332"/>
            </a:xfrm>
            <a:prstGeom prst="rect">
              <a:avLst/>
            </a:prstGeom>
            <a:noFill/>
            <a:ln>
              <a:noFill/>
            </a:ln>
          </p:spPr>
          <p:txBody>
            <a:bodyPr spcFirstLastPara="1" wrap="square" lIns="91425" tIns="45700" rIns="91425" bIns="45700" anchor="t" anchorCtr="0">
              <a:noAutofit/>
            </a:bodyPr>
            <a:lstStyle/>
            <a:p>
              <a:pPr algn="ctr" rtl="1">
                <a:lnSpc>
                  <a:spcPct val="90000"/>
                </a:lnSpc>
                <a:buClr>
                  <a:srgbClr val="000000"/>
                </a:buClr>
                <a:buFont typeface="Arial"/>
                <a:buNone/>
              </a:pPr>
              <a:r>
                <a:rPr lang="ar-LB" sz="2700" b="1" kern="0" dirty="0">
                  <a:solidFill>
                    <a:srgbClr val="FFFFFF"/>
                  </a:solidFill>
                  <a:latin typeface="Quattrocento Sans"/>
                  <a:ea typeface="Quattrocento Sans"/>
                  <a:cs typeface="Quattrocento Sans"/>
                  <a:sym typeface="Quattrocento Sans"/>
                </a:rPr>
                <a:t>التكلفة</a:t>
              </a:r>
              <a:endParaRPr sz="2700" b="1" kern="0" dirty="0">
                <a:solidFill>
                  <a:srgbClr val="FFFFFF"/>
                </a:solidFill>
                <a:latin typeface="Quattrocento Sans"/>
                <a:ea typeface="Quattrocento Sans"/>
                <a:cs typeface="Quattrocento Sans"/>
                <a:sym typeface="Quattrocento Sans"/>
              </a:endParaRPr>
            </a:p>
          </p:txBody>
        </p:sp>
        <p:pic>
          <p:nvPicPr>
            <p:cNvPr id="247" name="Google Shape;247;p24"/>
            <p:cNvPicPr preferRelativeResize="0"/>
            <p:nvPr/>
          </p:nvPicPr>
          <p:blipFill>
            <a:blip r:embed="rId3" cstate="print">
              <a:alphaModFix/>
            </a:blip>
            <a:stretch>
              <a:fillRect/>
            </a:stretch>
          </p:blipFill>
          <p:spPr>
            <a:xfrm>
              <a:off x="5564022" y="2851716"/>
              <a:ext cx="1352161" cy="1352160"/>
            </a:xfrm>
            <a:prstGeom prst="rect">
              <a:avLst/>
            </a:prstGeom>
            <a:noFill/>
            <a:ln>
              <a:noFill/>
            </a:ln>
          </p:spPr>
        </p:pic>
        <p:pic>
          <p:nvPicPr>
            <p:cNvPr id="248" name="Google Shape;248;p24"/>
            <p:cNvPicPr preferRelativeResize="0"/>
            <p:nvPr/>
          </p:nvPicPr>
          <p:blipFill>
            <a:blip r:embed="rId4" cstate="print">
              <a:alphaModFix/>
            </a:blip>
            <a:stretch>
              <a:fillRect/>
            </a:stretch>
          </p:blipFill>
          <p:spPr>
            <a:xfrm>
              <a:off x="3877154" y="1679537"/>
              <a:ext cx="2167148" cy="2157192"/>
            </a:xfrm>
            <a:prstGeom prst="rect">
              <a:avLst/>
            </a:prstGeom>
            <a:noFill/>
            <a:ln>
              <a:noFill/>
            </a:ln>
          </p:spPr>
        </p:pic>
        <p:sp>
          <p:nvSpPr>
            <p:cNvPr id="249" name="Google Shape;249;p24"/>
            <p:cNvSpPr/>
            <p:nvPr/>
          </p:nvSpPr>
          <p:spPr>
            <a:xfrm>
              <a:off x="4177304" y="1986754"/>
              <a:ext cx="2513400" cy="1993800"/>
            </a:xfrm>
            <a:custGeom>
              <a:avLst/>
              <a:gdLst/>
              <a:ahLst/>
              <a:cxnLst/>
              <a:rect l="l" t="t" r="r" b="b"/>
              <a:pathLst>
                <a:path w="120000" h="120000" extrusionOk="0">
                  <a:moveTo>
                    <a:pt x="37125" y="0"/>
                  </a:moveTo>
                  <a:lnTo>
                    <a:pt x="41437" y="423"/>
                  </a:lnTo>
                  <a:lnTo>
                    <a:pt x="45692" y="1482"/>
                  </a:lnTo>
                  <a:lnTo>
                    <a:pt x="49668" y="3035"/>
                  </a:lnTo>
                  <a:lnTo>
                    <a:pt x="53532" y="5223"/>
                  </a:lnTo>
                  <a:lnTo>
                    <a:pt x="57060" y="7835"/>
                  </a:lnTo>
                  <a:lnTo>
                    <a:pt x="60307" y="11011"/>
                  </a:lnTo>
                  <a:lnTo>
                    <a:pt x="63275" y="14541"/>
                  </a:lnTo>
                  <a:lnTo>
                    <a:pt x="65907" y="18494"/>
                  </a:lnTo>
                  <a:lnTo>
                    <a:pt x="68259" y="22870"/>
                  </a:lnTo>
                  <a:lnTo>
                    <a:pt x="70107" y="27529"/>
                  </a:lnTo>
                  <a:lnTo>
                    <a:pt x="71563" y="32400"/>
                  </a:lnTo>
                  <a:lnTo>
                    <a:pt x="72571" y="37623"/>
                  </a:lnTo>
                  <a:lnTo>
                    <a:pt x="73131" y="42988"/>
                  </a:lnTo>
                  <a:lnTo>
                    <a:pt x="73579" y="46658"/>
                  </a:lnTo>
                  <a:lnTo>
                    <a:pt x="74475" y="50047"/>
                  </a:lnTo>
                  <a:lnTo>
                    <a:pt x="75818" y="53223"/>
                  </a:lnTo>
                  <a:lnTo>
                    <a:pt x="77498" y="55976"/>
                  </a:lnTo>
                  <a:lnTo>
                    <a:pt x="79570" y="58376"/>
                  </a:lnTo>
                  <a:lnTo>
                    <a:pt x="81866" y="60282"/>
                  </a:lnTo>
                  <a:lnTo>
                    <a:pt x="84386" y="61623"/>
                  </a:lnTo>
                  <a:lnTo>
                    <a:pt x="87186" y="62541"/>
                  </a:lnTo>
                  <a:lnTo>
                    <a:pt x="89986" y="62894"/>
                  </a:lnTo>
                  <a:lnTo>
                    <a:pt x="92953" y="62541"/>
                  </a:lnTo>
                  <a:lnTo>
                    <a:pt x="95081" y="62188"/>
                  </a:lnTo>
                  <a:lnTo>
                    <a:pt x="97377" y="62117"/>
                  </a:lnTo>
                  <a:lnTo>
                    <a:pt x="100681" y="62470"/>
                  </a:lnTo>
                  <a:lnTo>
                    <a:pt x="103929" y="63458"/>
                  </a:lnTo>
                  <a:lnTo>
                    <a:pt x="107008" y="64941"/>
                  </a:lnTo>
                  <a:lnTo>
                    <a:pt x="109808" y="66988"/>
                  </a:lnTo>
                  <a:lnTo>
                    <a:pt x="112328" y="69529"/>
                  </a:lnTo>
                  <a:lnTo>
                    <a:pt x="114568" y="72352"/>
                  </a:lnTo>
                  <a:lnTo>
                    <a:pt x="116472" y="75670"/>
                  </a:lnTo>
                  <a:lnTo>
                    <a:pt x="117984" y="79270"/>
                  </a:lnTo>
                  <a:lnTo>
                    <a:pt x="119104" y="83152"/>
                  </a:lnTo>
                  <a:lnTo>
                    <a:pt x="119832" y="87105"/>
                  </a:lnTo>
                  <a:lnTo>
                    <a:pt x="119999" y="91482"/>
                  </a:lnTo>
                  <a:lnTo>
                    <a:pt x="119720" y="95788"/>
                  </a:lnTo>
                  <a:lnTo>
                    <a:pt x="118936" y="99882"/>
                  </a:lnTo>
                  <a:lnTo>
                    <a:pt x="117760" y="103623"/>
                  </a:lnTo>
                  <a:lnTo>
                    <a:pt x="116136" y="107152"/>
                  </a:lnTo>
                  <a:lnTo>
                    <a:pt x="114120" y="110329"/>
                  </a:lnTo>
                  <a:lnTo>
                    <a:pt x="111880" y="113223"/>
                  </a:lnTo>
                  <a:lnTo>
                    <a:pt x="109248" y="115552"/>
                  </a:lnTo>
                  <a:lnTo>
                    <a:pt x="106392" y="117529"/>
                  </a:lnTo>
                  <a:lnTo>
                    <a:pt x="103313" y="118870"/>
                  </a:lnTo>
                  <a:lnTo>
                    <a:pt x="100177" y="119788"/>
                  </a:lnTo>
                  <a:lnTo>
                    <a:pt x="96705" y="120000"/>
                  </a:lnTo>
                  <a:lnTo>
                    <a:pt x="93457" y="119647"/>
                  </a:lnTo>
                  <a:lnTo>
                    <a:pt x="90321" y="118800"/>
                  </a:lnTo>
                  <a:lnTo>
                    <a:pt x="87466" y="117317"/>
                  </a:lnTo>
                  <a:lnTo>
                    <a:pt x="84666" y="115482"/>
                  </a:lnTo>
                  <a:lnTo>
                    <a:pt x="82202" y="113082"/>
                  </a:lnTo>
                  <a:lnTo>
                    <a:pt x="79962" y="110329"/>
                  </a:lnTo>
                  <a:lnTo>
                    <a:pt x="78058" y="107364"/>
                  </a:lnTo>
                  <a:lnTo>
                    <a:pt x="76434" y="103976"/>
                  </a:lnTo>
                  <a:lnTo>
                    <a:pt x="75258" y="100305"/>
                  </a:lnTo>
                  <a:lnTo>
                    <a:pt x="74195" y="97270"/>
                  </a:lnTo>
                  <a:lnTo>
                    <a:pt x="72739" y="94517"/>
                  </a:lnTo>
                  <a:lnTo>
                    <a:pt x="71115" y="92117"/>
                  </a:lnTo>
                  <a:lnTo>
                    <a:pt x="69211" y="90070"/>
                  </a:lnTo>
                  <a:lnTo>
                    <a:pt x="67083" y="88517"/>
                  </a:lnTo>
                  <a:lnTo>
                    <a:pt x="64787" y="87247"/>
                  </a:lnTo>
                  <a:lnTo>
                    <a:pt x="62379" y="86470"/>
                  </a:lnTo>
                  <a:lnTo>
                    <a:pt x="59860" y="86117"/>
                  </a:lnTo>
                  <a:lnTo>
                    <a:pt x="57340" y="86258"/>
                  </a:lnTo>
                  <a:lnTo>
                    <a:pt x="54820" y="86823"/>
                  </a:lnTo>
                  <a:lnTo>
                    <a:pt x="52300" y="87952"/>
                  </a:lnTo>
                  <a:lnTo>
                    <a:pt x="48492" y="89858"/>
                  </a:lnTo>
                  <a:lnTo>
                    <a:pt x="44517" y="91341"/>
                  </a:lnTo>
                  <a:lnTo>
                    <a:pt x="40373" y="92117"/>
                  </a:lnTo>
                  <a:lnTo>
                    <a:pt x="36117" y="92470"/>
                  </a:lnTo>
                  <a:lnTo>
                    <a:pt x="31917" y="92047"/>
                  </a:lnTo>
                  <a:lnTo>
                    <a:pt x="27774" y="91129"/>
                  </a:lnTo>
                  <a:lnTo>
                    <a:pt x="23798" y="89505"/>
                  </a:lnTo>
                  <a:lnTo>
                    <a:pt x="20102" y="87458"/>
                  </a:lnTo>
                  <a:lnTo>
                    <a:pt x="16574" y="84847"/>
                  </a:lnTo>
                  <a:lnTo>
                    <a:pt x="13327" y="81882"/>
                  </a:lnTo>
                  <a:lnTo>
                    <a:pt x="10359" y="78494"/>
                  </a:lnTo>
                  <a:lnTo>
                    <a:pt x="7727" y="74611"/>
                  </a:lnTo>
                  <a:lnTo>
                    <a:pt x="5375" y="70376"/>
                  </a:lnTo>
                  <a:lnTo>
                    <a:pt x="3471" y="66000"/>
                  </a:lnTo>
                  <a:lnTo>
                    <a:pt x="1959" y="61200"/>
                  </a:lnTo>
                  <a:lnTo>
                    <a:pt x="783" y="56188"/>
                  </a:lnTo>
                  <a:lnTo>
                    <a:pt x="167" y="50964"/>
                  </a:lnTo>
                  <a:lnTo>
                    <a:pt x="0" y="45600"/>
                  </a:lnTo>
                  <a:lnTo>
                    <a:pt x="223" y="40235"/>
                  </a:lnTo>
                  <a:lnTo>
                    <a:pt x="1063" y="35011"/>
                  </a:lnTo>
                  <a:lnTo>
                    <a:pt x="2295" y="30000"/>
                  </a:lnTo>
                  <a:lnTo>
                    <a:pt x="3919" y="25341"/>
                  </a:lnTo>
                  <a:lnTo>
                    <a:pt x="5935" y="20894"/>
                  </a:lnTo>
                  <a:lnTo>
                    <a:pt x="8343" y="16800"/>
                  </a:lnTo>
                  <a:lnTo>
                    <a:pt x="11087" y="13058"/>
                  </a:lnTo>
                  <a:lnTo>
                    <a:pt x="14111" y="9741"/>
                  </a:lnTo>
                  <a:lnTo>
                    <a:pt x="17358" y="6776"/>
                  </a:lnTo>
                  <a:lnTo>
                    <a:pt x="20998" y="4447"/>
                  </a:lnTo>
                  <a:lnTo>
                    <a:pt x="24750" y="2470"/>
                  </a:lnTo>
                  <a:lnTo>
                    <a:pt x="28726" y="988"/>
                  </a:lnTo>
                  <a:lnTo>
                    <a:pt x="32869" y="211"/>
                  </a:lnTo>
                  <a:lnTo>
                    <a:pt x="37125" y="0"/>
                  </a:lnTo>
                  <a:close/>
                </a:path>
              </a:pathLst>
            </a:custGeom>
            <a:solidFill>
              <a:srgbClr val="FFFFFF"/>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grpSp>
      <p:sp>
        <p:nvSpPr>
          <p:cNvPr id="257" name="Google Shape;257;p24"/>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254</a:t>
            </a:fld>
            <a:endParaRPr/>
          </a:p>
        </p:txBody>
      </p:sp>
      <p:sp>
        <p:nvSpPr>
          <p:cNvPr id="2" name="TextBox 1"/>
          <p:cNvSpPr txBox="1"/>
          <p:nvPr/>
        </p:nvSpPr>
        <p:spPr>
          <a:xfrm>
            <a:off x="5180255" y="2819403"/>
            <a:ext cx="1548694" cy="1600439"/>
          </a:xfrm>
          <a:prstGeom prst="rect">
            <a:avLst/>
          </a:prstGeom>
          <a:noFill/>
        </p:spPr>
        <p:txBody>
          <a:bodyPr wrap="square" lIns="121893" tIns="60947" rIns="121893" bIns="60947" rtlCol="0">
            <a:spAutoFit/>
          </a:bodyPr>
          <a:lstStyle/>
          <a:p>
            <a:pPr algn="ctr" rtl="1">
              <a:buClr>
                <a:srgbClr val="000000"/>
              </a:buClr>
              <a:buFont typeface="Arial"/>
              <a:buNone/>
            </a:pPr>
            <a:r>
              <a:rPr lang="ar-LB" sz="3200" b="1" kern="0" dirty="0">
                <a:solidFill>
                  <a:srgbClr val="000000"/>
                </a:solidFill>
                <a:sym typeface="Arial"/>
              </a:rPr>
              <a:t>مقترح لمصفاة جديدة</a:t>
            </a:r>
            <a:endParaRPr lang="fr-FR" sz="3200" b="1" kern="0" dirty="0">
              <a:solidFill>
                <a:srgbClr val="000000"/>
              </a:solidFill>
              <a:cs typeface="Arial"/>
              <a:sym typeface="Arial"/>
            </a:endParaRPr>
          </a:p>
        </p:txBody>
      </p:sp>
      <p:sp>
        <p:nvSpPr>
          <p:cNvPr id="4" name="Chevron 3"/>
          <p:cNvSpPr/>
          <p:nvPr/>
        </p:nvSpPr>
        <p:spPr>
          <a:xfrm rot="12667099">
            <a:off x="6934599" y="4065275"/>
            <a:ext cx="515338" cy="484601"/>
          </a:xfrm>
          <a:prstGeom prst="chevr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buClr>
                <a:srgbClr val="000000"/>
              </a:buClr>
              <a:buFont typeface="Arial"/>
              <a:buNone/>
            </a:pPr>
            <a:endParaRPr lang="fr-FR" sz="1900" kern="0">
              <a:solidFill>
                <a:srgbClr val="000000"/>
              </a:solidFill>
              <a:sym typeface="Arial"/>
            </a:endParaRPr>
          </a:p>
        </p:txBody>
      </p:sp>
      <p:sp>
        <p:nvSpPr>
          <p:cNvPr id="5" name="Chevron 4"/>
          <p:cNvSpPr/>
          <p:nvPr/>
        </p:nvSpPr>
        <p:spPr>
          <a:xfrm rot="13834740">
            <a:off x="4274931" y="4822163"/>
            <a:ext cx="312027" cy="368668"/>
          </a:xfrm>
          <a:prstGeom prst="chevron">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buClr>
                <a:srgbClr val="000000"/>
              </a:buClr>
              <a:buFont typeface="Arial"/>
              <a:buNone/>
            </a:pPr>
            <a:endParaRPr lang="fr-FR" sz="1900" kern="0">
              <a:solidFill>
                <a:srgbClr val="000000"/>
              </a:solidFill>
              <a:sym typeface="Arial"/>
            </a:endParaRPr>
          </a:p>
        </p:txBody>
      </p:sp>
      <p:sp>
        <p:nvSpPr>
          <p:cNvPr id="44" name="Chevron 43"/>
          <p:cNvSpPr/>
          <p:nvPr/>
        </p:nvSpPr>
        <p:spPr>
          <a:xfrm rot="12849611">
            <a:off x="7274765" y="4266878"/>
            <a:ext cx="515338" cy="484601"/>
          </a:xfrm>
          <a:prstGeom prst="chevr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buClr>
                <a:srgbClr val="000000"/>
              </a:buClr>
              <a:buFont typeface="Arial"/>
              <a:buNone/>
            </a:pPr>
            <a:endParaRPr lang="fr-FR" sz="1900" kern="0">
              <a:solidFill>
                <a:srgbClr val="000000"/>
              </a:solidFill>
              <a:sym typeface="Arial"/>
            </a:endParaRPr>
          </a:p>
        </p:txBody>
      </p:sp>
      <p:sp>
        <p:nvSpPr>
          <p:cNvPr id="46" name="Chevron 45"/>
          <p:cNvSpPr/>
          <p:nvPr/>
        </p:nvSpPr>
        <p:spPr>
          <a:xfrm rot="8296749">
            <a:off x="4886763" y="4298870"/>
            <a:ext cx="311945" cy="368764"/>
          </a:xfrm>
          <a:prstGeom prst="chevron">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buClr>
                <a:srgbClr val="000000"/>
              </a:buClr>
              <a:buFont typeface="Arial"/>
              <a:buNone/>
            </a:pPr>
            <a:endParaRPr lang="fr-FR" sz="1900" kern="0">
              <a:solidFill>
                <a:srgbClr val="000000"/>
              </a:solidFill>
              <a:sym typeface="Arial"/>
            </a:endParaRPr>
          </a:p>
        </p:txBody>
      </p:sp>
      <p:sp>
        <p:nvSpPr>
          <p:cNvPr id="6" name="Oval 5"/>
          <p:cNvSpPr/>
          <p:nvPr/>
        </p:nvSpPr>
        <p:spPr>
          <a:xfrm>
            <a:off x="1625177" y="4648202"/>
            <a:ext cx="1297650" cy="1231852"/>
          </a:xfrm>
          <a:prstGeom prst="ellipse">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buClr>
                <a:srgbClr val="000000"/>
              </a:buClr>
              <a:buFont typeface="Arial"/>
              <a:buNone/>
            </a:pPr>
            <a:endParaRPr lang="fr-FR" sz="1900" kern="0">
              <a:solidFill>
                <a:srgbClr val="FFFFFF"/>
              </a:solidFill>
              <a:sym typeface="Arial"/>
            </a:endParaRPr>
          </a:p>
        </p:txBody>
      </p:sp>
      <p:sp>
        <p:nvSpPr>
          <p:cNvPr id="7" name="Down Arrow 6"/>
          <p:cNvSpPr/>
          <p:nvPr/>
        </p:nvSpPr>
        <p:spPr>
          <a:xfrm rot="2237051">
            <a:off x="2695744" y="4365617"/>
            <a:ext cx="391145" cy="502169"/>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buClr>
                <a:srgbClr val="000000"/>
              </a:buClr>
              <a:buFont typeface="Arial"/>
              <a:buNone/>
            </a:pPr>
            <a:endParaRPr lang="fr-FR" sz="1900" kern="0">
              <a:solidFill>
                <a:srgbClr val="FFFFFF"/>
              </a:solidFill>
              <a:sym typeface="Arial"/>
            </a:endParaRPr>
          </a:p>
        </p:txBody>
      </p:sp>
      <p:sp>
        <p:nvSpPr>
          <p:cNvPr id="8" name="TextBox 7"/>
          <p:cNvSpPr txBox="1"/>
          <p:nvPr/>
        </p:nvSpPr>
        <p:spPr>
          <a:xfrm>
            <a:off x="1726750" y="4782902"/>
            <a:ext cx="1117309" cy="779700"/>
          </a:xfrm>
          <a:prstGeom prst="rect">
            <a:avLst/>
          </a:prstGeom>
          <a:noFill/>
        </p:spPr>
        <p:txBody>
          <a:bodyPr wrap="square" lIns="121893" tIns="60947" rIns="121893" bIns="60947" rtlCol="0">
            <a:spAutoFit/>
          </a:bodyPr>
          <a:lstStyle/>
          <a:p>
            <a:pPr algn="ctr" rtl="1">
              <a:buClr>
                <a:srgbClr val="000000"/>
              </a:buClr>
              <a:buFont typeface="Arial"/>
              <a:buNone/>
            </a:pPr>
            <a:r>
              <a:rPr lang="ar-LB" sz="2100" b="1" kern="0" dirty="0">
                <a:solidFill>
                  <a:srgbClr val="000000"/>
                </a:solidFill>
                <a:latin typeface="Lora" charset="0"/>
                <a:sym typeface="Arial"/>
              </a:rPr>
              <a:t>تقييم المشروع</a:t>
            </a:r>
            <a:endParaRPr lang="fr-FR" sz="2100" b="1" kern="0" dirty="0">
              <a:solidFill>
                <a:srgbClr val="000000"/>
              </a:solidFill>
              <a:latin typeface="Lora" charset="0"/>
              <a:cs typeface="Arial"/>
              <a:sym typeface="Arial"/>
            </a:endParaRPr>
          </a:p>
        </p:txBody>
      </p:sp>
    </p:spTree>
    <p:extLst>
      <p:ext uri="{BB962C8B-B14F-4D97-AF65-F5344CB8AC3E}">
        <p14:creationId xmlns:p14="http://schemas.microsoft.com/office/powerpoint/2010/main" xmlns="" val="4217810491"/>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13"/>
          <p:cNvSpPr txBox="1">
            <a:spLocks noGrp="1"/>
          </p:cNvSpPr>
          <p:nvPr>
            <p:ph type="title"/>
          </p:nvPr>
        </p:nvSpPr>
        <p:spPr>
          <a:xfrm>
            <a:off x="1841191" y="1230224"/>
            <a:ext cx="5169853" cy="580800"/>
          </a:xfrm>
          <a:prstGeom prst="rect">
            <a:avLst/>
          </a:prstGeom>
        </p:spPr>
        <p:txBody>
          <a:bodyPr spcFirstLastPara="1" wrap="square" lIns="121873" tIns="121873" rIns="121873" bIns="121873" anchor="ctr" anchorCtr="0">
            <a:noAutofit/>
          </a:bodyPr>
          <a:lstStyle/>
          <a:p>
            <a:r>
              <a:rPr lang="ar-LB" sz="3200" dirty="0" smtClean="0"/>
              <a:t>مقترح المصفاة الجديدة </a:t>
            </a:r>
            <a:endParaRPr sz="3200" dirty="0"/>
          </a:p>
        </p:txBody>
      </p:sp>
      <p:grpSp>
        <p:nvGrpSpPr>
          <p:cNvPr id="87" name="Google Shape;87;p13"/>
          <p:cNvGrpSpPr/>
          <p:nvPr/>
        </p:nvGrpSpPr>
        <p:grpSpPr>
          <a:xfrm>
            <a:off x="1221632" y="1359677"/>
            <a:ext cx="286092" cy="286167"/>
            <a:chOff x="2594050" y="1631825"/>
            <a:chExt cx="439625" cy="439625"/>
          </a:xfrm>
        </p:grpSpPr>
        <p:sp>
          <p:nvSpPr>
            <p:cNvPr id="88"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5" name="Google Shape;95;p13"/>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255</a:t>
            </a:fld>
            <a:endParaRPr/>
          </a:p>
        </p:txBody>
      </p:sp>
      <p:pic>
        <p:nvPicPr>
          <p:cNvPr id="13" name="Picture 12"/>
          <p:cNvPicPr/>
          <p:nvPr/>
        </p:nvPicPr>
        <p:blipFill>
          <a:blip r:embed="rId3" cstate="print"/>
          <a:stretch>
            <a:fillRect/>
          </a:stretch>
        </p:blipFill>
        <p:spPr>
          <a:xfrm>
            <a:off x="531812" y="1905000"/>
            <a:ext cx="8253941" cy="4419600"/>
          </a:xfrm>
          <a:prstGeom prst="rect">
            <a:avLst/>
          </a:prstGeom>
        </p:spPr>
      </p:pic>
      <p:sp>
        <p:nvSpPr>
          <p:cNvPr id="2" name="Rectangle 1"/>
          <p:cNvSpPr/>
          <p:nvPr/>
        </p:nvSpPr>
        <p:spPr>
          <a:xfrm>
            <a:off x="0" y="6555111"/>
            <a:ext cx="8024310" cy="307750"/>
          </a:xfrm>
          <a:prstGeom prst="rect">
            <a:avLst/>
          </a:prstGeom>
        </p:spPr>
        <p:txBody>
          <a:bodyPr wrap="square" lIns="121893" tIns="60947" rIns="121893" bIns="60947">
            <a:spAutoFit/>
          </a:bodyPr>
          <a:lstStyle/>
          <a:p>
            <a:pPr>
              <a:buClr>
                <a:srgbClr val="000000"/>
              </a:buClr>
              <a:buFont typeface="Arial"/>
              <a:buNone/>
            </a:pPr>
            <a:r>
              <a:rPr lang="fr-FR" sz="1200" kern="0" dirty="0" err="1">
                <a:solidFill>
                  <a:schemeClr val="accent2">
                    <a:lumMod val="75000"/>
                  </a:schemeClr>
                </a:solidFill>
                <a:latin typeface="Calibri" pitchFamily="34" charset="0"/>
                <a:cs typeface="Calibri" pitchFamily="34" charset="0"/>
                <a:sym typeface="Arial"/>
              </a:rPr>
              <a:t>Feasibility</a:t>
            </a:r>
            <a:r>
              <a:rPr lang="fr-FR" sz="1200" kern="0" dirty="0">
                <a:solidFill>
                  <a:schemeClr val="accent2">
                    <a:lumMod val="75000"/>
                  </a:schemeClr>
                </a:solidFill>
                <a:latin typeface="Calibri" pitchFamily="34" charset="0"/>
                <a:cs typeface="Calibri" pitchFamily="34" charset="0"/>
                <a:sym typeface="Arial"/>
              </a:rPr>
              <a:t> </a:t>
            </a:r>
            <a:r>
              <a:rPr lang="fr-FR" sz="1200" kern="0" dirty="0" err="1">
                <a:solidFill>
                  <a:schemeClr val="accent2">
                    <a:lumMod val="75000"/>
                  </a:schemeClr>
                </a:solidFill>
                <a:latin typeface="Calibri" pitchFamily="34" charset="0"/>
                <a:cs typeface="Calibri" pitchFamily="34" charset="0"/>
                <a:sym typeface="Arial"/>
              </a:rPr>
              <a:t>study</a:t>
            </a:r>
            <a:r>
              <a:rPr lang="fr-FR" sz="1200" kern="0" dirty="0">
                <a:solidFill>
                  <a:schemeClr val="accent2">
                    <a:lumMod val="75000"/>
                  </a:schemeClr>
                </a:solidFill>
                <a:latin typeface="Calibri" pitchFamily="34" charset="0"/>
                <a:cs typeface="Calibri" pitchFamily="34" charset="0"/>
                <a:sym typeface="Arial"/>
              </a:rPr>
              <a:t> for a new </a:t>
            </a:r>
            <a:r>
              <a:rPr lang="fr-FR" sz="1200" kern="0" dirty="0" err="1">
                <a:solidFill>
                  <a:schemeClr val="accent2">
                    <a:lumMod val="75000"/>
                  </a:schemeClr>
                </a:solidFill>
                <a:latin typeface="Calibri" pitchFamily="34" charset="0"/>
                <a:cs typeface="Calibri" pitchFamily="34" charset="0"/>
                <a:sym typeface="Arial"/>
              </a:rPr>
              <a:t>oil</a:t>
            </a:r>
            <a:r>
              <a:rPr lang="fr-FR" sz="1200" kern="0" dirty="0">
                <a:solidFill>
                  <a:schemeClr val="accent2">
                    <a:lumMod val="75000"/>
                  </a:schemeClr>
                </a:solidFill>
                <a:latin typeface="Calibri" pitchFamily="34" charset="0"/>
                <a:cs typeface="Calibri" pitchFamily="34" charset="0"/>
                <a:sym typeface="Arial"/>
              </a:rPr>
              <a:t> </a:t>
            </a:r>
            <a:r>
              <a:rPr lang="fr-FR" sz="1200" kern="0" dirty="0" err="1">
                <a:solidFill>
                  <a:schemeClr val="accent2">
                    <a:lumMod val="75000"/>
                  </a:schemeClr>
                </a:solidFill>
                <a:latin typeface="Calibri" pitchFamily="34" charset="0"/>
                <a:cs typeface="Calibri" pitchFamily="34" charset="0"/>
                <a:sym typeface="Arial"/>
              </a:rPr>
              <a:t>refinery</a:t>
            </a:r>
            <a:r>
              <a:rPr lang="fr-FR" sz="1200" kern="0" dirty="0">
                <a:solidFill>
                  <a:schemeClr val="accent2">
                    <a:lumMod val="75000"/>
                  </a:schemeClr>
                </a:solidFill>
                <a:latin typeface="Calibri" pitchFamily="34" charset="0"/>
                <a:cs typeface="Calibri" pitchFamily="34" charset="0"/>
                <a:sym typeface="Arial"/>
              </a:rPr>
              <a:t> in Lebanon, by Ahmad </a:t>
            </a:r>
            <a:r>
              <a:rPr lang="fr-FR" sz="1200" kern="0" dirty="0" err="1">
                <a:solidFill>
                  <a:schemeClr val="accent2">
                    <a:lumMod val="75000"/>
                  </a:schemeClr>
                </a:solidFill>
                <a:latin typeface="Calibri" pitchFamily="34" charset="0"/>
                <a:cs typeface="Calibri" pitchFamily="34" charset="0"/>
                <a:sym typeface="Arial"/>
              </a:rPr>
              <a:t>Akram</a:t>
            </a:r>
            <a:r>
              <a:rPr lang="fr-FR" sz="1200" kern="0" dirty="0">
                <a:solidFill>
                  <a:schemeClr val="accent2">
                    <a:lumMod val="75000"/>
                  </a:schemeClr>
                </a:solidFill>
                <a:latin typeface="Calibri" pitchFamily="34" charset="0"/>
                <a:cs typeface="Calibri" pitchFamily="34" charset="0"/>
                <a:sym typeface="Arial"/>
              </a:rPr>
              <a:t> </a:t>
            </a:r>
            <a:r>
              <a:rPr lang="fr-FR" sz="1200" kern="0" dirty="0" err="1">
                <a:solidFill>
                  <a:schemeClr val="accent2">
                    <a:lumMod val="75000"/>
                  </a:schemeClr>
                </a:solidFill>
                <a:latin typeface="Calibri" pitchFamily="34" charset="0"/>
                <a:cs typeface="Calibri" pitchFamily="34" charset="0"/>
                <a:sym typeface="Arial"/>
              </a:rPr>
              <a:t>Sinno</a:t>
            </a:r>
            <a:r>
              <a:rPr lang="fr-FR" sz="1200" kern="0" dirty="0">
                <a:solidFill>
                  <a:schemeClr val="accent2">
                    <a:lumMod val="75000"/>
                  </a:schemeClr>
                </a:solidFill>
                <a:latin typeface="Calibri" pitchFamily="34" charset="0"/>
                <a:cs typeface="Calibri" pitchFamily="34" charset="0"/>
                <a:sym typeface="Arial"/>
              </a:rPr>
              <a:t>, </a:t>
            </a:r>
            <a:r>
              <a:rPr lang="fr-FR" sz="1200" kern="0" dirty="0" err="1">
                <a:solidFill>
                  <a:schemeClr val="accent2">
                    <a:lumMod val="75000"/>
                  </a:schemeClr>
                </a:solidFill>
                <a:latin typeface="Calibri" pitchFamily="34" charset="0"/>
                <a:cs typeface="Calibri" pitchFamily="34" charset="0"/>
                <a:sym typeface="Arial"/>
              </a:rPr>
              <a:t>January</a:t>
            </a:r>
            <a:r>
              <a:rPr lang="fr-FR" sz="1200" kern="0" dirty="0">
                <a:solidFill>
                  <a:schemeClr val="accent2">
                    <a:lumMod val="75000"/>
                  </a:schemeClr>
                </a:solidFill>
                <a:latin typeface="Calibri" pitchFamily="34" charset="0"/>
                <a:cs typeface="Calibri" pitchFamily="34" charset="0"/>
                <a:sym typeface="Arial"/>
              </a:rPr>
              <a:t> 2013</a:t>
            </a:r>
          </a:p>
        </p:txBody>
      </p:sp>
      <p:sp>
        <p:nvSpPr>
          <p:cNvPr id="11" name="Rechteck 10"/>
          <p:cNvSpPr/>
          <p:nvPr/>
        </p:nvSpPr>
        <p:spPr>
          <a:xfrm>
            <a:off x="9218612" y="1981200"/>
            <a:ext cx="2133600" cy="3970318"/>
          </a:xfrm>
          <a:prstGeom prst="rect">
            <a:avLst/>
          </a:prstGeom>
        </p:spPr>
        <p:txBody>
          <a:bodyPr wrap="square">
            <a:spAutoFit/>
          </a:bodyPr>
          <a:lstStyle/>
          <a:p>
            <a:pPr lvl="0" algn="r" rtl="1"/>
            <a:r>
              <a:rPr lang="ar-LB" sz="2800" dirty="0" smtClean="0"/>
              <a:t>جدول يبين </a:t>
            </a:r>
            <a:r>
              <a:rPr lang="ar-SA" sz="2800" dirty="0" smtClean="0">
                <a:solidFill>
                  <a:srgbClr val="000000"/>
                </a:solidFill>
                <a:ea typeface="Arial"/>
                <a:sym typeface="Arial"/>
              </a:rPr>
              <a:t>إستراتيجية إنتاج مصفاة النفط الجديدة والفوائض والنقص الناتج في المنتجات البترولية المختلفة</a:t>
            </a:r>
            <a:endParaRPr lang="en-US" sz="2800" dirty="0" smtClean="0">
              <a:solidFill>
                <a:srgbClr val="000000"/>
              </a:solidFill>
              <a:ea typeface="Arial"/>
              <a:cs typeface="Arial"/>
              <a:sym typeface="Arial"/>
            </a:endParaRPr>
          </a:p>
        </p:txBody>
      </p:sp>
    </p:spTree>
    <p:extLst>
      <p:ext uri="{BB962C8B-B14F-4D97-AF65-F5344CB8AC3E}">
        <p14:creationId xmlns:p14="http://schemas.microsoft.com/office/powerpoint/2010/main" xmlns="" val="3193216441"/>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256</a:t>
            </a:fld>
            <a:endParaRPr/>
          </a:p>
        </p:txBody>
      </p:sp>
      <p:sp>
        <p:nvSpPr>
          <p:cNvPr id="4" name="TextBox 3"/>
          <p:cNvSpPr txBox="1"/>
          <p:nvPr/>
        </p:nvSpPr>
        <p:spPr>
          <a:xfrm>
            <a:off x="101579" y="1905010"/>
            <a:ext cx="1929897" cy="1369583"/>
          </a:xfrm>
          <a:prstGeom prst="rect">
            <a:avLst/>
          </a:prstGeom>
          <a:noFill/>
        </p:spPr>
        <p:txBody>
          <a:bodyPr wrap="square" lIns="121893" tIns="60947" rIns="121893" bIns="60947" rtlCol="0">
            <a:spAutoFit/>
          </a:bodyPr>
          <a:lstStyle/>
          <a:p>
            <a:pPr algn="r">
              <a:buClr>
                <a:srgbClr val="000000"/>
              </a:buClr>
              <a:buFont typeface="Arial"/>
              <a:buNone/>
            </a:pPr>
            <a:r>
              <a:rPr lang="en-US" sz="2700" b="1" kern="0" dirty="0">
                <a:solidFill>
                  <a:srgbClr val="000000"/>
                </a:solidFill>
                <a:latin typeface="Lora" charset="0"/>
                <a:cs typeface="Arial"/>
                <a:sym typeface="Arial"/>
              </a:rPr>
              <a:t>System Dynamics Approach</a:t>
            </a:r>
            <a:endParaRPr lang="fr-FR" sz="2700" kern="0" dirty="0">
              <a:solidFill>
                <a:srgbClr val="000000"/>
              </a:solidFill>
              <a:latin typeface="Lora" charset="0"/>
              <a:cs typeface="Arial"/>
              <a:sym typeface="Arial"/>
            </a:endParaRPr>
          </a:p>
        </p:txBody>
      </p:sp>
      <p:pic>
        <p:nvPicPr>
          <p:cNvPr id="10" name="Picture 9"/>
          <p:cNvPicPr/>
          <p:nvPr/>
        </p:nvPicPr>
        <p:blipFill>
          <a:blip r:embed="rId3" cstate="print"/>
          <a:stretch>
            <a:fillRect/>
          </a:stretch>
        </p:blipFill>
        <p:spPr>
          <a:xfrm>
            <a:off x="2124348" y="584200"/>
            <a:ext cx="8947168" cy="6004136"/>
          </a:xfrm>
          <a:prstGeom prst="rect">
            <a:avLst/>
          </a:prstGeom>
        </p:spPr>
      </p:pic>
    </p:spTree>
    <p:extLst>
      <p:ext uri="{BB962C8B-B14F-4D97-AF65-F5344CB8AC3E}">
        <p14:creationId xmlns:p14="http://schemas.microsoft.com/office/powerpoint/2010/main" xmlns="" val="4178292630"/>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solidFill>
                  <a:schemeClr val="bg1">
                    <a:lumMod val="50000"/>
                  </a:schemeClr>
                </a:solidFill>
              </a:rPr>
              <a:t>Finally</a:t>
            </a:r>
            <a:endParaRPr lang="fr-FR" b="0" dirty="0">
              <a:solidFill>
                <a:schemeClr val="bg1">
                  <a:lumMod val="50000"/>
                </a:schemeClr>
              </a:solidFill>
            </a:endParaRPr>
          </a:p>
        </p:txBody>
      </p:sp>
      <p:cxnSp>
        <p:nvCxnSpPr>
          <p:cNvPr id="5" name="Straight Connector 4"/>
          <p:cNvCxnSpPr/>
          <p:nvPr/>
        </p:nvCxnSpPr>
        <p:spPr>
          <a:xfrm>
            <a:off x="3168332" y="41752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44135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44135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44135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3168332" y="2819400"/>
            <a:ext cx="5852160" cy="1371600"/>
          </a:xfrm>
          <a:prstGeom prst="rect">
            <a:avLst/>
          </a:prstGeom>
          <a:noFill/>
        </p:spPr>
        <p:txBody>
          <a:bodyPr wrap="square" rtlCol="0" anchor="ctr">
            <a:spAutoFit/>
          </a:bodyPr>
          <a:lstStyle/>
          <a:p>
            <a:pPr algn="ctr"/>
            <a:r>
              <a:rPr lang="ar-LB" sz="6000" b="1" dirty="0" smtClean="0">
                <a:effectLst>
                  <a:outerShdw blurRad="38100" dist="38100" dir="2700000" algn="tl">
                    <a:srgbClr val="000000">
                      <a:alpha val="43137"/>
                    </a:srgbClr>
                  </a:outerShdw>
                </a:effectLst>
                <a:latin typeface="Lora"/>
              </a:rPr>
              <a:t>جزاكم الله خيراً</a:t>
            </a:r>
            <a:endParaRPr lang="fr-FR" sz="6000" b="1" dirty="0">
              <a:effectLst>
                <a:outerShdw blurRad="38100" dist="38100" dir="2700000" algn="tl">
                  <a:srgbClr val="000000">
                    <a:alpha val="43137"/>
                  </a:srgbClr>
                </a:outerShdw>
              </a:effectLst>
              <a:latin typeface="Lora"/>
            </a:endParaRPr>
          </a:p>
        </p:txBody>
      </p:sp>
    </p:spTree>
    <p:extLst>
      <p:ext uri="{BB962C8B-B14F-4D97-AF65-F5344CB8AC3E}">
        <p14:creationId xmlns:p14="http://schemas.microsoft.com/office/powerpoint/2010/main" xmlns="" val="2577882691"/>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8000" r="-68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031471" y="738554"/>
            <a:ext cx="9436817" cy="1613268"/>
          </a:xfrm>
        </p:spPr>
        <p:txBody>
          <a:bodyPr>
            <a:normAutofit fontScale="90000"/>
          </a:bodyPr>
          <a:lstStyle/>
          <a:p>
            <a:pPr algn="l"/>
            <a:r>
              <a:rPr lang="en" sz="5400" b="1" dirty="0" smtClean="0">
                <a:solidFill>
                  <a:srgbClr val="FFFF00"/>
                </a:solidFill>
                <a:effectLst>
                  <a:outerShdw blurRad="38100" dist="38100" dir="2700000" algn="tl">
                    <a:srgbClr val="000000">
                      <a:alpha val="43137"/>
                    </a:srgbClr>
                  </a:outerShdw>
                </a:effectLst>
              </a:rPr>
              <a:t>PROJECT:</a:t>
            </a:r>
            <a:br>
              <a:rPr lang="en" sz="5400" b="1" dirty="0" smtClean="0">
                <a:solidFill>
                  <a:srgbClr val="FFFF00"/>
                </a:solidFill>
                <a:effectLst>
                  <a:outerShdw blurRad="38100" dist="38100" dir="2700000" algn="tl">
                    <a:srgbClr val="000000">
                      <a:alpha val="43137"/>
                    </a:srgbClr>
                  </a:outerShdw>
                </a:effectLst>
              </a:rPr>
            </a:br>
            <a:r>
              <a:rPr lang="en" sz="5400" b="1" dirty="0" smtClean="0">
                <a:solidFill>
                  <a:srgbClr val="FFFF00"/>
                </a:solidFill>
                <a:effectLst>
                  <a:outerShdw blurRad="38100" dist="38100" dir="2700000" algn="tl">
                    <a:srgbClr val="000000">
                      <a:alpha val="43137"/>
                    </a:srgbClr>
                  </a:outerShdw>
                </a:effectLst>
              </a:rPr>
              <a:t>Network </a:t>
            </a:r>
            <a:r>
              <a:rPr lang="en" sz="5400" b="1" dirty="0" smtClean="0">
                <a:solidFill>
                  <a:srgbClr val="FFFF00"/>
                </a:solidFill>
                <a:effectLst>
                  <a:outerShdw blurRad="38100" dist="38100" dir="2700000" algn="tl">
                    <a:srgbClr val="000000">
                      <a:alpha val="43137"/>
                    </a:srgbClr>
                  </a:outerShdw>
                </a:effectLst>
              </a:rPr>
              <a:t>Of </a:t>
            </a:r>
            <a:r>
              <a:rPr lang="en" sz="7200" b="1" dirty="0" smtClean="0">
                <a:solidFill>
                  <a:srgbClr val="FFFF00"/>
                </a:solidFill>
                <a:effectLst>
                  <a:outerShdw blurRad="38100" dist="38100" dir="2700000" algn="tl">
                    <a:srgbClr val="000000">
                      <a:alpha val="43137"/>
                    </a:srgbClr>
                  </a:outerShdw>
                </a:effectLst>
              </a:rPr>
              <a:t>Waste Water</a:t>
            </a:r>
            <a:endParaRPr lang="fr-FR" sz="7200" b="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20538" y="2355788"/>
            <a:ext cx="10747750" cy="492920"/>
          </a:xfrm>
        </p:spPr>
        <p:txBody>
          <a:bodyPr>
            <a:normAutofit/>
          </a:bodyPr>
          <a:lstStyle/>
          <a:p>
            <a:r>
              <a:rPr lang="fr-FR" sz="2400" dirty="0" err="1" smtClean="0">
                <a:solidFill>
                  <a:srgbClr val="FFC000"/>
                </a:solidFill>
              </a:rPr>
              <a:t>Prepared</a:t>
            </a:r>
            <a:r>
              <a:rPr lang="fr-FR" sz="2400" dirty="0" smtClean="0">
                <a:solidFill>
                  <a:srgbClr val="FFC000"/>
                </a:solidFill>
              </a:rPr>
              <a:t> by </a:t>
            </a:r>
            <a:r>
              <a:rPr lang="fr-FR" sz="2400" b="1" dirty="0" err="1" smtClean="0">
                <a:solidFill>
                  <a:srgbClr val="FFC000"/>
                </a:solidFill>
              </a:rPr>
              <a:t>Maryam</a:t>
            </a:r>
            <a:r>
              <a:rPr lang="fr-FR" sz="2400" b="1" dirty="0" smtClean="0">
                <a:solidFill>
                  <a:srgbClr val="FFC000"/>
                </a:solidFill>
              </a:rPr>
              <a:t> EL-REZ</a:t>
            </a:r>
            <a:endParaRPr lang="fr-FR" sz="2400" b="1" dirty="0">
              <a:solidFill>
                <a:srgbClr val="FFC000"/>
              </a:solidFill>
            </a:endParaRPr>
          </a:p>
        </p:txBody>
      </p:sp>
      <p:sp>
        <p:nvSpPr>
          <p:cNvPr id="5" name="Rechteck 4"/>
          <p:cNvSpPr/>
          <p:nvPr/>
        </p:nvSpPr>
        <p:spPr>
          <a:xfrm>
            <a:off x="912812" y="2590800"/>
            <a:ext cx="6092825" cy="1815882"/>
          </a:xfrm>
          <a:prstGeom prst="rect">
            <a:avLst/>
          </a:prstGeom>
        </p:spPr>
        <p:txBody>
          <a:bodyPr>
            <a:spAutoFit/>
          </a:bodyPr>
          <a:lstStyle/>
          <a:p>
            <a:pPr algn="r" rtl="1"/>
            <a:r>
              <a:rPr lang="ar-SY" sz="2800" dirty="0" smtClean="0"/>
              <a:t>هذا المشروع يبين للبلديات الاجزاء الازمة لبناء وتحسين شبكة للماء الصرف الصحي المهدور غالبه في شمال لبنان كما بُيّن سابقاً</a:t>
            </a:r>
            <a:endParaRPr lang="de-DE" sz="2800" dirty="0"/>
          </a:p>
        </p:txBody>
      </p:sp>
    </p:spTree>
    <p:extLst>
      <p:ext uri="{BB962C8B-B14F-4D97-AF65-F5344CB8AC3E}">
        <p14:creationId xmlns:p14="http://schemas.microsoft.com/office/powerpoint/2010/main" xmlns="" val="3553382468"/>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7008812" y="2438400"/>
            <a:ext cx="4343400" cy="450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Rounded Rectangle 12"/>
          <p:cNvSpPr/>
          <p:nvPr/>
        </p:nvSpPr>
        <p:spPr>
          <a:xfrm>
            <a:off x="379412" y="3040555"/>
            <a:ext cx="5334000" cy="388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TextBox 6"/>
          <p:cNvSpPr txBox="1"/>
          <p:nvPr/>
        </p:nvSpPr>
        <p:spPr>
          <a:xfrm>
            <a:off x="6627812" y="2057400"/>
            <a:ext cx="5029200" cy="1815882"/>
          </a:xfrm>
          <a:prstGeom prst="rect">
            <a:avLst/>
          </a:prstGeom>
          <a:noFill/>
        </p:spPr>
        <p:txBody>
          <a:bodyPr wrap="square" rtlCol="0">
            <a:spAutoFit/>
          </a:bodyPr>
          <a:lstStyle/>
          <a:p>
            <a:pPr marL="342900" indent="-342900" algn="r" rtl="1">
              <a:buFont typeface="Arial" pitchFamily="34" charset="0"/>
              <a:buChar char="•"/>
            </a:pPr>
            <a:r>
              <a:rPr lang="ar-SA" sz="2000" b="1" dirty="0" smtClean="0">
                <a:solidFill>
                  <a:prstClr val="white"/>
                </a:solidFill>
              </a:rPr>
              <a:t>الأنابيب البلاستيكية</a:t>
            </a:r>
            <a:endParaRPr lang="ar-LB" sz="2000" b="1" dirty="0" smtClean="0">
              <a:solidFill>
                <a:prstClr val="white"/>
              </a:solidFill>
            </a:endParaRPr>
          </a:p>
          <a:p>
            <a:pPr algn="r" rtl="1"/>
            <a:endParaRPr lang="en-US" sz="1100" b="1" dirty="0">
              <a:solidFill>
                <a:prstClr val="white"/>
              </a:solidFill>
            </a:endParaRPr>
          </a:p>
          <a:p>
            <a:pPr marL="742950" lvl="1" indent="-285750" algn="r" rtl="1">
              <a:buFont typeface="Courier New" pitchFamily="49" charset="0"/>
              <a:buChar char="o"/>
            </a:pPr>
            <a:r>
              <a:rPr lang="ar-SA" dirty="0">
                <a:solidFill>
                  <a:prstClr val="white"/>
                </a:solidFill>
                <a:latin typeface="Tahoma" pitchFamily="34" charset="0"/>
                <a:ea typeface="Tahoma" pitchFamily="34" charset="0"/>
              </a:rPr>
              <a:t>بولي فينيل كلوريد (مختصر</a:t>
            </a:r>
            <a:r>
              <a:rPr lang="en-US" dirty="0">
                <a:solidFill>
                  <a:prstClr val="white"/>
                </a:solidFill>
                <a:latin typeface="Tahoma" pitchFamily="34" charset="0"/>
                <a:ea typeface="Tahoma" pitchFamily="34" charset="0"/>
                <a:cs typeface="Tahoma" pitchFamily="34" charset="0"/>
              </a:rPr>
              <a:t>( PVC </a:t>
            </a:r>
          </a:p>
          <a:p>
            <a:pPr marL="742950" lvl="1" indent="-285750" algn="r" rtl="1">
              <a:lnSpc>
                <a:spcPct val="150000"/>
              </a:lnSpc>
              <a:buFont typeface="Courier New" pitchFamily="49" charset="0"/>
              <a:buChar char="o"/>
            </a:pPr>
            <a:r>
              <a:rPr lang="ar-SA" dirty="0">
                <a:solidFill>
                  <a:prstClr val="white"/>
                </a:solidFill>
                <a:latin typeface="Tahoma" pitchFamily="34" charset="0"/>
                <a:ea typeface="Tahoma" pitchFamily="34" charset="0"/>
              </a:rPr>
              <a:t>البولي بروبلين </a:t>
            </a:r>
            <a:r>
              <a:rPr lang="en-US" dirty="0">
                <a:solidFill>
                  <a:prstClr val="white"/>
                </a:solidFill>
                <a:latin typeface="Tahoma" pitchFamily="34" charset="0"/>
                <a:ea typeface="Tahoma" pitchFamily="34" charset="0"/>
                <a:cs typeface="Tahoma" pitchFamily="34" charset="0"/>
              </a:rPr>
              <a:t>)</a:t>
            </a:r>
            <a:r>
              <a:rPr lang="ar-SA" dirty="0">
                <a:solidFill>
                  <a:prstClr val="white"/>
                </a:solidFill>
                <a:latin typeface="Tahoma" pitchFamily="34" charset="0"/>
                <a:ea typeface="Tahoma" pitchFamily="34" charset="0"/>
              </a:rPr>
              <a:t>مختصر</a:t>
            </a:r>
            <a:r>
              <a:rPr lang="en-US" dirty="0">
                <a:solidFill>
                  <a:prstClr val="white"/>
                </a:solidFill>
                <a:latin typeface="Tahoma" pitchFamily="34" charset="0"/>
                <a:ea typeface="Tahoma" pitchFamily="34" charset="0"/>
                <a:cs typeface="Tahoma" pitchFamily="34" charset="0"/>
              </a:rPr>
              <a:t> PP</a:t>
            </a:r>
            <a:r>
              <a:rPr lang="ar-SA" dirty="0" smtClean="0">
                <a:solidFill>
                  <a:prstClr val="white"/>
                </a:solidFill>
                <a:latin typeface="Tahoma" pitchFamily="34" charset="0"/>
                <a:ea typeface="Tahoma" pitchFamily="34" charset="0"/>
              </a:rPr>
              <a:t>)</a:t>
            </a:r>
            <a:endParaRPr lang="en-US" dirty="0">
              <a:solidFill>
                <a:prstClr val="white"/>
              </a:solidFill>
              <a:latin typeface="Tahoma" pitchFamily="34" charset="0"/>
              <a:ea typeface="Tahoma" pitchFamily="34" charset="0"/>
              <a:cs typeface="Tahoma" pitchFamily="34" charset="0"/>
            </a:endParaRPr>
          </a:p>
          <a:p>
            <a:pPr marL="742950" lvl="1" indent="-285750" algn="r" rtl="1">
              <a:buFont typeface="Courier New" pitchFamily="49" charset="0"/>
              <a:buChar char="o"/>
            </a:pPr>
            <a:r>
              <a:rPr lang="ar-SA" dirty="0">
                <a:solidFill>
                  <a:prstClr val="white"/>
                </a:solidFill>
                <a:latin typeface="Tahoma" pitchFamily="34" charset="0"/>
                <a:ea typeface="Tahoma" pitchFamily="34" charset="0"/>
              </a:rPr>
              <a:t>البولي إثيلين (اختصار </a:t>
            </a:r>
            <a:r>
              <a:rPr lang="en-US" dirty="0">
                <a:solidFill>
                  <a:prstClr val="white"/>
                </a:solidFill>
                <a:latin typeface="Tahoma" pitchFamily="34" charset="0"/>
                <a:ea typeface="Tahoma" pitchFamily="34" charset="0"/>
                <a:cs typeface="Tahoma" pitchFamily="34" charset="0"/>
              </a:rPr>
              <a:t>PE</a:t>
            </a:r>
            <a:r>
              <a:rPr lang="ar-SA" dirty="0">
                <a:solidFill>
                  <a:prstClr val="white"/>
                </a:solidFill>
                <a:latin typeface="Tahoma" pitchFamily="34" charset="0"/>
                <a:ea typeface="Tahoma" pitchFamily="34" charset="0"/>
              </a:rPr>
              <a:t> </a:t>
            </a:r>
            <a:r>
              <a:rPr lang="ar-SA" dirty="0" smtClean="0">
                <a:solidFill>
                  <a:prstClr val="white"/>
                </a:solidFill>
                <a:latin typeface="Tahoma" pitchFamily="34" charset="0"/>
                <a:ea typeface="Tahoma" pitchFamily="34" charset="0"/>
              </a:rPr>
              <a:t>)</a:t>
            </a:r>
            <a:endParaRPr lang="en-US" dirty="0">
              <a:solidFill>
                <a:prstClr val="white"/>
              </a:solidFill>
              <a:latin typeface="Tahoma" pitchFamily="34" charset="0"/>
              <a:ea typeface="Tahoma" pitchFamily="34" charset="0"/>
              <a:cs typeface="Tahoma" pitchFamily="34" charset="0"/>
            </a:endParaRPr>
          </a:p>
          <a:p>
            <a:pPr algn="r" rtl="1"/>
            <a:endParaRPr lang="ar-LB" dirty="0" smtClean="0">
              <a:solidFill>
                <a:prstClr val="white"/>
              </a:solidFill>
            </a:endParaRPr>
          </a:p>
        </p:txBody>
      </p:sp>
      <p:sp>
        <p:nvSpPr>
          <p:cNvPr id="4" name="Title 3"/>
          <p:cNvSpPr>
            <a:spLocks noGrp="1"/>
          </p:cNvSpPr>
          <p:nvPr>
            <p:ph type="title"/>
          </p:nvPr>
        </p:nvSpPr>
        <p:spPr>
          <a:xfrm>
            <a:off x="609441" y="381000"/>
            <a:ext cx="10969943" cy="516351"/>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smtClean="0">
                <a:effectLst/>
              </a:rPr>
              <a:t>المواسير المناسبة لنقل مياه الصرف الصحي</a:t>
            </a:r>
            <a:endParaRPr lang="fr-FR" sz="2400" dirty="0">
              <a:solidFill>
                <a:srgbClr val="FFFF00"/>
              </a:solidFill>
            </a:endParaRPr>
          </a:p>
        </p:txBody>
      </p:sp>
      <p:sp>
        <p:nvSpPr>
          <p:cNvPr id="6" name="TextBox 5"/>
          <p:cNvSpPr txBox="1"/>
          <p:nvPr/>
        </p:nvSpPr>
        <p:spPr>
          <a:xfrm>
            <a:off x="639798" y="897352"/>
            <a:ext cx="10573127" cy="646331"/>
          </a:xfrm>
          <a:prstGeom prst="rect">
            <a:avLst/>
          </a:prstGeom>
          <a:noFill/>
        </p:spPr>
        <p:txBody>
          <a:bodyPr wrap="square" rtlCol="0">
            <a:spAutoFit/>
          </a:bodyPr>
          <a:lstStyle/>
          <a:p>
            <a:pPr algn="ctr" rtl="1"/>
            <a:r>
              <a:rPr lang="en-US" dirty="0" smtClean="0">
                <a:solidFill>
                  <a:prstClr val="white"/>
                </a:solidFill>
              </a:rPr>
              <a:t>- </a:t>
            </a:r>
            <a:r>
              <a:rPr lang="ar-LB" dirty="0" smtClean="0">
                <a:solidFill>
                  <a:prstClr val="white"/>
                </a:solidFill>
              </a:rPr>
              <a:t>الأنابيب البلاستيكية</a:t>
            </a:r>
            <a:endParaRPr lang="en-US" dirty="0">
              <a:solidFill>
                <a:prstClr val="white"/>
              </a:solidFill>
            </a:endParaRPr>
          </a:p>
          <a:p>
            <a:pPr algn="ctr" rtl="1"/>
            <a:r>
              <a:rPr lang="en-US" dirty="0" smtClean="0">
                <a:solidFill>
                  <a:prstClr val="white"/>
                </a:solidFill>
              </a:rPr>
              <a:t>- </a:t>
            </a:r>
            <a:r>
              <a:rPr lang="ar-LB" dirty="0" smtClean="0">
                <a:solidFill>
                  <a:prstClr val="white"/>
                </a:solidFill>
              </a:rPr>
              <a:t>الأنابيب الخرسانية (المصنوعة من الباطون)</a:t>
            </a:r>
            <a:endParaRPr lang="en-US" dirty="0">
              <a:solidFill>
                <a:prstClr val="white"/>
              </a:solidFill>
            </a:endParaRPr>
          </a:p>
        </p:txBody>
      </p:sp>
      <p:sp>
        <p:nvSpPr>
          <p:cNvPr id="2" name="Slide Number Placeholder 1"/>
          <p:cNvSpPr>
            <a:spLocks noGrp="1"/>
          </p:cNvSpPr>
          <p:nvPr>
            <p:ph type="sldNum" sz="quarter" idx="12"/>
          </p:nvPr>
        </p:nvSpPr>
        <p:spPr>
          <a:xfrm>
            <a:off x="11352212" y="6477000"/>
            <a:ext cx="670385" cy="301752"/>
          </a:xfrm>
        </p:spPr>
        <p:txBody>
          <a:bodyPr/>
          <a:lstStyle/>
          <a:p>
            <a:fld id="{B6F15528-21DE-4FAA-801E-634DDDAF4B2B}" type="slidenum">
              <a:rPr lang="en-US" smtClean="0">
                <a:solidFill>
                  <a:prstClr val="white"/>
                </a:solidFill>
              </a:rPr>
              <a:pPr/>
              <a:t>259</a:t>
            </a:fld>
            <a:endParaRPr lang="en-US">
              <a:solidFill>
                <a:prstClr val="white"/>
              </a:solidFill>
            </a:endParaRPr>
          </a:p>
        </p:txBody>
      </p:sp>
      <p:sp>
        <p:nvSpPr>
          <p:cNvPr id="8" name="TextBox 7"/>
          <p:cNvSpPr txBox="1"/>
          <p:nvPr/>
        </p:nvSpPr>
        <p:spPr>
          <a:xfrm>
            <a:off x="306069" y="2057400"/>
            <a:ext cx="6016943" cy="4355038"/>
          </a:xfrm>
          <a:prstGeom prst="rect">
            <a:avLst/>
          </a:prstGeom>
          <a:noFill/>
        </p:spPr>
        <p:txBody>
          <a:bodyPr wrap="square" rtlCol="0">
            <a:spAutoFit/>
          </a:bodyPr>
          <a:lstStyle/>
          <a:p>
            <a:pPr marL="342900" indent="-342900" algn="r" rtl="1">
              <a:buFont typeface="Arial" pitchFamily="34" charset="0"/>
              <a:buChar char="•"/>
            </a:pPr>
            <a:r>
              <a:rPr lang="ar-LB" sz="2000" b="1" dirty="0" smtClean="0">
                <a:solidFill>
                  <a:prstClr val="white"/>
                </a:solidFill>
                <a:latin typeface="Tahoma" pitchFamily="34" charset="0"/>
                <a:ea typeface="Tahoma" pitchFamily="34" charset="0"/>
              </a:rPr>
              <a:t>منتجات ال</a:t>
            </a:r>
            <a:r>
              <a:rPr lang="en-US" sz="2000" b="1" dirty="0" err="1" smtClean="0">
                <a:solidFill>
                  <a:prstClr val="white"/>
                </a:solidFill>
                <a:latin typeface="Tahoma" pitchFamily="34" charset="0"/>
                <a:ea typeface="Tahoma" pitchFamily="34" charset="0"/>
                <a:cs typeface="Tahoma" pitchFamily="34" charset="0"/>
              </a:rPr>
              <a:t>أنابيب</a:t>
            </a:r>
            <a:r>
              <a:rPr lang="en-US" sz="2000" b="1" dirty="0" smtClean="0">
                <a:solidFill>
                  <a:prstClr val="white"/>
                </a:solidFill>
                <a:latin typeface="Tahoma" pitchFamily="34" charset="0"/>
                <a:ea typeface="Tahoma" pitchFamily="34" charset="0"/>
                <a:cs typeface="Tahoma" pitchFamily="34" charset="0"/>
              </a:rPr>
              <a:t> </a:t>
            </a:r>
            <a:r>
              <a:rPr lang="ar-LB" sz="2000" b="1" dirty="0" smtClean="0">
                <a:solidFill>
                  <a:prstClr val="white"/>
                </a:solidFill>
                <a:latin typeface="Tahoma" pitchFamily="34" charset="0"/>
                <a:ea typeface="Tahoma" pitchFamily="34" charset="0"/>
              </a:rPr>
              <a:t>ال</a:t>
            </a:r>
            <a:r>
              <a:rPr lang="en-US" sz="2000" b="1" dirty="0" err="1" smtClean="0">
                <a:solidFill>
                  <a:prstClr val="white"/>
                </a:solidFill>
                <a:latin typeface="Tahoma" pitchFamily="34" charset="0"/>
                <a:ea typeface="Tahoma" pitchFamily="34" charset="0"/>
                <a:cs typeface="Tahoma" pitchFamily="34" charset="0"/>
              </a:rPr>
              <a:t>خرسانية</a:t>
            </a:r>
            <a:endParaRPr lang="fr-FR" sz="2000" b="1" dirty="0" smtClean="0">
              <a:solidFill>
                <a:prstClr val="white"/>
              </a:solidFill>
              <a:latin typeface="Tahoma" pitchFamily="34" charset="0"/>
              <a:ea typeface="Tahoma" pitchFamily="34" charset="0"/>
              <a:cs typeface="Tahoma" pitchFamily="34" charset="0"/>
            </a:endParaRPr>
          </a:p>
          <a:p>
            <a:pPr algn="r" rtl="1"/>
            <a:endParaRPr lang="fr-FR" sz="1100" dirty="0" smtClean="0">
              <a:solidFill>
                <a:prstClr val="white"/>
              </a:solidFill>
            </a:endParaRPr>
          </a:p>
          <a:p>
            <a:pPr marL="742950" lvl="1" indent="-285750" algn="r" rtl="1">
              <a:lnSpc>
                <a:spcPct val="150000"/>
              </a:lnSpc>
              <a:buFont typeface="Courier New" pitchFamily="49" charset="0"/>
              <a:buChar char="o"/>
            </a:pPr>
            <a:r>
              <a:rPr lang="en-US" dirty="0" err="1" smtClean="0">
                <a:solidFill>
                  <a:prstClr val="white"/>
                </a:solidFill>
                <a:latin typeface="Tahoma" pitchFamily="34" charset="0"/>
                <a:ea typeface="Tahoma" pitchFamily="34" charset="0"/>
                <a:cs typeface="Tahoma" pitchFamily="34" charset="0"/>
              </a:rPr>
              <a:t>أنابيب</a:t>
            </a:r>
            <a:r>
              <a:rPr lang="en-US" dirty="0" smtClean="0">
                <a:solidFill>
                  <a:prstClr val="white"/>
                </a:solidFill>
                <a:latin typeface="Tahoma" pitchFamily="34" charset="0"/>
                <a:ea typeface="Tahoma" pitchFamily="34" charset="0"/>
                <a:cs typeface="Tahoma" pitchFamily="34" charset="0"/>
              </a:rPr>
              <a:t> </a:t>
            </a:r>
            <a:r>
              <a:rPr lang="en-US" dirty="0" err="1" smtClean="0">
                <a:solidFill>
                  <a:prstClr val="white"/>
                </a:solidFill>
                <a:latin typeface="Tahoma" pitchFamily="34" charset="0"/>
                <a:ea typeface="Tahoma" pitchFamily="34" charset="0"/>
                <a:cs typeface="Tahoma" pitchFamily="34" charset="0"/>
              </a:rPr>
              <a:t>خرسانية</a:t>
            </a:r>
            <a:r>
              <a:rPr lang="fr-FR" dirty="0" smtClean="0">
                <a:solidFill>
                  <a:prstClr val="white"/>
                </a:solidFill>
                <a:latin typeface="Tahoma" pitchFamily="34" charset="0"/>
                <a:ea typeface="Tahoma" pitchFamily="34" charset="0"/>
                <a:cs typeface="Tahoma" pitchFamily="34" charset="0"/>
              </a:rPr>
              <a:t> </a:t>
            </a:r>
            <a:r>
              <a:rPr lang="fr-FR" sz="1600" dirty="0" err="1" smtClean="0">
                <a:solidFill>
                  <a:prstClr val="white"/>
                </a:solidFill>
                <a:latin typeface="Tahoma" pitchFamily="34" charset="0"/>
                <a:ea typeface="Tahoma" pitchFamily="34" charset="0"/>
                <a:cs typeface="Tahoma" pitchFamily="34" charset="0"/>
              </a:rPr>
              <a:t>concrete</a:t>
            </a:r>
            <a:r>
              <a:rPr lang="fr-FR" sz="1600" dirty="0" smtClean="0">
                <a:solidFill>
                  <a:prstClr val="white"/>
                </a:solidFill>
                <a:latin typeface="Tahoma" pitchFamily="34" charset="0"/>
                <a:ea typeface="Tahoma" pitchFamily="34" charset="0"/>
                <a:cs typeface="Tahoma" pitchFamily="34" charset="0"/>
              </a:rPr>
              <a:t> pipes</a:t>
            </a:r>
            <a:endParaRPr lang="fr-FR" dirty="0" smtClean="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en-US" dirty="0" err="1" smtClean="0">
                <a:solidFill>
                  <a:prstClr val="white"/>
                </a:solidFill>
                <a:latin typeface="Tahoma" pitchFamily="34" charset="0"/>
                <a:ea typeface="Tahoma" pitchFamily="34" charset="0"/>
                <a:cs typeface="Tahoma" pitchFamily="34" charset="0"/>
              </a:rPr>
              <a:t>أنابيب</a:t>
            </a:r>
            <a:r>
              <a:rPr lang="en-US" dirty="0" smtClean="0">
                <a:solidFill>
                  <a:prstClr val="white"/>
                </a:solidFill>
                <a:latin typeface="Tahoma" pitchFamily="34" charset="0"/>
                <a:ea typeface="Tahoma" pitchFamily="34" charset="0"/>
                <a:cs typeface="Tahoma" pitchFamily="34" charset="0"/>
              </a:rPr>
              <a:t> </a:t>
            </a:r>
            <a:r>
              <a:rPr lang="en-US" dirty="0" err="1" smtClean="0">
                <a:solidFill>
                  <a:prstClr val="white"/>
                </a:solidFill>
                <a:latin typeface="Tahoma" pitchFamily="34" charset="0"/>
                <a:ea typeface="Tahoma" pitchFamily="34" charset="0"/>
                <a:cs typeface="Tahoma" pitchFamily="34" charset="0"/>
              </a:rPr>
              <a:t>خرسانية</a:t>
            </a:r>
            <a:r>
              <a:rPr lang="en-US" dirty="0" smtClean="0">
                <a:solidFill>
                  <a:prstClr val="white"/>
                </a:solidFill>
                <a:latin typeface="Tahoma" pitchFamily="34" charset="0"/>
                <a:ea typeface="Tahoma" pitchFamily="34" charset="0"/>
                <a:cs typeface="Tahoma" pitchFamily="34" charset="0"/>
              </a:rPr>
              <a:t> </a:t>
            </a:r>
            <a:r>
              <a:rPr lang="en-US" dirty="0" err="1" smtClean="0">
                <a:solidFill>
                  <a:prstClr val="white"/>
                </a:solidFill>
                <a:latin typeface="Tahoma" pitchFamily="34" charset="0"/>
                <a:ea typeface="Tahoma" pitchFamily="34" charset="0"/>
                <a:cs typeface="Tahoma" pitchFamily="34" charset="0"/>
              </a:rPr>
              <a:t>مسلحة</a:t>
            </a:r>
            <a:r>
              <a:rPr lang="en-US" dirty="0" smtClean="0">
                <a:solidFill>
                  <a:prstClr val="white"/>
                </a:solidFill>
                <a:latin typeface="Tahoma" pitchFamily="34" charset="0"/>
                <a:ea typeface="Tahoma" pitchFamily="34" charset="0"/>
                <a:cs typeface="Tahoma" pitchFamily="34" charset="0"/>
              </a:rPr>
              <a:t> </a:t>
            </a:r>
            <a:r>
              <a:rPr lang="fr-FR" sz="1600" dirty="0" err="1" smtClean="0">
                <a:solidFill>
                  <a:prstClr val="white"/>
                </a:solidFill>
                <a:latin typeface="Tahoma" pitchFamily="34" charset="0"/>
                <a:ea typeface="Tahoma" pitchFamily="34" charset="0"/>
                <a:cs typeface="Tahoma" pitchFamily="34" charset="0"/>
              </a:rPr>
              <a:t>Reinforced</a:t>
            </a:r>
            <a:r>
              <a:rPr lang="fr-FR" sz="1600" dirty="0" smtClean="0">
                <a:solidFill>
                  <a:prstClr val="white"/>
                </a:solidFill>
                <a:latin typeface="Tahoma" pitchFamily="34" charset="0"/>
                <a:ea typeface="Tahoma" pitchFamily="34" charset="0"/>
                <a:cs typeface="Tahoma" pitchFamily="34" charset="0"/>
              </a:rPr>
              <a:t> </a:t>
            </a:r>
            <a:r>
              <a:rPr lang="fr-FR" sz="1600" dirty="0" err="1" smtClean="0">
                <a:solidFill>
                  <a:prstClr val="white"/>
                </a:solidFill>
                <a:latin typeface="Tahoma" pitchFamily="34" charset="0"/>
                <a:ea typeface="Tahoma" pitchFamily="34" charset="0"/>
                <a:cs typeface="Tahoma" pitchFamily="34" charset="0"/>
              </a:rPr>
              <a:t>Concrete</a:t>
            </a:r>
            <a:r>
              <a:rPr lang="fr-FR" sz="1600" dirty="0" smtClean="0">
                <a:solidFill>
                  <a:prstClr val="white"/>
                </a:solidFill>
                <a:latin typeface="Tahoma" pitchFamily="34" charset="0"/>
                <a:ea typeface="Tahoma" pitchFamily="34" charset="0"/>
                <a:cs typeface="Tahoma" pitchFamily="34" charset="0"/>
              </a:rPr>
              <a:t> Pipes </a:t>
            </a:r>
            <a:endParaRPr lang="en-US" dirty="0" smtClean="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en-US" dirty="0" err="1" smtClean="0">
                <a:solidFill>
                  <a:prstClr val="white"/>
                </a:solidFill>
                <a:latin typeface="Tahoma" pitchFamily="34" charset="0"/>
                <a:ea typeface="Tahoma" pitchFamily="34" charset="0"/>
                <a:cs typeface="Tahoma" pitchFamily="34" charset="0"/>
              </a:rPr>
              <a:t>المواسير</a:t>
            </a:r>
            <a:r>
              <a:rPr lang="en-US" dirty="0" smtClean="0">
                <a:solidFill>
                  <a:prstClr val="white"/>
                </a:solidFill>
                <a:latin typeface="Tahoma" pitchFamily="34" charset="0"/>
                <a:ea typeface="Tahoma" pitchFamily="34" charset="0"/>
                <a:cs typeface="Tahoma" pitchFamily="34" charset="0"/>
              </a:rPr>
              <a:t> </a:t>
            </a:r>
            <a:r>
              <a:rPr lang="en-US" dirty="0" err="1" smtClean="0">
                <a:solidFill>
                  <a:prstClr val="white"/>
                </a:solidFill>
                <a:latin typeface="Tahoma" pitchFamily="34" charset="0"/>
                <a:ea typeface="Tahoma" pitchFamily="34" charset="0"/>
                <a:cs typeface="Tahoma" pitchFamily="34" charset="0"/>
              </a:rPr>
              <a:t>الخرسانية</a:t>
            </a:r>
            <a:r>
              <a:rPr lang="ar-LB" dirty="0" smtClean="0">
                <a:solidFill>
                  <a:prstClr val="white"/>
                </a:solidFill>
                <a:latin typeface="Tahoma" pitchFamily="34" charset="0"/>
                <a:ea typeface="Tahoma" pitchFamily="34" charset="0"/>
              </a:rPr>
              <a:t> </a:t>
            </a:r>
            <a:r>
              <a:rPr lang="fr-FR" sz="1600" dirty="0" err="1" smtClean="0">
                <a:solidFill>
                  <a:prstClr val="white"/>
                </a:solidFill>
                <a:latin typeface="Tahoma" pitchFamily="34" charset="0"/>
                <a:ea typeface="Tahoma" pitchFamily="34" charset="0"/>
                <a:cs typeface="Tahoma" pitchFamily="34" charset="0"/>
              </a:rPr>
              <a:t>Concrete</a:t>
            </a:r>
            <a:r>
              <a:rPr lang="fr-FR" sz="1600" dirty="0" smtClean="0">
                <a:solidFill>
                  <a:prstClr val="white"/>
                </a:solidFill>
                <a:latin typeface="Tahoma" pitchFamily="34" charset="0"/>
                <a:ea typeface="Tahoma" pitchFamily="34" charset="0"/>
                <a:cs typeface="Tahoma" pitchFamily="34" charset="0"/>
              </a:rPr>
              <a:t> </a:t>
            </a:r>
            <a:r>
              <a:rPr lang="fr-FR" sz="1600" dirty="0" err="1" smtClean="0">
                <a:solidFill>
                  <a:prstClr val="white"/>
                </a:solidFill>
                <a:latin typeface="Tahoma" pitchFamily="34" charset="0"/>
                <a:ea typeface="Tahoma" pitchFamily="34" charset="0"/>
                <a:cs typeface="Tahoma" pitchFamily="34" charset="0"/>
              </a:rPr>
              <a:t>Culvert</a:t>
            </a:r>
            <a:r>
              <a:rPr lang="fr-FR" sz="1600" dirty="0" smtClean="0">
                <a:solidFill>
                  <a:prstClr val="white"/>
                </a:solidFill>
                <a:latin typeface="Tahoma" pitchFamily="34" charset="0"/>
                <a:ea typeface="Tahoma" pitchFamily="34" charset="0"/>
                <a:cs typeface="Tahoma" pitchFamily="34" charset="0"/>
              </a:rPr>
              <a:t> Pipes</a:t>
            </a:r>
            <a:endParaRPr lang="en-US" dirty="0" smtClean="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solidFill>
                  <a:prstClr val="white"/>
                </a:solidFill>
                <a:latin typeface="Tahoma" pitchFamily="34" charset="0"/>
                <a:ea typeface="Tahoma" pitchFamily="34" charset="0"/>
              </a:rPr>
              <a:t>غرف التفتيش الخرسانية</a:t>
            </a:r>
            <a:r>
              <a:rPr lang="ar-LB" dirty="0" smtClean="0">
                <a:solidFill>
                  <a:prstClr val="white"/>
                </a:solidFill>
                <a:latin typeface="Tahoma" pitchFamily="34" charset="0"/>
                <a:ea typeface="Tahoma" pitchFamily="34" charset="0"/>
              </a:rPr>
              <a:t> </a:t>
            </a:r>
            <a:r>
              <a:rPr lang="en-US" dirty="0" smtClean="0">
                <a:solidFill>
                  <a:prstClr val="white"/>
                </a:solidFill>
                <a:latin typeface="Tahoma" pitchFamily="34" charset="0"/>
                <a:ea typeface="Tahoma" pitchFamily="34" charset="0"/>
                <a:cs typeface="Tahoma" pitchFamily="34" charset="0"/>
              </a:rPr>
              <a:t> </a:t>
            </a:r>
            <a:r>
              <a:rPr lang="en-US" sz="1600" dirty="0" smtClean="0">
                <a:solidFill>
                  <a:prstClr val="white"/>
                </a:solidFill>
                <a:latin typeface="Tahoma" pitchFamily="34" charset="0"/>
                <a:ea typeface="Tahoma" pitchFamily="34" charset="0"/>
                <a:cs typeface="Tahoma" pitchFamily="34" charset="0"/>
              </a:rPr>
              <a:t>Concrete Manholes</a:t>
            </a:r>
          </a:p>
          <a:p>
            <a:pPr lvl="1" algn="r" rtl="1">
              <a:lnSpc>
                <a:spcPct val="150000"/>
              </a:lnSpc>
            </a:pPr>
            <a:endParaRPr lang="ar-LB" sz="500" dirty="0" smtClean="0">
              <a:solidFill>
                <a:prstClr val="white"/>
              </a:solidFill>
              <a:latin typeface="Tahoma" pitchFamily="34" charset="0"/>
              <a:ea typeface="Tahoma" pitchFamily="34" charset="0"/>
            </a:endParaRPr>
          </a:p>
          <a:p>
            <a:pPr marL="1200150" lvl="2" indent="-285750" algn="r" rtl="1">
              <a:lnSpc>
                <a:spcPct val="150000"/>
              </a:lnSpc>
              <a:buFont typeface="Arial" pitchFamily="34" charset="0"/>
              <a:buChar char="•"/>
            </a:pPr>
            <a:r>
              <a:rPr lang="ar-SA" sz="1600" dirty="0" smtClean="0">
                <a:solidFill>
                  <a:prstClr val="white"/>
                </a:solidFill>
                <a:latin typeface="Tahoma" pitchFamily="34" charset="0"/>
                <a:ea typeface="Tahoma" pitchFamily="34" charset="0"/>
              </a:rPr>
              <a:t>تفتق غرف التفتيش </a:t>
            </a:r>
            <a:r>
              <a:rPr lang="en-US" sz="1600" dirty="0" smtClean="0">
                <a:solidFill>
                  <a:prstClr val="white"/>
                </a:solidFill>
                <a:latin typeface="Tahoma" pitchFamily="34" charset="0"/>
                <a:ea typeface="Tahoma" pitchFamily="34" charset="0"/>
                <a:cs typeface="Tahoma" pitchFamily="34" charset="0"/>
              </a:rPr>
              <a:t>Concrete Manholes Taper</a:t>
            </a:r>
          </a:p>
          <a:p>
            <a:pPr marL="1200150" lvl="2" indent="-285750" algn="r" rtl="1">
              <a:lnSpc>
                <a:spcPct val="150000"/>
              </a:lnSpc>
              <a:buFont typeface="Arial" pitchFamily="34" charset="0"/>
              <a:buChar char="•"/>
            </a:pPr>
            <a:r>
              <a:rPr lang="ar-SA" sz="1600" dirty="0" smtClean="0">
                <a:solidFill>
                  <a:prstClr val="white"/>
                </a:solidFill>
                <a:latin typeface="Tahoma" pitchFamily="34" charset="0"/>
                <a:ea typeface="Tahoma" pitchFamily="34" charset="0"/>
              </a:rPr>
              <a:t>حلقة الغرفة </a:t>
            </a:r>
            <a:r>
              <a:rPr lang="en-US" sz="1600" dirty="0" smtClean="0">
                <a:solidFill>
                  <a:prstClr val="white"/>
                </a:solidFill>
                <a:latin typeface="Tahoma" pitchFamily="34" charset="0"/>
                <a:ea typeface="Tahoma" pitchFamily="34" charset="0"/>
                <a:cs typeface="Tahoma" pitchFamily="34" charset="0"/>
              </a:rPr>
              <a:t>Chamber Ring  </a:t>
            </a:r>
            <a:endParaRPr lang="ar-LB" sz="1600" dirty="0" smtClean="0">
              <a:solidFill>
                <a:prstClr val="white"/>
              </a:solidFill>
              <a:latin typeface="Tahoma" pitchFamily="34" charset="0"/>
              <a:ea typeface="Tahoma" pitchFamily="34" charset="0"/>
            </a:endParaRPr>
          </a:p>
          <a:p>
            <a:pPr marL="1200150" lvl="2" indent="-285750" algn="r" rtl="1">
              <a:lnSpc>
                <a:spcPct val="150000"/>
              </a:lnSpc>
              <a:buFont typeface="Arial" pitchFamily="34" charset="0"/>
              <a:buChar char="•"/>
            </a:pPr>
            <a:r>
              <a:rPr lang="ar-SA" sz="1600" dirty="0" smtClean="0">
                <a:solidFill>
                  <a:prstClr val="white"/>
                </a:solidFill>
                <a:latin typeface="Tahoma" pitchFamily="34" charset="0"/>
                <a:ea typeface="Tahoma" pitchFamily="34" charset="0"/>
              </a:rPr>
              <a:t>تغطية غرف التفتيش </a:t>
            </a:r>
            <a:r>
              <a:rPr lang="en-US" sz="1600" dirty="0" smtClean="0">
                <a:solidFill>
                  <a:prstClr val="white"/>
                </a:solidFill>
                <a:latin typeface="Tahoma" pitchFamily="34" charset="0"/>
                <a:ea typeface="Tahoma" pitchFamily="34" charset="0"/>
                <a:cs typeface="Tahoma" pitchFamily="34" charset="0"/>
              </a:rPr>
              <a:t>Manholes Cover</a:t>
            </a:r>
          </a:p>
          <a:p>
            <a:pPr lvl="2" algn="r" rtl="1">
              <a:lnSpc>
                <a:spcPct val="150000"/>
              </a:lnSpc>
            </a:pPr>
            <a:endParaRPr lang="en-US" sz="500" dirty="0" smtClean="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solidFill>
                  <a:prstClr val="white"/>
                </a:solidFill>
                <a:latin typeface="Tahoma" pitchFamily="34" charset="0"/>
                <a:ea typeface="Tahoma" pitchFamily="34" charset="0"/>
              </a:rPr>
              <a:t>الانحناءات وتركيبات الخرسانة</a:t>
            </a:r>
            <a:r>
              <a:rPr lang="en-US" dirty="0" smtClean="0">
                <a:solidFill>
                  <a:prstClr val="white"/>
                </a:solidFill>
                <a:latin typeface="Tahoma" pitchFamily="34" charset="0"/>
                <a:ea typeface="Tahoma" pitchFamily="34" charset="0"/>
                <a:cs typeface="Tahoma" pitchFamily="34" charset="0"/>
              </a:rPr>
              <a:t> </a:t>
            </a:r>
            <a:r>
              <a:rPr lang="fr-FR" dirty="0" smtClean="0">
                <a:solidFill>
                  <a:prstClr val="white"/>
                </a:solidFill>
                <a:latin typeface="Tahoma" pitchFamily="34" charset="0"/>
                <a:ea typeface="Tahoma" pitchFamily="34" charset="0"/>
                <a:cs typeface="Tahoma" pitchFamily="34" charset="0"/>
              </a:rPr>
              <a:t> </a:t>
            </a:r>
            <a:r>
              <a:rPr lang="en-US" sz="1600" dirty="0" smtClean="0">
                <a:solidFill>
                  <a:prstClr val="white"/>
                </a:solidFill>
                <a:latin typeface="Tahoma" pitchFamily="34" charset="0"/>
                <a:ea typeface="Tahoma" pitchFamily="34" charset="0"/>
                <a:cs typeface="Tahoma" pitchFamily="34" charset="0"/>
              </a:rPr>
              <a:t>Bends &amp; Concrete Fittings </a:t>
            </a:r>
            <a:endParaRPr lang="fr-FR" sz="1600" dirty="0">
              <a:solidFill>
                <a:prstClr val="white"/>
              </a:solidFill>
              <a:latin typeface="Tahoma" pitchFamily="34" charset="0"/>
              <a:ea typeface="Tahoma" pitchFamily="34" charset="0"/>
              <a:cs typeface="Tahoma" pitchFamily="34" charset="0"/>
            </a:endParaRPr>
          </a:p>
        </p:txBody>
      </p:sp>
      <p:cxnSp>
        <p:nvCxnSpPr>
          <p:cNvPr id="5" name="Straight Connector 4"/>
          <p:cNvCxnSpPr/>
          <p:nvPr/>
        </p:nvCxnSpPr>
        <p:spPr>
          <a:xfrm>
            <a:off x="6475412" y="2057400"/>
            <a:ext cx="0" cy="4191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00834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12" y="1143000"/>
            <a:ext cx="10972800" cy="5334000"/>
          </a:xfrm>
        </p:spPr>
        <p:txBody>
          <a:bodyPr>
            <a:noAutofit/>
          </a:bodyPr>
          <a:lstStyle/>
          <a:p>
            <a:pPr algn="r" rtl="1"/>
            <a:r>
              <a:rPr lang="ar-SA" sz="2400" b="1" dirty="0"/>
              <a:t>العرض </a:t>
            </a:r>
            <a:r>
              <a:rPr lang="ar-SA" sz="2400" b="1" dirty="0" smtClean="0"/>
              <a:t>النقدي</a:t>
            </a:r>
            <a:endParaRPr lang="ar-LB" sz="2400" b="1" dirty="0" smtClean="0"/>
          </a:p>
          <a:p>
            <a:pPr algn="r" rtl="1"/>
            <a:r>
              <a:rPr lang="ar-SA" sz="2000" dirty="0"/>
              <a:t>يتحكم البنك المركزي في المعروض النقدي من خلال عرض النقود </a:t>
            </a:r>
            <a:endParaRPr lang="ar-LB" sz="2000" dirty="0"/>
          </a:p>
          <a:p>
            <a:pPr algn="r" rtl="1"/>
            <a:r>
              <a:rPr lang="ar-SA" sz="2000" dirty="0" smtClean="0"/>
              <a:t>سيزيد </a:t>
            </a:r>
            <a:r>
              <a:rPr lang="ar-SA" sz="2000" dirty="0"/>
              <a:t>البنك المركزي أسعار الفائدة إذا كان الاقتصاد </a:t>
            </a:r>
            <a:r>
              <a:rPr lang="ar-SA" sz="2000" dirty="0" smtClean="0"/>
              <a:t>يسخن</a:t>
            </a:r>
            <a:endParaRPr lang="ar-LB" sz="2000" dirty="0" smtClean="0"/>
          </a:p>
          <a:p>
            <a:pPr lvl="1" algn="r" rtl="1"/>
            <a:r>
              <a:rPr lang="ar-SA" sz="1800" dirty="0" smtClean="0"/>
              <a:t>هذا </a:t>
            </a:r>
            <a:r>
              <a:rPr lang="ar-SA" sz="1800" dirty="0"/>
              <a:t>يبرد الاقتصاد وبالتالي يقلل من مخاطر التضخم (تخفيض قيمة المال،&gt; خفض القوة الشرائية&gt; انخفاض الاستهلاك </a:t>
            </a:r>
            <a:r>
              <a:rPr lang="ar-SA" sz="1800" dirty="0" smtClean="0"/>
              <a:t>الخاص</a:t>
            </a:r>
            <a:r>
              <a:rPr lang="ar-SA" sz="1800" dirty="0"/>
              <a:t>&gt; </a:t>
            </a:r>
            <a:r>
              <a:rPr lang="ar-SA" sz="1800" dirty="0" smtClean="0"/>
              <a:t>....) </a:t>
            </a:r>
            <a:endParaRPr lang="ar-LB" sz="1800" dirty="0" smtClean="0"/>
          </a:p>
          <a:p>
            <a:pPr lvl="1" algn="r" rtl="1"/>
            <a:endParaRPr lang="ar-LB" sz="1800" dirty="0"/>
          </a:p>
          <a:p>
            <a:pPr algn="r" rtl="1"/>
            <a:r>
              <a:rPr lang="ar-SA" sz="2400" b="1" dirty="0"/>
              <a:t>مطالب </a:t>
            </a:r>
            <a:r>
              <a:rPr lang="ar-SA" sz="2400" b="1" dirty="0" smtClean="0"/>
              <a:t>المال</a:t>
            </a:r>
            <a:endParaRPr lang="ar-LB" sz="2400" b="1" dirty="0" smtClean="0"/>
          </a:p>
          <a:p>
            <a:pPr algn="r" rtl="1"/>
            <a:r>
              <a:rPr lang="ar-SA" sz="2000" dirty="0"/>
              <a:t>ينتج طلب النقود من مجموع أموال المضاربة ونقد </a:t>
            </a:r>
            <a:r>
              <a:rPr lang="ar-SA" sz="2000" dirty="0" smtClean="0"/>
              <a:t>المعاملة</a:t>
            </a:r>
            <a:endParaRPr lang="ar-LB" sz="2000" dirty="0" smtClean="0"/>
          </a:p>
          <a:p>
            <a:pPr algn="r" rtl="1"/>
            <a:r>
              <a:rPr lang="ar-SA" sz="2000" dirty="0" smtClean="0"/>
              <a:t>صندوق </a:t>
            </a:r>
            <a:r>
              <a:rPr lang="ar-SA" sz="2000" dirty="0"/>
              <a:t>المضاربة هو المال الذي ترغب في التكهن به (اعتمادًا على مقدار الفائدة</a:t>
            </a:r>
            <a:r>
              <a:rPr lang="ar-SA" sz="2000" dirty="0" smtClean="0"/>
              <a:t>)</a:t>
            </a:r>
            <a:endParaRPr lang="ar-LB" sz="2000" dirty="0" smtClean="0"/>
          </a:p>
          <a:p>
            <a:pPr algn="r" rtl="1"/>
            <a:r>
              <a:rPr lang="ar-SA" sz="2000" dirty="0" smtClean="0"/>
              <a:t> </a:t>
            </a:r>
            <a:r>
              <a:rPr lang="ar-SA" sz="2000" dirty="0"/>
              <a:t>منذ تصنيف البنك الدولي من قبل البنك الدولي كدولة نامية ويتكون من حوالي 88٪ من </a:t>
            </a:r>
            <a:r>
              <a:rPr lang="ar-SA" sz="2000" dirty="0" smtClean="0"/>
              <a:t>المسلمين</a:t>
            </a:r>
            <a:endParaRPr lang="ar-LB" sz="2000" dirty="0" smtClean="0"/>
          </a:p>
          <a:p>
            <a:pPr algn="r" rtl="1"/>
            <a:r>
              <a:rPr lang="ar-SA" sz="2000" dirty="0" smtClean="0"/>
              <a:t> يمكن الافتراض أن صندوق المضاربة سيكون صفراً</a:t>
            </a:r>
            <a:r>
              <a:rPr lang="ar-LB" sz="2000" dirty="0" smtClean="0"/>
              <a:t>,</a:t>
            </a:r>
          </a:p>
          <a:p>
            <a:pPr algn="r" rtl="1"/>
            <a:r>
              <a:rPr lang="ar-SA" sz="2000" dirty="0" smtClean="0"/>
              <a:t> وبالتالي، فإن الطلب على النقود ليست سوى حجم واحد من النقد الصفقة</a:t>
            </a:r>
            <a:r>
              <a:rPr lang="ar-LB" sz="2000" dirty="0" smtClean="0"/>
              <a:t>,</a:t>
            </a:r>
            <a:r>
              <a:rPr lang="ar-SA" sz="2000" dirty="0" smtClean="0"/>
              <a:t> هذا هو العرض من الودائع النقدية والليلية. </a:t>
            </a:r>
            <a:endParaRPr lang="ar-LB" sz="2000" dirty="0" smtClean="0"/>
          </a:p>
          <a:p>
            <a:pPr algn="r" rtl="1"/>
            <a:r>
              <a:rPr lang="ar-SA" sz="2000" dirty="0" smtClean="0"/>
              <a:t>وبما أن صندوق المعاملات يجب أن يعتمد على الدخل القومي ، فإنه يفترض وجود معامل واحد فقط، يسمى</a:t>
            </a:r>
            <a:r>
              <a:rPr lang="ar-LB" sz="2000" dirty="0" smtClean="0"/>
              <a:t> «معامل إدارة النقد»</a:t>
            </a:r>
            <a:r>
              <a:rPr lang="de-DE" sz="2000" dirty="0" smtClean="0"/>
              <a:t> </a:t>
            </a:r>
            <a:r>
              <a:rPr lang="ar-SA" sz="2000" dirty="0" smtClean="0"/>
              <a:t>هذه هي النسبة المئوية لحصة المعاملة في الدخل القومي، والتي تبقى ثابتة في النموذج</a:t>
            </a:r>
            <a:endParaRPr lang="ar-LB" sz="2000" dirty="0" smtClean="0"/>
          </a:p>
          <a:p>
            <a:pPr algn="r" rtl="1"/>
            <a:r>
              <a:rPr lang="ar-SA" sz="2000" dirty="0" smtClean="0"/>
              <a:t>تم تقدير معامل الحيازة النقدية من خلال المخزون المالي</a:t>
            </a:r>
            <a:endParaRPr lang="ar-LB" sz="2000" dirty="0" smtClean="0"/>
          </a:p>
        </p:txBody>
      </p:sp>
      <p:sp>
        <p:nvSpPr>
          <p:cNvPr id="4" name="Slide Number Placeholder 3"/>
          <p:cNvSpPr>
            <a:spLocks noGrp="1"/>
          </p:cNvSpPr>
          <p:nvPr>
            <p:ph type="sldNum" sz="quarter" idx="12"/>
          </p:nvPr>
        </p:nvSpPr>
        <p:spPr>
          <a:xfrm>
            <a:off x="11504612" y="6324600"/>
            <a:ext cx="609441" cy="457200"/>
          </a:xfrm>
        </p:spPr>
        <p:txBody>
          <a:bodyPr/>
          <a:lstStyle/>
          <a:p>
            <a:fld id="{B6F15528-21DE-4FAA-801E-634DDDAF4B2B}" type="slidenum">
              <a:rPr lang="en-US" smtClean="0">
                <a:solidFill>
                  <a:prstClr val="black"/>
                </a:solidFill>
              </a:rPr>
              <a:pPr/>
              <a:t>26</a:t>
            </a:fld>
            <a:endParaRPr lang="en-US">
              <a:solidFill>
                <a:prstClr val="black"/>
              </a:solidFill>
            </a:endParaRPr>
          </a:p>
        </p:txBody>
      </p:sp>
      <p:sp>
        <p:nvSpPr>
          <p:cNvPr id="2" name="Title 1"/>
          <p:cNvSpPr>
            <a:spLocks noGrp="1"/>
          </p:cNvSpPr>
          <p:nvPr>
            <p:ph type="title"/>
          </p:nvPr>
        </p:nvSpPr>
        <p:spPr>
          <a:xfrm>
            <a:off x="227012" y="457200"/>
            <a:ext cx="11579384" cy="838200"/>
          </a:xfrm>
        </p:spPr>
        <p:txBody>
          <a:bodyPr>
            <a:normAutofit/>
          </a:bodyPr>
          <a:lstStyle/>
          <a:p>
            <a:pPr algn="r" rtl="1"/>
            <a:r>
              <a:rPr lang="ar-SA" sz="4000" b="1" dirty="0" smtClean="0">
                <a:effectLst/>
              </a:rPr>
              <a:t>الفوائد</a:t>
            </a:r>
            <a:r>
              <a:rPr lang="ar-SY" sz="4000" b="1" dirty="0" smtClean="0">
                <a:effectLst/>
              </a:rPr>
              <a:t> او الربا (</a:t>
            </a:r>
            <a:r>
              <a:rPr lang="ar-SY" sz="4000" b="1" dirty="0" smtClean="0">
                <a:solidFill>
                  <a:srgbClr val="FF0000"/>
                </a:solidFill>
                <a:effectLst/>
              </a:rPr>
              <a:t>وهي محرمة شرعا بنص كتاب الله و السنة النبوية</a:t>
            </a:r>
            <a:r>
              <a:rPr lang="ar-SY" sz="4000" b="1" dirty="0" smtClean="0">
                <a:effectLst/>
              </a:rPr>
              <a:t>)</a:t>
            </a:r>
            <a:endParaRPr lang="fr-FR" sz="4000" b="1" dirty="0"/>
          </a:p>
        </p:txBody>
      </p:sp>
    </p:spTree>
    <p:extLst>
      <p:ext uri="{BB962C8B-B14F-4D97-AF65-F5344CB8AC3E}">
        <p14:creationId xmlns:p14="http://schemas.microsoft.com/office/powerpoint/2010/main" xmlns="" val="3866388610"/>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480646"/>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a:effectLst/>
                <a:latin typeface="Tahoma" pitchFamily="34" charset="0"/>
                <a:ea typeface="Tahoma" pitchFamily="34" charset="0"/>
                <a:cs typeface="Tahoma" pitchFamily="34" charset="0"/>
              </a:rPr>
              <a:t>أنابيب الصرف </a:t>
            </a:r>
            <a:r>
              <a:rPr lang="ar-SA" sz="2400" b="1" dirty="0" smtClean="0">
                <a:effectLst/>
                <a:latin typeface="Tahoma" pitchFamily="34" charset="0"/>
                <a:ea typeface="Tahoma" pitchFamily="34" charset="0"/>
                <a:cs typeface="Tahoma" pitchFamily="34" charset="0"/>
              </a:rPr>
              <a:t>الصحي</a:t>
            </a:r>
            <a:r>
              <a:rPr lang="ar-LB" sz="2400" b="1" dirty="0" smtClean="0">
                <a:effectLst/>
                <a:latin typeface="Tahoma" pitchFamily="34" charset="0"/>
                <a:ea typeface="Tahoma" pitchFamily="34" charset="0"/>
                <a:cs typeface="Tahoma" pitchFamily="34" charset="0"/>
              </a:rPr>
              <a:t> البلاستيكية</a:t>
            </a:r>
            <a:endParaRPr lang="fr-FR" sz="2400" b="1" dirty="0">
              <a:latin typeface="Tahoma" pitchFamily="34" charset="0"/>
              <a:ea typeface="Tahoma" pitchFamily="34" charset="0"/>
              <a:cs typeface="Tahoma" pitchFamily="34" charset="0"/>
            </a:endParaRPr>
          </a:p>
        </p:txBody>
      </p:sp>
      <p:pic>
        <p:nvPicPr>
          <p:cNvPr id="3" name="Picture 2"/>
          <p:cNvPicPr/>
          <p:nvPr/>
        </p:nvPicPr>
        <p:blipFill>
          <a:blip r:embed="rId3" cstate="print"/>
          <a:stretch>
            <a:fillRect/>
          </a:stretch>
        </p:blipFill>
        <p:spPr>
          <a:xfrm>
            <a:off x="541726" y="3505200"/>
            <a:ext cx="11105374" cy="3036277"/>
          </a:xfrm>
          <a:prstGeom prst="rect">
            <a:avLst/>
          </a:prstGeom>
        </p:spPr>
      </p:pic>
      <p:sp>
        <p:nvSpPr>
          <p:cNvPr id="4" name="TextBox 3"/>
          <p:cNvSpPr txBox="1"/>
          <p:nvPr/>
        </p:nvSpPr>
        <p:spPr>
          <a:xfrm>
            <a:off x="5713413" y="762000"/>
            <a:ext cx="5933688" cy="2585323"/>
          </a:xfrm>
          <a:prstGeom prst="rect">
            <a:avLst/>
          </a:prstGeom>
          <a:noFill/>
        </p:spPr>
        <p:txBody>
          <a:bodyPr wrap="square" rtlCol="0">
            <a:spAutoFit/>
          </a:bodyPr>
          <a:lstStyle/>
          <a:p>
            <a:pPr algn="r" rtl="1"/>
            <a:r>
              <a:rPr lang="ar-SA" i="1" u="sng" dirty="0" smtClean="0">
                <a:solidFill>
                  <a:prstClr val="white"/>
                </a:solidFill>
              </a:rPr>
              <a:t>من </a:t>
            </a:r>
            <a:r>
              <a:rPr lang="ar-SA" i="1" u="sng" dirty="0">
                <a:solidFill>
                  <a:prstClr val="white"/>
                </a:solidFill>
              </a:rPr>
              <a:t>مزايا المنتجات </a:t>
            </a:r>
            <a:r>
              <a:rPr lang="ar-SA" i="1" u="sng" dirty="0" smtClean="0">
                <a:solidFill>
                  <a:prstClr val="white"/>
                </a:solidFill>
              </a:rPr>
              <a:t>البلاستيكية</a:t>
            </a:r>
            <a:r>
              <a:rPr lang="ar-LB" i="1" u="sng" dirty="0">
                <a:solidFill>
                  <a:prstClr val="white"/>
                </a:solidFill>
              </a:rPr>
              <a:t> </a:t>
            </a:r>
            <a:r>
              <a:rPr lang="en-US" i="1" u="sng" dirty="0" smtClean="0">
                <a:solidFill>
                  <a:prstClr val="white"/>
                </a:solidFill>
              </a:rPr>
              <a:t>:</a:t>
            </a:r>
            <a:endParaRPr lang="en-US" i="1" dirty="0">
              <a:solidFill>
                <a:prstClr val="white"/>
              </a:solidFill>
            </a:endParaRPr>
          </a:p>
          <a:p>
            <a:pPr marL="285750" indent="-285750" algn="r" rtl="1">
              <a:lnSpc>
                <a:spcPct val="150000"/>
              </a:lnSpc>
              <a:buFont typeface="Arial" pitchFamily="34" charset="0"/>
              <a:buChar char="•"/>
            </a:pPr>
            <a:r>
              <a:rPr lang="ar-SA" sz="1600" dirty="0">
                <a:solidFill>
                  <a:prstClr val="white"/>
                </a:solidFill>
              </a:rPr>
              <a:t>وزن </a:t>
            </a:r>
            <a:r>
              <a:rPr lang="ar-LB" sz="1600" dirty="0" smtClean="0">
                <a:solidFill>
                  <a:prstClr val="white"/>
                </a:solidFill>
              </a:rPr>
              <a:t>خفيف</a:t>
            </a:r>
          </a:p>
          <a:p>
            <a:pPr marL="285750" indent="-285750" algn="r" rtl="1">
              <a:lnSpc>
                <a:spcPct val="150000"/>
              </a:lnSpc>
              <a:buFont typeface="Arial" pitchFamily="34" charset="0"/>
              <a:buChar char="•"/>
            </a:pPr>
            <a:r>
              <a:rPr lang="ar-SA" sz="1600" dirty="0" smtClean="0">
                <a:solidFill>
                  <a:prstClr val="white"/>
                </a:solidFill>
              </a:rPr>
              <a:t>بساطة </a:t>
            </a:r>
            <a:r>
              <a:rPr lang="ar-SA" sz="1600" dirty="0">
                <a:solidFill>
                  <a:prstClr val="white"/>
                </a:solidFill>
              </a:rPr>
              <a:t>التثبيت </a:t>
            </a:r>
            <a:r>
              <a:rPr lang="ar-LB" sz="1600" dirty="0" smtClean="0">
                <a:solidFill>
                  <a:prstClr val="white"/>
                </a:solidFill>
              </a:rPr>
              <a:t>,</a:t>
            </a:r>
            <a:r>
              <a:rPr lang="ar-SA" sz="1600" dirty="0" smtClean="0">
                <a:solidFill>
                  <a:prstClr val="white"/>
                </a:solidFill>
              </a:rPr>
              <a:t> </a:t>
            </a:r>
            <a:r>
              <a:rPr lang="ar-SA" sz="1600" dirty="0">
                <a:solidFill>
                  <a:prstClr val="white"/>
                </a:solidFill>
              </a:rPr>
              <a:t>يتم قطع البلاستيك دون مشاكل ويصل بسهولة</a:t>
            </a:r>
            <a:r>
              <a:rPr lang="en-US" sz="1600" dirty="0">
                <a:solidFill>
                  <a:prstClr val="white"/>
                </a:solidFill>
              </a:rPr>
              <a:t>.</a:t>
            </a:r>
          </a:p>
          <a:p>
            <a:pPr marL="285750" indent="-285750" algn="r" rtl="1">
              <a:lnSpc>
                <a:spcPct val="150000"/>
              </a:lnSpc>
              <a:buFont typeface="Arial" pitchFamily="34" charset="0"/>
              <a:buChar char="•"/>
            </a:pPr>
            <a:r>
              <a:rPr lang="ar-SA" sz="1600" dirty="0">
                <a:solidFill>
                  <a:prstClr val="white"/>
                </a:solidFill>
              </a:rPr>
              <a:t>المتانة </a:t>
            </a:r>
            <a:r>
              <a:rPr lang="ar-LB" sz="1600" dirty="0" smtClean="0">
                <a:solidFill>
                  <a:prstClr val="white"/>
                </a:solidFill>
              </a:rPr>
              <a:t>, حيث </a:t>
            </a:r>
            <a:r>
              <a:rPr lang="ar-SA" sz="1600" dirty="0" smtClean="0">
                <a:solidFill>
                  <a:prstClr val="white"/>
                </a:solidFill>
              </a:rPr>
              <a:t>مقاومة </a:t>
            </a:r>
            <a:r>
              <a:rPr lang="ar-LB" sz="1600" dirty="0">
                <a:solidFill>
                  <a:prstClr val="white"/>
                </a:solidFill>
              </a:rPr>
              <a:t>ا</a:t>
            </a:r>
            <a:r>
              <a:rPr lang="ar-SA" sz="1600" dirty="0" smtClean="0">
                <a:solidFill>
                  <a:prstClr val="white"/>
                </a:solidFill>
              </a:rPr>
              <a:t>لبيئات </a:t>
            </a:r>
            <a:r>
              <a:rPr lang="ar-SA" sz="1600" dirty="0">
                <a:solidFill>
                  <a:prstClr val="white"/>
                </a:solidFill>
              </a:rPr>
              <a:t>العدوانية، والتآكل، والرطوبة </a:t>
            </a:r>
            <a:r>
              <a:rPr lang="ar-SA" sz="1600" dirty="0" smtClean="0">
                <a:solidFill>
                  <a:prstClr val="white"/>
                </a:solidFill>
              </a:rPr>
              <a:t>العالية.</a:t>
            </a:r>
            <a:endParaRPr lang="ar-LB" sz="1600" dirty="0" smtClean="0">
              <a:solidFill>
                <a:prstClr val="white"/>
              </a:solidFill>
            </a:endParaRPr>
          </a:p>
          <a:p>
            <a:pPr marL="285750" indent="-285750" algn="r" rtl="1">
              <a:lnSpc>
                <a:spcPct val="150000"/>
              </a:lnSpc>
              <a:buFont typeface="Arial" pitchFamily="34" charset="0"/>
              <a:buChar char="•"/>
            </a:pPr>
            <a:r>
              <a:rPr lang="ar-SA" sz="1600" dirty="0" smtClean="0">
                <a:solidFill>
                  <a:prstClr val="white"/>
                </a:solidFill>
              </a:rPr>
              <a:t> خدمة </a:t>
            </a:r>
            <a:r>
              <a:rPr lang="ar-SA" sz="1600" dirty="0">
                <a:solidFill>
                  <a:prstClr val="white"/>
                </a:solidFill>
              </a:rPr>
              <a:t>الحياة من أنابيب البلاستيك المجاري هو أطول بكثير</a:t>
            </a:r>
            <a:r>
              <a:rPr lang="en-US" sz="1600" dirty="0">
                <a:solidFill>
                  <a:prstClr val="white"/>
                </a:solidFill>
              </a:rPr>
              <a:t>.</a:t>
            </a:r>
          </a:p>
          <a:p>
            <a:pPr marL="285750" indent="-285750" algn="r" rtl="1">
              <a:lnSpc>
                <a:spcPct val="150000"/>
              </a:lnSpc>
              <a:buFont typeface="Arial" pitchFamily="34" charset="0"/>
              <a:buChar char="•"/>
            </a:pPr>
            <a:r>
              <a:rPr lang="ar-SA" sz="1600" dirty="0">
                <a:solidFill>
                  <a:prstClr val="white"/>
                </a:solidFill>
              </a:rPr>
              <a:t>مقاومة الانسداد</a:t>
            </a:r>
            <a:r>
              <a:rPr lang="en-US" sz="1600" dirty="0">
                <a:solidFill>
                  <a:prstClr val="white"/>
                </a:solidFill>
              </a:rPr>
              <a:t> </a:t>
            </a:r>
            <a:endParaRPr lang="ar-LB" sz="1600" dirty="0" smtClean="0">
              <a:solidFill>
                <a:prstClr val="white"/>
              </a:solidFill>
            </a:endParaRPr>
          </a:p>
          <a:p>
            <a:pPr marL="285750" indent="-285750" algn="r" rtl="1">
              <a:lnSpc>
                <a:spcPct val="150000"/>
              </a:lnSpc>
              <a:buFont typeface="Arial" pitchFamily="34" charset="0"/>
              <a:buChar char="•"/>
            </a:pPr>
            <a:r>
              <a:rPr lang="ar-SA" sz="1600" dirty="0" smtClean="0">
                <a:solidFill>
                  <a:prstClr val="white"/>
                </a:solidFill>
              </a:rPr>
              <a:t>الحصانة </a:t>
            </a:r>
            <a:r>
              <a:rPr lang="ar-SA" sz="1600" dirty="0">
                <a:solidFill>
                  <a:prstClr val="white"/>
                </a:solidFill>
              </a:rPr>
              <a:t>للتغيرات في درجات </a:t>
            </a:r>
            <a:r>
              <a:rPr lang="ar-SA" sz="1600" dirty="0" smtClean="0">
                <a:solidFill>
                  <a:prstClr val="white"/>
                </a:solidFill>
              </a:rPr>
              <a:t>الحرارة</a:t>
            </a:r>
            <a:endParaRPr lang="fr-FR" sz="1600" dirty="0">
              <a:solidFill>
                <a:prstClr val="white"/>
              </a:solidFill>
            </a:endParaRPr>
          </a:p>
        </p:txBody>
      </p:sp>
      <p:sp>
        <p:nvSpPr>
          <p:cNvPr id="5" name="TextBox 4"/>
          <p:cNvSpPr txBox="1"/>
          <p:nvPr/>
        </p:nvSpPr>
        <p:spPr>
          <a:xfrm>
            <a:off x="684212" y="948422"/>
            <a:ext cx="4724400" cy="2123658"/>
          </a:xfrm>
          <a:prstGeom prst="rect">
            <a:avLst/>
          </a:prstGeom>
          <a:noFill/>
        </p:spPr>
        <p:txBody>
          <a:bodyPr wrap="square" rtlCol="0">
            <a:spAutoFit/>
          </a:bodyPr>
          <a:lstStyle/>
          <a:p>
            <a:pPr algn="r" rtl="1"/>
            <a:r>
              <a:rPr lang="ar-SA" i="1" u="sng" dirty="0">
                <a:solidFill>
                  <a:prstClr val="white"/>
                </a:solidFill>
              </a:rPr>
              <a:t>عيوب أنابيب الصرف الصحي المصنوعة من البلاستيك</a:t>
            </a:r>
            <a:r>
              <a:rPr lang="en-US" i="1" u="sng" dirty="0">
                <a:solidFill>
                  <a:prstClr val="white"/>
                </a:solidFill>
              </a:rPr>
              <a:t>:</a:t>
            </a:r>
            <a:endParaRPr lang="en-US" i="1" dirty="0">
              <a:solidFill>
                <a:prstClr val="white"/>
              </a:solidFill>
            </a:endParaRPr>
          </a:p>
          <a:p>
            <a:pPr marL="285750" indent="-285750" algn="r" rtl="1">
              <a:lnSpc>
                <a:spcPct val="150000"/>
              </a:lnSpc>
              <a:buFont typeface="Arial" pitchFamily="34" charset="0"/>
              <a:buChar char="•"/>
            </a:pPr>
            <a:r>
              <a:rPr lang="ar-SA" sz="1600" dirty="0" smtClean="0">
                <a:solidFill>
                  <a:prstClr val="white"/>
                </a:solidFill>
              </a:rPr>
              <a:t>نظام </a:t>
            </a:r>
            <a:r>
              <a:rPr lang="ar-SA" sz="1600" dirty="0">
                <a:solidFill>
                  <a:prstClr val="white"/>
                </a:solidFill>
              </a:rPr>
              <a:t>الصرف الصحي المصنوع من المنتجات البلاستيكية هو صاخبة أثناء العملية. </a:t>
            </a:r>
            <a:endParaRPr lang="ar-LB" sz="1600" dirty="0" smtClean="0">
              <a:solidFill>
                <a:prstClr val="white"/>
              </a:solidFill>
            </a:endParaRPr>
          </a:p>
          <a:p>
            <a:pPr marL="285750" indent="-285750" algn="r" rtl="1">
              <a:lnSpc>
                <a:spcPct val="150000"/>
              </a:lnSpc>
              <a:buFont typeface="Arial" pitchFamily="34" charset="0"/>
              <a:buChar char="•"/>
            </a:pPr>
            <a:r>
              <a:rPr lang="ar-SA" sz="1600" dirty="0" smtClean="0">
                <a:solidFill>
                  <a:prstClr val="white"/>
                </a:solidFill>
              </a:rPr>
              <a:t>عدم </a:t>
            </a:r>
            <a:r>
              <a:rPr lang="ar-SA" sz="1600" dirty="0">
                <a:solidFill>
                  <a:prstClr val="white"/>
                </a:solidFill>
              </a:rPr>
              <a:t>التسامح لدرجات الحرارة العالية - تتراوح درجة حرارة التشغيل لهذه المنتجات من 40 إلى 90 درجة. </a:t>
            </a:r>
            <a:endParaRPr lang="fr-FR" sz="1600" dirty="0">
              <a:solidFill>
                <a:prstClr val="white"/>
              </a:solidFill>
            </a:endParaRPr>
          </a:p>
        </p:txBody>
      </p:sp>
      <p:sp>
        <p:nvSpPr>
          <p:cNvPr id="6" name="Slide Number Placeholder 5"/>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260</a:t>
            </a:fld>
            <a:endParaRPr lang="en-US" dirty="0">
              <a:solidFill>
                <a:prstClr val="white"/>
              </a:solidFill>
            </a:endParaRPr>
          </a:p>
        </p:txBody>
      </p:sp>
    </p:spTree>
    <p:extLst>
      <p:ext uri="{BB962C8B-B14F-4D97-AF65-F5344CB8AC3E}">
        <p14:creationId xmlns:p14="http://schemas.microsoft.com/office/powerpoint/2010/main" xmlns="" val="11102548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53340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a:effectLst/>
              </a:rPr>
              <a:t>أسعار الأنابيب البلاستيكية ( </a:t>
            </a:r>
            <a:r>
              <a:rPr lang="fr-FR" sz="2400" b="1" dirty="0" smtClean="0">
                <a:effectLst/>
              </a:rPr>
              <a:t>PVC</a:t>
            </a:r>
            <a:r>
              <a:rPr lang="ar-SA" sz="2400" b="1" dirty="0" smtClean="0">
                <a:effectLst/>
              </a:rPr>
              <a:t>)</a:t>
            </a:r>
            <a:r>
              <a:rPr lang="fr-FR" sz="2400" b="1" dirty="0" smtClean="0">
                <a:effectLst/>
              </a:rPr>
              <a:t> </a:t>
            </a:r>
            <a:endParaRPr lang="fr-FR" sz="2400" b="1" dirty="0"/>
          </a:p>
        </p:txBody>
      </p:sp>
      <p:pic>
        <p:nvPicPr>
          <p:cNvPr id="4" name="Picture 3"/>
          <p:cNvPicPr/>
          <p:nvPr/>
        </p:nvPicPr>
        <p:blipFill>
          <a:blip r:embed="rId3" cstate="print"/>
          <a:stretch>
            <a:fillRect/>
          </a:stretch>
        </p:blipFill>
        <p:spPr>
          <a:xfrm>
            <a:off x="541725" y="990600"/>
            <a:ext cx="10969943" cy="5715000"/>
          </a:xfrm>
          <a:prstGeom prst="rect">
            <a:avLst/>
          </a:prstGeom>
        </p:spPr>
      </p:pic>
      <p:pic>
        <p:nvPicPr>
          <p:cNvPr id="3" name="Picture 2"/>
          <p:cNvPicPr/>
          <p:nvPr/>
        </p:nvPicPr>
        <p:blipFill>
          <a:blip r:embed="rId4" cstate="print"/>
          <a:stretch>
            <a:fillRect/>
          </a:stretch>
        </p:blipFill>
        <p:spPr>
          <a:xfrm>
            <a:off x="531812" y="1447800"/>
            <a:ext cx="2621890" cy="2400300"/>
          </a:xfrm>
          <a:prstGeom prst="rect">
            <a:avLst/>
          </a:prstGeom>
        </p:spPr>
      </p:pic>
      <p:sp>
        <p:nvSpPr>
          <p:cNvPr id="5" name="Slide Number Placeholder 4"/>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261</a:t>
            </a:fld>
            <a:endParaRPr lang="en-US">
              <a:solidFill>
                <a:prstClr val="white"/>
              </a:solidFill>
            </a:endParaRPr>
          </a:p>
        </p:txBody>
      </p:sp>
    </p:spTree>
    <p:extLst>
      <p:ext uri="{BB962C8B-B14F-4D97-AF65-F5344CB8AC3E}">
        <p14:creationId xmlns:p14="http://schemas.microsoft.com/office/powerpoint/2010/main" xmlns="" val="3108869194"/>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53340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a:effectLst/>
              </a:rPr>
              <a:t>أسعار الأنابيب البلاستيكية ( </a:t>
            </a:r>
            <a:r>
              <a:rPr lang="fr-FR" sz="2400" b="1" dirty="0" smtClean="0">
                <a:effectLst/>
              </a:rPr>
              <a:t>PVC</a:t>
            </a:r>
            <a:r>
              <a:rPr lang="ar-SA" sz="2400" b="1" dirty="0" smtClean="0">
                <a:effectLst/>
              </a:rPr>
              <a:t>)</a:t>
            </a:r>
            <a:r>
              <a:rPr lang="fr-FR" sz="2400" b="1" dirty="0" smtClean="0">
                <a:effectLst/>
              </a:rPr>
              <a:t> </a:t>
            </a:r>
            <a:endParaRPr lang="fr-FR" sz="2400" b="1" dirty="0"/>
          </a:p>
        </p:txBody>
      </p:sp>
      <p:pic>
        <p:nvPicPr>
          <p:cNvPr id="5" name="Picture 4"/>
          <p:cNvPicPr/>
          <p:nvPr/>
        </p:nvPicPr>
        <p:blipFill>
          <a:blip r:embed="rId3" cstate="print"/>
          <a:stretch>
            <a:fillRect/>
          </a:stretch>
        </p:blipFill>
        <p:spPr>
          <a:xfrm>
            <a:off x="1760608" y="791308"/>
            <a:ext cx="8125883" cy="1951892"/>
          </a:xfrm>
          <a:prstGeom prst="rect">
            <a:avLst/>
          </a:prstGeom>
        </p:spPr>
      </p:pic>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262</a:t>
            </a:fld>
            <a:endParaRPr lang="en-US">
              <a:solidFill>
                <a:prstClr val="white"/>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6600" y="2895600"/>
            <a:ext cx="10715625" cy="350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47513095"/>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53340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a:effectLst/>
              </a:rPr>
              <a:t>أسعار الأنابيب البلاستيكية ( </a:t>
            </a:r>
            <a:r>
              <a:rPr lang="fr-FR" sz="2400" b="1" dirty="0" smtClean="0">
                <a:effectLst/>
              </a:rPr>
              <a:t>PVC</a:t>
            </a:r>
            <a:r>
              <a:rPr lang="ar-SA" sz="2400" b="1" dirty="0" smtClean="0">
                <a:effectLst/>
              </a:rPr>
              <a:t>)</a:t>
            </a:r>
            <a:r>
              <a:rPr lang="fr-FR" sz="2400" b="1" dirty="0" smtClean="0">
                <a:effectLst/>
              </a:rPr>
              <a:t> </a:t>
            </a:r>
            <a:endParaRPr lang="fr-FR" sz="2400" b="1" dirty="0"/>
          </a:p>
        </p:txBody>
      </p:sp>
      <p:pic>
        <p:nvPicPr>
          <p:cNvPr id="7" name="Picture 6"/>
          <p:cNvPicPr/>
          <p:nvPr/>
        </p:nvPicPr>
        <p:blipFill>
          <a:blip r:embed="rId3" cstate="print"/>
          <a:stretch>
            <a:fillRect/>
          </a:stretch>
        </p:blipFill>
        <p:spPr>
          <a:xfrm>
            <a:off x="2091859" y="896816"/>
            <a:ext cx="7956594" cy="1541584"/>
          </a:xfrm>
          <a:prstGeom prst="rect">
            <a:avLst/>
          </a:prstGeom>
        </p:spPr>
      </p:pic>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263</a:t>
            </a:fld>
            <a:endParaRPr lang="en-US">
              <a:solidFill>
                <a:prstClr val="white"/>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6575" y="2590800"/>
            <a:ext cx="11115675" cy="3857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6091571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53340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a:effectLst/>
              </a:rPr>
              <a:t>أسعار الأنابيب البلاستيكية </a:t>
            </a:r>
            <a:r>
              <a:rPr lang="ar-SA" sz="2400" b="1" dirty="0" smtClean="0">
                <a:effectLst/>
              </a:rPr>
              <a:t>(</a:t>
            </a:r>
            <a:r>
              <a:rPr lang="fr-FR" sz="2400" b="1" dirty="0" smtClean="0">
                <a:effectLst/>
              </a:rPr>
              <a:t>UPVC</a:t>
            </a:r>
            <a:r>
              <a:rPr lang="ar-SA" sz="2400" b="1" dirty="0" smtClean="0">
                <a:effectLst/>
              </a:rPr>
              <a:t> </a:t>
            </a:r>
            <a:r>
              <a:rPr lang="ar-SA" sz="2400" b="1" dirty="0">
                <a:effectLst/>
              </a:rPr>
              <a:t>)</a:t>
            </a:r>
            <a:r>
              <a:rPr lang="fr-FR" sz="2400" b="1" dirty="0">
                <a:effectLst/>
              </a:rPr>
              <a:t> </a:t>
            </a:r>
            <a:endParaRPr lang="fr-FR" sz="2400" b="1" dirty="0"/>
          </a:p>
        </p:txBody>
      </p:sp>
      <p:sp>
        <p:nvSpPr>
          <p:cNvPr id="3" name="TextBox 2"/>
          <p:cNvSpPr txBox="1"/>
          <p:nvPr/>
        </p:nvSpPr>
        <p:spPr>
          <a:xfrm>
            <a:off x="406294" y="838200"/>
            <a:ext cx="11511668" cy="338554"/>
          </a:xfrm>
          <a:prstGeom prst="rect">
            <a:avLst/>
          </a:prstGeom>
          <a:noFill/>
        </p:spPr>
        <p:txBody>
          <a:bodyPr wrap="square" rtlCol="0">
            <a:spAutoFit/>
          </a:bodyPr>
          <a:lstStyle/>
          <a:p>
            <a:r>
              <a:rPr lang="en-US" sz="1600" b="1" dirty="0">
                <a:solidFill>
                  <a:prstClr val="white"/>
                </a:solidFill>
                <a:latin typeface="Tahoma" pitchFamily="34" charset="0"/>
                <a:ea typeface="Tahoma" pitchFamily="34" charset="0"/>
                <a:cs typeface="Tahoma" pitchFamily="34" charset="0"/>
              </a:rPr>
              <a:t>UPVC Fittings FOR GRAVITY DRAIN &amp; </a:t>
            </a:r>
            <a:r>
              <a:rPr lang="en-US" sz="1600" b="1" dirty="0" smtClean="0">
                <a:solidFill>
                  <a:prstClr val="white"/>
                </a:solidFill>
                <a:latin typeface="Tahoma" pitchFamily="34" charset="0"/>
                <a:ea typeface="Tahoma" pitchFamily="34" charset="0"/>
                <a:cs typeface="Tahoma" pitchFamily="34" charset="0"/>
              </a:rPr>
              <a:t>SEWER</a:t>
            </a:r>
            <a:r>
              <a:rPr lang="ar-LB" sz="1600" b="1" dirty="0" smtClean="0">
                <a:solidFill>
                  <a:prstClr val="white"/>
                </a:solidFill>
                <a:latin typeface="Tahoma" pitchFamily="34" charset="0"/>
                <a:ea typeface="Tahoma" pitchFamily="34" charset="0"/>
              </a:rPr>
              <a:t> </a:t>
            </a:r>
            <a:r>
              <a:rPr lang="en-US" sz="1600" b="1" dirty="0" smtClean="0">
                <a:solidFill>
                  <a:prstClr val="white"/>
                </a:solidFill>
                <a:latin typeface="Tahoma" pitchFamily="34" charset="0"/>
                <a:ea typeface="Tahoma" pitchFamily="34" charset="0"/>
                <a:cs typeface="Tahoma" pitchFamily="34" charset="0"/>
              </a:rPr>
              <a:t>NETWORKS</a:t>
            </a:r>
            <a:endParaRPr lang="en-US" sz="1600" b="1" dirty="0">
              <a:solidFill>
                <a:prstClr val="white"/>
              </a:solidFill>
              <a:latin typeface="Tahoma" pitchFamily="34" charset="0"/>
              <a:ea typeface="Tahoma" pitchFamily="34" charset="0"/>
              <a:cs typeface="Tahoma" pitchFamily="34" charset="0"/>
            </a:endParaRPr>
          </a:p>
        </p:txBody>
      </p:sp>
      <p:pic>
        <p:nvPicPr>
          <p:cNvPr id="6" name="Picture 5"/>
          <p:cNvPicPr/>
          <p:nvPr/>
        </p:nvPicPr>
        <p:blipFill>
          <a:blip r:embed="rId3" cstate="print"/>
          <a:stretch>
            <a:fillRect/>
          </a:stretch>
        </p:blipFill>
        <p:spPr>
          <a:xfrm>
            <a:off x="1979612" y="1143000"/>
            <a:ext cx="8686800" cy="3559704"/>
          </a:xfrm>
          <a:prstGeom prst="rect">
            <a:avLst/>
          </a:prstGeom>
        </p:spPr>
      </p:pic>
      <p:pic>
        <p:nvPicPr>
          <p:cNvPr id="9" name="Picture 8"/>
          <p:cNvPicPr/>
          <p:nvPr/>
        </p:nvPicPr>
        <p:blipFill>
          <a:blip r:embed="rId4" cstate="print"/>
          <a:stretch>
            <a:fillRect/>
          </a:stretch>
        </p:blipFill>
        <p:spPr>
          <a:xfrm>
            <a:off x="1994820" y="4648200"/>
            <a:ext cx="8671592" cy="2004645"/>
          </a:xfrm>
          <a:prstGeom prst="rect">
            <a:avLst/>
          </a:prstGeom>
        </p:spPr>
      </p:pic>
      <p:sp>
        <p:nvSpPr>
          <p:cNvPr id="4" name="Slide Number Placeholder 3"/>
          <p:cNvSpPr>
            <a:spLocks noGrp="1"/>
          </p:cNvSpPr>
          <p:nvPr>
            <p:ph type="sldNum" sz="quarter" idx="12"/>
          </p:nvPr>
        </p:nvSpPr>
        <p:spPr>
          <a:xfrm>
            <a:off x="11511668" y="6480969"/>
            <a:ext cx="670385" cy="301752"/>
          </a:xfrm>
        </p:spPr>
        <p:txBody>
          <a:bodyPr/>
          <a:lstStyle/>
          <a:p>
            <a:fld id="{B6F15528-21DE-4FAA-801E-634DDDAF4B2B}" type="slidenum">
              <a:rPr lang="en-US" smtClean="0">
                <a:solidFill>
                  <a:prstClr val="white"/>
                </a:solidFill>
              </a:rPr>
              <a:pPr/>
              <a:t>264</a:t>
            </a:fld>
            <a:endParaRPr lang="en-US">
              <a:solidFill>
                <a:prstClr val="white"/>
              </a:solidFill>
            </a:endParaRPr>
          </a:p>
        </p:txBody>
      </p:sp>
    </p:spTree>
    <p:extLst>
      <p:ext uri="{BB962C8B-B14F-4D97-AF65-F5344CB8AC3E}">
        <p14:creationId xmlns:p14="http://schemas.microsoft.com/office/powerpoint/2010/main" xmlns="" val="3688148899"/>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53340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a:effectLst/>
              </a:rPr>
              <a:t>أسعار الأنابيب البلاستيكية </a:t>
            </a:r>
            <a:r>
              <a:rPr lang="ar-SA" sz="2400" b="1" dirty="0" smtClean="0">
                <a:effectLst/>
              </a:rPr>
              <a:t>(</a:t>
            </a:r>
            <a:r>
              <a:rPr lang="fr-FR" sz="2400" b="1" dirty="0" smtClean="0">
                <a:effectLst/>
              </a:rPr>
              <a:t>UPVC</a:t>
            </a:r>
            <a:r>
              <a:rPr lang="ar-SA" sz="2400" b="1" dirty="0" smtClean="0">
                <a:effectLst/>
              </a:rPr>
              <a:t> </a:t>
            </a:r>
            <a:r>
              <a:rPr lang="ar-SA" sz="2400" b="1" dirty="0">
                <a:effectLst/>
              </a:rPr>
              <a:t>)</a:t>
            </a:r>
            <a:r>
              <a:rPr lang="fr-FR" sz="2400" b="1" dirty="0">
                <a:effectLst/>
              </a:rPr>
              <a:t> </a:t>
            </a:r>
            <a:endParaRPr lang="fr-FR" sz="2400" b="1" dirty="0"/>
          </a:p>
        </p:txBody>
      </p:sp>
      <p:sp>
        <p:nvSpPr>
          <p:cNvPr id="3" name="TextBox 2"/>
          <p:cNvSpPr txBox="1"/>
          <p:nvPr/>
        </p:nvSpPr>
        <p:spPr>
          <a:xfrm>
            <a:off x="541726" y="821228"/>
            <a:ext cx="11511668" cy="338554"/>
          </a:xfrm>
          <a:prstGeom prst="rect">
            <a:avLst/>
          </a:prstGeom>
          <a:noFill/>
        </p:spPr>
        <p:txBody>
          <a:bodyPr wrap="square" rtlCol="0">
            <a:spAutoFit/>
          </a:bodyPr>
          <a:lstStyle/>
          <a:p>
            <a:r>
              <a:rPr lang="en-US" sz="1600" b="1" dirty="0">
                <a:solidFill>
                  <a:prstClr val="white"/>
                </a:solidFill>
                <a:latin typeface="Tahoma" pitchFamily="34" charset="0"/>
                <a:ea typeface="Tahoma" pitchFamily="34" charset="0"/>
                <a:cs typeface="Tahoma" pitchFamily="34" charset="0"/>
              </a:rPr>
              <a:t>UPVC Fittings FOR GRAVITY DRAIN &amp; </a:t>
            </a:r>
            <a:r>
              <a:rPr lang="en-US" sz="1600" b="1" dirty="0" smtClean="0">
                <a:solidFill>
                  <a:prstClr val="white"/>
                </a:solidFill>
                <a:latin typeface="Tahoma" pitchFamily="34" charset="0"/>
                <a:ea typeface="Tahoma" pitchFamily="34" charset="0"/>
                <a:cs typeface="Tahoma" pitchFamily="34" charset="0"/>
              </a:rPr>
              <a:t>SEWER</a:t>
            </a:r>
            <a:r>
              <a:rPr lang="ar-LB" sz="1600" b="1" dirty="0" smtClean="0">
                <a:solidFill>
                  <a:prstClr val="white"/>
                </a:solidFill>
                <a:latin typeface="Tahoma" pitchFamily="34" charset="0"/>
                <a:ea typeface="Tahoma" pitchFamily="34" charset="0"/>
              </a:rPr>
              <a:t> </a:t>
            </a:r>
            <a:r>
              <a:rPr lang="en-US" sz="1600" b="1" dirty="0" smtClean="0">
                <a:solidFill>
                  <a:prstClr val="white"/>
                </a:solidFill>
                <a:latin typeface="Tahoma" pitchFamily="34" charset="0"/>
                <a:ea typeface="Tahoma" pitchFamily="34" charset="0"/>
                <a:cs typeface="Tahoma" pitchFamily="34" charset="0"/>
              </a:rPr>
              <a:t>NETWORKS</a:t>
            </a:r>
            <a:endParaRPr lang="en-US" sz="1600" b="1" dirty="0">
              <a:solidFill>
                <a:prstClr val="white"/>
              </a:solidFill>
              <a:latin typeface="Tahoma" pitchFamily="34" charset="0"/>
              <a:ea typeface="Tahoma" pitchFamily="34" charset="0"/>
              <a:cs typeface="Tahoma" pitchFamily="34" charset="0"/>
            </a:endParaRPr>
          </a:p>
        </p:txBody>
      </p:sp>
      <p:pic>
        <p:nvPicPr>
          <p:cNvPr id="5" name="Picture 4"/>
          <p:cNvPicPr/>
          <p:nvPr/>
        </p:nvPicPr>
        <p:blipFill>
          <a:blip r:embed="rId3" cstate="print"/>
          <a:stretch>
            <a:fillRect/>
          </a:stretch>
        </p:blipFill>
        <p:spPr>
          <a:xfrm>
            <a:off x="2208212" y="1161118"/>
            <a:ext cx="8372088" cy="3639481"/>
          </a:xfrm>
          <a:prstGeom prst="rect">
            <a:avLst/>
          </a:prstGeom>
        </p:spPr>
      </p:pic>
      <p:pic>
        <p:nvPicPr>
          <p:cNvPr id="7" name="Picture 6"/>
          <p:cNvPicPr/>
          <p:nvPr/>
        </p:nvPicPr>
        <p:blipFill>
          <a:blip r:embed="rId4" cstate="print"/>
          <a:stretch>
            <a:fillRect/>
          </a:stretch>
        </p:blipFill>
        <p:spPr>
          <a:xfrm>
            <a:off x="2208212" y="4724400"/>
            <a:ext cx="8372088" cy="1877880"/>
          </a:xfrm>
          <a:prstGeom prst="rect">
            <a:avLst/>
          </a:prstGeom>
        </p:spPr>
      </p:pic>
      <p:sp>
        <p:nvSpPr>
          <p:cNvPr id="4" name="Slide Number Placeholder 3"/>
          <p:cNvSpPr>
            <a:spLocks noGrp="1"/>
          </p:cNvSpPr>
          <p:nvPr>
            <p:ph type="sldNum" sz="quarter" idx="12"/>
          </p:nvPr>
        </p:nvSpPr>
        <p:spPr>
          <a:xfrm>
            <a:off x="11352212" y="6480969"/>
            <a:ext cx="670385" cy="301752"/>
          </a:xfrm>
        </p:spPr>
        <p:txBody>
          <a:bodyPr/>
          <a:lstStyle/>
          <a:p>
            <a:fld id="{B6F15528-21DE-4FAA-801E-634DDDAF4B2B}" type="slidenum">
              <a:rPr lang="en-US" smtClean="0">
                <a:solidFill>
                  <a:prstClr val="white"/>
                </a:solidFill>
              </a:rPr>
              <a:pPr/>
              <a:t>265</a:t>
            </a:fld>
            <a:endParaRPr lang="en-US">
              <a:solidFill>
                <a:prstClr val="white"/>
              </a:solidFill>
            </a:endParaRPr>
          </a:p>
        </p:txBody>
      </p:sp>
    </p:spTree>
    <p:extLst>
      <p:ext uri="{BB962C8B-B14F-4D97-AF65-F5344CB8AC3E}">
        <p14:creationId xmlns:p14="http://schemas.microsoft.com/office/powerpoint/2010/main" xmlns="" val="2910980363"/>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11016"/>
            <a:ext cx="10969943" cy="474784"/>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effectLst/>
                <a:latin typeface="Tahoma" pitchFamily="34" charset="0"/>
                <a:ea typeface="Tahoma" pitchFamily="34" charset="0"/>
                <a:cs typeface="Tahoma" pitchFamily="34" charset="0"/>
              </a:rPr>
              <a:t>منتجات </a:t>
            </a:r>
            <a:r>
              <a:rPr lang="en-US" sz="2400" b="1" dirty="0" err="1" smtClean="0">
                <a:effectLst/>
                <a:latin typeface="Tahoma" pitchFamily="34" charset="0"/>
                <a:ea typeface="Tahoma" pitchFamily="34" charset="0"/>
                <a:cs typeface="Tahoma" pitchFamily="34" charset="0"/>
              </a:rPr>
              <a:t>أنابيب</a:t>
            </a:r>
            <a:r>
              <a:rPr lang="en-US" sz="2400" b="1" dirty="0" smtClean="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err="1" smtClean="0">
                <a:effectLst/>
                <a:latin typeface="Tahoma" pitchFamily="34" charset="0"/>
                <a:ea typeface="Tahoma" pitchFamily="34" charset="0"/>
                <a:cs typeface="Tahoma" pitchFamily="34" charset="0"/>
              </a:rPr>
              <a:t>Concrete</a:t>
            </a:r>
            <a:r>
              <a:rPr lang="fr-FR" sz="2400" b="1" dirty="0" smtClean="0">
                <a:effectLst/>
                <a:latin typeface="Tahoma" pitchFamily="34" charset="0"/>
                <a:ea typeface="Tahoma" pitchFamily="34" charset="0"/>
                <a:cs typeface="Tahoma" pitchFamily="34" charset="0"/>
              </a:rPr>
              <a:t> Pipes </a:t>
            </a:r>
            <a:r>
              <a:rPr lang="fr-FR" sz="2400" b="1" dirty="0" err="1" smtClean="0">
                <a:effectLst/>
                <a:latin typeface="Tahoma" pitchFamily="34" charset="0"/>
                <a:ea typeface="Tahoma" pitchFamily="34" charset="0"/>
                <a:cs typeface="Tahoma" pitchFamily="34" charset="0"/>
              </a:rPr>
              <a:t>Products</a:t>
            </a:r>
            <a:endParaRPr lang="fr-FR" sz="2400" b="1" dirty="0">
              <a:latin typeface="Tahoma" pitchFamily="34" charset="0"/>
              <a:ea typeface="Tahoma" pitchFamily="34" charset="0"/>
              <a:cs typeface="Tahoma" pitchFamily="34" charset="0"/>
            </a:endParaRPr>
          </a:p>
        </p:txBody>
      </p:sp>
      <p:sp>
        <p:nvSpPr>
          <p:cNvPr id="3" name="TextBox 2"/>
          <p:cNvSpPr txBox="1"/>
          <p:nvPr/>
        </p:nvSpPr>
        <p:spPr>
          <a:xfrm>
            <a:off x="8151812" y="1393716"/>
            <a:ext cx="3766150" cy="4016484"/>
          </a:xfrm>
          <a:prstGeom prst="rect">
            <a:avLst/>
          </a:prstGeom>
          <a:noFill/>
        </p:spPr>
        <p:txBody>
          <a:bodyPr wrap="square" rtlCol="0">
            <a:spAutoFit/>
          </a:bodyPr>
          <a:lstStyle/>
          <a:p>
            <a:pPr marL="285750" indent="-285750" algn="r" rtl="1">
              <a:buFont typeface="Arial" pitchFamily="34" charset="0"/>
              <a:buChar char="•"/>
            </a:pPr>
            <a:r>
              <a:rPr lang="en-US" sz="1600" dirty="0" err="1">
                <a:solidFill>
                  <a:prstClr val="white"/>
                </a:solidFill>
                <a:latin typeface="Tahoma" pitchFamily="34" charset="0"/>
                <a:ea typeface="Tahoma" pitchFamily="34" charset="0"/>
                <a:cs typeface="Tahoma" pitchFamily="34" charset="0"/>
              </a:rPr>
              <a:t>أنابيب</a:t>
            </a:r>
            <a:r>
              <a:rPr lang="en-US" sz="1600" dirty="0">
                <a:solidFill>
                  <a:prstClr val="white"/>
                </a:solidFill>
                <a:latin typeface="Tahoma" pitchFamily="34" charset="0"/>
                <a:ea typeface="Tahoma" pitchFamily="34" charset="0"/>
                <a:cs typeface="Tahoma" pitchFamily="34" charset="0"/>
              </a:rPr>
              <a:t> </a:t>
            </a:r>
            <a:r>
              <a:rPr lang="en-US" sz="1600" dirty="0" err="1">
                <a:solidFill>
                  <a:prstClr val="white"/>
                </a:solidFill>
                <a:latin typeface="Tahoma" pitchFamily="34" charset="0"/>
                <a:ea typeface="Tahoma" pitchFamily="34" charset="0"/>
                <a:cs typeface="Tahoma" pitchFamily="34" charset="0"/>
              </a:rPr>
              <a:t>خرسانية</a:t>
            </a:r>
            <a:r>
              <a:rPr lang="fr-FR" sz="1600" dirty="0">
                <a:solidFill>
                  <a:prstClr val="white"/>
                </a:solidFill>
                <a:latin typeface="Tahoma" pitchFamily="34" charset="0"/>
                <a:ea typeface="Tahoma" pitchFamily="34" charset="0"/>
                <a:cs typeface="Tahoma" pitchFamily="34" charset="0"/>
              </a:rPr>
              <a:t> </a:t>
            </a:r>
            <a:r>
              <a:rPr lang="fr-FR" sz="1600" dirty="0" err="1">
                <a:solidFill>
                  <a:prstClr val="white"/>
                </a:solidFill>
                <a:latin typeface="Tahoma" pitchFamily="34" charset="0"/>
                <a:ea typeface="Tahoma" pitchFamily="34" charset="0"/>
                <a:cs typeface="Tahoma" pitchFamily="34" charset="0"/>
              </a:rPr>
              <a:t>concrete</a:t>
            </a:r>
            <a:r>
              <a:rPr lang="fr-FR" sz="1600" dirty="0">
                <a:solidFill>
                  <a:prstClr val="white"/>
                </a:solidFill>
                <a:latin typeface="Tahoma" pitchFamily="34" charset="0"/>
                <a:ea typeface="Tahoma" pitchFamily="34" charset="0"/>
                <a:cs typeface="Tahoma" pitchFamily="34" charset="0"/>
              </a:rPr>
              <a:t> </a:t>
            </a:r>
            <a:r>
              <a:rPr lang="fr-FR" sz="1600" dirty="0" smtClean="0">
                <a:solidFill>
                  <a:prstClr val="white"/>
                </a:solidFill>
                <a:latin typeface="Tahoma" pitchFamily="34" charset="0"/>
                <a:ea typeface="Tahoma" pitchFamily="34" charset="0"/>
                <a:cs typeface="Tahoma" pitchFamily="34" charset="0"/>
              </a:rPr>
              <a:t>pipes</a:t>
            </a:r>
          </a:p>
          <a:p>
            <a:pPr algn="r" rtl="1"/>
            <a:endParaRPr lang="ar-LB" sz="900" dirty="0">
              <a:solidFill>
                <a:prstClr val="white"/>
              </a:solidFill>
              <a:latin typeface="Tahoma" pitchFamily="34" charset="0"/>
              <a:ea typeface="Tahoma" pitchFamily="34" charset="0"/>
            </a:endParaRPr>
          </a:p>
          <a:p>
            <a:pPr marL="285750" indent="-285750" algn="r" rtl="1">
              <a:buFont typeface="Arial" pitchFamily="34" charset="0"/>
              <a:buChar char="•"/>
            </a:pPr>
            <a:r>
              <a:rPr lang="en-US" sz="1600" dirty="0" err="1">
                <a:solidFill>
                  <a:prstClr val="white"/>
                </a:solidFill>
                <a:latin typeface="Tahoma" pitchFamily="34" charset="0"/>
                <a:ea typeface="Tahoma" pitchFamily="34" charset="0"/>
                <a:cs typeface="Tahoma" pitchFamily="34" charset="0"/>
              </a:rPr>
              <a:t>أنابيب</a:t>
            </a:r>
            <a:r>
              <a:rPr lang="en-US" sz="1600" dirty="0">
                <a:solidFill>
                  <a:prstClr val="white"/>
                </a:solidFill>
                <a:latin typeface="Tahoma" pitchFamily="34" charset="0"/>
                <a:ea typeface="Tahoma" pitchFamily="34" charset="0"/>
                <a:cs typeface="Tahoma" pitchFamily="34" charset="0"/>
              </a:rPr>
              <a:t> </a:t>
            </a:r>
            <a:r>
              <a:rPr lang="en-US" sz="1600" dirty="0" err="1">
                <a:solidFill>
                  <a:prstClr val="white"/>
                </a:solidFill>
                <a:latin typeface="Tahoma" pitchFamily="34" charset="0"/>
                <a:ea typeface="Tahoma" pitchFamily="34" charset="0"/>
                <a:cs typeface="Tahoma" pitchFamily="34" charset="0"/>
              </a:rPr>
              <a:t>خرسانية</a:t>
            </a:r>
            <a:r>
              <a:rPr lang="en-US" sz="1600" dirty="0">
                <a:solidFill>
                  <a:prstClr val="white"/>
                </a:solidFill>
                <a:latin typeface="Tahoma" pitchFamily="34" charset="0"/>
                <a:ea typeface="Tahoma" pitchFamily="34" charset="0"/>
                <a:cs typeface="Tahoma" pitchFamily="34" charset="0"/>
              </a:rPr>
              <a:t> </a:t>
            </a:r>
            <a:r>
              <a:rPr lang="en-US" sz="1600" dirty="0" err="1">
                <a:solidFill>
                  <a:prstClr val="white"/>
                </a:solidFill>
                <a:latin typeface="Tahoma" pitchFamily="34" charset="0"/>
                <a:ea typeface="Tahoma" pitchFamily="34" charset="0"/>
                <a:cs typeface="Tahoma" pitchFamily="34" charset="0"/>
              </a:rPr>
              <a:t>مسلحة</a:t>
            </a:r>
            <a:r>
              <a:rPr lang="en-US" sz="1600" dirty="0">
                <a:solidFill>
                  <a:prstClr val="white"/>
                </a:solidFill>
                <a:latin typeface="Tahoma" pitchFamily="34" charset="0"/>
                <a:ea typeface="Tahoma" pitchFamily="34" charset="0"/>
                <a:cs typeface="Tahoma" pitchFamily="34" charset="0"/>
              </a:rPr>
              <a:t> </a:t>
            </a:r>
            <a:r>
              <a:rPr lang="fr-FR" sz="1600" dirty="0" err="1">
                <a:solidFill>
                  <a:prstClr val="white"/>
                </a:solidFill>
                <a:latin typeface="Tahoma" pitchFamily="34" charset="0"/>
                <a:ea typeface="Tahoma" pitchFamily="34" charset="0"/>
                <a:cs typeface="Tahoma" pitchFamily="34" charset="0"/>
              </a:rPr>
              <a:t>Reinforced</a:t>
            </a:r>
            <a:r>
              <a:rPr lang="fr-FR" sz="1600" dirty="0">
                <a:solidFill>
                  <a:prstClr val="white"/>
                </a:solidFill>
                <a:latin typeface="Tahoma" pitchFamily="34" charset="0"/>
                <a:ea typeface="Tahoma" pitchFamily="34" charset="0"/>
                <a:cs typeface="Tahoma" pitchFamily="34" charset="0"/>
              </a:rPr>
              <a:t> </a:t>
            </a:r>
            <a:r>
              <a:rPr lang="fr-FR" sz="1600" dirty="0" err="1">
                <a:solidFill>
                  <a:prstClr val="white"/>
                </a:solidFill>
                <a:latin typeface="Tahoma" pitchFamily="34" charset="0"/>
                <a:ea typeface="Tahoma" pitchFamily="34" charset="0"/>
                <a:cs typeface="Tahoma" pitchFamily="34" charset="0"/>
              </a:rPr>
              <a:t>Concrete</a:t>
            </a:r>
            <a:r>
              <a:rPr lang="fr-FR" sz="1600" dirty="0">
                <a:solidFill>
                  <a:prstClr val="white"/>
                </a:solidFill>
                <a:latin typeface="Tahoma" pitchFamily="34" charset="0"/>
                <a:ea typeface="Tahoma" pitchFamily="34" charset="0"/>
                <a:cs typeface="Tahoma" pitchFamily="34" charset="0"/>
              </a:rPr>
              <a:t> Pipes </a:t>
            </a:r>
            <a:endParaRPr lang="fr-FR" sz="1600" dirty="0" smtClean="0">
              <a:solidFill>
                <a:prstClr val="white"/>
              </a:solidFill>
              <a:latin typeface="Tahoma" pitchFamily="34" charset="0"/>
              <a:ea typeface="Tahoma" pitchFamily="34" charset="0"/>
              <a:cs typeface="Tahoma" pitchFamily="34" charset="0"/>
            </a:endParaRPr>
          </a:p>
          <a:p>
            <a:pPr algn="r" rtl="1"/>
            <a:endParaRPr lang="ar-LB" sz="900" dirty="0">
              <a:solidFill>
                <a:prstClr val="white"/>
              </a:solidFill>
              <a:latin typeface="Tahoma" pitchFamily="34" charset="0"/>
              <a:ea typeface="Tahoma" pitchFamily="34" charset="0"/>
            </a:endParaRPr>
          </a:p>
          <a:p>
            <a:pPr marL="285750" indent="-285750" algn="r" rtl="1">
              <a:buFont typeface="Arial" pitchFamily="34" charset="0"/>
              <a:buChar char="•"/>
            </a:pPr>
            <a:r>
              <a:rPr lang="en-US" sz="1600" dirty="0" err="1" smtClean="0">
                <a:solidFill>
                  <a:prstClr val="white"/>
                </a:solidFill>
                <a:latin typeface="Tahoma" pitchFamily="34" charset="0"/>
                <a:ea typeface="Tahoma" pitchFamily="34" charset="0"/>
                <a:cs typeface="Tahoma" pitchFamily="34" charset="0"/>
              </a:rPr>
              <a:t>المواسير</a:t>
            </a:r>
            <a:r>
              <a:rPr lang="en-US" sz="1600" dirty="0" smtClean="0">
                <a:solidFill>
                  <a:prstClr val="white"/>
                </a:solidFill>
                <a:latin typeface="Tahoma" pitchFamily="34" charset="0"/>
                <a:ea typeface="Tahoma" pitchFamily="34" charset="0"/>
                <a:cs typeface="Tahoma" pitchFamily="34" charset="0"/>
              </a:rPr>
              <a:t> </a:t>
            </a:r>
            <a:r>
              <a:rPr lang="en-US" sz="1600" dirty="0" err="1">
                <a:solidFill>
                  <a:prstClr val="white"/>
                </a:solidFill>
                <a:latin typeface="Tahoma" pitchFamily="34" charset="0"/>
                <a:ea typeface="Tahoma" pitchFamily="34" charset="0"/>
                <a:cs typeface="Tahoma" pitchFamily="34" charset="0"/>
              </a:rPr>
              <a:t>الخرسانية</a:t>
            </a:r>
            <a:r>
              <a:rPr lang="ar-LB" sz="1600" dirty="0">
                <a:solidFill>
                  <a:prstClr val="white"/>
                </a:solidFill>
                <a:latin typeface="Tahoma" pitchFamily="34" charset="0"/>
                <a:ea typeface="Tahoma" pitchFamily="34" charset="0"/>
              </a:rPr>
              <a:t> </a:t>
            </a:r>
            <a:r>
              <a:rPr lang="fr-FR" sz="1600" dirty="0" err="1">
                <a:solidFill>
                  <a:prstClr val="white"/>
                </a:solidFill>
                <a:latin typeface="Tahoma" pitchFamily="34" charset="0"/>
                <a:ea typeface="Tahoma" pitchFamily="34" charset="0"/>
                <a:cs typeface="Tahoma" pitchFamily="34" charset="0"/>
              </a:rPr>
              <a:t>Concrete</a:t>
            </a:r>
            <a:r>
              <a:rPr lang="fr-FR" sz="1600" dirty="0">
                <a:solidFill>
                  <a:prstClr val="white"/>
                </a:solidFill>
                <a:latin typeface="Tahoma" pitchFamily="34" charset="0"/>
                <a:ea typeface="Tahoma" pitchFamily="34" charset="0"/>
                <a:cs typeface="Tahoma" pitchFamily="34" charset="0"/>
              </a:rPr>
              <a:t> </a:t>
            </a:r>
            <a:r>
              <a:rPr lang="fr-FR" sz="1600" dirty="0" err="1">
                <a:solidFill>
                  <a:prstClr val="white"/>
                </a:solidFill>
                <a:latin typeface="Tahoma" pitchFamily="34" charset="0"/>
                <a:ea typeface="Tahoma" pitchFamily="34" charset="0"/>
                <a:cs typeface="Tahoma" pitchFamily="34" charset="0"/>
              </a:rPr>
              <a:t>Culvert</a:t>
            </a:r>
            <a:r>
              <a:rPr lang="fr-FR" sz="1600" dirty="0">
                <a:solidFill>
                  <a:prstClr val="white"/>
                </a:solidFill>
                <a:latin typeface="Tahoma" pitchFamily="34" charset="0"/>
                <a:ea typeface="Tahoma" pitchFamily="34" charset="0"/>
                <a:cs typeface="Tahoma" pitchFamily="34" charset="0"/>
              </a:rPr>
              <a:t> </a:t>
            </a:r>
            <a:r>
              <a:rPr lang="fr-FR" sz="1600" dirty="0" smtClean="0">
                <a:solidFill>
                  <a:prstClr val="white"/>
                </a:solidFill>
                <a:latin typeface="Tahoma" pitchFamily="34" charset="0"/>
                <a:ea typeface="Tahoma" pitchFamily="34" charset="0"/>
                <a:cs typeface="Tahoma" pitchFamily="34" charset="0"/>
              </a:rPr>
              <a:t>Pipes</a:t>
            </a:r>
            <a:endParaRPr lang="ar-LB" sz="1600" dirty="0" smtClean="0">
              <a:solidFill>
                <a:prstClr val="white"/>
              </a:solidFill>
              <a:latin typeface="Tahoma" pitchFamily="34" charset="0"/>
              <a:ea typeface="Tahoma" pitchFamily="34" charset="0"/>
            </a:endParaRPr>
          </a:p>
          <a:p>
            <a:pPr algn="r" rtl="1"/>
            <a:endParaRPr lang="en-US" sz="900" dirty="0">
              <a:solidFill>
                <a:prstClr val="white"/>
              </a:solidFill>
              <a:latin typeface="Tahoma" pitchFamily="34" charset="0"/>
              <a:ea typeface="Tahoma" pitchFamily="34" charset="0"/>
              <a:cs typeface="Tahoma" pitchFamily="34" charset="0"/>
            </a:endParaRPr>
          </a:p>
          <a:p>
            <a:pPr marL="285750" indent="-285750" algn="r" rtl="1">
              <a:buFont typeface="Arial" pitchFamily="34" charset="0"/>
              <a:buChar char="•"/>
            </a:pPr>
            <a:r>
              <a:rPr lang="ar-SA" sz="1600" dirty="0">
                <a:solidFill>
                  <a:prstClr val="white"/>
                </a:solidFill>
                <a:latin typeface="Tahoma" pitchFamily="34" charset="0"/>
                <a:ea typeface="Tahoma" pitchFamily="34" charset="0"/>
              </a:rPr>
              <a:t>غرف التفتيش الخرسانية</a:t>
            </a:r>
            <a:r>
              <a:rPr lang="ar-LB" sz="1600" dirty="0">
                <a:solidFill>
                  <a:prstClr val="white"/>
                </a:solidFill>
                <a:latin typeface="Tahoma" pitchFamily="34" charset="0"/>
                <a:ea typeface="Tahoma" pitchFamily="34" charset="0"/>
              </a:rPr>
              <a:t> </a:t>
            </a:r>
            <a:r>
              <a:rPr lang="en-US" sz="1600" dirty="0">
                <a:solidFill>
                  <a:prstClr val="white"/>
                </a:solidFill>
                <a:latin typeface="Tahoma" pitchFamily="34" charset="0"/>
                <a:ea typeface="Tahoma" pitchFamily="34" charset="0"/>
                <a:cs typeface="Tahoma" pitchFamily="34" charset="0"/>
              </a:rPr>
              <a:t> Concrete Manholes</a:t>
            </a:r>
          </a:p>
          <a:p>
            <a:pPr algn="r" rtl="1"/>
            <a:endParaRPr lang="ar-LB" sz="900" dirty="0">
              <a:solidFill>
                <a:prstClr val="white"/>
              </a:solidFill>
              <a:latin typeface="Tahoma" pitchFamily="34" charset="0"/>
              <a:ea typeface="Tahoma" pitchFamily="34" charset="0"/>
            </a:endParaRPr>
          </a:p>
          <a:p>
            <a:pPr marL="742950" lvl="1" indent="-285750" algn="r" rtl="1">
              <a:buFont typeface="Courier New" pitchFamily="49" charset="0"/>
              <a:buChar char="o"/>
            </a:pPr>
            <a:r>
              <a:rPr lang="ar-SA" sz="1400" dirty="0">
                <a:solidFill>
                  <a:prstClr val="white"/>
                </a:solidFill>
                <a:latin typeface="Tahoma" pitchFamily="34" charset="0"/>
                <a:ea typeface="Tahoma" pitchFamily="34" charset="0"/>
              </a:rPr>
              <a:t>تفتق غرف التفتيش </a:t>
            </a:r>
            <a:r>
              <a:rPr lang="en-US" sz="1400" dirty="0">
                <a:solidFill>
                  <a:prstClr val="white"/>
                </a:solidFill>
                <a:latin typeface="Tahoma" pitchFamily="34" charset="0"/>
                <a:ea typeface="Tahoma" pitchFamily="34" charset="0"/>
                <a:cs typeface="Tahoma" pitchFamily="34" charset="0"/>
              </a:rPr>
              <a:t>Concrete Manholes </a:t>
            </a:r>
            <a:r>
              <a:rPr lang="en-US" sz="1400" dirty="0" smtClean="0">
                <a:solidFill>
                  <a:prstClr val="white"/>
                </a:solidFill>
                <a:latin typeface="Tahoma" pitchFamily="34" charset="0"/>
                <a:ea typeface="Tahoma" pitchFamily="34" charset="0"/>
                <a:cs typeface="Tahoma" pitchFamily="34" charset="0"/>
              </a:rPr>
              <a:t>Taper</a:t>
            </a:r>
            <a:endParaRPr lang="ar-LB" sz="1400" dirty="0" smtClean="0">
              <a:solidFill>
                <a:prstClr val="white"/>
              </a:solidFill>
              <a:latin typeface="Tahoma" pitchFamily="34" charset="0"/>
              <a:ea typeface="Tahoma" pitchFamily="34" charset="0"/>
            </a:endParaRPr>
          </a:p>
          <a:p>
            <a:pPr lvl="1" algn="r" rtl="1"/>
            <a:endParaRPr lang="en-US" sz="500" dirty="0">
              <a:solidFill>
                <a:prstClr val="white"/>
              </a:solidFill>
              <a:latin typeface="Tahoma" pitchFamily="34" charset="0"/>
              <a:ea typeface="Tahoma" pitchFamily="34" charset="0"/>
              <a:cs typeface="Tahoma" pitchFamily="34" charset="0"/>
            </a:endParaRPr>
          </a:p>
          <a:p>
            <a:pPr marL="742950" lvl="1" indent="-285750" algn="r" rtl="1">
              <a:buFont typeface="Courier New" pitchFamily="49" charset="0"/>
              <a:buChar char="o"/>
            </a:pPr>
            <a:r>
              <a:rPr lang="ar-SA" sz="1400" dirty="0">
                <a:solidFill>
                  <a:prstClr val="white"/>
                </a:solidFill>
                <a:latin typeface="Tahoma" pitchFamily="34" charset="0"/>
                <a:ea typeface="Tahoma" pitchFamily="34" charset="0"/>
              </a:rPr>
              <a:t>حلقة الغرفة </a:t>
            </a:r>
            <a:r>
              <a:rPr lang="en-US" sz="1400" dirty="0">
                <a:solidFill>
                  <a:prstClr val="white"/>
                </a:solidFill>
                <a:latin typeface="Tahoma" pitchFamily="34" charset="0"/>
                <a:ea typeface="Tahoma" pitchFamily="34" charset="0"/>
                <a:cs typeface="Tahoma" pitchFamily="34" charset="0"/>
              </a:rPr>
              <a:t>Chamber Ring  </a:t>
            </a:r>
            <a:endParaRPr lang="ar-LB" sz="1400" dirty="0" smtClean="0">
              <a:solidFill>
                <a:prstClr val="white"/>
              </a:solidFill>
              <a:latin typeface="Tahoma" pitchFamily="34" charset="0"/>
              <a:ea typeface="Tahoma" pitchFamily="34" charset="0"/>
            </a:endParaRPr>
          </a:p>
          <a:p>
            <a:pPr lvl="1" algn="r" rtl="1"/>
            <a:endParaRPr lang="ar-LB" sz="500" dirty="0">
              <a:solidFill>
                <a:prstClr val="white"/>
              </a:solidFill>
              <a:latin typeface="Tahoma" pitchFamily="34" charset="0"/>
              <a:ea typeface="Tahoma" pitchFamily="34" charset="0"/>
            </a:endParaRPr>
          </a:p>
          <a:p>
            <a:pPr marL="742950" lvl="1" indent="-285750" algn="r" rtl="1">
              <a:buFont typeface="Courier New" pitchFamily="49" charset="0"/>
              <a:buChar char="o"/>
            </a:pPr>
            <a:r>
              <a:rPr lang="ar-SA" sz="1400" dirty="0">
                <a:solidFill>
                  <a:prstClr val="white"/>
                </a:solidFill>
                <a:latin typeface="Tahoma" pitchFamily="34" charset="0"/>
                <a:ea typeface="Tahoma" pitchFamily="34" charset="0"/>
              </a:rPr>
              <a:t>تغطية غرف التفتيش </a:t>
            </a:r>
            <a:r>
              <a:rPr lang="en-US" sz="1400" dirty="0">
                <a:solidFill>
                  <a:prstClr val="white"/>
                </a:solidFill>
                <a:latin typeface="Tahoma" pitchFamily="34" charset="0"/>
                <a:ea typeface="Tahoma" pitchFamily="34" charset="0"/>
                <a:cs typeface="Tahoma" pitchFamily="34" charset="0"/>
              </a:rPr>
              <a:t>Manholes Cover</a:t>
            </a:r>
          </a:p>
          <a:p>
            <a:pPr lvl="1" algn="r" rtl="1"/>
            <a:endParaRPr lang="en-US" sz="900" dirty="0">
              <a:solidFill>
                <a:prstClr val="white"/>
              </a:solidFill>
              <a:latin typeface="Tahoma" pitchFamily="34" charset="0"/>
              <a:ea typeface="Tahoma" pitchFamily="34" charset="0"/>
              <a:cs typeface="Tahoma" pitchFamily="34" charset="0"/>
            </a:endParaRPr>
          </a:p>
          <a:p>
            <a:pPr marL="285750" indent="-285750" algn="r" rtl="1">
              <a:buFont typeface="Arial" pitchFamily="34" charset="0"/>
              <a:buChar char="•"/>
            </a:pPr>
            <a:r>
              <a:rPr lang="ar-SA" sz="1600" dirty="0">
                <a:solidFill>
                  <a:prstClr val="white"/>
                </a:solidFill>
                <a:latin typeface="Tahoma" pitchFamily="34" charset="0"/>
                <a:ea typeface="Tahoma" pitchFamily="34" charset="0"/>
              </a:rPr>
              <a:t>الانحناءات وتركيبات الخرسانة</a:t>
            </a:r>
            <a:r>
              <a:rPr lang="en-US" sz="1600" dirty="0">
                <a:solidFill>
                  <a:prstClr val="white"/>
                </a:solidFill>
                <a:latin typeface="Tahoma" pitchFamily="34" charset="0"/>
                <a:ea typeface="Tahoma" pitchFamily="34" charset="0"/>
                <a:cs typeface="Tahoma" pitchFamily="34" charset="0"/>
              </a:rPr>
              <a:t> </a:t>
            </a:r>
            <a:r>
              <a:rPr lang="fr-FR" sz="1600" dirty="0">
                <a:solidFill>
                  <a:prstClr val="white"/>
                </a:solidFill>
                <a:latin typeface="Tahoma" pitchFamily="34" charset="0"/>
                <a:ea typeface="Tahoma" pitchFamily="34" charset="0"/>
                <a:cs typeface="Tahoma" pitchFamily="34" charset="0"/>
              </a:rPr>
              <a:t> </a:t>
            </a:r>
            <a:r>
              <a:rPr lang="en-US" sz="1600" dirty="0">
                <a:solidFill>
                  <a:prstClr val="white"/>
                </a:solidFill>
                <a:latin typeface="Tahoma" pitchFamily="34" charset="0"/>
                <a:ea typeface="Tahoma" pitchFamily="34" charset="0"/>
                <a:cs typeface="Tahoma" pitchFamily="34" charset="0"/>
              </a:rPr>
              <a:t>Bends &amp; Concrete Fittings </a:t>
            </a:r>
            <a:endParaRPr lang="fr-FR" sz="1600" dirty="0">
              <a:solidFill>
                <a:prstClr val="white"/>
              </a:solidFill>
              <a:latin typeface="Tahoma" pitchFamily="34" charset="0"/>
              <a:ea typeface="Tahoma" pitchFamily="34" charset="0"/>
              <a:cs typeface="Tahoma" pitchFamily="34" charset="0"/>
            </a:endParaRPr>
          </a:p>
        </p:txBody>
      </p:sp>
      <p:sp>
        <p:nvSpPr>
          <p:cNvPr id="5" name="Slide Number Placeholder 4"/>
          <p:cNvSpPr>
            <a:spLocks noGrp="1"/>
          </p:cNvSpPr>
          <p:nvPr>
            <p:ph type="sldNum" sz="quarter" idx="12"/>
          </p:nvPr>
        </p:nvSpPr>
        <p:spPr>
          <a:xfrm>
            <a:off x="11367627" y="6477000"/>
            <a:ext cx="670385" cy="301752"/>
          </a:xfrm>
        </p:spPr>
        <p:txBody>
          <a:bodyPr/>
          <a:lstStyle/>
          <a:p>
            <a:fld id="{B6F15528-21DE-4FAA-801E-634DDDAF4B2B}" type="slidenum">
              <a:rPr lang="en-US" smtClean="0">
                <a:solidFill>
                  <a:prstClr val="white"/>
                </a:solidFill>
              </a:rPr>
              <a:pPr/>
              <a:t>266</a:t>
            </a:fld>
            <a:endParaRPr lang="en-US" dirty="0">
              <a:solidFill>
                <a:prstClr val="white"/>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1333" y="828723"/>
            <a:ext cx="8020479" cy="58006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86029436"/>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5212" y="859723"/>
            <a:ext cx="6771888" cy="3693319"/>
          </a:xfrm>
          <a:prstGeom prst="rect">
            <a:avLst/>
          </a:prstGeom>
          <a:noFill/>
        </p:spPr>
        <p:txBody>
          <a:bodyPr wrap="square" rtlCol="0">
            <a:spAutoFit/>
          </a:bodyPr>
          <a:lstStyle/>
          <a:p>
            <a:pPr algn="r" rtl="1"/>
            <a:r>
              <a:rPr lang="ar-LB" b="1" dirty="0" smtClean="0">
                <a:solidFill>
                  <a:prstClr val="white"/>
                </a:solidFill>
                <a:latin typeface="Tahoma" pitchFamily="34" charset="0"/>
                <a:ea typeface="Tahoma" pitchFamily="34" charset="0"/>
              </a:rPr>
              <a:t>إذا </a:t>
            </a:r>
            <a:r>
              <a:rPr lang="ar-LB" b="1" dirty="0">
                <a:solidFill>
                  <a:prstClr val="white"/>
                </a:solidFill>
                <a:latin typeface="Tahoma" pitchFamily="34" charset="0"/>
                <a:ea typeface="Tahoma" pitchFamily="34" charset="0"/>
              </a:rPr>
              <a:t>تحدثنا عن فوائد هذه المنتجات ، فيجب ذكر ما يلي:</a:t>
            </a:r>
            <a:endParaRPr lang="ar-LB" dirty="0">
              <a:solidFill>
                <a:prstClr val="white"/>
              </a:solidFill>
              <a:latin typeface="Tahoma" pitchFamily="34" charset="0"/>
              <a:ea typeface="Tahoma" pitchFamily="34" charset="0"/>
            </a:endParaRP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لديهم قابلية ضئيلة للتآكل.</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مقاومة النمو الزائد ، لأنها دائمة وخاملة ، والجدران الداخلية الخشنة لا تؤثر على السوائل التي يتم ضخها من خلال الأنابيب ؛</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مقاومة جيدة للأثر المادي</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غير منفذة للسوائل.</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مقاومة للمواد البيولوجية والكيميائية.</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لديها قوة عالية</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يتم إنتاجها بطرق تسلسلية ذات خصائص أداء مختلفة ؛</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لديها تكلفة منخفضة</a:t>
            </a:r>
            <a:r>
              <a:rPr lang="ar-LB" sz="1600" dirty="0" smtClean="0">
                <a:solidFill>
                  <a:prstClr val="white"/>
                </a:solidFill>
                <a:latin typeface="Tahoma" pitchFamily="34" charset="0"/>
                <a:ea typeface="Tahoma" pitchFamily="34" charset="0"/>
              </a:rPr>
              <a:t>.</a:t>
            </a:r>
          </a:p>
        </p:txBody>
      </p:sp>
      <p:sp>
        <p:nvSpPr>
          <p:cNvPr id="6" name="Title 1"/>
          <p:cNvSpPr>
            <a:spLocks noGrp="1"/>
          </p:cNvSpPr>
          <p:nvPr>
            <p:ph type="title"/>
          </p:nvPr>
        </p:nvSpPr>
        <p:spPr>
          <a:xfrm>
            <a:off x="609441" y="267494"/>
            <a:ext cx="10969943" cy="494506"/>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effectLst/>
                <a:latin typeface="Tahoma" pitchFamily="34" charset="0"/>
                <a:ea typeface="Tahoma" pitchFamily="34" charset="0"/>
                <a:cs typeface="Tahoma" pitchFamily="34" charset="0"/>
              </a:rPr>
              <a:t>منتجات </a:t>
            </a:r>
            <a:r>
              <a:rPr lang="en-US" sz="2400" b="1" dirty="0" err="1" smtClean="0">
                <a:effectLst/>
                <a:latin typeface="Tahoma" pitchFamily="34" charset="0"/>
                <a:ea typeface="Tahoma" pitchFamily="34" charset="0"/>
                <a:cs typeface="Tahoma" pitchFamily="34" charset="0"/>
              </a:rPr>
              <a:t>أنابيب</a:t>
            </a:r>
            <a:r>
              <a:rPr lang="en-US" sz="2400" b="1" dirty="0" smtClean="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err="1">
                <a:effectLst/>
                <a:latin typeface="Tahoma" pitchFamily="34" charset="0"/>
                <a:ea typeface="Tahoma" pitchFamily="34" charset="0"/>
                <a:cs typeface="Tahoma" pitchFamily="34" charset="0"/>
              </a:rPr>
              <a:t>Concrete</a:t>
            </a:r>
            <a:r>
              <a:rPr lang="fr-FR"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Pipes </a:t>
            </a:r>
            <a:r>
              <a:rPr lang="fr-FR" sz="2400" b="1" dirty="0" err="1" smtClean="0">
                <a:effectLst/>
                <a:latin typeface="Tahoma" pitchFamily="34" charset="0"/>
                <a:ea typeface="Tahoma" pitchFamily="34" charset="0"/>
                <a:cs typeface="Tahoma" pitchFamily="34" charset="0"/>
              </a:rPr>
              <a:t>Products</a:t>
            </a:r>
            <a:endParaRPr lang="fr-FR" sz="2400" b="1" dirty="0">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591935"/>
            <a:ext cx="12188825" cy="2213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a:xfrm>
            <a:off x="11511668" y="6503494"/>
            <a:ext cx="670385" cy="301752"/>
          </a:xfrm>
        </p:spPr>
        <p:txBody>
          <a:bodyPr/>
          <a:lstStyle/>
          <a:p>
            <a:fld id="{B6F15528-21DE-4FAA-801E-634DDDAF4B2B}" type="slidenum">
              <a:rPr lang="en-US" smtClean="0">
                <a:solidFill>
                  <a:prstClr val="black"/>
                </a:solidFill>
              </a:rPr>
              <a:pPr/>
              <a:t>267</a:t>
            </a:fld>
            <a:endParaRPr lang="en-US" dirty="0">
              <a:solidFill>
                <a:prstClr val="black"/>
              </a:solidFill>
            </a:endParaRPr>
          </a:p>
        </p:txBody>
      </p:sp>
      <p:sp>
        <p:nvSpPr>
          <p:cNvPr id="2" name="TextBox 1"/>
          <p:cNvSpPr txBox="1"/>
          <p:nvPr/>
        </p:nvSpPr>
        <p:spPr>
          <a:xfrm>
            <a:off x="760412" y="1536831"/>
            <a:ext cx="3733800" cy="2339102"/>
          </a:xfrm>
          <a:prstGeom prst="rect">
            <a:avLst/>
          </a:prstGeom>
          <a:noFill/>
        </p:spPr>
        <p:txBody>
          <a:bodyPr wrap="square" rtlCol="0">
            <a:spAutoFit/>
          </a:bodyPr>
          <a:lstStyle/>
          <a:p>
            <a:pPr algn="r" rtl="1"/>
            <a:r>
              <a:rPr lang="ar-LB" sz="1600" b="1" dirty="0">
                <a:solidFill>
                  <a:prstClr val="white"/>
                </a:solidFill>
              </a:rPr>
              <a:t>بالإضافة إلى المزايا ، هناك أيضًا عيوب:</a:t>
            </a:r>
          </a:p>
          <a:p>
            <a:pPr marL="285750" indent="-285750" algn="r" rtl="1">
              <a:lnSpc>
                <a:spcPct val="150000"/>
              </a:lnSpc>
              <a:buFont typeface="Arial" pitchFamily="34" charset="0"/>
              <a:buChar char="•"/>
            </a:pPr>
            <a:r>
              <a:rPr lang="ar-LB" sz="1600" dirty="0">
                <a:solidFill>
                  <a:prstClr val="white"/>
                </a:solidFill>
              </a:rPr>
              <a:t>كتلة كبيرة</a:t>
            </a:r>
          </a:p>
          <a:p>
            <a:pPr marL="285750" indent="-285750" algn="r" rtl="1">
              <a:lnSpc>
                <a:spcPct val="150000"/>
              </a:lnSpc>
              <a:buFont typeface="Arial" pitchFamily="34" charset="0"/>
              <a:buChar char="•"/>
            </a:pPr>
            <a:r>
              <a:rPr lang="ar-LB" sz="1600" dirty="0">
                <a:solidFill>
                  <a:prstClr val="white"/>
                </a:solidFill>
              </a:rPr>
              <a:t>لا يتم استبعاد التآكل ، والذي يسبب ترسب الخرسانة والنمو وتخفيف الجدران.</a:t>
            </a:r>
          </a:p>
          <a:p>
            <a:pPr algn="r" rtl="1"/>
            <a:endParaRPr lang="fr-FR" sz="1600" dirty="0">
              <a:solidFill>
                <a:prstClr val="white"/>
              </a:solidFill>
            </a:endParaRPr>
          </a:p>
        </p:txBody>
      </p:sp>
    </p:spTree>
    <p:extLst>
      <p:ext uri="{BB962C8B-B14F-4D97-AF65-F5344CB8AC3E}">
        <p14:creationId xmlns:p14="http://schemas.microsoft.com/office/powerpoint/2010/main" xmlns="" val="100239620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42203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sp>
        <p:nvSpPr>
          <p:cNvPr id="5" name="TextBox 4"/>
          <p:cNvSpPr txBox="1"/>
          <p:nvPr/>
        </p:nvSpPr>
        <p:spPr>
          <a:xfrm>
            <a:off x="135432" y="580292"/>
            <a:ext cx="7042432" cy="338554"/>
          </a:xfrm>
          <a:prstGeom prst="rect">
            <a:avLst/>
          </a:prstGeom>
          <a:noFill/>
        </p:spPr>
        <p:txBody>
          <a:bodyPr wrap="square" rtlCol="0">
            <a:spAutoFit/>
          </a:bodyPr>
          <a:lstStyle/>
          <a:p>
            <a:r>
              <a:rPr lang="fr-FR" sz="1600" b="1" dirty="0" err="1">
                <a:solidFill>
                  <a:prstClr val="white"/>
                </a:solidFill>
                <a:latin typeface="Tahoma" pitchFamily="34" charset="0"/>
                <a:ea typeface="Tahoma" pitchFamily="34" charset="0"/>
                <a:cs typeface="Tahoma" pitchFamily="34" charset="0"/>
              </a:rPr>
              <a:t>Concrete</a:t>
            </a:r>
            <a:r>
              <a:rPr lang="fr-FR" sz="1600" b="1" dirty="0">
                <a:solidFill>
                  <a:prstClr val="white"/>
                </a:solidFill>
                <a:latin typeface="Tahoma" pitchFamily="34" charset="0"/>
                <a:ea typeface="Tahoma" pitchFamily="34" charset="0"/>
                <a:cs typeface="Tahoma" pitchFamily="34" charset="0"/>
              </a:rPr>
              <a:t> or PVC </a:t>
            </a:r>
            <a:r>
              <a:rPr lang="fr-FR" sz="1600" b="1" dirty="0" smtClean="0">
                <a:solidFill>
                  <a:prstClr val="white"/>
                </a:solidFill>
                <a:latin typeface="Tahoma" pitchFamily="34" charset="0"/>
                <a:ea typeface="Tahoma" pitchFamily="34" charset="0"/>
                <a:cs typeface="Tahoma" pitchFamily="34" charset="0"/>
              </a:rPr>
              <a:t>Connections</a:t>
            </a:r>
            <a:endParaRPr lang="en-US" sz="1600" dirty="0">
              <a:solidFill>
                <a:prstClr val="white"/>
              </a:solidFill>
              <a:latin typeface="Tahoma" pitchFamily="34" charset="0"/>
              <a:ea typeface="Tahoma" pitchFamily="34" charset="0"/>
              <a:cs typeface="Tahoma" pitchFamily="34" charset="0"/>
            </a:endParaRPr>
          </a:p>
        </p:txBody>
      </p:sp>
      <p:pic>
        <p:nvPicPr>
          <p:cNvPr id="6" name="Picture 5"/>
          <p:cNvPicPr/>
          <p:nvPr/>
        </p:nvPicPr>
        <p:blipFill>
          <a:blip r:embed="rId3" cstate="print"/>
          <a:stretch>
            <a:fillRect/>
          </a:stretch>
        </p:blipFill>
        <p:spPr>
          <a:xfrm>
            <a:off x="1583232" y="961292"/>
            <a:ext cx="8778380" cy="2162908"/>
          </a:xfrm>
          <a:prstGeom prst="rect">
            <a:avLst/>
          </a:prstGeom>
        </p:spPr>
      </p:pic>
      <p:pic>
        <p:nvPicPr>
          <p:cNvPr id="7" name="Picture 6"/>
          <p:cNvPicPr/>
          <p:nvPr/>
        </p:nvPicPr>
        <p:blipFill>
          <a:blip r:embed="rId4" cstate="print"/>
          <a:stretch>
            <a:fillRect/>
          </a:stretch>
        </p:blipFill>
        <p:spPr>
          <a:xfrm>
            <a:off x="1583232" y="3165231"/>
            <a:ext cx="8778380" cy="3692769"/>
          </a:xfrm>
          <a:prstGeom prst="rect">
            <a:avLst/>
          </a:prstGeom>
        </p:spPr>
      </p:pic>
      <p:sp>
        <p:nvSpPr>
          <p:cNvPr id="3" name="Slide Number Placeholder 2"/>
          <p:cNvSpPr>
            <a:spLocks noGrp="1"/>
          </p:cNvSpPr>
          <p:nvPr>
            <p:ph type="sldNum" sz="quarter" idx="12"/>
          </p:nvPr>
        </p:nvSpPr>
        <p:spPr>
          <a:xfrm>
            <a:off x="11383008" y="6477000"/>
            <a:ext cx="670385" cy="301752"/>
          </a:xfrm>
        </p:spPr>
        <p:txBody>
          <a:bodyPr/>
          <a:lstStyle/>
          <a:p>
            <a:fld id="{B6F15528-21DE-4FAA-801E-634DDDAF4B2B}" type="slidenum">
              <a:rPr lang="en-US" smtClean="0">
                <a:solidFill>
                  <a:prstClr val="white"/>
                </a:solidFill>
              </a:rPr>
              <a:pPr/>
              <a:t>268</a:t>
            </a:fld>
            <a:endParaRPr lang="en-US" dirty="0">
              <a:solidFill>
                <a:prstClr val="white"/>
              </a:solidFill>
            </a:endParaRPr>
          </a:p>
        </p:txBody>
      </p:sp>
    </p:spTree>
    <p:extLst>
      <p:ext uri="{BB962C8B-B14F-4D97-AF65-F5344CB8AC3E}">
        <p14:creationId xmlns:p14="http://schemas.microsoft.com/office/powerpoint/2010/main" xmlns="" val="857747024"/>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76200"/>
            <a:ext cx="10969943" cy="474784"/>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pic>
        <p:nvPicPr>
          <p:cNvPr id="8" name="Picture 7"/>
          <p:cNvPicPr/>
          <p:nvPr/>
        </p:nvPicPr>
        <p:blipFill>
          <a:blip r:embed="rId3" cstate="print"/>
          <a:stretch>
            <a:fillRect/>
          </a:stretch>
        </p:blipFill>
        <p:spPr>
          <a:xfrm>
            <a:off x="1811831" y="633046"/>
            <a:ext cx="8549780" cy="2959931"/>
          </a:xfrm>
          <a:prstGeom prst="rect">
            <a:avLst/>
          </a:prstGeom>
        </p:spPr>
      </p:pic>
      <p:pic>
        <p:nvPicPr>
          <p:cNvPr id="9" name="Picture 8"/>
          <p:cNvPicPr/>
          <p:nvPr/>
        </p:nvPicPr>
        <p:blipFill>
          <a:blip r:embed="rId4" cstate="print"/>
          <a:stretch>
            <a:fillRect/>
          </a:stretch>
        </p:blipFill>
        <p:spPr>
          <a:xfrm>
            <a:off x="1825980" y="3698485"/>
            <a:ext cx="8535632" cy="1371600"/>
          </a:xfrm>
          <a:prstGeom prst="rect">
            <a:avLst/>
          </a:prstGeom>
        </p:spPr>
      </p:pic>
      <p:pic>
        <p:nvPicPr>
          <p:cNvPr id="10" name="Picture 9"/>
          <p:cNvPicPr/>
          <p:nvPr/>
        </p:nvPicPr>
        <p:blipFill>
          <a:blip r:embed="rId5" cstate="print"/>
          <a:stretch>
            <a:fillRect/>
          </a:stretch>
        </p:blipFill>
        <p:spPr>
          <a:xfrm>
            <a:off x="1811830" y="5169877"/>
            <a:ext cx="8549782" cy="1529862"/>
          </a:xfrm>
          <a:prstGeom prst="rect">
            <a:avLst/>
          </a:prstGeom>
        </p:spPr>
      </p:pic>
      <p:sp>
        <p:nvSpPr>
          <p:cNvPr id="3" name="Slide Number Placeholder 2"/>
          <p:cNvSpPr>
            <a:spLocks noGrp="1"/>
          </p:cNvSpPr>
          <p:nvPr>
            <p:ph type="sldNum" sz="quarter" idx="12"/>
          </p:nvPr>
        </p:nvSpPr>
        <p:spPr>
          <a:xfrm>
            <a:off x="11443827" y="6477000"/>
            <a:ext cx="670385" cy="301752"/>
          </a:xfrm>
        </p:spPr>
        <p:txBody>
          <a:bodyPr/>
          <a:lstStyle/>
          <a:p>
            <a:fld id="{B6F15528-21DE-4FAA-801E-634DDDAF4B2B}" type="slidenum">
              <a:rPr lang="en-US" smtClean="0">
                <a:solidFill>
                  <a:prstClr val="white"/>
                </a:solidFill>
              </a:rPr>
              <a:pPr/>
              <a:t>269</a:t>
            </a:fld>
            <a:endParaRPr lang="en-US" dirty="0">
              <a:solidFill>
                <a:prstClr val="white"/>
              </a:solidFill>
            </a:endParaRPr>
          </a:p>
        </p:txBody>
      </p:sp>
    </p:spTree>
    <p:extLst>
      <p:ext uri="{BB962C8B-B14F-4D97-AF65-F5344CB8AC3E}">
        <p14:creationId xmlns:p14="http://schemas.microsoft.com/office/powerpoint/2010/main" xmlns="" val="38617344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27</a:t>
            </a:fld>
            <a:endParaRPr lang="en-US">
              <a:solidFill>
                <a:prstClr val="black"/>
              </a:solidFill>
            </a:endParaRPr>
          </a:p>
        </p:txBody>
      </p:sp>
      <p:sp>
        <p:nvSpPr>
          <p:cNvPr id="2" name="Title 1"/>
          <p:cNvSpPr>
            <a:spLocks noGrp="1"/>
          </p:cNvSpPr>
          <p:nvPr>
            <p:ph type="title"/>
          </p:nvPr>
        </p:nvSpPr>
        <p:spPr>
          <a:xfrm>
            <a:off x="227012" y="228600"/>
            <a:ext cx="11579384" cy="838200"/>
          </a:xfrm>
        </p:spPr>
        <p:txBody>
          <a:bodyPr>
            <a:normAutofit/>
          </a:bodyPr>
          <a:lstStyle/>
          <a:p>
            <a:pPr algn="r" rtl="1"/>
            <a:r>
              <a:rPr lang="ar-SA" sz="4000" b="1" dirty="0">
                <a:effectLst/>
              </a:rPr>
              <a:t>نموذج </a:t>
            </a:r>
            <a:r>
              <a:rPr lang="ar-SA" sz="4000" b="1" dirty="0" smtClean="0">
                <a:effectLst/>
              </a:rPr>
              <a:t>لل</a:t>
            </a:r>
            <a:r>
              <a:rPr lang="ar-SY" sz="4000" b="1" dirty="0" smtClean="0">
                <a:effectLst/>
              </a:rPr>
              <a:t>ربا</a:t>
            </a:r>
            <a:endParaRPr lang="fr-FR" sz="4000" b="1" dirty="0"/>
          </a:p>
        </p:txBody>
      </p:sp>
      <p:pic>
        <p:nvPicPr>
          <p:cNvPr id="5" name="Pictur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612" y="143510"/>
            <a:ext cx="11963400" cy="6181090"/>
          </a:xfrm>
          <a:prstGeom prst="rect">
            <a:avLst/>
          </a:prstGeom>
          <a:noFill/>
          <a:ln>
            <a:noFill/>
          </a:ln>
        </p:spPr>
      </p:pic>
    </p:spTree>
    <p:extLst>
      <p:ext uri="{BB962C8B-B14F-4D97-AF65-F5344CB8AC3E}">
        <p14:creationId xmlns:p14="http://schemas.microsoft.com/office/powerpoint/2010/main" xmlns="" val="318058430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58615"/>
            <a:ext cx="10969943" cy="474785"/>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pic>
        <p:nvPicPr>
          <p:cNvPr id="6" name="Picture 5"/>
          <p:cNvPicPr/>
          <p:nvPr/>
        </p:nvPicPr>
        <p:blipFill>
          <a:blip r:embed="rId3" cstate="print"/>
          <a:stretch>
            <a:fillRect/>
          </a:stretch>
        </p:blipFill>
        <p:spPr>
          <a:xfrm>
            <a:off x="1202232" y="627185"/>
            <a:ext cx="9692780" cy="3411415"/>
          </a:xfrm>
          <a:prstGeom prst="rect">
            <a:avLst/>
          </a:prstGeom>
        </p:spPr>
      </p:pic>
      <p:pic>
        <p:nvPicPr>
          <p:cNvPr id="7" name="Picture 6"/>
          <p:cNvPicPr/>
          <p:nvPr/>
        </p:nvPicPr>
        <p:blipFill>
          <a:blip r:embed="rId4" cstate="print"/>
          <a:stretch>
            <a:fillRect/>
          </a:stretch>
        </p:blipFill>
        <p:spPr>
          <a:xfrm>
            <a:off x="1202232" y="4044462"/>
            <a:ext cx="9692780" cy="2813538"/>
          </a:xfrm>
          <a:prstGeom prst="rect">
            <a:avLst/>
          </a:prstGeom>
        </p:spPr>
      </p:pic>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270</a:t>
            </a:fld>
            <a:endParaRPr lang="en-US">
              <a:solidFill>
                <a:prstClr val="white"/>
              </a:solidFill>
            </a:endParaRPr>
          </a:p>
        </p:txBody>
      </p:sp>
    </p:spTree>
    <p:extLst>
      <p:ext uri="{BB962C8B-B14F-4D97-AF65-F5344CB8AC3E}">
        <p14:creationId xmlns:p14="http://schemas.microsoft.com/office/powerpoint/2010/main" xmlns="" val="2018629075"/>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474784"/>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pic>
        <p:nvPicPr>
          <p:cNvPr id="8" name="Picture 7"/>
          <p:cNvPicPr/>
          <p:nvPr/>
        </p:nvPicPr>
        <p:blipFill>
          <a:blip r:embed="rId3" cstate="print"/>
          <a:stretch>
            <a:fillRect/>
          </a:stretch>
        </p:blipFill>
        <p:spPr>
          <a:xfrm>
            <a:off x="1413863" y="732692"/>
            <a:ext cx="9404949" cy="2848708"/>
          </a:xfrm>
          <a:prstGeom prst="rect">
            <a:avLst/>
          </a:prstGeom>
        </p:spPr>
      </p:pic>
      <p:pic>
        <p:nvPicPr>
          <p:cNvPr id="2050" name="Picture 4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6412" y="3730569"/>
            <a:ext cx="5867400" cy="841431"/>
          </a:xfrm>
          <a:prstGeom prst="rect">
            <a:avLst/>
          </a:prstGeom>
          <a:noFill/>
          <a:extLst>
            <a:ext uri="{909E8E84-426E-40DD-AFC4-6F175D3DCCD1}">
              <a14:hiddenFill xmlns:a14="http://schemas.microsoft.com/office/drawing/2010/main" xmlns="">
                <a:solidFill>
                  <a:srgbClr val="FFFFFF"/>
                </a:solidFill>
              </a14:hiddenFill>
            </a:ext>
          </a:extLst>
        </p:spPr>
      </p:pic>
      <p:pic>
        <p:nvPicPr>
          <p:cNvPr id="2049" name="Picture 4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78432" y="4730262"/>
            <a:ext cx="9540380" cy="189913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4"/>
          <p:cNvSpPr>
            <a:spLocks noChangeArrowheads="1"/>
          </p:cNvSpPr>
          <p:nvPr/>
        </p:nvSpPr>
        <p:spPr bwMode="auto">
          <a:xfrm>
            <a:off x="0" y="1022079"/>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5" name="Slide Number Placeholder 4"/>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271</a:t>
            </a:fld>
            <a:endParaRPr lang="en-US">
              <a:solidFill>
                <a:prstClr val="white"/>
              </a:solidFill>
            </a:endParaRPr>
          </a:p>
        </p:txBody>
      </p:sp>
    </p:spTree>
    <p:extLst>
      <p:ext uri="{BB962C8B-B14F-4D97-AF65-F5344CB8AC3E}">
        <p14:creationId xmlns:p14="http://schemas.microsoft.com/office/powerpoint/2010/main" xmlns="" val="2777588092"/>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474785"/>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sp>
        <p:nvSpPr>
          <p:cNvPr id="4" name="Rectangle 4"/>
          <p:cNvSpPr>
            <a:spLocks noChangeArrowheads="1"/>
          </p:cNvSpPr>
          <p:nvPr/>
        </p:nvSpPr>
        <p:spPr bwMode="auto">
          <a:xfrm>
            <a:off x="0" y="1022079"/>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pic>
        <p:nvPicPr>
          <p:cNvPr id="9" name="Picture 8"/>
          <p:cNvPicPr/>
          <p:nvPr/>
        </p:nvPicPr>
        <p:blipFill>
          <a:blip r:embed="rId2" cstate="print"/>
          <a:stretch>
            <a:fillRect/>
          </a:stretch>
        </p:blipFill>
        <p:spPr>
          <a:xfrm>
            <a:off x="1718663" y="778559"/>
            <a:ext cx="8642949" cy="3107641"/>
          </a:xfrm>
          <a:prstGeom prst="rect">
            <a:avLst/>
          </a:prstGeom>
        </p:spPr>
      </p:pic>
      <p:pic>
        <p:nvPicPr>
          <p:cNvPr id="3074" name="Picture 5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71839" y="3962400"/>
            <a:ext cx="5941973" cy="1216861"/>
          </a:xfrm>
          <a:prstGeom prst="rect">
            <a:avLst/>
          </a:prstGeom>
          <a:noFill/>
          <a:extLst>
            <a:ext uri="{909E8E84-426E-40DD-AFC4-6F175D3DCCD1}">
              <a14:hiddenFill xmlns:a14="http://schemas.microsoft.com/office/drawing/2010/main" xmlns="">
                <a:solidFill>
                  <a:srgbClr val="FFFFFF"/>
                </a:solidFill>
              </a14:hiddenFill>
            </a:ext>
          </a:extLst>
        </p:spPr>
      </p:pic>
      <p:pic>
        <p:nvPicPr>
          <p:cNvPr id="3073" name="Picture 5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90063" y="5257800"/>
            <a:ext cx="8642949" cy="135401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
          <p:cNvSpPr>
            <a:spLocks noChangeArrowheads="1"/>
          </p:cNvSpPr>
          <p:nvPr/>
        </p:nvSpPr>
        <p:spPr bwMode="auto">
          <a:xfrm>
            <a:off x="0" y="1411138"/>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7" name="Rectangle 5"/>
          <p:cNvSpPr>
            <a:spLocks noChangeArrowheads="1"/>
          </p:cNvSpPr>
          <p:nvPr/>
        </p:nvSpPr>
        <p:spPr bwMode="auto">
          <a:xfrm>
            <a:off x="0" y="212331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8" name="Slide Number Placeholder 7"/>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272</a:t>
            </a:fld>
            <a:endParaRPr lang="en-US">
              <a:solidFill>
                <a:prstClr val="white"/>
              </a:solidFill>
            </a:endParaRPr>
          </a:p>
        </p:txBody>
      </p:sp>
    </p:spTree>
    <p:extLst>
      <p:ext uri="{BB962C8B-B14F-4D97-AF65-F5344CB8AC3E}">
        <p14:creationId xmlns:p14="http://schemas.microsoft.com/office/powerpoint/2010/main" xmlns="" val="1219283252"/>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461596"/>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sp>
        <p:nvSpPr>
          <p:cNvPr id="4" name="Rectangle 4"/>
          <p:cNvSpPr>
            <a:spLocks noChangeArrowheads="1"/>
          </p:cNvSpPr>
          <p:nvPr/>
        </p:nvSpPr>
        <p:spPr bwMode="auto">
          <a:xfrm>
            <a:off x="0" y="1022079"/>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6" name="Rectangle 4"/>
          <p:cNvSpPr>
            <a:spLocks noChangeArrowheads="1"/>
          </p:cNvSpPr>
          <p:nvPr/>
        </p:nvSpPr>
        <p:spPr bwMode="auto">
          <a:xfrm>
            <a:off x="0" y="1411138"/>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7" name="Rectangle 5"/>
          <p:cNvSpPr>
            <a:spLocks noChangeArrowheads="1"/>
          </p:cNvSpPr>
          <p:nvPr/>
        </p:nvSpPr>
        <p:spPr bwMode="auto">
          <a:xfrm>
            <a:off x="0" y="212331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pic>
        <p:nvPicPr>
          <p:cNvPr id="4098" name="Picture 5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27211" y="747346"/>
            <a:ext cx="7467601" cy="1639766"/>
          </a:xfrm>
          <a:prstGeom prst="rect">
            <a:avLst/>
          </a:prstGeom>
          <a:noFill/>
          <a:extLst>
            <a:ext uri="{909E8E84-426E-40DD-AFC4-6F175D3DCCD1}">
              <a14:hiddenFill xmlns:a14="http://schemas.microsoft.com/office/drawing/2010/main" xmlns="">
                <a:solidFill>
                  <a:srgbClr val="FFFFFF"/>
                </a:solidFill>
              </a14:hiddenFill>
            </a:ext>
          </a:extLst>
        </p:spPr>
      </p:pic>
      <p:pic>
        <p:nvPicPr>
          <p:cNvPr id="4097" name="Picture 5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17612" y="2438400"/>
            <a:ext cx="8686800" cy="253218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4"/>
          <p:cNvSpPr>
            <a:spLocks noChangeArrowheads="1"/>
          </p:cNvSpPr>
          <p:nvPr/>
        </p:nvSpPr>
        <p:spPr bwMode="auto">
          <a:xfrm>
            <a:off x="0" y="220244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11" name="Rectangle 5"/>
          <p:cNvSpPr>
            <a:spLocks noChangeArrowheads="1"/>
          </p:cNvSpPr>
          <p:nvPr/>
        </p:nvSpPr>
        <p:spPr bwMode="auto">
          <a:xfrm>
            <a:off x="0" y="452361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pic>
        <p:nvPicPr>
          <p:cNvPr id="16" name="Picture 15"/>
          <p:cNvPicPr/>
          <p:nvPr/>
        </p:nvPicPr>
        <p:blipFill>
          <a:blip r:embed="rId5" cstate="print"/>
          <a:stretch>
            <a:fillRect/>
          </a:stretch>
        </p:blipFill>
        <p:spPr>
          <a:xfrm>
            <a:off x="1217612" y="5029200"/>
            <a:ext cx="8686800" cy="1688123"/>
          </a:xfrm>
          <a:prstGeom prst="rect">
            <a:avLst/>
          </a:prstGeom>
        </p:spPr>
      </p:pic>
      <p:sp>
        <p:nvSpPr>
          <p:cNvPr id="9" name="Slide Number Placeholder 8"/>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273</a:t>
            </a:fld>
            <a:endParaRPr lang="en-US">
              <a:solidFill>
                <a:prstClr val="white"/>
              </a:solidFill>
            </a:endParaRPr>
          </a:p>
        </p:txBody>
      </p:sp>
    </p:spTree>
    <p:extLst>
      <p:ext uri="{BB962C8B-B14F-4D97-AF65-F5344CB8AC3E}">
        <p14:creationId xmlns:p14="http://schemas.microsoft.com/office/powerpoint/2010/main" xmlns="" val="3198519033"/>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398662"/>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sp>
        <p:nvSpPr>
          <p:cNvPr id="4" name="Rectangle 4"/>
          <p:cNvSpPr>
            <a:spLocks noChangeArrowheads="1"/>
          </p:cNvSpPr>
          <p:nvPr/>
        </p:nvSpPr>
        <p:spPr bwMode="auto">
          <a:xfrm>
            <a:off x="0" y="1022079"/>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6" name="Rectangle 4"/>
          <p:cNvSpPr>
            <a:spLocks noChangeArrowheads="1"/>
          </p:cNvSpPr>
          <p:nvPr/>
        </p:nvSpPr>
        <p:spPr bwMode="auto">
          <a:xfrm>
            <a:off x="0" y="1411138"/>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9" name="TextBox 8"/>
          <p:cNvSpPr txBox="1"/>
          <p:nvPr/>
        </p:nvSpPr>
        <p:spPr>
          <a:xfrm>
            <a:off x="270863" y="697468"/>
            <a:ext cx="8532178" cy="369332"/>
          </a:xfrm>
          <a:prstGeom prst="rect">
            <a:avLst/>
          </a:prstGeom>
          <a:noFill/>
        </p:spPr>
        <p:txBody>
          <a:bodyPr wrap="square" rtlCol="0">
            <a:spAutoFit/>
          </a:bodyPr>
          <a:lstStyle/>
          <a:p>
            <a:r>
              <a:rPr lang="en-US" b="1" dirty="0">
                <a:solidFill>
                  <a:prstClr val="white"/>
                </a:solidFill>
                <a:latin typeface="Tahoma" pitchFamily="34" charset="0"/>
                <a:ea typeface="Tahoma" pitchFamily="34" charset="0"/>
                <a:cs typeface="Tahoma" pitchFamily="34" charset="0"/>
              </a:rPr>
              <a:t>Maintenance Hole Estimate </a:t>
            </a:r>
            <a:r>
              <a:rPr lang="en-US" b="1" dirty="0" smtClean="0">
                <a:solidFill>
                  <a:prstClr val="white"/>
                </a:solidFill>
                <a:latin typeface="Tahoma" pitchFamily="34" charset="0"/>
                <a:ea typeface="Tahoma" pitchFamily="34" charset="0"/>
                <a:cs typeface="Tahoma" pitchFamily="34" charset="0"/>
              </a:rPr>
              <a:t>Sheet</a:t>
            </a:r>
            <a:endParaRPr lang="en-US" b="1" dirty="0">
              <a:solidFill>
                <a:prstClr val="white"/>
              </a:solidFill>
              <a:latin typeface="Tahoma" pitchFamily="34" charset="0"/>
              <a:ea typeface="Tahoma" pitchFamily="34" charset="0"/>
              <a:cs typeface="Tahoma" pitchFamily="34" charset="0"/>
            </a:endParaRPr>
          </a:p>
        </p:txBody>
      </p:sp>
      <p:pic>
        <p:nvPicPr>
          <p:cNvPr id="15" name="Picture 14"/>
          <p:cNvPicPr/>
          <p:nvPr/>
        </p:nvPicPr>
        <p:blipFill>
          <a:blip r:embed="rId3" cstate="print"/>
          <a:stretch>
            <a:fillRect/>
          </a:stretch>
        </p:blipFill>
        <p:spPr>
          <a:xfrm>
            <a:off x="836612" y="1159705"/>
            <a:ext cx="4800600" cy="5622095"/>
          </a:xfrm>
          <a:prstGeom prst="rect">
            <a:avLst/>
          </a:prstGeom>
        </p:spPr>
      </p:pic>
      <p:pic>
        <p:nvPicPr>
          <p:cNvPr id="17" name="Picture 16"/>
          <p:cNvPicPr/>
          <p:nvPr/>
        </p:nvPicPr>
        <p:blipFill>
          <a:blip r:embed="rId4" cstate="print"/>
          <a:stretch>
            <a:fillRect/>
          </a:stretch>
        </p:blipFill>
        <p:spPr>
          <a:xfrm>
            <a:off x="6170612" y="1172308"/>
            <a:ext cx="4572000" cy="4009292"/>
          </a:xfrm>
          <a:prstGeom prst="rect">
            <a:avLst/>
          </a:prstGeom>
        </p:spPr>
      </p:pic>
      <p:sp>
        <p:nvSpPr>
          <p:cNvPr id="7" name="Slide Number Placeholder 6"/>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274</a:t>
            </a:fld>
            <a:endParaRPr lang="en-US">
              <a:solidFill>
                <a:prstClr val="white"/>
              </a:solidFill>
            </a:endParaRPr>
          </a:p>
        </p:txBody>
      </p:sp>
    </p:spTree>
    <p:extLst>
      <p:ext uri="{BB962C8B-B14F-4D97-AF65-F5344CB8AC3E}">
        <p14:creationId xmlns:p14="http://schemas.microsoft.com/office/powerpoint/2010/main" xmlns="" val="2436700842"/>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50417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sp>
        <p:nvSpPr>
          <p:cNvPr id="9" name="TextBox 8"/>
          <p:cNvSpPr txBox="1"/>
          <p:nvPr/>
        </p:nvSpPr>
        <p:spPr>
          <a:xfrm>
            <a:off x="270863" y="773668"/>
            <a:ext cx="8532178" cy="369332"/>
          </a:xfrm>
          <a:prstGeom prst="rect">
            <a:avLst/>
          </a:prstGeom>
          <a:noFill/>
        </p:spPr>
        <p:txBody>
          <a:bodyPr wrap="square" rtlCol="0">
            <a:spAutoFit/>
          </a:bodyPr>
          <a:lstStyle/>
          <a:p>
            <a:r>
              <a:rPr lang="en-US" b="1" dirty="0">
                <a:solidFill>
                  <a:prstClr val="white"/>
                </a:solidFill>
                <a:latin typeface="Tahoma" pitchFamily="34" charset="0"/>
                <a:ea typeface="Tahoma" pitchFamily="34" charset="0"/>
                <a:cs typeface="Tahoma" pitchFamily="34" charset="0"/>
              </a:rPr>
              <a:t>Maintenance Hole Estimate </a:t>
            </a:r>
            <a:r>
              <a:rPr lang="en-US" b="1" dirty="0" smtClean="0">
                <a:solidFill>
                  <a:prstClr val="white"/>
                </a:solidFill>
                <a:latin typeface="Tahoma" pitchFamily="34" charset="0"/>
                <a:ea typeface="Tahoma" pitchFamily="34" charset="0"/>
                <a:cs typeface="Tahoma" pitchFamily="34" charset="0"/>
              </a:rPr>
              <a:t>Sheet</a:t>
            </a:r>
            <a:endParaRPr lang="en-US" b="1" dirty="0">
              <a:solidFill>
                <a:prstClr val="white"/>
              </a:solidFill>
              <a:latin typeface="Tahoma" pitchFamily="34" charset="0"/>
              <a:ea typeface="Tahoma" pitchFamily="34" charset="0"/>
              <a:cs typeface="Tahoma" pitchFamily="34" charset="0"/>
            </a:endParaRPr>
          </a:p>
        </p:txBody>
      </p:sp>
      <p:pic>
        <p:nvPicPr>
          <p:cNvPr id="5122" name="Picture 6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3786" y="1132906"/>
            <a:ext cx="5804426" cy="5648894"/>
          </a:xfrm>
          <a:prstGeom prst="rect">
            <a:avLst/>
          </a:prstGeom>
          <a:noFill/>
          <a:extLst>
            <a:ext uri="{909E8E84-426E-40DD-AFC4-6F175D3DCCD1}">
              <a14:hiddenFill xmlns:a14="http://schemas.microsoft.com/office/drawing/2010/main" xmlns="">
                <a:solidFill>
                  <a:srgbClr val="FFFFFF"/>
                </a:solidFill>
              </a14:hiddenFill>
            </a:ext>
          </a:extLst>
        </p:spPr>
      </p:pic>
      <p:pic>
        <p:nvPicPr>
          <p:cNvPr id="5121" name="Picture 6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70612" y="1132906"/>
            <a:ext cx="5838387" cy="5648894"/>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275</a:t>
            </a:fld>
            <a:endParaRPr lang="en-US">
              <a:solidFill>
                <a:prstClr val="white"/>
              </a:solidFill>
            </a:endParaRPr>
          </a:p>
        </p:txBody>
      </p:sp>
    </p:spTree>
    <p:extLst>
      <p:ext uri="{BB962C8B-B14F-4D97-AF65-F5344CB8AC3E}">
        <p14:creationId xmlns:p14="http://schemas.microsoft.com/office/powerpoint/2010/main" xmlns="" val="3617570497"/>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451338"/>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8"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9" name="TextBox 8"/>
          <p:cNvSpPr txBox="1"/>
          <p:nvPr/>
        </p:nvSpPr>
        <p:spPr>
          <a:xfrm>
            <a:off x="534034" y="914400"/>
            <a:ext cx="8532178" cy="369332"/>
          </a:xfrm>
          <a:prstGeom prst="rect">
            <a:avLst/>
          </a:prstGeom>
          <a:noFill/>
        </p:spPr>
        <p:txBody>
          <a:bodyPr wrap="square" rtlCol="0">
            <a:spAutoFit/>
          </a:bodyPr>
          <a:lstStyle/>
          <a:p>
            <a:r>
              <a:rPr lang="en-US" b="1" dirty="0">
                <a:solidFill>
                  <a:prstClr val="white"/>
                </a:solidFill>
                <a:latin typeface="Tahoma" pitchFamily="34" charset="0"/>
                <a:ea typeface="Tahoma" pitchFamily="34" charset="0"/>
                <a:cs typeface="Tahoma" pitchFamily="34" charset="0"/>
              </a:rPr>
              <a:t>Maintenance Hole Estimate </a:t>
            </a:r>
            <a:r>
              <a:rPr lang="en-US" b="1" dirty="0" smtClean="0">
                <a:solidFill>
                  <a:prstClr val="white"/>
                </a:solidFill>
                <a:latin typeface="Tahoma" pitchFamily="34" charset="0"/>
                <a:ea typeface="Tahoma" pitchFamily="34" charset="0"/>
                <a:cs typeface="Tahoma" pitchFamily="34" charset="0"/>
              </a:rPr>
              <a:t>Sheet</a:t>
            </a:r>
            <a:endParaRPr lang="en-US" b="1" dirty="0">
              <a:solidFill>
                <a:prstClr val="white"/>
              </a:solidFill>
              <a:latin typeface="Tahoma" pitchFamily="34" charset="0"/>
              <a:ea typeface="Tahoma" pitchFamily="34" charset="0"/>
              <a:cs typeface="Tahoma" pitchFamily="34" charset="0"/>
            </a:endParaRPr>
          </a:p>
        </p:txBody>
      </p:sp>
      <p:sp>
        <p:nvSpPr>
          <p:cNvPr id="7" name="Rectangle 3"/>
          <p:cNvSpPr>
            <a:spLocks noChangeArrowheads="1"/>
          </p:cNvSpPr>
          <p:nvPr/>
        </p:nvSpPr>
        <p:spPr bwMode="auto">
          <a:xfrm>
            <a:off x="0" y="-26404"/>
            <a:ext cx="6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pic>
        <p:nvPicPr>
          <p:cNvPr id="12" name="Picture 11"/>
          <p:cNvPicPr/>
          <p:nvPr/>
        </p:nvPicPr>
        <p:blipFill>
          <a:blip r:embed="rId3" cstate="print"/>
          <a:stretch>
            <a:fillRect/>
          </a:stretch>
        </p:blipFill>
        <p:spPr>
          <a:xfrm>
            <a:off x="684212" y="1415488"/>
            <a:ext cx="6492243" cy="4604312"/>
          </a:xfrm>
          <a:prstGeom prst="rect">
            <a:avLst/>
          </a:prstGeom>
        </p:spPr>
      </p:pic>
      <p:sp>
        <p:nvSpPr>
          <p:cNvPr id="4" name="Slide Number Placeholder 3"/>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276</a:t>
            </a:fld>
            <a:endParaRPr lang="en-US">
              <a:solidFill>
                <a:prstClr val="white"/>
              </a:solidFill>
            </a:endParaRPr>
          </a:p>
        </p:txBody>
      </p:sp>
    </p:spTree>
    <p:extLst>
      <p:ext uri="{BB962C8B-B14F-4D97-AF65-F5344CB8AC3E}">
        <p14:creationId xmlns:p14="http://schemas.microsoft.com/office/powerpoint/2010/main" xmlns="" val="3664167629"/>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856412" y="2133600"/>
            <a:ext cx="4495800" cy="1447800"/>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Title 1"/>
          <p:cNvSpPr>
            <a:spLocks noGrp="1"/>
          </p:cNvSpPr>
          <p:nvPr>
            <p:ph type="title"/>
          </p:nvPr>
        </p:nvSpPr>
        <p:spPr>
          <a:xfrm>
            <a:off x="609441" y="342928"/>
            <a:ext cx="10969943" cy="553887"/>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latin typeface="Tahoma" pitchFamily="34" charset="0"/>
                <a:ea typeface="Tahoma" pitchFamily="34" charset="0"/>
                <a:cs typeface="Tahoma" pitchFamily="34" charset="0"/>
              </a:rPr>
              <a:t>مضخات مياه الصرف الصحي</a:t>
            </a:r>
            <a:endParaRPr lang="fr-FR" sz="24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277</a:t>
            </a:fld>
            <a:endParaRPr lang="en-US" dirty="0">
              <a:solidFill>
                <a:prstClr val="white"/>
              </a:solidFill>
            </a:endParaRPr>
          </a:p>
        </p:txBody>
      </p:sp>
      <p:sp>
        <p:nvSpPr>
          <p:cNvPr id="6" name="TextBox 5"/>
          <p:cNvSpPr txBox="1"/>
          <p:nvPr/>
        </p:nvSpPr>
        <p:spPr>
          <a:xfrm>
            <a:off x="6391997" y="1524000"/>
            <a:ext cx="5286807" cy="4316566"/>
          </a:xfrm>
          <a:prstGeom prst="rect">
            <a:avLst/>
          </a:prstGeom>
          <a:noFill/>
        </p:spPr>
        <p:txBody>
          <a:bodyPr wrap="square" rtlCol="0">
            <a:spAutoFit/>
          </a:bodyPr>
          <a:lstStyle/>
          <a:p>
            <a:pPr marL="285750" indent="-285750" algn="r" rtl="1">
              <a:buFont typeface="Wingdings" pitchFamily="2" charset="2"/>
              <a:buChar char="§"/>
            </a:pPr>
            <a:r>
              <a:rPr lang="ar-LB" sz="2400" b="1" dirty="0" smtClean="0">
                <a:solidFill>
                  <a:prstClr val="white"/>
                </a:solidFill>
              </a:rPr>
              <a:t>أشكال المضخات</a:t>
            </a:r>
          </a:p>
          <a:p>
            <a:pPr algn="r" rtl="1"/>
            <a:endParaRPr lang="ar-LB" sz="1050" dirty="0" smtClean="0">
              <a:solidFill>
                <a:prstClr val="white"/>
              </a:solidFill>
            </a:endParaRPr>
          </a:p>
          <a:p>
            <a:pPr marL="800100" lvl="1" indent="-342900" algn="r" rtl="1">
              <a:lnSpc>
                <a:spcPct val="150000"/>
              </a:lnSpc>
              <a:buFont typeface="+mj-lt"/>
              <a:buAutoNum type="arabicPeriod"/>
            </a:pPr>
            <a:r>
              <a:rPr lang="ar-SA" sz="2000" b="1" dirty="0">
                <a:solidFill>
                  <a:prstClr val="white"/>
                </a:solidFill>
              </a:rPr>
              <a:t>نوع الغوص </a:t>
            </a:r>
            <a:endParaRPr lang="ar-LB" sz="2000" b="1" dirty="0" smtClean="0">
              <a:solidFill>
                <a:prstClr val="white"/>
              </a:solidFill>
            </a:endParaRPr>
          </a:p>
          <a:p>
            <a:pPr marL="1257300" lvl="2" indent="-342900" algn="r" rtl="1">
              <a:lnSpc>
                <a:spcPct val="150000"/>
              </a:lnSpc>
              <a:buFont typeface="Courier New" pitchFamily="49" charset="0"/>
              <a:buChar char="o"/>
            </a:pPr>
            <a:r>
              <a:rPr lang="ar-LB" sz="2000" dirty="0" smtClean="0">
                <a:solidFill>
                  <a:prstClr val="white"/>
                </a:solidFill>
                <a:latin typeface="Tahoma" pitchFamily="34" charset="0"/>
                <a:ea typeface="Tahoma" pitchFamily="34" charset="0"/>
              </a:rPr>
              <a:t>الأكثر شيوعاً </a:t>
            </a:r>
            <a:r>
              <a:rPr lang="fr-FR" sz="2000" dirty="0">
                <a:solidFill>
                  <a:prstClr val="white"/>
                </a:solidFill>
                <a:latin typeface="Tahoma" pitchFamily="34" charset="0"/>
                <a:ea typeface="Tahoma" pitchFamily="34" charset="0"/>
                <a:cs typeface="Tahoma" pitchFamily="34" charset="0"/>
              </a:rPr>
              <a:t>WQ type </a:t>
            </a:r>
            <a:r>
              <a:rPr lang="fr-FR" sz="2000" dirty="0" err="1">
                <a:solidFill>
                  <a:prstClr val="white"/>
                </a:solidFill>
                <a:latin typeface="Tahoma" pitchFamily="34" charset="0"/>
                <a:ea typeface="Tahoma" pitchFamily="34" charset="0"/>
                <a:cs typeface="Tahoma" pitchFamily="34" charset="0"/>
              </a:rPr>
              <a:t>diving</a:t>
            </a:r>
            <a:r>
              <a:rPr lang="fr-FR" sz="2000" dirty="0">
                <a:solidFill>
                  <a:prstClr val="white"/>
                </a:solidFill>
                <a:latin typeface="Tahoma" pitchFamily="34" charset="0"/>
                <a:ea typeface="Tahoma" pitchFamily="34" charset="0"/>
                <a:cs typeface="Tahoma" pitchFamily="34" charset="0"/>
              </a:rPr>
              <a:t> </a:t>
            </a:r>
            <a:r>
              <a:rPr lang="fr-FR" sz="2000" dirty="0" err="1">
                <a:solidFill>
                  <a:prstClr val="white"/>
                </a:solidFill>
                <a:latin typeface="Tahoma" pitchFamily="34" charset="0"/>
                <a:ea typeface="Tahoma" pitchFamily="34" charset="0"/>
                <a:cs typeface="Tahoma" pitchFamily="34" charset="0"/>
              </a:rPr>
              <a:t>sewage</a:t>
            </a:r>
            <a:r>
              <a:rPr lang="fr-FR" sz="2000" dirty="0">
                <a:solidFill>
                  <a:prstClr val="white"/>
                </a:solidFill>
                <a:latin typeface="Tahoma" pitchFamily="34" charset="0"/>
                <a:ea typeface="Tahoma" pitchFamily="34" charset="0"/>
                <a:cs typeface="Tahoma" pitchFamily="34" charset="0"/>
              </a:rPr>
              <a:t> </a:t>
            </a:r>
            <a:r>
              <a:rPr lang="fr-FR" sz="2000" dirty="0" err="1">
                <a:solidFill>
                  <a:prstClr val="white"/>
                </a:solidFill>
                <a:latin typeface="Tahoma" pitchFamily="34" charset="0"/>
                <a:ea typeface="Tahoma" pitchFamily="34" charset="0"/>
                <a:cs typeface="Tahoma" pitchFamily="34" charset="0"/>
              </a:rPr>
              <a:t>pump</a:t>
            </a:r>
            <a:endParaRPr lang="ar-LB" sz="2000" dirty="0" smtClean="0">
              <a:solidFill>
                <a:prstClr val="white"/>
              </a:solidFill>
              <a:latin typeface="Tahoma" pitchFamily="34" charset="0"/>
              <a:ea typeface="Tahoma" pitchFamily="34" charset="0"/>
            </a:endParaRPr>
          </a:p>
          <a:p>
            <a:pPr marL="285750" indent="-285750" algn="r" rtl="1">
              <a:buFont typeface="Arial" pitchFamily="34" charset="0"/>
              <a:buChar char="•"/>
            </a:pPr>
            <a:endParaRPr lang="en-US" sz="2000" dirty="0" smtClean="0">
              <a:solidFill>
                <a:prstClr val="white"/>
              </a:solidFill>
            </a:endParaRPr>
          </a:p>
          <a:p>
            <a:pPr lvl="1" algn="r" rtl="1"/>
            <a:r>
              <a:rPr lang="ar-LB" sz="2000" b="1" dirty="0" smtClean="0">
                <a:solidFill>
                  <a:prstClr val="white"/>
                </a:solidFill>
              </a:rPr>
              <a:t>2. </a:t>
            </a:r>
            <a:r>
              <a:rPr lang="ar-SA" sz="2000" b="1" dirty="0" smtClean="0">
                <a:solidFill>
                  <a:prstClr val="white"/>
                </a:solidFill>
              </a:rPr>
              <a:t>نوع الجاف</a:t>
            </a:r>
            <a:endParaRPr lang="ar-LB" sz="2000" b="1" dirty="0" smtClean="0">
              <a:solidFill>
                <a:prstClr val="white"/>
              </a:solidFill>
            </a:endParaRPr>
          </a:p>
          <a:p>
            <a:pPr marL="1257300" lvl="2" indent="-342900" algn="r" rtl="1">
              <a:lnSpc>
                <a:spcPct val="150000"/>
              </a:lnSpc>
              <a:buFont typeface="Courier New" pitchFamily="49" charset="0"/>
              <a:buChar char="o"/>
            </a:pPr>
            <a:r>
              <a:rPr lang="ar-LB" sz="2000" dirty="0" smtClean="0">
                <a:solidFill>
                  <a:prstClr val="white"/>
                </a:solidFill>
              </a:rPr>
              <a:t>الأكثر شيوعاً </a:t>
            </a:r>
            <a:endParaRPr lang="en-US" sz="2000" dirty="0" smtClean="0">
              <a:solidFill>
                <a:prstClr val="white"/>
              </a:solidFill>
            </a:endParaRPr>
          </a:p>
          <a:p>
            <a:pPr marL="1714500" lvl="3" indent="-342900" algn="r" rtl="1">
              <a:buFont typeface="Arial" pitchFamily="34" charset="0"/>
              <a:buChar char="•"/>
            </a:pPr>
            <a:r>
              <a:rPr lang="fr-FR" sz="2000" dirty="0" smtClean="0">
                <a:solidFill>
                  <a:prstClr val="white"/>
                </a:solidFill>
                <a:latin typeface="Tahoma" pitchFamily="34" charset="0"/>
                <a:ea typeface="Tahoma" pitchFamily="34" charset="0"/>
                <a:cs typeface="Tahoma" pitchFamily="34" charset="0"/>
              </a:rPr>
              <a:t>W-type </a:t>
            </a:r>
            <a:r>
              <a:rPr lang="fr-FR" sz="2000" dirty="0">
                <a:solidFill>
                  <a:prstClr val="white"/>
                </a:solidFill>
                <a:latin typeface="Tahoma" pitchFamily="34" charset="0"/>
                <a:ea typeface="Tahoma" pitchFamily="34" charset="0"/>
                <a:cs typeface="Tahoma" pitchFamily="34" charset="0"/>
              </a:rPr>
              <a:t>horizontal </a:t>
            </a:r>
            <a:r>
              <a:rPr lang="fr-FR" sz="2000" dirty="0" err="1">
                <a:solidFill>
                  <a:prstClr val="white"/>
                </a:solidFill>
                <a:latin typeface="Tahoma" pitchFamily="34" charset="0"/>
                <a:ea typeface="Tahoma" pitchFamily="34" charset="0"/>
                <a:cs typeface="Tahoma" pitchFamily="34" charset="0"/>
              </a:rPr>
              <a:t>sewage</a:t>
            </a:r>
            <a:r>
              <a:rPr lang="fr-FR" sz="2000" dirty="0">
                <a:solidFill>
                  <a:prstClr val="white"/>
                </a:solidFill>
                <a:latin typeface="Tahoma" pitchFamily="34" charset="0"/>
                <a:ea typeface="Tahoma" pitchFamily="34" charset="0"/>
                <a:cs typeface="Tahoma" pitchFamily="34" charset="0"/>
              </a:rPr>
              <a:t> </a:t>
            </a:r>
            <a:r>
              <a:rPr lang="fr-FR" sz="2000" dirty="0" err="1" smtClean="0">
                <a:solidFill>
                  <a:prstClr val="white"/>
                </a:solidFill>
                <a:latin typeface="Tahoma" pitchFamily="34" charset="0"/>
                <a:ea typeface="Tahoma" pitchFamily="34" charset="0"/>
                <a:cs typeface="Tahoma" pitchFamily="34" charset="0"/>
              </a:rPr>
              <a:t>pumps</a:t>
            </a:r>
            <a:endParaRPr lang="fr-FR" sz="2000" dirty="0" smtClean="0">
              <a:solidFill>
                <a:prstClr val="white"/>
              </a:solidFill>
              <a:latin typeface="Tahoma" pitchFamily="34" charset="0"/>
              <a:ea typeface="Tahoma" pitchFamily="34" charset="0"/>
              <a:cs typeface="Tahoma" pitchFamily="34" charset="0"/>
            </a:endParaRPr>
          </a:p>
          <a:p>
            <a:pPr marL="1714500" lvl="3" indent="-342900" algn="r" rtl="1">
              <a:buFont typeface="Arial" pitchFamily="34" charset="0"/>
              <a:buChar char="•"/>
            </a:pPr>
            <a:r>
              <a:rPr lang="fr-FR" sz="2000" dirty="0">
                <a:solidFill>
                  <a:prstClr val="white"/>
                </a:solidFill>
              </a:rPr>
              <a:t>WL type vertical </a:t>
            </a:r>
            <a:r>
              <a:rPr lang="fr-FR" sz="2000" dirty="0" err="1">
                <a:solidFill>
                  <a:prstClr val="white"/>
                </a:solidFill>
              </a:rPr>
              <a:t>sewage</a:t>
            </a:r>
            <a:r>
              <a:rPr lang="fr-FR" sz="2000" dirty="0">
                <a:solidFill>
                  <a:prstClr val="white"/>
                </a:solidFill>
              </a:rPr>
              <a:t> </a:t>
            </a:r>
            <a:r>
              <a:rPr lang="fr-FR" sz="2000" dirty="0" err="1">
                <a:solidFill>
                  <a:prstClr val="white"/>
                </a:solidFill>
              </a:rPr>
              <a:t>pumps</a:t>
            </a:r>
            <a:r>
              <a:rPr lang="fr-FR" sz="2000" dirty="0">
                <a:solidFill>
                  <a:prstClr val="white"/>
                </a:solidFill>
              </a:rPr>
              <a:t> </a:t>
            </a:r>
            <a:endParaRPr lang="fr-FR" sz="2000" dirty="0">
              <a:solidFill>
                <a:prstClr val="white"/>
              </a:solidFill>
              <a:latin typeface="Tahoma" pitchFamily="34" charset="0"/>
              <a:ea typeface="Tahoma" pitchFamily="34" charset="0"/>
              <a:cs typeface="Tahoma" pitchFamily="34" charset="0"/>
            </a:endParaRPr>
          </a:p>
        </p:txBody>
      </p:sp>
      <p:sp>
        <p:nvSpPr>
          <p:cNvPr id="13" name="TextBox 12"/>
          <p:cNvSpPr txBox="1"/>
          <p:nvPr/>
        </p:nvSpPr>
        <p:spPr>
          <a:xfrm>
            <a:off x="584792" y="1524000"/>
            <a:ext cx="5662020" cy="3693319"/>
          </a:xfrm>
          <a:prstGeom prst="rect">
            <a:avLst/>
          </a:prstGeom>
          <a:noFill/>
        </p:spPr>
        <p:txBody>
          <a:bodyPr wrap="square" rtlCol="0">
            <a:spAutoFit/>
          </a:bodyPr>
          <a:lstStyle/>
          <a:p>
            <a:pPr marL="285750" indent="-285750" algn="r" rtl="1">
              <a:buFont typeface="Wingdings" pitchFamily="2" charset="2"/>
              <a:buChar char="§"/>
            </a:pPr>
            <a:r>
              <a:rPr lang="ar-LB" sz="2400" b="1" dirty="0" smtClean="0">
                <a:solidFill>
                  <a:prstClr val="white"/>
                </a:solidFill>
                <a:latin typeface="Tahoma" pitchFamily="34" charset="0"/>
                <a:ea typeface="Tahoma" pitchFamily="34" charset="0"/>
              </a:rPr>
              <a:t>أنواع المضخات</a:t>
            </a:r>
          </a:p>
          <a:p>
            <a:pPr marL="742950" lvl="1" indent="-285750" algn="r" rtl="1">
              <a:lnSpc>
                <a:spcPct val="150000"/>
              </a:lnSpc>
              <a:buFont typeface="Courier New" pitchFamily="49" charset="0"/>
              <a:buChar char="o"/>
            </a:pPr>
            <a:r>
              <a:rPr lang="ar-SA" sz="2000" dirty="0">
                <a:solidFill>
                  <a:prstClr val="white"/>
                </a:solidFill>
                <a:latin typeface="Tahoma" pitchFamily="34" charset="0"/>
                <a:ea typeface="Tahoma" pitchFamily="34" charset="0"/>
              </a:rPr>
              <a:t>نوع من هيكل المكره </a:t>
            </a:r>
            <a:r>
              <a:rPr lang="fr-FR" sz="2000" dirty="0">
                <a:solidFill>
                  <a:prstClr val="white"/>
                </a:solidFill>
                <a:latin typeface="Tahoma" pitchFamily="34" charset="0"/>
                <a:ea typeface="Tahoma" pitchFamily="34" charset="0"/>
                <a:cs typeface="Tahoma" pitchFamily="34" charset="0"/>
              </a:rPr>
              <a:t>Type of </a:t>
            </a:r>
            <a:r>
              <a:rPr lang="fr-FR" sz="2000" dirty="0" err="1">
                <a:solidFill>
                  <a:prstClr val="white"/>
                </a:solidFill>
                <a:latin typeface="Tahoma" pitchFamily="34" charset="0"/>
                <a:ea typeface="Tahoma" pitchFamily="34" charset="0"/>
                <a:cs typeface="Tahoma" pitchFamily="34" charset="0"/>
              </a:rPr>
              <a:t>impeller</a:t>
            </a:r>
            <a:r>
              <a:rPr lang="fr-FR" sz="2000" dirty="0">
                <a:solidFill>
                  <a:prstClr val="white"/>
                </a:solidFill>
                <a:latin typeface="Tahoma" pitchFamily="34" charset="0"/>
                <a:ea typeface="Tahoma" pitchFamily="34" charset="0"/>
                <a:cs typeface="Tahoma" pitchFamily="34" charset="0"/>
              </a:rPr>
              <a:t> </a:t>
            </a:r>
            <a:r>
              <a:rPr lang="fr-FR" sz="2000" dirty="0" smtClean="0">
                <a:solidFill>
                  <a:prstClr val="white"/>
                </a:solidFill>
                <a:latin typeface="Tahoma" pitchFamily="34" charset="0"/>
                <a:ea typeface="Tahoma" pitchFamily="34" charset="0"/>
                <a:cs typeface="Tahoma" pitchFamily="34" charset="0"/>
              </a:rPr>
              <a:t>structure</a:t>
            </a:r>
            <a:endParaRPr lang="ar-LB" sz="2000" dirty="0" smtClean="0">
              <a:solidFill>
                <a:prstClr val="white"/>
              </a:solidFill>
              <a:latin typeface="Tahoma" pitchFamily="34" charset="0"/>
              <a:ea typeface="Tahoma" pitchFamily="34" charset="0"/>
            </a:endParaRPr>
          </a:p>
          <a:p>
            <a:pPr marL="742950" lvl="1" indent="-285750" algn="r" rtl="1">
              <a:lnSpc>
                <a:spcPct val="150000"/>
              </a:lnSpc>
              <a:buFont typeface="Courier New" pitchFamily="49" charset="0"/>
              <a:buChar char="o"/>
            </a:pPr>
            <a:r>
              <a:rPr lang="ar-SA" sz="2000" dirty="0">
                <a:solidFill>
                  <a:prstClr val="white"/>
                </a:solidFill>
                <a:latin typeface="Tahoma" pitchFamily="34" charset="0"/>
                <a:ea typeface="Tahoma" pitchFamily="34" charset="0"/>
              </a:rPr>
              <a:t>دوامة </a:t>
            </a:r>
            <a:r>
              <a:rPr lang="fr-FR" sz="2000" dirty="0">
                <a:solidFill>
                  <a:prstClr val="white"/>
                </a:solidFill>
                <a:latin typeface="Tahoma" pitchFamily="34" charset="0"/>
                <a:ea typeface="Tahoma" pitchFamily="34" charset="0"/>
                <a:cs typeface="Tahoma" pitchFamily="34" charset="0"/>
              </a:rPr>
              <a:t>The </a:t>
            </a:r>
            <a:r>
              <a:rPr lang="fr-FR" sz="2000" dirty="0" err="1">
                <a:solidFill>
                  <a:prstClr val="white"/>
                </a:solidFill>
                <a:latin typeface="Tahoma" pitchFamily="34" charset="0"/>
                <a:ea typeface="Tahoma" pitchFamily="34" charset="0"/>
                <a:cs typeface="Tahoma" pitchFamily="34" charset="0"/>
              </a:rPr>
              <a:t>swirl</a:t>
            </a:r>
            <a:r>
              <a:rPr lang="fr-FR" sz="2000" dirty="0">
                <a:solidFill>
                  <a:prstClr val="white"/>
                </a:solidFill>
                <a:latin typeface="Tahoma" pitchFamily="34" charset="0"/>
                <a:ea typeface="Tahoma" pitchFamily="34" charset="0"/>
                <a:cs typeface="Tahoma" pitchFamily="34" charset="0"/>
              </a:rPr>
              <a:t> </a:t>
            </a:r>
            <a:r>
              <a:rPr lang="fr-FR" sz="2000" dirty="0" err="1">
                <a:solidFill>
                  <a:prstClr val="white"/>
                </a:solidFill>
                <a:latin typeface="Tahoma" pitchFamily="34" charset="0"/>
                <a:ea typeface="Tahoma" pitchFamily="34" charset="0"/>
                <a:cs typeface="Tahoma" pitchFamily="34" charset="0"/>
              </a:rPr>
              <a:t>impeller</a:t>
            </a:r>
            <a:endParaRPr lang="en-US" sz="2000" dirty="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sz="2000" dirty="0">
                <a:solidFill>
                  <a:prstClr val="white"/>
                </a:solidFill>
                <a:latin typeface="Tahoma" pitchFamily="34" charset="0"/>
                <a:ea typeface="Tahoma" pitchFamily="34" charset="0"/>
              </a:rPr>
              <a:t>المكره سجي </a:t>
            </a:r>
            <a:r>
              <a:rPr lang="fr-FR" sz="2000" dirty="0">
                <a:solidFill>
                  <a:prstClr val="white"/>
                </a:solidFill>
                <a:latin typeface="Tahoma" pitchFamily="34" charset="0"/>
                <a:ea typeface="Tahoma" pitchFamily="34" charset="0"/>
                <a:cs typeface="Tahoma" pitchFamily="34" charset="0"/>
              </a:rPr>
              <a:t>The </a:t>
            </a:r>
            <a:r>
              <a:rPr lang="fr-FR" sz="2000" dirty="0" err="1">
                <a:solidFill>
                  <a:prstClr val="white"/>
                </a:solidFill>
                <a:latin typeface="Tahoma" pitchFamily="34" charset="0"/>
                <a:ea typeface="Tahoma" pitchFamily="34" charset="0"/>
                <a:cs typeface="Tahoma" pitchFamily="34" charset="0"/>
              </a:rPr>
              <a:t>shrouded</a:t>
            </a:r>
            <a:r>
              <a:rPr lang="fr-FR" sz="2000" dirty="0">
                <a:solidFill>
                  <a:prstClr val="white"/>
                </a:solidFill>
                <a:latin typeface="Tahoma" pitchFamily="34" charset="0"/>
                <a:ea typeface="Tahoma" pitchFamily="34" charset="0"/>
                <a:cs typeface="Tahoma" pitchFamily="34" charset="0"/>
              </a:rPr>
              <a:t> </a:t>
            </a:r>
            <a:r>
              <a:rPr lang="fr-FR" sz="2000" dirty="0" err="1">
                <a:solidFill>
                  <a:prstClr val="white"/>
                </a:solidFill>
                <a:latin typeface="Tahoma" pitchFamily="34" charset="0"/>
                <a:ea typeface="Tahoma" pitchFamily="34" charset="0"/>
                <a:cs typeface="Tahoma" pitchFamily="34" charset="0"/>
              </a:rPr>
              <a:t>impeller</a:t>
            </a:r>
            <a:r>
              <a:rPr lang="fr-FR" sz="2000" dirty="0">
                <a:solidFill>
                  <a:prstClr val="white"/>
                </a:solidFill>
                <a:latin typeface="Tahoma" pitchFamily="34" charset="0"/>
                <a:ea typeface="Tahoma" pitchFamily="34" charset="0"/>
                <a:cs typeface="Tahoma" pitchFamily="34" charset="0"/>
              </a:rPr>
              <a:t> </a:t>
            </a:r>
            <a:endParaRPr lang="en-US" sz="2000" dirty="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en-US" sz="2000" dirty="0" err="1">
                <a:solidFill>
                  <a:prstClr val="white"/>
                </a:solidFill>
                <a:latin typeface="Tahoma" pitchFamily="34" charset="0"/>
                <a:ea typeface="Tahoma" pitchFamily="34" charset="0"/>
                <a:cs typeface="Tahoma" pitchFamily="34" charset="0"/>
              </a:rPr>
              <a:t>دافع</a:t>
            </a:r>
            <a:r>
              <a:rPr lang="en-US" sz="2000" dirty="0">
                <a:solidFill>
                  <a:prstClr val="white"/>
                </a:solidFill>
                <a:latin typeface="Tahoma" pitchFamily="34" charset="0"/>
                <a:ea typeface="Tahoma" pitchFamily="34" charset="0"/>
                <a:cs typeface="Tahoma" pitchFamily="34" charset="0"/>
              </a:rPr>
              <a:t> </a:t>
            </a:r>
            <a:r>
              <a:rPr lang="en-US" sz="2000" dirty="0" err="1">
                <a:solidFill>
                  <a:prstClr val="white"/>
                </a:solidFill>
                <a:latin typeface="Tahoma" pitchFamily="34" charset="0"/>
                <a:ea typeface="Tahoma" pitchFamily="34" charset="0"/>
                <a:cs typeface="Tahoma" pitchFamily="34" charset="0"/>
              </a:rPr>
              <a:t>ممر</a:t>
            </a:r>
            <a:r>
              <a:rPr lang="en-US" sz="2000" dirty="0">
                <a:solidFill>
                  <a:prstClr val="white"/>
                </a:solidFill>
                <a:latin typeface="Tahoma" pitchFamily="34" charset="0"/>
                <a:ea typeface="Tahoma" pitchFamily="34" charset="0"/>
                <a:cs typeface="Tahoma" pitchFamily="34" charset="0"/>
              </a:rPr>
              <a:t> </a:t>
            </a:r>
            <a:r>
              <a:rPr lang="en-US" sz="2000" dirty="0" err="1">
                <a:solidFill>
                  <a:prstClr val="white"/>
                </a:solidFill>
                <a:latin typeface="Tahoma" pitchFamily="34" charset="0"/>
                <a:ea typeface="Tahoma" pitchFamily="34" charset="0"/>
                <a:cs typeface="Tahoma" pitchFamily="34" charset="0"/>
              </a:rPr>
              <a:t>التدفق</a:t>
            </a:r>
            <a:r>
              <a:rPr lang="en-US" sz="2000" dirty="0">
                <a:solidFill>
                  <a:prstClr val="white"/>
                </a:solidFill>
                <a:latin typeface="Tahoma" pitchFamily="34" charset="0"/>
                <a:ea typeface="Tahoma" pitchFamily="34" charset="0"/>
                <a:cs typeface="Tahoma" pitchFamily="34" charset="0"/>
              </a:rPr>
              <a:t> </a:t>
            </a:r>
            <a:r>
              <a:rPr lang="fr-FR" sz="2000" dirty="0">
                <a:solidFill>
                  <a:prstClr val="white"/>
                </a:solidFill>
                <a:latin typeface="Tahoma" pitchFamily="34" charset="0"/>
                <a:ea typeface="Tahoma" pitchFamily="34" charset="0"/>
                <a:cs typeface="Tahoma" pitchFamily="34" charset="0"/>
              </a:rPr>
              <a:t>The flow passage </a:t>
            </a:r>
            <a:r>
              <a:rPr lang="fr-FR" sz="2000" dirty="0" err="1">
                <a:solidFill>
                  <a:prstClr val="white"/>
                </a:solidFill>
                <a:latin typeface="Tahoma" pitchFamily="34" charset="0"/>
                <a:ea typeface="Tahoma" pitchFamily="34" charset="0"/>
                <a:cs typeface="Tahoma" pitchFamily="34" charset="0"/>
              </a:rPr>
              <a:t>impeller</a:t>
            </a:r>
            <a:endParaRPr lang="en-US" sz="2000" dirty="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sz="2000" dirty="0">
                <a:solidFill>
                  <a:prstClr val="white"/>
                </a:solidFill>
                <a:latin typeface="Tahoma" pitchFamily="34" charset="0"/>
                <a:ea typeface="Tahoma" pitchFamily="34" charset="0"/>
              </a:rPr>
              <a:t>دوامة </a:t>
            </a:r>
            <a:r>
              <a:rPr lang="en-US" sz="2000" dirty="0" err="1">
                <a:solidFill>
                  <a:prstClr val="white"/>
                </a:solidFill>
                <a:latin typeface="Tahoma" pitchFamily="34" charset="0"/>
                <a:ea typeface="Tahoma" pitchFamily="34" charset="0"/>
                <a:cs typeface="Tahoma" pitchFamily="34" charset="0"/>
              </a:rPr>
              <a:t>الطرد</a:t>
            </a:r>
            <a:r>
              <a:rPr lang="en-US" sz="2000" dirty="0">
                <a:solidFill>
                  <a:prstClr val="white"/>
                </a:solidFill>
                <a:latin typeface="Tahoma" pitchFamily="34" charset="0"/>
                <a:ea typeface="Tahoma" pitchFamily="34" charset="0"/>
                <a:cs typeface="Tahoma" pitchFamily="34" charset="0"/>
              </a:rPr>
              <a:t> </a:t>
            </a:r>
            <a:r>
              <a:rPr lang="en-US" sz="2000" dirty="0" err="1">
                <a:solidFill>
                  <a:prstClr val="white"/>
                </a:solidFill>
                <a:latin typeface="Tahoma" pitchFamily="34" charset="0"/>
                <a:ea typeface="Tahoma" pitchFamily="34" charset="0"/>
                <a:cs typeface="Tahoma" pitchFamily="34" charset="0"/>
              </a:rPr>
              <a:t>المركزي</a:t>
            </a:r>
            <a:r>
              <a:rPr lang="en-US" sz="2000" dirty="0">
                <a:solidFill>
                  <a:prstClr val="white"/>
                </a:solidFill>
                <a:latin typeface="Tahoma" pitchFamily="34" charset="0"/>
                <a:ea typeface="Tahoma" pitchFamily="34" charset="0"/>
                <a:cs typeface="Tahoma" pitchFamily="34" charset="0"/>
              </a:rPr>
              <a:t> </a:t>
            </a:r>
            <a:r>
              <a:rPr lang="en-US" sz="2000" dirty="0" err="1">
                <a:solidFill>
                  <a:prstClr val="white"/>
                </a:solidFill>
                <a:latin typeface="Tahoma" pitchFamily="34" charset="0"/>
                <a:ea typeface="Tahoma" pitchFamily="34" charset="0"/>
                <a:cs typeface="Tahoma" pitchFamily="34" charset="0"/>
              </a:rPr>
              <a:t>اللولبي</a:t>
            </a:r>
            <a:r>
              <a:rPr lang="en-US" sz="2000" dirty="0">
                <a:solidFill>
                  <a:prstClr val="white"/>
                </a:solidFill>
                <a:latin typeface="Tahoma" pitchFamily="34" charset="0"/>
                <a:ea typeface="Tahoma" pitchFamily="34" charset="0"/>
                <a:cs typeface="Tahoma" pitchFamily="34" charset="0"/>
              </a:rPr>
              <a:t> </a:t>
            </a:r>
            <a:r>
              <a:rPr lang="fr-FR" sz="2000" dirty="0">
                <a:solidFill>
                  <a:prstClr val="white"/>
                </a:solidFill>
                <a:latin typeface="Tahoma" pitchFamily="34" charset="0"/>
                <a:ea typeface="Tahoma" pitchFamily="34" charset="0"/>
                <a:cs typeface="Tahoma" pitchFamily="34" charset="0"/>
              </a:rPr>
              <a:t>The spiral </a:t>
            </a:r>
            <a:r>
              <a:rPr lang="fr-FR" sz="2000" dirty="0" err="1">
                <a:solidFill>
                  <a:prstClr val="white"/>
                </a:solidFill>
                <a:latin typeface="Tahoma" pitchFamily="34" charset="0"/>
                <a:ea typeface="Tahoma" pitchFamily="34" charset="0"/>
                <a:cs typeface="Tahoma" pitchFamily="34" charset="0"/>
              </a:rPr>
              <a:t>centrifugal</a:t>
            </a:r>
            <a:r>
              <a:rPr lang="fr-FR" sz="2000" dirty="0">
                <a:solidFill>
                  <a:prstClr val="white"/>
                </a:solidFill>
                <a:latin typeface="Tahoma" pitchFamily="34" charset="0"/>
                <a:ea typeface="Tahoma" pitchFamily="34" charset="0"/>
                <a:cs typeface="Tahoma" pitchFamily="34" charset="0"/>
              </a:rPr>
              <a:t> </a:t>
            </a:r>
            <a:r>
              <a:rPr lang="fr-FR" sz="2000" dirty="0" err="1">
                <a:solidFill>
                  <a:prstClr val="white"/>
                </a:solidFill>
                <a:latin typeface="Tahoma" pitchFamily="34" charset="0"/>
                <a:ea typeface="Tahoma" pitchFamily="34" charset="0"/>
                <a:cs typeface="Tahoma" pitchFamily="34" charset="0"/>
              </a:rPr>
              <a:t>impeller</a:t>
            </a:r>
            <a:r>
              <a:rPr lang="fr-FR" sz="2000" dirty="0">
                <a:solidFill>
                  <a:prstClr val="white"/>
                </a:solidFill>
                <a:latin typeface="Tahoma" pitchFamily="34" charset="0"/>
                <a:ea typeface="Tahoma" pitchFamily="34" charset="0"/>
                <a:cs typeface="Tahoma" pitchFamily="34" charset="0"/>
              </a:rPr>
              <a:t> </a:t>
            </a:r>
            <a:endParaRPr lang="en-US" sz="2000" dirty="0">
              <a:solidFill>
                <a:prstClr val="white"/>
              </a:solidFill>
              <a:latin typeface="Tahoma" pitchFamily="34" charset="0"/>
              <a:ea typeface="Tahoma" pitchFamily="34" charset="0"/>
              <a:cs typeface="Tahoma" pitchFamily="34" charset="0"/>
            </a:endParaRPr>
          </a:p>
        </p:txBody>
      </p:sp>
      <p:cxnSp>
        <p:nvCxnSpPr>
          <p:cNvPr id="8" name="Straight Connector 7"/>
          <p:cNvCxnSpPr/>
          <p:nvPr/>
        </p:nvCxnSpPr>
        <p:spPr>
          <a:xfrm>
            <a:off x="6391997" y="1752600"/>
            <a:ext cx="0" cy="4191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61815693"/>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580293"/>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latin typeface="Tahoma" pitchFamily="34" charset="0"/>
                <a:ea typeface="Tahoma" pitchFamily="34" charset="0"/>
                <a:cs typeface="Tahoma" pitchFamily="34" charset="0"/>
              </a:rPr>
              <a:t>أسعار مضخات مياه الصرف الصحي</a:t>
            </a:r>
            <a:endParaRPr lang="fr-FR" sz="24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278</a:t>
            </a:fld>
            <a:endParaRPr lang="en-US">
              <a:solidFill>
                <a:prstClr val="white"/>
              </a:solidFill>
            </a:endParaRPr>
          </a:p>
        </p:txBody>
      </p:sp>
      <p:sp>
        <p:nvSpPr>
          <p:cNvPr id="7" name="TextBox 6"/>
          <p:cNvSpPr txBox="1"/>
          <p:nvPr/>
        </p:nvSpPr>
        <p:spPr>
          <a:xfrm>
            <a:off x="948020" y="930295"/>
            <a:ext cx="4689192" cy="1508105"/>
          </a:xfrm>
          <a:prstGeom prst="rect">
            <a:avLst/>
          </a:prstGeom>
          <a:noFill/>
        </p:spPr>
        <p:txBody>
          <a:bodyPr wrap="square" rtlCol="0">
            <a:spAutoFit/>
          </a:bodyPr>
          <a:lstStyle/>
          <a:p>
            <a:r>
              <a:rPr lang="en-US" sz="2000" b="1" dirty="0">
                <a:solidFill>
                  <a:prstClr val="white"/>
                </a:solidFill>
              </a:rPr>
              <a:t>16S Sewage Ejector Pump (16S-CIM)</a:t>
            </a:r>
          </a:p>
          <a:p>
            <a:pPr marL="285750" indent="-285750">
              <a:buFont typeface="Arial" pitchFamily="34" charset="0"/>
              <a:buChar char="•"/>
            </a:pPr>
            <a:r>
              <a:rPr lang="en-US" dirty="0">
                <a:solidFill>
                  <a:prstClr val="white"/>
                </a:solidFill>
              </a:rPr>
              <a:t>Gallons Per Hour: 9600 (160 GPM) [1 HP 200/208V]</a:t>
            </a:r>
            <a:endParaRPr lang="en-US" b="1" dirty="0">
              <a:solidFill>
                <a:prstClr val="white"/>
              </a:solidFill>
            </a:endParaRPr>
          </a:p>
          <a:p>
            <a:pPr marL="285750" indent="-285750">
              <a:buFont typeface="Arial" pitchFamily="34" charset="0"/>
              <a:buChar char="•"/>
            </a:pPr>
            <a:r>
              <a:rPr lang="en-US" dirty="0">
                <a:solidFill>
                  <a:prstClr val="white"/>
                </a:solidFill>
              </a:rPr>
              <a:t>Price: ($1,827.00)</a:t>
            </a:r>
            <a:endParaRPr lang="en-US" b="1" dirty="0">
              <a:solidFill>
                <a:prstClr val="white"/>
              </a:solidFill>
            </a:endParaRPr>
          </a:p>
          <a:p>
            <a:pPr marL="285750" indent="-285750">
              <a:buFont typeface="Arial" pitchFamily="34" charset="0"/>
              <a:buChar char="•"/>
            </a:pPr>
            <a:r>
              <a:rPr lang="en-US" dirty="0">
                <a:solidFill>
                  <a:prstClr val="white"/>
                </a:solidFill>
              </a:rPr>
              <a:t>Applications: sewage</a:t>
            </a:r>
            <a:endParaRPr lang="en-US" b="1" dirty="0">
              <a:solidFill>
                <a:prstClr val="white"/>
              </a:solidFill>
            </a:endParaRPr>
          </a:p>
        </p:txBody>
      </p:sp>
      <p:pic>
        <p:nvPicPr>
          <p:cNvPr id="10" name="Picture 9" descr="Little Giant 514625 16S-CIM"/>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4220" y="2782174"/>
            <a:ext cx="4079592" cy="3847226"/>
          </a:xfrm>
          <a:prstGeom prst="rect">
            <a:avLst/>
          </a:prstGeom>
          <a:noFill/>
          <a:ln>
            <a:noFill/>
          </a:ln>
        </p:spPr>
      </p:pic>
      <p:sp>
        <p:nvSpPr>
          <p:cNvPr id="9" name="TextBox 8"/>
          <p:cNvSpPr txBox="1"/>
          <p:nvPr/>
        </p:nvSpPr>
        <p:spPr>
          <a:xfrm>
            <a:off x="6170612" y="958096"/>
            <a:ext cx="5188656" cy="1785104"/>
          </a:xfrm>
          <a:prstGeom prst="rect">
            <a:avLst/>
          </a:prstGeom>
          <a:noFill/>
        </p:spPr>
        <p:txBody>
          <a:bodyPr wrap="square" rtlCol="0">
            <a:spAutoFit/>
          </a:bodyPr>
          <a:lstStyle/>
          <a:p>
            <a:r>
              <a:rPr lang="fr-FR" sz="2000" b="1" dirty="0">
                <a:solidFill>
                  <a:prstClr val="white"/>
                </a:solidFill>
              </a:rPr>
              <a:t>Submersible </a:t>
            </a:r>
            <a:r>
              <a:rPr lang="fr-FR" sz="2000" b="1" dirty="0" err="1">
                <a:solidFill>
                  <a:prstClr val="white"/>
                </a:solidFill>
              </a:rPr>
              <a:t>Sewage</a:t>
            </a:r>
            <a:r>
              <a:rPr lang="fr-FR" sz="2000" b="1" dirty="0">
                <a:solidFill>
                  <a:prstClr val="white"/>
                </a:solidFill>
              </a:rPr>
              <a:t> "Non-</a:t>
            </a:r>
            <a:r>
              <a:rPr lang="fr-FR" sz="2000" b="1" dirty="0" err="1">
                <a:solidFill>
                  <a:prstClr val="white"/>
                </a:solidFill>
              </a:rPr>
              <a:t>Clog</a:t>
            </a:r>
            <a:r>
              <a:rPr lang="fr-FR" sz="2000" b="1" dirty="0">
                <a:solidFill>
                  <a:prstClr val="white"/>
                </a:solidFill>
              </a:rPr>
              <a:t>" </a:t>
            </a:r>
            <a:r>
              <a:rPr lang="fr-FR" sz="2000" b="1" dirty="0" err="1">
                <a:solidFill>
                  <a:prstClr val="white"/>
                </a:solidFill>
              </a:rPr>
              <a:t>Pump</a:t>
            </a:r>
            <a:endParaRPr lang="en-US" sz="2000" b="1" dirty="0">
              <a:solidFill>
                <a:prstClr val="white"/>
              </a:solidFill>
            </a:endParaRPr>
          </a:p>
          <a:p>
            <a:pPr marL="342900" indent="-342900">
              <a:buFont typeface="Arial" pitchFamily="34" charset="0"/>
              <a:buChar char="•"/>
            </a:pPr>
            <a:r>
              <a:rPr lang="en-US" dirty="0">
                <a:solidFill>
                  <a:prstClr val="white"/>
                </a:solidFill>
              </a:rPr>
              <a:t>Gallons Per Hour: 7680 (128 GPM) [115v Manual, 2", switch optional]</a:t>
            </a:r>
            <a:endParaRPr lang="en-US" b="1" dirty="0">
              <a:solidFill>
                <a:prstClr val="white"/>
              </a:solidFill>
            </a:endParaRPr>
          </a:p>
          <a:p>
            <a:pPr marL="342900" indent="-342900">
              <a:buFont typeface="Arial" pitchFamily="34" charset="0"/>
              <a:buChar char="•"/>
            </a:pPr>
            <a:r>
              <a:rPr lang="en-US" dirty="0">
                <a:solidFill>
                  <a:prstClr val="white"/>
                </a:solidFill>
              </a:rPr>
              <a:t>Price: ($409.50)</a:t>
            </a:r>
            <a:endParaRPr lang="en-US" b="1" dirty="0">
              <a:solidFill>
                <a:prstClr val="white"/>
              </a:solidFill>
            </a:endParaRPr>
          </a:p>
          <a:p>
            <a:pPr marL="342900" indent="-342900">
              <a:buFont typeface="Arial" pitchFamily="34" charset="0"/>
              <a:buChar char="•"/>
            </a:pPr>
            <a:r>
              <a:rPr lang="en-US" dirty="0">
                <a:solidFill>
                  <a:prstClr val="white"/>
                </a:solidFill>
              </a:rPr>
              <a:t>Applications: Sewage, Slurry, Slush &amp; Sludge, Submersible</a:t>
            </a:r>
            <a:endParaRPr lang="en-US" b="1" dirty="0">
              <a:solidFill>
                <a:prstClr val="white"/>
              </a:solidFill>
            </a:endParaRPr>
          </a:p>
        </p:txBody>
      </p:sp>
      <p:pic>
        <p:nvPicPr>
          <p:cNvPr id="12" name="Picture 11" descr="Barmesa 2BSE411 Submersible Sewage  Non-Clog Pump"/>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54058" y="2782174"/>
            <a:ext cx="4012354" cy="3907660"/>
          </a:xfrm>
          <a:prstGeom prst="rect">
            <a:avLst/>
          </a:prstGeom>
          <a:noFill/>
          <a:ln>
            <a:noFill/>
          </a:ln>
        </p:spPr>
      </p:pic>
    </p:spTree>
    <p:extLst>
      <p:ext uri="{BB962C8B-B14F-4D97-AF65-F5344CB8AC3E}">
        <p14:creationId xmlns:p14="http://schemas.microsoft.com/office/powerpoint/2010/main" xmlns="" val="3394510564"/>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422031"/>
            <a:ext cx="10969943" cy="492369"/>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latin typeface="Tahoma" pitchFamily="34" charset="0"/>
                <a:ea typeface="Tahoma" pitchFamily="34" charset="0"/>
                <a:cs typeface="Tahoma" pitchFamily="34" charset="0"/>
              </a:rPr>
              <a:t>أسعار مضخات مياه الصرف الصحي</a:t>
            </a:r>
            <a:endParaRPr lang="fr-FR" sz="24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279</a:t>
            </a:fld>
            <a:endParaRPr lang="en-US">
              <a:solidFill>
                <a:prstClr val="white"/>
              </a:solidFill>
            </a:endParaRPr>
          </a:p>
        </p:txBody>
      </p:sp>
      <p:sp>
        <p:nvSpPr>
          <p:cNvPr id="7" name="TextBox 6"/>
          <p:cNvSpPr txBox="1"/>
          <p:nvPr/>
        </p:nvSpPr>
        <p:spPr>
          <a:xfrm>
            <a:off x="608012" y="982920"/>
            <a:ext cx="5257800" cy="2369880"/>
          </a:xfrm>
          <a:prstGeom prst="rect">
            <a:avLst/>
          </a:prstGeom>
          <a:noFill/>
        </p:spPr>
        <p:txBody>
          <a:bodyPr wrap="square" rtlCol="0">
            <a:spAutoFit/>
          </a:bodyPr>
          <a:lstStyle/>
          <a:p>
            <a:r>
              <a:rPr lang="en-US" sz="2000" b="1" dirty="0">
                <a:solidFill>
                  <a:prstClr val="white"/>
                </a:solidFill>
              </a:rPr>
              <a:t>Ebara DW Submersible Sewage Pump Stainless Steel (SS sewage 1.5hp)</a:t>
            </a:r>
            <a:endParaRPr lang="en-US" sz="2000" dirty="0">
              <a:solidFill>
                <a:prstClr val="white"/>
              </a:solidFill>
            </a:endParaRPr>
          </a:p>
          <a:p>
            <a:pPr marL="285750" indent="-285750">
              <a:buFont typeface="Arial" pitchFamily="34" charset="0"/>
              <a:buChar char="•"/>
            </a:pPr>
            <a:r>
              <a:rPr lang="en-US" dirty="0">
                <a:solidFill>
                  <a:prstClr val="white"/>
                </a:solidFill>
              </a:rPr>
              <a:t>Gallons Per Hour: 10800 (180 GPM) [1-1/2HP 230v/1]</a:t>
            </a:r>
            <a:endParaRPr lang="en-US" b="1" dirty="0">
              <a:solidFill>
                <a:prstClr val="white"/>
              </a:solidFill>
            </a:endParaRPr>
          </a:p>
          <a:p>
            <a:pPr marL="285750" indent="-285750">
              <a:buFont typeface="Arial" pitchFamily="34" charset="0"/>
              <a:buChar char="•"/>
            </a:pPr>
            <a:r>
              <a:rPr lang="en-US" dirty="0">
                <a:solidFill>
                  <a:prstClr val="white"/>
                </a:solidFill>
              </a:rPr>
              <a:t>Price: ($1,184.22)</a:t>
            </a:r>
            <a:endParaRPr lang="en-US" b="1" dirty="0">
              <a:solidFill>
                <a:prstClr val="white"/>
              </a:solidFill>
            </a:endParaRPr>
          </a:p>
          <a:p>
            <a:pPr marL="285750" indent="-285750">
              <a:buFont typeface="Arial" pitchFamily="34" charset="0"/>
              <a:buChar char="•"/>
            </a:pPr>
            <a:r>
              <a:rPr lang="en-US" dirty="0">
                <a:solidFill>
                  <a:prstClr val="white"/>
                </a:solidFill>
              </a:rPr>
              <a:t>Applications: Contractor, Dewatering, Fountain, Pond, Sewage, Slurry, Slush &amp; Sludge, Submersible, Sump</a:t>
            </a:r>
            <a:endParaRPr lang="en-US" b="1" dirty="0">
              <a:solidFill>
                <a:prstClr val="white"/>
              </a:solidFill>
            </a:endParaRPr>
          </a:p>
        </p:txBody>
      </p:sp>
      <p:pic>
        <p:nvPicPr>
          <p:cNvPr id="9" name="Picture 8" descr="EBARA 50DWAU61.1S2 SS sewage 1.5hp"/>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6612" y="3352800"/>
            <a:ext cx="4495800" cy="3289738"/>
          </a:xfrm>
          <a:prstGeom prst="rect">
            <a:avLst/>
          </a:prstGeom>
          <a:noFill/>
          <a:ln>
            <a:noFill/>
          </a:ln>
        </p:spPr>
      </p:pic>
      <p:sp>
        <p:nvSpPr>
          <p:cNvPr id="10" name="TextBox 9"/>
          <p:cNvSpPr txBox="1"/>
          <p:nvPr/>
        </p:nvSpPr>
        <p:spPr>
          <a:xfrm>
            <a:off x="6324282" y="1034296"/>
            <a:ext cx="4875530" cy="1785104"/>
          </a:xfrm>
          <a:prstGeom prst="rect">
            <a:avLst/>
          </a:prstGeom>
          <a:noFill/>
        </p:spPr>
        <p:txBody>
          <a:bodyPr wrap="square" rtlCol="0">
            <a:spAutoFit/>
          </a:bodyPr>
          <a:lstStyle/>
          <a:p>
            <a:r>
              <a:rPr lang="fr-FR" sz="2000" b="1" dirty="0">
                <a:solidFill>
                  <a:prstClr val="white"/>
                </a:solidFill>
                <a:latin typeface="Tahoma" pitchFamily="34" charset="0"/>
                <a:ea typeface="Tahoma" pitchFamily="34" charset="0"/>
                <a:cs typeface="Tahoma" pitchFamily="34" charset="0"/>
              </a:rPr>
              <a:t>Submersible "Non-</a:t>
            </a:r>
            <a:r>
              <a:rPr lang="fr-FR" sz="2000" b="1" dirty="0" err="1">
                <a:solidFill>
                  <a:prstClr val="white"/>
                </a:solidFill>
                <a:latin typeface="Tahoma" pitchFamily="34" charset="0"/>
                <a:ea typeface="Tahoma" pitchFamily="34" charset="0"/>
                <a:cs typeface="Tahoma" pitchFamily="34" charset="0"/>
              </a:rPr>
              <a:t>Clog</a:t>
            </a:r>
            <a:r>
              <a:rPr lang="fr-FR" sz="2000" b="1" dirty="0">
                <a:solidFill>
                  <a:prstClr val="white"/>
                </a:solidFill>
                <a:latin typeface="Tahoma" pitchFamily="34" charset="0"/>
                <a:ea typeface="Tahoma" pitchFamily="34" charset="0"/>
                <a:cs typeface="Tahoma" pitchFamily="34" charset="0"/>
              </a:rPr>
              <a:t>" </a:t>
            </a:r>
            <a:r>
              <a:rPr lang="fr-FR" sz="2000" b="1" dirty="0" err="1">
                <a:solidFill>
                  <a:prstClr val="white"/>
                </a:solidFill>
                <a:latin typeface="Tahoma" pitchFamily="34" charset="0"/>
                <a:ea typeface="Tahoma" pitchFamily="34" charset="0"/>
                <a:cs typeface="Tahoma" pitchFamily="34" charset="0"/>
              </a:rPr>
              <a:t>Pump</a:t>
            </a:r>
            <a:r>
              <a:rPr lang="fr-FR" sz="2000" b="1" dirty="0">
                <a:solidFill>
                  <a:prstClr val="white"/>
                </a:solidFill>
                <a:latin typeface="Tahoma" pitchFamily="34" charset="0"/>
                <a:ea typeface="Tahoma" pitchFamily="34" charset="0"/>
                <a:cs typeface="Tahoma" pitchFamily="34" charset="0"/>
              </a:rPr>
              <a:t> 8"</a:t>
            </a:r>
            <a:endParaRPr lang="en-US" sz="2000" b="1" dirty="0">
              <a:solidFill>
                <a:prstClr val="white"/>
              </a:solidFill>
              <a:latin typeface="Tahoma" pitchFamily="34" charset="0"/>
              <a:ea typeface="Tahoma" pitchFamily="34" charset="0"/>
              <a:cs typeface="Tahoma" pitchFamily="34" charset="0"/>
            </a:endParaRPr>
          </a:p>
          <a:p>
            <a:pPr marL="342900" indent="-342900">
              <a:buFont typeface="Arial" pitchFamily="34" charset="0"/>
              <a:buChar char="•"/>
            </a:pPr>
            <a:r>
              <a:rPr lang="en-US" dirty="0">
                <a:solidFill>
                  <a:prstClr val="white"/>
                </a:solidFill>
                <a:latin typeface="Tahoma" pitchFamily="34" charset="0"/>
                <a:ea typeface="Tahoma" pitchFamily="34" charset="0"/>
                <a:cs typeface="Tahoma" pitchFamily="34" charset="0"/>
              </a:rPr>
              <a:t>Gallons Per Hour: 210000 (3500 GPM) [460v/3P 48HP 8"]</a:t>
            </a:r>
            <a:endParaRPr lang="en-US" b="1" dirty="0">
              <a:solidFill>
                <a:prstClr val="white"/>
              </a:solidFill>
              <a:latin typeface="Tahoma" pitchFamily="34" charset="0"/>
              <a:ea typeface="Tahoma" pitchFamily="34" charset="0"/>
              <a:cs typeface="Tahoma" pitchFamily="34" charset="0"/>
            </a:endParaRPr>
          </a:p>
          <a:p>
            <a:pPr marL="342900" indent="-342900">
              <a:buFont typeface="Arial" pitchFamily="34" charset="0"/>
              <a:buChar char="•"/>
            </a:pPr>
            <a:r>
              <a:rPr lang="en-US" dirty="0">
                <a:solidFill>
                  <a:prstClr val="white"/>
                </a:solidFill>
                <a:latin typeface="Tahoma" pitchFamily="34" charset="0"/>
                <a:ea typeface="Tahoma" pitchFamily="34" charset="0"/>
                <a:cs typeface="Tahoma" pitchFamily="34" charset="0"/>
              </a:rPr>
              <a:t>Price: ($18,350.00)</a:t>
            </a:r>
            <a:endParaRPr lang="en-US" b="1" dirty="0">
              <a:solidFill>
                <a:prstClr val="white"/>
              </a:solidFill>
              <a:latin typeface="Tahoma" pitchFamily="34" charset="0"/>
              <a:ea typeface="Tahoma" pitchFamily="34" charset="0"/>
              <a:cs typeface="Tahoma" pitchFamily="34" charset="0"/>
            </a:endParaRPr>
          </a:p>
          <a:p>
            <a:pPr marL="342900" indent="-342900">
              <a:buFont typeface="Arial" pitchFamily="34" charset="0"/>
              <a:buChar char="•"/>
            </a:pPr>
            <a:r>
              <a:rPr lang="en-US" dirty="0">
                <a:solidFill>
                  <a:prstClr val="white"/>
                </a:solidFill>
                <a:latin typeface="Tahoma" pitchFamily="34" charset="0"/>
                <a:ea typeface="Tahoma" pitchFamily="34" charset="0"/>
                <a:cs typeface="Tahoma" pitchFamily="34" charset="0"/>
              </a:rPr>
              <a:t>Applications: Dewatering, Sewage, Submersible</a:t>
            </a:r>
            <a:endParaRPr lang="en-US" b="1" dirty="0">
              <a:solidFill>
                <a:prstClr val="white"/>
              </a:solidFill>
              <a:latin typeface="Tahoma" pitchFamily="34" charset="0"/>
              <a:ea typeface="Tahoma" pitchFamily="34" charset="0"/>
              <a:cs typeface="Tahoma" pitchFamily="34" charset="0"/>
            </a:endParaRPr>
          </a:p>
        </p:txBody>
      </p:sp>
      <p:pic>
        <p:nvPicPr>
          <p:cNvPr id="12" name="Picture 11" descr="https://pumpbiz.com/media/catalog/product/cache/1/image/450x450/9df78eab33525d08d6e5fb8d27136e95/b/a/barmesa_8bsev2.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27812" y="2895601"/>
            <a:ext cx="4343400" cy="3733800"/>
          </a:xfrm>
          <a:prstGeom prst="rect">
            <a:avLst/>
          </a:prstGeom>
          <a:noFill/>
          <a:ln>
            <a:noFill/>
          </a:ln>
        </p:spPr>
      </p:pic>
    </p:spTree>
    <p:extLst>
      <p:ext uri="{BB962C8B-B14F-4D97-AF65-F5344CB8AC3E}">
        <p14:creationId xmlns:p14="http://schemas.microsoft.com/office/powerpoint/2010/main" xmlns="" val="29800378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2412" y="1219200"/>
            <a:ext cx="2895600" cy="4876800"/>
          </a:xfrm>
        </p:spPr>
        <p:txBody>
          <a:bodyPr>
            <a:normAutofit/>
          </a:bodyPr>
          <a:lstStyle/>
          <a:p>
            <a:pPr algn="r" rtl="1"/>
            <a:r>
              <a:rPr lang="ar-SA" sz="2200" dirty="0" smtClean="0"/>
              <a:t>تلعب الاستثمارات </a:t>
            </a:r>
            <a:r>
              <a:rPr lang="ar-SA" sz="2200" dirty="0"/>
              <a:t>دورًا مهمًا في النظام </a:t>
            </a:r>
            <a:r>
              <a:rPr lang="ar-SA" sz="2200" dirty="0" smtClean="0"/>
              <a:t>الاقتصادي</a:t>
            </a:r>
            <a:endParaRPr lang="ar-LB" sz="2200" dirty="0" smtClean="0"/>
          </a:p>
          <a:p>
            <a:pPr algn="r" rtl="1"/>
            <a:endParaRPr lang="ar-LB" sz="2200" dirty="0" smtClean="0"/>
          </a:p>
          <a:p>
            <a:pPr algn="r" rtl="1"/>
            <a:r>
              <a:rPr lang="ar-SA" sz="2200" dirty="0" smtClean="0"/>
              <a:t>إذا </a:t>
            </a:r>
            <a:r>
              <a:rPr lang="ar-SA" sz="2200" dirty="0"/>
              <a:t>تم إجراء عدد أقل من الاستثمارات في فترة معينة، يمكن أن يعزى ذلك إلى عدد من الأسباب </a:t>
            </a:r>
            <a:r>
              <a:rPr lang="ar-SA" sz="2200" dirty="0" smtClean="0"/>
              <a:t>مثلا</a:t>
            </a:r>
            <a:r>
              <a:rPr lang="ar-LB" sz="2200" dirty="0" smtClean="0"/>
              <a:t>:</a:t>
            </a:r>
          </a:p>
          <a:p>
            <a:pPr algn="r" rtl="1"/>
            <a:endParaRPr lang="ar-LB" sz="2200" dirty="0" smtClean="0"/>
          </a:p>
          <a:p>
            <a:pPr lvl="1" algn="r" rtl="1"/>
            <a:r>
              <a:rPr lang="ar-SA" sz="2000" dirty="0" smtClean="0"/>
              <a:t> </a:t>
            </a:r>
            <a:r>
              <a:rPr lang="ar-SA" sz="2000" dirty="0"/>
              <a:t>انخفاض في الاستهلاك أو في </a:t>
            </a:r>
            <a:r>
              <a:rPr lang="ar-SA" sz="2000" dirty="0" smtClean="0"/>
              <a:t>الصادرات</a:t>
            </a:r>
            <a:r>
              <a:rPr lang="ar-LB" sz="2000" dirty="0"/>
              <a:t>,</a:t>
            </a:r>
            <a:r>
              <a:rPr lang="ar-SA" sz="2000" dirty="0" smtClean="0"/>
              <a:t> </a:t>
            </a:r>
            <a:r>
              <a:rPr lang="ar-SA" sz="2000" dirty="0"/>
              <a:t>سبب آخر لانخفاض الاستثمار يمكن أن يكون ارتفاع أسعار </a:t>
            </a:r>
            <a:r>
              <a:rPr lang="ar-SA" sz="2000" dirty="0" smtClean="0"/>
              <a:t>الفائدة</a:t>
            </a:r>
            <a:endParaRPr lang="ar-LB" sz="1800" dirty="0" smtClean="0"/>
          </a:p>
        </p:txBody>
      </p:sp>
      <p:sp>
        <p:nvSpPr>
          <p:cNvPr id="4" name="Slide Number Placeholder 3"/>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28</a:t>
            </a:fld>
            <a:endParaRPr lang="en-US">
              <a:solidFill>
                <a:prstClr val="black"/>
              </a:solidFill>
            </a:endParaRPr>
          </a:p>
        </p:txBody>
      </p:sp>
      <p:sp>
        <p:nvSpPr>
          <p:cNvPr id="2" name="Title 1"/>
          <p:cNvSpPr>
            <a:spLocks noGrp="1"/>
          </p:cNvSpPr>
          <p:nvPr>
            <p:ph type="title"/>
          </p:nvPr>
        </p:nvSpPr>
        <p:spPr>
          <a:xfrm>
            <a:off x="227012" y="304800"/>
            <a:ext cx="11579384" cy="838200"/>
          </a:xfrm>
        </p:spPr>
        <p:txBody>
          <a:bodyPr>
            <a:normAutofit/>
          </a:bodyPr>
          <a:lstStyle/>
          <a:p>
            <a:pPr algn="r" rtl="1"/>
            <a:r>
              <a:rPr lang="ar-SA" sz="4000" b="1" dirty="0" smtClean="0">
                <a:effectLst/>
              </a:rPr>
              <a:t>الاستثمارات</a:t>
            </a:r>
            <a:endParaRPr lang="fr-FR" sz="4000" b="1" dirty="0"/>
          </a:p>
        </p:txBody>
      </p:sp>
      <p:sp>
        <p:nvSpPr>
          <p:cNvPr id="8" name="Content Placeholder 2"/>
          <p:cNvSpPr txBox="1">
            <a:spLocks/>
          </p:cNvSpPr>
          <p:nvPr/>
        </p:nvSpPr>
        <p:spPr>
          <a:xfrm>
            <a:off x="4622746" y="838200"/>
            <a:ext cx="4443466" cy="5334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gn="r" rtl="1">
              <a:buClr>
                <a:srgbClr val="2DA2BF"/>
              </a:buClr>
            </a:pPr>
            <a:r>
              <a:rPr lang="ar-SA" sz="2800" b="1" dirty="0">
                <a:solidFill>
                  <a:srgbClr val="464646"/>
                </a:solidFill>
              </a:rPr>
              <a:t>نموذج للاستثمار</a:t>
            </a:r>
            <a:endParaRPr lang="fr-FR" sz="2800" b="1" dirty="0">
              <a:solidFill>
                <a:srgbClr val="464646"/>
              </a:solidFill>
            </a:endParaRPr>
          </a:p>
        </p:txBody>
      </p:sp>
      <p:cxnSp>
        <p:nvCxnSpPr>
          <p:cNvPr id="10" name="Straight Connector 9"/>
          <p:cNvCxnSpPr/>
          <p:nvPr/>
        </p:nvCxnSpPr>
        <p:spPr>
          <a:xfrm>
            <a:off x="9142412" y="1295400"/>
            <a:ext cx="0" cy="499110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9414" y="914400"/>
            <a:ext cx="8686800" cy="5219700"/>
          </a:xfrm>
          <a:prstGeom prst="rect">
            <a:avLst/>
          </a:prstGeom>
          <a:noFill/>
          <a:ln>
            <a:noFill/>
          </a:ln>
        </p:spPr>
      </p:pic>
    </p:spTree>
    <p:extLst>
      <p:ext uri="{BB962C8B-B14F-4D97-AF65-F5344CB8AC3E}">
        <p14:creationId xmlns:p14="http://schemas.microsoft.com/office/powerpoint/2010/main" xmlns="" val="2096305816"/>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ubmersible grinder pump 2&quot; 2HP"/>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8020" y="2362200"/>
            <a:ext cx="5958981" cy="4114799"/>
          </a:xfrm>
          <a:prstGeom prst="rect">
            <a:avLst/>
          </a:prstGeom>
          <a:noFill/>
          <a:ln>
            <a:noFill/>
          </a:ln>
        </p:spPr>
      </p:pic>
      <p:sp>
        <p:nvSpPr>
          <p:cNvPr id="2" name="Title 1"/>
          <p:cNvSpPr>
            <a:spLocks noGrp="1"/>
          </p:cNvSpPr>
          <p:nvPr>
            <p:ph type="title"/>
          </p:nvPr>
        </p:nvSpPr>
        <p:spPr>
          <a:xfrm>
            <a:off x="609441" y="422031"/>
            <a:ext cx="10969943" cy="492369"/>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latin typeface="Tahoma" pitchFamily="34" charset="0"/>
                <a:ea typeface="Tahoma" pitchFamily="34" charset="0"/>
                <a:cs typeface="Tahoma" pitchFamily="34" charset="0"/>
              </a:rPr>
              <a:t>أسعار مضخات مياه الصرف الصحي</a:t>
            </a:r>
            <a:endParaRPr lang="fr-FR" sz="24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352212" y="6480969"/>
            <a:ext cx="670385" cy="301752"/>
          </a:xfrm>
        </p:spPr>
        <p:txBody>
          <a:bodyPr/>
          <a:lstStyle/>
          <a:p>
            <a:fld id="{B6F15528-21DE-4FAA-801E-634DDDAF4B2B}" type="slidenum">
              <a:rPr lang="en-US" smtClean="0">
                <a:solidFill>
                  <a:prstClr val="white"/>
                </a:solidFill>
              </a:rPr>
              <a:pPr/>
              <a:t>280</a:t>
            </a:fld>
            <a:endParaRPr lang="en-US">
              <a:solidFill>
                <a:prstClr val="white"/>
              </a:solidFill>
            </a:endParaRPr>
          </a:p>
        </p:txBody>
      </p:sp>
      <p:sp>
        <p:nvSpPr>
          <p:cNvPr id="7" name="TextBox 6"/>
          <p:cNvSpPr txBox="1"/>
          <p:nvPr/>
        </p:nvSpPr>
        <p:spPr>
          <a:xfrm>
            <a:off x="948020" y="973959"/>
            <a:ext cx="10563648" cy="1235841"/>
          </a:xfrm>
          <a:prstGeom prst="rect">
            <a:avLst/>
          </a:prstGeom>
          <a:noFill/>
        </p:spPr>
        <p:txBody>
          <a:bodyPr wrap="square" rtlCol="0">
            <a:spAutoFit/>
          </a:bodyPr>
          <a:lstStyle/>
          <a:p>
            <a:r>
              <a:rPr lang="fr-FR" sz="2000" b="1" dirty="0" err="1">
                <a:solidFill>
                  <a:prstClr val="white"/>
                </a:solidFill>
                <a:latin typeface="Tahoma" pitchFamily="34" charset="0"/>
                <a:ea typeface="Tahoma" pitchFamily="34" charset="0"/>
                <a:cs typeface="Tahoma" pitchFamily="34" charset="0"/>
              </a:rPr>
              <a:t>Grinder</a:t>
            </a:r>
            <a:r>
              <a:rPr lang="fr-FR" sz="2000" b="1" dirty="0">
                <a:solidFill>
                  <a:prstClr val="white"/>
                </a:solidFill>
                <a:latin typeface="Tahoma" pitchFamily="34" charset="0"/>
                <a:ea typeface="Tahoma" pitchFamily="34" charset="0"/>
                <a:cs typeface="Tahoma" pitchFamily="34" charset="0"/>
              </a:rPr>
              <a:t> </a:t>
            </a:r>
            <a:r>
              <a:rPr lang="fr-FR" sz="2000" b="1" dirty="0" err="1">
                <a:solidFill>
                  <a:prstClr val="white"/>
                </a:solidFill>
                <a:latin typeface="Tahoma" pitchFamily="34" charset="0"/>
                <a:ea typeface="Tahoma" pitchFamily="34" charset="0"/>
                <a:cs typeface="Tahoma" pitchFamily="34" charset="0"/>
              </a:rPr>
              <a:t>Pump</a:t>
            </a:r>
            <a:r>
              <a:rPr lang="fr-FR" sz="2000" b="1" dirty="0">
                <a:solidFill>
                  <a:prstClr val="white"/>
                </a:solidFill>
                <a:latin typeface="Tahoma" pitchFamily="34" charset="0"/>
                <a:ea typeface="Tahoma" pitchFamily="34" charset="0"/>
                <a:cs typeface="Tahoma" pitchFamily="34" charset="0"/>
              </a:rPr>
              <a:t> 3HP</a:t>
            </a:r>
            <a:endParaRPr lang="en-US" sz="2000"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Gallons Per Hour: 6300 (105 GPM) [3HP 230v/3 double seal]</a:t>
            </a:r>
            <a:endParaRPr lang="en-US"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Price: ($</a:t>
            </a:r>
            <a:r>
              <a:rPr lang="en-US" dirty="0" smtClean="0">
                <a:solidFill>
                  <a:prstClr val="white"/>
                </a:solidFill>
                <a:latin typeface="Tahoma" pitchFamily="34" charset="0"/>
                <a:ea typeface="Tahoma" pitchFamily="34" charset="0"/>
                <a:cs typeface="Tahoma" pitchFamily="34" charset="0"/>
              </a:rPr>
              <a:t>3,011)</a:t>
            </a:r>
            <a:endParaRPr lang="en-US"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Applications: Grinder, Sanitary, Slurry, Slush &amp; Sludge, Submersible, Sump</a:t>
            </a:r>
            <a:endParaRPr lang="en-US" b="1" dirty="0">
              <a:solidFill>
                <a:prstClr val="white"/>
              </a:solidFill>
              <a:latin typeface="Tahoma" pitchFamily="34" charset="0"/>
              <a:ea typeface="Tahoma" pitchFamily="34" charset="0"/>
              <a:cs typeface="Tahoma" pitchFamily="34" charset="0"/>
            </a:endParaRPr>
          </a:p>
        </p:txBody>
      </p:sp>
      <p:pic>
        <p:nvPicPr>
          <p:cNvPr id="10" name="Picture 9" descr="https://pumpbiz.com/media/catalog/product/cache/1/image/450x450/9df78eab33525d08d6e5fb8d27136e95/B/a/Barnes_PGPPgrindmisc_1.gif"/>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46393" y="2226441"/>
            <a:ext cx="6067259" cy="4555359"/>
          </a:xfrm>
          <a:prstGeom prst="rect">
            <a:avLst/>
          </a:prstGeom>
          <a:noFill/>
          <a:ln>
            <a:noFill/>
          </a:ln>
        </p:spPr>
      </p:pic>
    </p:spTree>
    <p:extLst>
      <p:ext uri="{BB962C8B-B14F-4D97-AF65-F5344CB8AC3E}">
        <p14:creationId xmlns:p14="http://schemas.microsoft.com/office/powerpoint/2010/main" xmlns="" val="751063917"/>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3"/>
            <a:ext cx="10969943" cy="580292"/>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latin typeface="Tahoma" pitchFamily="34" charset="0"/>
                <a:ea typeface="Tahoma" pitchFamily="34" charset="0"/>
                <a:cs typeface="Tahoma" pitchFamily="34" charset="0"/>
              </a:rPr>
              <a:t>أسعار مضخات مياه الصرف الصحي</a:t>
            </a:r>
            <a:endParaRPr lang="fr-FR" sz="24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281</a:t>
            </a:fld>
            <a:endParaRPr lang="en-US">
              <a:solidFill>
                <a:prstClr val="white"/>
              </a:solidFill>
            </a:endParaRPr>
          </a:p>
        </p:txBody>
      </p:sp>
      <p:sp>
        <p:nvSpPr>
          <p:cNvPr id="7" name="TextBox 6"/>
          <p:cNvSpPr txBox="1"/>
          <p:nvPr/>
        </p:nvSpPr>
        <p:spPr>
          <a:xfrm>
            <a:off x="1083451" y="914400"/>
            <a:ext cx="3867961" cy="2062103"/>
          </a:xfrm>
          <a:prstGeom prst="rect">
            <a:avLst/>
          </a:prstGeom>
          <a:noFill/>
        </p:spPr>
        <p:txBody>
          <a:bodyPr wrap="square" rtlCol="0">
            <a:spAutoFit/>
          </a:bodyPr>
          <a:lstStyle/>
          <a:p>
            <a:r>
              <a:rPr lang="en-US" sz="2000" b="1" dirty="0">
                <a:solidFill>
                  <a:prstClr val="white"/>
                </a:solidFill>
              </a:rPr>
              <a:t>BGP Grinder Pump 3P </a:t>
            </a:r>
            <a:endParaRPr lang="en-US" sz="2000" dirty="0">
              <a:solidFill>
                <a:prstClr val="white"/>
              </a:solidFill>
            </a:endParaRPr>
          </a:p>
          <a:p>
            <a:pPr marL="285750" indent="-285750">
              <a:buFont typeface="Arial" pitchFamily="34" charset="0"/>
              <a:buChar char="•"/>
            </a:pPr>
            <a:r>
              <a:rPr lang="en-US" dirty="0">
                <a:solidFill>
                  <a:prstClr val="white"/>
                </a:solidFill>
              </a:rPr>
              <a:t>Gallons Per Hour: 2640 (44 GPM) [230v/3 2HP] </a:t>
            </a:r>
          </a:p>
          <a:p>
            <a:pPr marL="285750" indent="-285750">
              <a:buFont typeface="Arial" pitchFamily="34" charset="0"/>
              <a:buChar char="•"/>
            </a:pPr>
            <a:r>
              <a:rPr lang="en-US" dirty="0">
                <a:solidFill>
                  <a:prstClr val="white"/>
                </a:solidFill>
              </a:rPr>
              <a:t>Price: ($1,688.00 )</a:t>
            </a:r>
          </a:p>
          <a:p>
            <a:pPr marL="285750" indent="-285750">
              <a:buFont typeface="Arial" pitchFamily="34" charset="0"/>
              <a:buChar char="•"/>
            </a:pPr>
            <a:r>
              <a:rPr lang="en-US" dirty="0">
                <a:solidFill>
                  <a:prstClr val="white"/>
                </a:solidFill>
              </a:rPr>
              <a:t>Applications: Sewage Grinding, Sewage, Effluent and Wastewater Removal or </a:t>
            </a:r>
            <a:r>
              <a:rPr lang="en-US" dirty="0" smtClean="0">
                <a:solidFill>
                  <a:prstClr val="white"/>
                </a:solidFill>
              </a:rPr>
              <a:t>Transfer</a:t>
            </a:r>
            <a:endParaRPr lang="en-US" dirty="0">
              <a:solidFill>
                <a:prstClr val="white"/>
              </a:solidFill>
            </a:endParaRPr>
          </a:p>
        </p:txBody>
      </p:sp>
      <p:pic>
        <p:nvPicPr>
          <p:cNvPr id="12" name="Picture 11" descr="2HP 230v submersible grinder pump"/>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7612" y="3124200"/>
            <a:ext cx="3962400" cy="3560379"/>
          </a:xfrm>
          <a:prstGeom prst="rect">
            <a:avLst/>
          </a:prstGeom>
          <a:noFill/>
          <a:ln>
            <a:noFill/>
          </a:ln>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75412" y="3124200"/>
            <a:ext cx="4016375" cy="350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6205820" y="914400"/>
            <a:ext cx="4155792" cy="2062103"/>
          </a:xfrm>
          <a:prstGeom prst="rect">
            <a:avLst/>
          </a:prstGeom>
          <a:noFill/>
        </p:spPr>
        <p:txBody>
          <a:bodyPr wrap="square" rtlCol="0">
            <a:spAutoFit/>
          </a:bodyPr>
          <a:lstStyle/>
          <a:p>
            <a:r>
              <a:rPr lang="fr-FR" sz="2000" b="1" dirty="0">
                <a:solidFill>
                  <a:prstClr val="white"/>
                </a:solidFill>
                <a:latin typeface="Tahoma" pitchFamily="34" charset="0"/>
                <a:ea typeface="Tahoma" pitchFamily="34" charset="0"/>
                <a:cs typeface="Tahoma" pitchFamily="34" charset="0"/>
              </a:rPr>
              <a:t>2CT Trash </a:t>
            </a:r>
            <a:r>
              <a:rPr lang="fr-FR" sz="2000" b="1" dirty="0" err="1">
                <a:solidFill>
                  <a:prstClr val="white"/>
                </a:solidFill>
                <a:latin typeface="Tahoma" pitchFamily="34" charset="0"/>
                <a:ea typeface="Tahoma" pitchFamily="34" charset="0"/>
                <a:cs typeface="Tahoma" pitchFamily="34" charset="0"/>
              </a:rPr>
              <a:t>Pump</a:t>
            </a:r>
            <a:r>
              <a:rPr lang="fr-FR" sz="2000" b="1" dirty="0">
                <a:solidFill>
                  <a:prstClr val="white"/>
                </a:solidFill>
                <a:latin typeface="Tahoma" pitchFamily="34" charset="0"/>
                <a:ea typeface="Tahoma" pitchFamily="34" charset="0"/>
                <a:cs typeface="Tahoma" pitchFamily="34" charset="0"/>
              </a:rPr>
              <a:t> PEO</a:t>
            </a:r>
            <a:endParaRPr lang="en-US" sz="2000"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Gallons Per Hour: 150 GPM </a:t>
            </a:r>
            <a:endParaRPr lang="en-US"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smtClean="0">
                <a:solidFill>
                  <a:prstClr val="white"/>
                </a:solidFill>
                <a:latin typeface="Tahoma" pitchFamily="34" charset="0"/>
                <a:ea typeface="Tahoma" pitchFamily="34" charset="0"/>
                <a:cs typeface="Tahoma" pitchFamily="34" charset="0"/>
              </a:rPr>
              <a:t>Price: ($1,641.00) </a:t>
            </a:r>
            <a:endParaRPr lang="en-US"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Applications: Contractor, Dewatering, Fuel Oil, Irrigation, Marine, Pond, Self-Priming, Sewage, Slurry, Slush &amp; Sludge</a:t>
            </a:r>
            <a:endParaRPr lang="en-US" b="1" dirty="0">
              <a:solidFill>
                <a:prstClr val="white"/>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1909638554"/>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3"/>
            <a:ext cx="10969943" cy="580292"/>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latin typeface="Tahoma" pitchFamily="34" charset="0"/>
                <a:ea typeface="Tahoma" pitchFamily="34" charset="0"/>
                <a:cs typeface="Tahoma" pitchFamily="34" charset="0"/>
              </a:rPr>
              <a:t>أسعار مضخات مياه الصرف الصحي</a:t>
            </a:r>
            <a:endParaRPr lang="fr-FR" sz="24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367627" y="6477000"/>
            <a:ext cx="670385" cy="301752"/>
          </a:xfrm>
        </p:spPr>
        <p:txBody>
          <a:bodyPr/>
          <a:lstStyle/>
          <a:p>
            <a:fld id="{B6F15528-21DE-4FAA-801E-634DDDAF4B2B}" type="slidenum">
              <a:rPr lang="en-US" smtClean="0">
                <a:solidFill>
                  <a:prstClr val="white"/>
                </a:solidFill>
              </a:rPr>
              <a:pPr/>
              <a:t>282</a:t>
            </a:fld>
            <a:endParaRPr lang="en-US">
              <a:solidFill>
                <a:prstClr val="white"/>
              </a:solidFill>
            </a:endParaRPr>
          </a:p>
        </p:txBody>
      </p:sp>
      <p:sp>
        <p:nvSpPr>
          <p:cNvPr id="7" name="TextBox 6"/>
          <p:cNvSpPr txBox="1"/>
          <p:nvPr/>
        </p:nvSpPr>
        <p:spPr>
          <a:xfrm>
            <a:off x="948020" y="1055077"/>
            <a:ext cx="4689192" cy="2092881"/>
          </a:xfrm>
          <a:prstGeom prst="rect">
            <a:avLst/>
          </a:prstGeom>
          <a:noFill/>
        </p:spPr>
        <p:txBody>
          <a:bodyPr wrap="square" rtlCol="0">
            <a:spAutoFit/>
          </a:bodyPr>
          <a:lstStyle/>
          <a:p>
            <a:r>
              <a:rPr lang="en-US" sz="2000" b="1" dirty="0">
                <a:solidFill>
                  <a:prstClr val="white"/>
                </a:solidFill>
                <a:latin typeface="Tahoma" pitchFamily="34" charset="0"/>
                <a:ea typeface="Tahoma" pitchFamily="34" charset="0"/>
                <a:cs typeface="Tahoma" pitchFamily="34" charset="0"/>
              </a:rPr>
              <a:t>MIT High Pressure Pedestal Pumps (FMIT-30 MIT)</a:t>
            </a:r>
            <a:endParaRPr lang="en-US" sz="2000"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Gallons Per Hour: 21900 (365 GPM)</a:t>
            </a:r>
            <a:endParaRPr lang="en-US"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smtClean="0">
                <a:solidFill>
                  <a:prstClr val="white"/>
                </a:solidFill>
                <a:latin typeface="Tahoma" pitchFamily="34" charset="0"/>
                <a:ea typeface="Tahoma" pitchFamily="34" charset="0"/>
                <a:cs typeface="Tahoma" pitchFamily="34" charset="0"/>
              </a:rPr>
              <a:t>Price: ($4,004.00)</a:t>
            </a:r>
            <a:endParaRPr lang="en-US"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Applications: Dewatering, Marine, Sanitary, Self-Priming, Sewage, Slurry, Slush &amp; Sludge</a:t>
            </a:r>
            <a:endParaRPr lang="en-US" b="1" dirty="0">
              <a:solidFill>
                <a:prstClr val="white"/>
              </a:solidFill>
              <a:latin typeface="Tahoma" pitchFamily="34" charset="0"/>
              <a:ea typeface="Tahoma" pitchFamily="34" charset="0"/>
              <a:cs typeface="Tahoma" pitchFamily="34" charset="0"/>
            </a:endParaRPr>
          </a:p>
        </p:txBody>
      </p:sp>
      <p:pic>
        <p:nvPicPr>
          <p:cNvPr id="9" name="Picture 8" descr="monarch MIT-40 trash pump frame "/>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1412" y="3300358"/>
            <a:ext cx="3962400" cy="3329042"/>
          </a:xfrm>
          <a:prstGeom prst="rect">
            <a:avLst/>
          </a:prstGeom>
          <a:noFill/>
          <a:ln>
            <a:noFill/>
          </a:ln>
        </p:spPr>
      </p:pic>
      <p:sp>
        <p:nvSpPr>
          <p:cNvPr id="10" name="TextBox 9"/>
          <p:cNvSpPr txBox="1"/>
          <p:nvPr/>
        </p:nvSpPr>
        <p:spPr>
          <a:xfrm>
            <a:off x="6382244" y="1055077"/>
            <a:ext cx="4969968" cy="1785104"/>
          </a:xfrm>
          <a:prstGeom prst="rect">
            <a:avLst/>
          </a:prstGeom>
          <a:noFill/>
        </p:spPr>
        <p:txBody>
          <a:bodyPr wrap="square" rtlCol="0">
            <a:spAutoFit/>
          </a:bodyPr>
          <a:lstStyle/>
          <a:p>
            <a:r>
              <a:rPr lang="fr-FR" sz="2000" b="1" dirty="0" err="1">
                <a:solidFill>
                  <a:prstClr val="white"/>
                </a:solidFill>
                <a:latin typeface="Tahoma" pitchFamily="34" charset="0"/>
                <a:ea typeface="Tahoma" pitchFamily="34" charset="0"/>
                <a:cs typeface="Tahoma" pitchFamily="34" charset="0"/>
              </a:rPr>
              <a:t>Sewage</a:t>
            </a:r>
            <a:r>
              <a:rPr lang="fr-FR" sz="2000" b="1" dirty="0">
                <a:solidFill>
                  <a:prstClr val="white"/>
                </a:solidFill>
                <a:latin typeface="Tahoma" pitchFamily="34" charset="0"/>
                <a:ea typeface="Tahoma" pitchFamily="34" charset="0"/>
                <a:cs typeface="Tahoma" pitchFamily="34" charset="0"/>
              </a:rPr>
              <a:t> Trash </a:t>
            </a:r>
            <a:r>
              <a:rPr lang="fr-FR" sz="2000" b="1" dirty="0" err="1">
                <a:solidFill>
                  <a:prstClr val="white"/>
                </a:solidFill>
                <a:latin typeface="Tahoma" pitchFamily="34" charset="0"/>
                <a:ea typeface="Tahoma" pitchFamily="34" charset="0"/>
                <a:cs typeface="Tahoma" pitchFamily="34" charset="0"/>
              </a:rPr>
              <a:t>pump</a:t>
            </a:r>
            <a:r>
              <a:rPr lang="fr-FR" sz="2000" b="1" dirty="0">
                <a:solidFill>
                  <a:prstClr val="white"/>
                </a:solidFill>
                <a:latin typeface="Tahoma" pitchFamily="34" charset="0"/>
                <a:ea typeface="Tahoma" pitchFamily="34" charset="0"/>
                <a:cs typeface="Tahoma" pitchFamily="34" charset="0"/>
              </a:rPr>
              <a:t> 7.5HP</a:t>
            </a:r>
            <a:endParaRPr lang="en-US" sz="2000" b="1" dirty="0">
              <a:solidFill>
                <a:prstClr val="white"/>
              </a:solidFill>
              <a:latin typeface="Tahoma" pitchFamily="34" charset="0"/>
              <a:ea typeface="Tahoma" pitchFamily="34" charset="0"/>
              <a:cs typeface="Tahoma" pitchFamily="34" charset="0"/>
            </a:endParaRPr>
          </a:p>
          <a:p>
            <a:pPr marL="342900" indent="-342900">
              <a:buFont typeface="Arial" pitchFamily="34" charset="0"/>
              <a:buChar char="•"/>
            </a:pPr>
            <a:r>
              <a:rPr lang="en-US" dirty="0">
                <a:solidFill>
                  <a:prstClr val="white"/>
                </a:solidFill>
                <a:latin typeface="Tahoma" pitchFamily="34" charset="0"/>
                <a:ea typeface="Tahoma" pitchFamily="34" charset="0"/>
                <a:cs typeface="Tahoma" pitchFamily="34" charset="0"/>
              </a:rPr>
              <a:t>230/460v 3P 20,400GPH, 3" 394A </a:t>
            </a:r>
          </a:p>
          <a:p>
            <a:pPr marL="342900" indent="-342900">
              <a:buFont typeface="Arial" pitchFamily="34" charset="0"/>
              <a:buChar char="•"/>
            </a:pPr>
            <a:r>
              <a:rPr lang="fr-FR" dirty="0">
                <a:solidFill>
                  <a:prstClr val="white"/>
                </a:solidFill>
                <a:latin typeface="Tahoma" pitchFamily="34" charset="0"/>
                <a:ea typeface="Tahoma" pitchFamily="34" charset="0"/>
                <a:cs typeface="Tahoma" pitchFamily="34" charset="0"/>
              </a:rPr>
              <a:t>Price : ($1,942.40)</a:t>
            </a:r>
            <a:endParaRPr lang="en-US" dirty="0">
              <a:solidFill>
                <a:prstClr val="white"/>
              </a:solidFill>
              <a:latin typeface="Tahoma" pitchFamily="34" charset="0"/>
              <a:ea typeface="Tahoma" pitchFamily="34" charset="0"/>
              <a:cs typeface="Tahoma" pitchFamily="34" charset="0"/>
            </a:endParaRPr>
          </a:p>
          <a:p>
            <a:pPr marL="342900" indent="-342900">
              <a:buFont typeface="Arial" pitchFamily="34" charset="0"/>
              <a:buChar char="•"/>
            </a:pPr>
            <a:r>
              <a:rPr lang="en-US" dirty="0">
                <a:solidFill>
                  <a:prstClr val="white"/>
                </a:solidFill>
                <a:latin typeface="Tahoma" pitchFamily="34" charset="0"/>
                <a:ea typeface="Tahoma" pitchFamily="34" charset="0"/>
                <a:cs typeface="Tahoma" pitchFamily="34" charset="0"/>
              </a:rPr>
              <a:t>Applications: Contractor, Dewatering, Flooded Suction, Fountain, Self-Priming, Sewage, Slurry, Slush &amp; Sludge</a:t>
            </a:r>
          </a:p>
        </p:txBody>
      </p:sp>
      <p:pic>
        <p:nvPicPr>
          <p:cNvPr id="12" name="Picture 11" descr="amt 394g-95 pump"/>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4012" y="2971800"/>
            <a:ext cx="3598368" cy="3657600"/>
          </a:xfrm>
          <a:prstGeom prst="rect">
            <a:avLst/>
          </a:prstGeom>
          <a:noFill/>
          <a:ln>
            <a:noFill/>
          </a:ln>
        </p:spPr>
      </p:pic>
    </p:spTree>
    <p:extLst>
      <p:ext uri="{BB962C8B-B14F-4D97-AF65-F5344CB8AC3E}">
        <p14:creationId xmlns:p14="http://schemas.microsoft.com/office/powerpoint/2010/main" xmlns="" val="3160925393"/>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504170"/>
          </a:xfrm>
        </p:spPr>
        <p:style>
          <a:lnRef idx="3">
            <a:schemeClr val="lt1"/>
          </a:lnRef>
          <a:fillRef idx="1">
            <a:schemeClr val="accent1"/>
          </a:fillRef>
          <a:effectRef idx="1">
            <a:schemeClr val="accent1"/>
          </a:effectRef>
          <a:fontRef idx="minor">
            <a:schemeClr val="lt1"/>
          </a:fontRef>
        </p:style>
        <p:txBody>
          <a:bodyPr>
            <a:normAutofit/>
          </a:bodyPr>
          <a:lstStyle/>
          <a:p>
            <a:pPr algn="ctr" rtl="1"/>
            <a:r>
              <a:rPr lang="en-US" sz="2700" b="1" dirty="0" smtClean="0">
                <a:effectLst/>
                <a:latin typeface="Tahoma" pitchFamily="34" charset="0"/>
                <a:ea typeface="Tahoma" pitchFamily="34" charset="0"/>
                <a:cs typeface="Tahoma" pitchFamily="34" charset="0"/>
              </a:rPr>
              <a:t>References</a:t>
            </a:r>
            <a:endParaRPr lang="fr-FR" sz="20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8"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9" name="TextBox 8"/>
          <p:cNvSpPr txBox="1"/>
          <p:nvPr/>
        </p:nvSpPr>
        <p:spPr>
          <a:xfrm>
            <a:off x="836612" y="1038285"/>
            <a:ext cx="10515600" cy="452431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285750" indent="-285750">
              <a:buFont typeface="Wingdings" pitchFamily="2" charset="2"/>
              <a:buChar char="Ø"/>
            </a:pPr>
            <a:r>
              <a:rPr lang="en-US" sz="1600" dirty="0" smtClean="0">
                <a:solidFill>
                  <a:prstClr val="white"/>
                </a:solidFill>
                <a:hlinkClick r:id="rId3"/>
              </a:rPr>
              <a:t>http</a:t>
            </a:r>
            <a:r>
              <a:rPr lang="en-US" sz="1600" dirty="0">
                <a:solidFill>
                  <a:prstClr val="white"/>
                </a:solidFill>
                <a:hlinkClick r:id="rId3"/>
              </a:rPr>
              <a:t>://www.cosmictherap.com/%</a:t>
            </a:r>
            <a:r>
              <a:rPr lang="en-US" sz="1600" dirty="0" smtClean="0">
                <a:solidFill>
                  <a:prstClr val="white"/>
                </a:solidFill>
                <a:hlinkClick r:id="rId3"/>
              </a:rPr>
              <a:t>D8%A3%D8%A8%D8%B9%D8%A7%D8%AF%D8%A3%D9%86%D8%A7%D8%A8%D9%8A%D8%A8%D8%A7%D9%84%D8%B5%D8%B1%D9%81%D8%A7%D9%84%D8%B5%D8%AD%D9%8A</a:t>
            </a:r>
            <a:r>
              <a:rPr lang="ar-SA" sz="1600" dirty="0" smtClean="0">
                <a:solidFill>
                  <a:prstClr val="white"/>
                </a:solidFill>
                <a:hlinkClick r:id="rId3"/>
              </a:rPr>
              <a:t>/</a:t>
            </a:r>
            <a:endParaRPr lang="en-US" sz="1600" dirty="0" smtClean="0">
              <a:solidFill>
                <a:prstClr val="white"/>
              </a:solidFill>
            </a:endParaRPr>
          </a:p>
          <a:p>
            <a:pPr marL="285750" indent="-285750">
              <a:buFont typeface="Wingdings" pitchFamily="2" charset="2"/>
              <a:buChar char="Ø"/>
            </a:pPr>
            <a:endParaRPr lang="en-US" sz="1600" b="1" dirty="0">
              <a:solidFill>
                <a:prstClr val="white"/>
              </a:solidFill>
            </a:endParaRPr>
          </a:p>
          <a:p>
            <a:pPr marL="285750" indent="-285750">
              <a:buFont typeface="Wingdings" pitchFamily="2" charset="2"/>
              <a:buChar char="Ø"/>
            </a:pPr>
            <a:r>
              <a:rPr lang="en-US" sz="1600" dirty="0" smtClean="0">
                <a:solidFill>
                  <a:prstClr val="white"/>
                </a:solidFill>
                <a:hlinkClick r:id="rId4"/>
              </a:rPr>
              <a:t>https</a:t>
            </a:r>
            <a:r>
              <a:rPr lang="en-US" sz="1600" dirty="0">
                <a:solidFill>
                  <a:prstClr val="white"/>
                </a:solidFill>
                <a:hlinkClick r:id="rId4"/>
              </a:rPr>
              <a:t>://ar.decorexpro.com/truby/kanalizacionnye/pvh</a:t>
            </a:r>
            <a:r>
              <a:rPr lang="en-US" sz="1600" dirty="0">
                <a:solidFill>
                  <a:prstClr val="white"/>
                </a:solidFill>
              </a:rPr>
              <a:t> </a:t>
            </a:r>
            <a:endParaRPr lang="en-US" sz="1600" dirty="0" smtClean="0">
              <a:solidFill>
                <a:prstClr val="white"/>
              </a:solidFill>
            </a:endParaRPr>
          </a:p>
          <a:p>
            <a:pPr marL="285750" indent="-285750">
              <a:buFont typeface="Wingdings" pitchFamily="2" charset="2"/>
              <a:buChar char="Ø"/>
            </a:pPr>
            <a:endParaRPr lang="en-US" sz="1600" dirty="0">
              <a:solidFill>
                <a:prstClr val="white"/>
              </a:solidFill>
            </a:endParaRPr>
          </a:p>
          <a:p>
            <a:pPr marL="285750" indent="-285750">
              <a:buFont typeface="Wingdings" pitchFamily="2" charset="2"/>
              <a:buChar char="Ø"/>
            </a:pPr>
            <a:r>
              <a:rPr lang="en-US" sz="1600" dirty="0" smtClean="0">
                <a:solidFill>
                  <a:prstClr val="white"/>
                </a:solidFill>
                <a:hlinkClick r:id="rId5"/>
              </a:rPr>
              <a:t>https</a:t>
            </a:r>
            <a:r>
              <a:rPr lang="en-US" sz="1600" dirty="0">
                <a:solidFill>
                  <a:prstClr val="white"/>
                </a:solidFill>
                <a:hlinkClick r:id="rId5"/>
              </a:rPr>
              <a:t>://</a:t>
            </a:r>
            <a:r>
              <a:rPr lang="en-US" sz="1600" dirty="0" smtClean="0">
                <a:solidFill>
                  <a:prstClr val="white"/>
                </a:solidFill>
                <a:hlinkClick r:id="rId5"/>
              </a:rPr>
              <a:t>cdn-cms.f-static.net/uploads/1812105/normal_5c4076a69eaa1.pdf</a:t>
            </a:r>
            <a:endParaRPr lang="en-US" sz="1600" dirty="0" smtClean="0">
              <a:solidFill>
                <a:prstClr val="white"/>
              </a:solidFill>
            </a:endParaRPr>
          </a:p>
          <a:p>
            <a:pPr marL="285750" indent="-285750">
              <a:buFont typeface="Wingdings" pitchFamily="2" charset="2"/>
              <a:buChar char="Ø"/>
            </a:pPr>
            <a:endParaRPr lang="en-US" sz="1600" dirty="0">
              <a:solidFill>
                <a:prstClr val="white"/>
              </a:solidFill>
            </a:endParaRPr>
          </a:p>
          <a:p>
            <a:pPr marL="285750" indent="-285750">
              <a:buFont typeface="Wingdings" pitchFamily="2" charset="2"/>
              <a:buChar char="Ø"/>
            </a:pPr>
            <a:r>
              <a:rPr lang="en-US" sz="1600" dirty="0" smtClean="0">
                <a:solidFill>
                  <a:prstClr val="white"/>
                </a:solidFill>
                <a:hlinkClick r:id="rId6"/>
              </a:rPr>
              <a:t>https</a:t>
            </a:r>
            <a:r>
              <a:rPr lang="en-US" sz="1600" dirty="0">
                <a:solidFill>
                  <a:prstClr val="white"/>
                </a:solidFill>
                <a:hlinkClick r:id="rId6"/>
              </a:rPr>
              <a:t>://www.aljawharaglobal.com</a:t>
            </a:r>
            <a:r>
              <a:rPr lang="en-US" sz="1600" dirty="0">
                <a:solidFill>
                  <a:prstClr val="white"/>
                </a:solidFill>
              </a:rPr>
              <a:t> </a:t>
            </a:r>
          </a:p>
          <a:p>
            <a:endParaRPr lang="en-US" sz="1600" dirty="0">
              <a:solidFill>
                <a:prstClr val="white"/>
              </a:solidFill>
            </a:endParaRPr>
          </a:p>
          <a:p>
            <a:pPr marL="285750" indent="-285750">
              <a:buFont typeface="Wingdings" pitchFamily="2" charset="2"/>
              <a:buChar char="Ø"/>
            </a:pPr>
            <a:r>
              <a:rPr lang="en-US" sz="1600" dirty="0" smtClean="0">
                <a:solidFill>
                  <a:prstClr val="white"/>
                </a:solidFill>
                <a:hlinkClick r:id="rId7"/>
              </a:rPr>
              <a:t>http</a:t>
            </a:r>
            <a:r>
              <a:rPr lang="en-US" sz="1600" dirty="0">
                <a:solidFill>
                  <a:prstClr val="white"/>
                </a:solidFill>
                <a:hlinkClick r:id="rId7"/>
              </a:rPr>
              <a:t>://</a:t>
            </a:r>
            <a:r>
              <a:rPr lang="en-US" sz="1600" dirty="0" smtClean="0">
                <a:solidFill>
                  <a:prstClr val="white"/>
                </a:solidFill>
                <a:hlinkClick r:id="rId7"/>
              </a:rPr>
              <a:t>www.concastpipe.com/wp-content/uploads/2016/09/cc-2016-price-list.pdf</a:t>
            </a:r>
            <a:endParaRPr lang="en-US" sz="1600" dirty="0">
              <a:solidFill>
                <a:prstClr val="white"/>
              </a:solidFill>
            </a:endParaRPr>
          </a:p>
          <a:p>
            <a:pPr marL="285750" indent="-285750">
              <a:buFont typeface="Wingdings" pitchFamily="2" charset="2"/>
              <a:buChar char="Ø"/>
            </a:pPr>
            <a:endParaRPr lang="en-US" sz="1600" u="sng" dirty="0" smtClean="0">
              <a:solidFill>
                <a:prstClr val="white"/>
              </a:solidFill>
              <a:hlinkClick r:id="rId8"/>
            </a:endParaRPr>
          </a:p>
          <a:p>
            <a:pPr marL="285750" indent="-285750">
              <a:buFont typeface="Wingdings" pitchFamily="2" charset="2"/>
              <a:buChar char="Ø"/>
            </a:pPr>
            <a:r>
              <a:rPr lang="en-US" sz="1600" u="sng" dirty="0" smtClean="0">
                <a:solidFill>
                  <a:prstClr val="white"/>
                </a:solidFill>
                <a:hlinkClick r:id="rId8"/>
              </a:rPr>
              <a:t>http</a:t>
            </a:r>
            <a:r>
              <a:rPr lang="en-US" sz="1600" u="sng" dirty="0">
                <a:solidFill>
                  <a:prstClr val="white"/>
                </a:solidFill>
                <a:hlinkClick r:id="rId8"/>
              </a:rPr>
              <a:t>://</a:t>
            </a:r>
            <a:r>
              <a:rPr lang="en-US" sz="1600" u="sng" dirty="0" smtClean="0">
                <a:solidFill>
                  <a:prstClr val="white"/>
                </a:solidFill>
                <a:hlinkClick r:id="rId8"/>
              </a:rPr>
              <a:t>www.croospump.com/blog/characteristics-of-sewage-disposal-pump.html</a:t>
            </a:r>
            <a:endParaRPr lang="en-US" sz="1600" dirty="0">
              <a:solidFill>
                <a:prstClr val="white"/>
              </a:solidFill>
            </a:endParaRPr>
          </a:p>
          <a:p>
            <a:pPr marL="285750" indent="-285750">
              <a:buFont typeface="Wingdings" pitchFamily="2" charset="2"/>
              <a:buChar char="Ø"/>
            </a:pPr>
            <a:endParaRPr lang="en-US" sz="1600" u="sng" dirty="0">
              <a:solidFill>
                <a:prstClr val="white"/>
              </a:solidFill>
              <a:hlinkClick r:id="rId9"/>
            </a:endParaRPr>
          </a:p>
          <a:p>
            <a:pPr marL="285750" indent="-285750">
              <a:buFont typeface="Wingdings" pitchFamily="2" charset="2"/>
              <a:buChar char="Ø"/>
            </a:pPr>
            <a:r>
              <a:rPr lang="en-US" sz="1600" u="sng" dirty="0" smtClean="0">
                <a:solidFill>
                  <a:prstClr val="white"/>
                </a:solidFill>
                <a:hlinkClick r:id="rId9"/>
              </a:rPr>
              <a:t>https</a:t>
            </a:r>
            <a:r>
              <a:rPr lang="en-US" sz="1600" u="sng" dirty="0">
                <a:solidFill>
                  <a:prstClr val="white"/>
                </a:solidFill>
                <a:hlinkClick r:id="rId9"/>
              </a:rPr>
              <a:t>://</a:t>
            </a:r>
            <a:r>
              <a:rPr lang="en-US" sz="1600" u="sng" dirty="0" smtClean="0">
                <a:solidFill>
                  <a:prstClr val="white"/>
                </a:solidFill>
                <a:hlinkClick r:id="rId9"/>
              </a:rPr>
              <a:t>pumpbiz.com/applications/sewage-pump-industrial?p=2</a:t>
            </a:r>
            <a:endParaRPr lang="en-US" sz="1600" dirty="0">
              <a:solidFill>
                <a:prstClr val="white"/>
              </a:solidFill>
            </a:endParaRPr>
          </a:p>
          <a:p>
            <a:pPr marL="285750" indent="-285750">
              <a:buFont typeface="Wingdings" pitchFamily="2" charset="2"/>
              <a:buChar char="Ø"/>
            </a:pPr>
            <a:endParaRPr lang="en-US" sz="1600" u="sng" dirty="0">
              <a:solidFill>
                <a:prstClr val="white"/>
              </a:solidFill>
              <a:hlinkClick r:id="rId10"/>
            </a:endParaRPr>
          </a:p>
          <a:p>
            <a:pPr marL="285750" indent="-285750">
              <a:buFont typeface="Wingdings" pitchFamily="2" charset="2"/>
              <a:buChar char="Ø"/>
            </a:pPr>
            <a:r>
              <a:rPr lang="en-US" sz="1600" u="sng" dirty="0" smtClean="0">
                <a:solidFill>
                  <a:prstClr val="white"/>
                </a:solidFill>
                <a:hlinkClick r:id="rId10"/>
              </a:rPr>
              <a:t>https</a:t>
            </a:r>
            <a:r>
              <a:rPr lang="en-US" sz="1600" u="sng" dirty="0">
                <a:solidFill>
                  <a:prstClr val="white"/>
                </a:solidFill>
                <a:hlinkClick r:id="rId10"/>
              </a:rPr>
              <a:t>://pumpbiz.com/applications/slurry-slush-sludge-pump</a:t>
            </a:r>
            <a:r>
              <a:rPr lang="en-US" sz="1600" dirty="0">
                <a:solidFill>
                  <a:prstClr val="white"/>
                </a:solidFill>
              </a:rPr>
              <a:t> </a:t>
            </a:r>
          </a:p>
          <a:p>
            <a:pPr marL="285750" indent="-285750">
              <a:buFont typeface="Wingdings" pitchFamily="2" charset="2"/>
              <a:buChar char="Ø"/>
            </a:pPr>
            <a:endParaRPr lang="en-US" sz="1600" dirty="0">
              <a:solidFill>
                <a:prstClr val="white"/>
              </a:solidFill>
            </a:endParaRPr>
          </a:p>
        </p:txBody>
      </p:sp>
      <p:sp>
        <p:nvSpPr>
          <p:cNvPr id="7" name="Rectangle 3"/>
          <p:cNvSpPr>
            <a:spLocks noChangeArrowheads="1"/>
          </p:cNvSpPr>
          <p:nvPr/>
        </p:nvSpPr>
        <p:spPr bwMode="auto">
          <a:xfrm>
            <a:off x="0" y="-26404"/>
            <a:ext cx="6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283</a:t>
            </a:fld>
            <a:endParaRPr lang="en-US">
              <a:solidFill>
                <a:prstClr val="white"/>
              </a:solidFill>
            </a:endParaRPr>
          </a:p>
        </p:txBody>
      </p:sp>
    </p:spTree>
    <p:extLst>
      <p:ext uri="{BB962C8B-B14F-4D97-AF65-F5344CB8AC3E}">
        <p14:creationId xmlns:p14="http://schemas.microsoft.com/office/powerpoint/2010/main" xmlns="" val="4149103158"/>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743200"/>
            <a:ext cx="5852160" cy="1371600"/>
          </a:xfrm>
        </p:spPr>
        <p:txBody>
          <a:bodyPr>
            <a:normAutofit fontScale="90000"/>
          </a:bodyPr>
          <a:lstStyle/>
          <a:p>
            <a:pPr algn="ctr" rtl="1"/>
            <a:r>
              <a:rPr lang="ar-LB" sz="6000" b="1" dirty="0" smtClean="0"/>
              <a:t>جزاكم الله خيراً</a:t>
            </a:r>
            <a:endParaRPr lang="fr-FR" sz="6000" b="1" dirty="0"/>
          </a:p>
        </p:txBody>
      </p:sp>
      <p:cxnSp>
        <p:nvCxnSpPr>
          <p:cNvPr id="4" name="Straight Connector 3"/>
          <p:cNvCxnSpPr/>
          <p:nvPr/>
        </p:nvCxnSpPr>
        <p:spPr>
          <a:xfrm>
            <a:off x="3168332" y="4099035"/>
            <a:ext cx="5852160" cy="15765"/>
          </a:xfrm>
          <a:prstGeom prst="line">
            <a:avLst/>
          </a:prstGeom>
          <a:ln>
            <a:headEnd w="lg" len="lg"/>
          </a:ln>
        </p:spPr>
        <p:style>
          <a:lnRef idx="3">
            <a:schemeClr val="accent1"/>
          </a:lnRef>
          <a:fillRef idx="0">
            <a:schemeClr val="accent1"/>
          </a:fillRef>
          <a:effectRef idx="2">
            <a:schemeClr val="accent1"/>
          </a:effectRef>
          <a:fontRef idx="minor">
            <a:schemeClr val="tx1"/>
          </a:fontRef>
        </p:style>
      </p:cxnSp>
      <p:pic>
        <p:nvPicPr>
          <p:cNvPr id="5" name="Picture 4">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43373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43373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43373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56983993"/>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2100" y="2114559"/>
            <a:ext cx="10454370" cy="2609841"/>
          </a:xfrm>
        </p:spPr>
        <p:txBody>
          <a:bodyPr anchor="ctr">
            <a:normAutofit/>
          </a:bodyPr>
          <a:lstStyle/>
          <a:p>
            <a:pPr algn="ctr"/>
            <a:r>
              <a:rPr lang="de-DE" dirty="0" smtClean="0"/>
              <a:t>PROJECT: </a:t>
            </a:r>
            <a:br>
              <a:rPr lang="de-DE" dirty="0" smtClean="0"/>
            </a:br>
            <a:r>
              <a:rPr lang="en-US" sz="4800" dirty="0" smtClean="0"/>
              <a:t>North </a:t>
            </a:r>
            <a:r>
              <a:rPr lang="en-US" sz="4800" dirty="0" smtClean="0"/>
              <a:t>Lebanon </a:t>
            </a:r>
            <a:br>
              <a:rPr lang="en-US" sz="4800" dirty="0" smtClean="0"/>
            </a:br>
            <a:r>
              <a:rPr lang="en-US" sz="4800" dirty="0" smtClean="0"/>
              <a:t>bus station</a:t>
            </a:r>
            <a:endParaRPr lang="en-US" dirty="0"/>
          </a:p>
        </p:txBody>
      </p:sp>
      <p:sp>
        <p:nvSpPr>
          <p:cNvPr id="3" name="Subtitle 2"/>
          <p:cNvSpPr>
            <a:spLocks noGrp="1"/>
          </p:cNvSpPr>
          <p:nvPr>
            <p:ph type="subTitle" idx="1"/>
          </p:nvPr>
        </p:nvSpPr>
        <p:spPr>
          <a:xfrm>
            <a:off x="4276618" y="4421878"/>
            <a:ext cx="4341764" cy="556129"/>
          </a:xfrm>
        </p:spPr>
        <p:txBody>
          <a:bodyPr/>
          <a:lstStyle/>
          <a:p>
            <a:r>
              <a:rPr lang="en-US" dirty="0" smtClean="0"/>
              <a:t>Presented by </a:t>
            </a:r>
            <a:r>
              <a:rPr lang="en-US" b="1" dirty="0" smtClean="0"/>
              <a:t>Maryam ABDEL-KARIM</a:t>
            </a:r>
            <a:endParaRPr lang="en-US" b="1" dirty="0"/>
          </a:p>
        </p:txBody>
      </p:sp>
      <p:pic>
        <p:nvPicPr>
          <p:cNvPr id="4" name="Picture 2" descr="AECENAR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1" y="5344352"/>
            <a:ext cx="12188825" cy="1513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Grafik 10" descr="Basmalla.jpg"/>
          <p:cNvPicPr>
            <a:picLocks noChangeAspect="1"/>
          </p:cNvPicPr>
          <p:nvPr/>
        </p:nvPicPr>
        <p:blipFill rotWithShape="1">
          <a:blip r:embed="rId4" cstate="print"/>
          <a:srcRect t="16140"/>
          <a:stretch/>
        </p:blipFill>
        <p:spPr>
          <a:xfrm>
            <a:off x="4262185" y="173159"/>
            <a:ext cx="3965827" cy="679695"/>
          </a:xfrm>
          <a:prstGeom prst="rect">
            <a:avLst/>
          </a:prstGeom>
        </p:spPr>
      </p:pic>
      <p:pic>
        <p:nvPicPr>
          <p:cNvPr id="6" name="Picture 5"/>
          <p:cNvPicPr>
            <a:picLocks noChangeAspect="1"/>
          </p:cNvPicPr>
          <p:nvPr/>
        </p:nvPicPr>
        <p:blipFill>
          <a:blip r:embed="rId5" cstate="print"/>
          <a:stretch>
            <a:fillRect/>
          </a:stretch>
        </p:blipFill>
        <p:spPr>
          <a:xfrm>
            <a:off x="9218613" y="0"/>
            <a:ext cx="2971800" cy="2093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301107174"/>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2" y="228600"/>
            <a:ext cx="3731536" cy="990153"/>
          </a:xfrm>
        </p:spPr>
        <p:txBody>
          <a:bodyPr/>
          <a:lstStyle/>
          <a:p>
            <a:r>
              <a:rPr lang="en-US" dirty="0" smtClean="0"/>
              <a:t>Description</a:t>
            </a:r>
            <a:endParaRPr lang="en-US" dirty="0"/>
          </a:p>
        </p:txBody>
      </p:sp>
      <p:sp>
        <p:nvSpPr>
          <p:cNvPr id="3" name="Content Placeholder 2"/>
          <p:cNvSpPr>
            <a:spLocks noGrp="1"/>
          </p:cNvSpPr>
          <p:nvPr>
            <p:ph idx="1"/>
          </p:nvPr>
        </p:nvSpPr>
        <p:spPr>
          <a:xfrm>
            <a:off x="531813" y="990600"/>
            <a:ext cx="6019800" cy="5105400"/>
          </a:xfrm>
        </p:spPr>
        <p:txBody>
          <a:bodyPr>
            <a:normAutofit fontScale="92500" lnSpcReduction="20000"/>
          </a:bodyPr>
          <a:lstStyle/>
          <a:p>
            <a:r>
              <a:rPr lang="en-US" dirty="0"/>
              <a:t>Our bus station will be placed in the center of Tripoli</a:t>
            </a:r>
            <a:r>
              <a:rPr lang="en-US" dirty="0" smtClean="0"/>
              <a:t>.</a:t>
            </a:r>
          </a:p>
          <a:p>
            <a:r>
              <a:rPr lang="en-US" dirty="0" smtClean="0"/>
              <a:t>It </a:t>
            </a:r>
            <a:r>
              <a:rPr lang="en-US" dirty="0"/>
              <a:t>will have 2 </a:t>
            </a:r>
            <a:r>
              <a:rPr lang="en-US" dirty="0" smtClean="0"/>
              <a:t>main lines, </a:t>
            </a:r>
            <a:r>
              <a:rPr lang="en-US" dirty="0"/>
              <a:t>one to </a:t>
            </a:r>
            <a:r>
              <a:rPr lang="en-US" dirty="0" err="1"/>
              <a:t>Halba</a:t>
            </a:r>
            <a:r>
              <a:rPr lang="en-US" dirty="0"/>
              <a:t> </a:t>
            </a:r>
            <a:r>
              <a:rPr lang="en-US" dirty="0" err="1"/>
              <a:t>Akkar</a:t>
            </a:r>
            <a:r>
              <a:rPr lang="en-US" dirty="0"/>
              <a:t> and the other one to </a:t>
            </a:r>
            <a:r>
              <a:rPr lang="en-US" dirty="0" err="1"/>
              <a:t>Bqarsouna</a:t>
            </a:r>
            <a:r>
              <a:rPr lang="en-US" dirty="0"/>
              <a:t> </a:t>
            </a:r>
            <a:r>
              <a:rPr lang="en-US" dirty="0" err="1"/>
              <a:t>Danniyeh</a:t>
            </a:r>
            <a:r>
              <a:rPr lang="en-US" dirty="0"/>
              <a:t>. </a:t>
            </a:r>
            <a:endParaRPr lang="en-US" dirty="0" smtClean="0"/>
          </a:p>
          <a:p>
            <a:r>
              <a:rPr lang="en-US" dirty="0" smtClean="0"/>
              <a:t>The </a:t>
            </a:r>
            <a:r>
              <a:rPr lang="en-US" dirty="0"/>
              <a:t>station will use the existing buses with good conditions and buy new ones if needed. </a:t>
            </a:r>
            <a:endParaRPr lang="en-US" dirty="0" smtClean="0"/>
          </a:p>
          <a:p>
            <a:r>
              <a:rPr lang="en-US" dirty="0" smtClean="0"/>
              <a:t>The </a:t>
            </a:r>
            <a:r>
              <a:rPr lang="en-US" dirty="0"/>
              <a:t>employees will collect the position of each bus using GPS every 5 min so the passengers will be able to contact the reception all day and get the location of the closest bus to them</a:t>
            </a:r>
            <a:r>
              <a:rPr lang="en-US" dirty="0" smtClean="0"/>
              <a:t>.</a:t>
            </a:r>
          </a:p>
          <a:p>
            <a:r>
              <a:rPr lang="en-US" dirty="0"/>
              <a:t>Every half hour a bus will leave the station</a:t>
            </a:r>
            <a:r>
              <a:rPr lang="en-US" dirty="0" smtClean="0"/>
              <a:t>. </a:t>
            </a:r>
          </a:p>
          <a:p>
            <a:r>
              <a:rPr lang="en-US" dirty="0" smtClean="0"/>
              <a:t>The </a:t>
            </a:r>
            <a:r>
              <a:rPr lang="en-US" dirty="0"/>
              <a:t>station is designed to contain all the facilities needed for the buses from gas, maintenance </a:t>
            </a:r>
            <a:r>
              <a:rPr lang="en-US" dirty="0" smtClean="0"/>
              <a:t>to </a:t>
            </a:r>
            <a:r>
              <a:rPr lang="en-US" dirty="0"/>
              <a:t>washing services. It will also have a resto-café and a supermarket for the passenger’s needs. </a:t>
            </a:r>
            <a:endParaRPr lang="en-US" dirty="0" smtClean="0"/>
          </a:p>
          <a:p>
            <a:r>
              <a:rPr lang="en-US" dirty="0" smtClean="0"/>
              <a:t>Our </a:t>
            </a:r>
            <a:r>
              <a:rPr lang="en-US" dirty="0"/>
              <a:t>bus station will be able to host external buses coming from Syria since it will have drivers </a:t>
            </a:r>
            <a:r>
              <a:rPr lang="en-US" dirty="0" smtClean="0"/>
              <a:t>rest rooms</a:t>
            </a:r>
            <a:r>
              <a:rPr lang="en-US" dirty="0"/>
              <a:t>. </a:t>
            </a:r>
          </a:p>
        </p:txBody>
      </p:sp>
      <p:sp>
        <p:nvSpPr>
          <p:cNvPr id="4" name="Slide Number Placeholder 3"/>
          <p:cNvSpPr>
            <a:spLocks noGrp="1"/>
          </p:cNvSpPr>
          <p:nvPr>
            <p:ph type="sldNum" sz="quarter" idx="12"/>
          </p:nvPr>
        </p:nvSpPr>
        <p:spPr>
          <a:xfrm>
            <a:off x="11428412" y="5607593"/>
            <a:ext cx="760412" cy="412207"/>
          </a:xfrm>
        </p:spPr>
        <p:txBody>
          <a:bodyPr/>
          <a:lstStyle/>
          <a:p>
            <a:fld id="{A4883166-F9AD-4397-A73D-BDC12B37970B}" type="slidenum">
              <a:rPr lang="en-US" smtClean="0">
                <a:solidFill>
                  <a:srgbClr val="F5F5F5"/>
                </a:solidFill>
              </a:rPr>
              <a:pPr/>
              <a:t>286</a:t>
            </a:fld>
            <a:endParaRPr lang="en-US" dirty="0">
              <a:solidFill>
                <a:srgbClr val="F5F5F5"/>
              </a:solidFill>
            </a:endParaRPr>
          </a:p>
        </p:txBody>
      </p:sp>
      <p:sp>
        <p:nvSpPr>
          <p:cNvPr id="5" name="Rechteck 4"/>
          <p:cNvSpPr/>
          <p:nvPr/>
        </p:nvSpPr>
        <p:spPr>
          <a:xfrm>
            <a:off x="6704012" y="914400"/>
            <a:ext cx="5026025" cy="4801314"/>
          </a:xfrm>
          <a:prstGeom prst="rect">
            <a:avLst/>
          </a:prstGeom>
        </p:spPr>
        <p:txBody>
          <a:bodyPr wrap="square">
            <a:spAutoFit/>
          </a:bodyPr>
          <a:lstStyle/>
          <a:p>
            <a:pPr algn="r" rtl="1"/>
            <a:r>
              <a:rPr lang="ar-LB" dirty="0" smtClean="0"/>
              <a:t>سيتم وضع محطة الحافلات لدينا في وسط طرابلس.</a:t>
            </a:r>
          </a:p>
          <a:p>
            <a:pPr algn="r" rtl="1"/>
            <a:r>
              <a:rPr lang="ar-LB" dirty="0" smtClean="0"/>
              <a:t>سيكون له خطان رئيسيان ، أحدهما إلى حلبا عكار والآخر إلى بقرصونة الضنية.</a:t>
            </a:r>
          </a:p>
          <a:p>
            <a:pPr algn="r" rtl="1"/>
            <a:r>
              <a:rPr lang="ar-LB" dirty="0" smtClean="0"/>
              <a:t>ستستخدم المحطة الحافلات الحالية بشروط جيدة وستشتري حافلات جديدة إذا لزم الأمر.</a:t>
            </a:r>
          </a:p>
          <a:p>
            <a:pPr algn="r" rtl="1"/>
            <a:r>
              <a:rPr lang="ar-LB" dirty="0" smtClean="0"/>
              <a:t>سيقوم الموظفون بجمع موقع كل حافلة باستخدام نظام تحديد المواقع العالمي كل 5 دقائق حتى يتمكن الركاب من الاتصال بمكتب الاستقبال طوال اليوم والحصول على موقع أقرب حافلة لهم.</a:t>
            </a:r>
          </a:p>
          <a:p>
            <a:pPr algn="r" rtl="1"/>
            <a:r>
              <a:rPr lang="ar-LB" dirty="0" smtClean="0"/>
              <a:t>كل نصف ساعة تغادر الحافلة المحطة.</a:t>
            </a:r>
          </a:p>
          <a:p>
            <a:pPr algn="r" rtl="1"/>
            <a:r>
              <a:rPr lang="ar-LB" dirty="0" smtClean="0"/>
              <a:t>تم تصميم المحطة لاحتواء جميع المرافق اللازمة للحافلات من الغاز والصيانة إلى خدمات الغسيل. كما سيحتوي على مقهى رستو وسوبر ماركت لتلبية احتياجات الركاب.</a:t>
            </a:r>
          </a:p>
          <a:p>
            <a:pPr algn="r" rtl="1"/>
            <a:r>
              <a:rPr lang="ar-LB" dirty="0" smtClean="0"/>
              <a:t>ستكون محطة الحافلات لدينا قادرة على استضافة حافلات خارجية قادمة من سوريا حيث سيكون لديها غرف للسائقين.</a:t>
            </a:r>
            <a:endParaRPr lang="en-US" dirty="0"/>
          </a:p>
        </p:txBody>
      </p:sp>
    </p:spTree>
    <p:extLst>
      <p:ext uri="{BB962C8B-B14F-4D97-AF65-F5344CB8AC3E}">
        <p14:creationId xmlns:p14="http://schemas.microsoft.com/office/powerpoint/2010/main" xmlns="" val="458505184"/>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585" y="466614"/>
            <a:ext cx="2929472" cy="915831"/>
          </a:xfrm>
        </p:spPr>
        <p:txBody>
          <a:bodyPr/>
          <a:lstStyle/>
          <a:p>
            <a:r>
              <a:rPr lang="en-US" dirty="0" smtClean="0"/>
              <a:t>Location</a:t>
            </a:r>
            <a:endParaRPr lang="en-US" dirty="0"/>
          </a:p>
        </p:txBody>
      </p:sp>
      <p:grpSp>
        <p:nvGrpSpPr>
          <p:cNvPr id="4" name="Group 3"/>
          <p:cNvGrpSpPr/>
          <p:nvPr/>
        </p:nvGrpSpPr>
        <p:grpSpPr>
          <a:xfrm>
            <a:off x="1080038" y="1433947"/>
            <a:ext cx="9765247" cy="4270553"/>
            <a:chOff x="9617825" y="4071568"/>
            <a:chExt cx="11235874" cy="4565566"/>
          </a:xfrm>
        </p:grpSpPr>
        <p:pic>
          <p:nvPicPr>
            <p:cNvPr id="6" name="Picture 5"/>
            <p:cNvPicPr/>
            <p:nvPr/>
          </p:nvPicPr>
          <p:blipFill rotWithShape="1">
            <a:blip r:embed="rId3" cstate="print"/>
            <a:srcRect l="33465" r="13161"/>
            <a:stretch/>
          </p:blipFill>
          <p:spPr>
            <a:xfrm>
              <a:off x="9617825" y="4071568"/>
              <a:ext cx="6466802" cy="4565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Down Arrow 7"/>
            <p:cNvSpPr/>
            <p:nvPr/>
          </p:nvSpPr>
          <p:spPr>
            <a:xfrm>
              <a:off x="12355483" y="4570706"/>
              <a:ext cx="1097280" cy="1838187"/>
            </a:xfrm>
            <a:prstGeom prst="downArrow">
              <a:avLst>
                <a:gd name="adj1" fmla="val 50000"/>
                <a:gd name="adj2" fmla="val 7143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FF0000"/>
                </a:solidFill>
              </a:endParaRPr>
            </a:p>
          </p:txBody>
        </p:sp>
        <p:pic>
          <p:nvPicPr>
            <p:cNvPr id="9" name="Picture 8"/>
            <p:cNvPicPr/>
            <p:nvPr/>
          </p:nvPicPr>
          <p:blipFill rotWithShape="1">
            <a:blip r:embed="rId4" cstate="print"/>
            <a:srcRect l="31843" r="15634"/>
            <a:stretch/>
          </p:blipFill>
          <p:spPr>
            <a:xfrm>
              <a:off x="16844193" y="4645161"/>
              <a:ext cx="4009506" cy="3527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Arrow Connector 9"/>
            <p:cNvCxnSpPr/>
            <p:nvPr/>
          </p:nvCxnSpPr>
          <p:spPr>
            <a:xfrm flipV="1">
              <a:off x="13091895" y="4645161"/>
              <a:ext cx="3752298" cy="1708674"/>
            </a:xfrm>
            <a:prstGeom prst="straightConnector1">
              <a:avLst/>
            </a:prstGeom>
            <a:ln w="762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a:off x="12904123" y="6818344"/>
              <a:ext cx="3940070" cy="1354280"/>
            </a:xfrm>
            <a:prstGeom prst="straightConnector1">
              <a:avLst/>
            </a:prstGeom>
            <a:ln w="76200">
              <a:solidFill>
                <a:schemeClr val="tx1"/>
              </a:solidFill>
              <a:tailEnd type="triangle"/>
            </a:ln>
          </p:spPr>
          <p:style>
            <a:lnRef idx="1">
              <a:schemeClr val="accent2"/>
            </a:lnRef>
            <a:fillRef idx="0">
              <a:schemeClr val="accent2"/>
            </a:fillRef>
            <a:effectRef idx="0">
              <a:schemeClr val="accent2"/>
            </a:effectRef>
            <a:fontRef idx="minor">
              <a:schemeClr val="tx1"/>
            </a:fontRef>
          </p:style>
        </p:cxnSp>
      </p:grpSp>
      <p:sp>
        <p:nvSpPr>
          <p:cNvPr id="12" name="Slide Number Placeholder 11"/>
          <p:cNvSpPr>
            <a:spLocks noGrp="1"/>
          </p:cNvSpPr>
          <p:nvPr>
            <p:ph type="sldNum" sz="quarter" idx="12"/>
          </p:nvPr>
        </p:nvSpPr>
        <p:spPr>
          <a:xfrm>
            <a:off x="11428412" y="5607593"/>
            <a:ext cx="760412" cy="412207"/>
          </a:xfrm>
        </p:spPr>
        <p:txBody>
          <a:bodyPr/>
          <a:lstStyle/>
          <a:p>
            <a:fld id="{A4883166-F9AD-4397-A73D-BDC12B37970B}" type="slidenum">
              <a:rPr lang="en-US" smtClean="0">
                <a:solidFill>
                  <a:srgbClr val="F5F5F5"/>
                </a:solidFill>
              </a:rPr>
              <a:pPr/>
              <a:t>287</a:t>
            </a:fld>
            <a:endParaRPr lang="en-US" dirty="0">
              <a:solidFill>
                <a:srgbClr val="F5F5F5"/>
              </a:solidFill>
            </a:endParaRPr>
          </a:p>
        </p:txBody>
      </p:sp>
      <p:sp>
        <p:nvSpPr>
          <p:cNvPr id="13" name="Rechteck 12"/>
          <p:cNvSpPr/>
          <p:nvPr/>
        </p:nvSpPr>
        <p:spPr>
          <a:xfrm>
            <a:off x="4725987" y="5867400"/>
            <a:ext cx="6092825" cy="923330"/>
          </a:xfrm>
          <a:prstGeom prst="rect">
            <a:avLst/>
          </a:prstGeom>
        </p:spPr>
        <p:txBody>
          <a:bodyPr>
            <a:spAutoFit/>
          </a:bodyPr>
          <a:lstStyle/>
          <a:p>
            <a:pPr algn="r" rtl="1"/>
            <a:r>
              <a:rPr lang="ar-LB" dirty="0" smtClean="0"/>
              <a:t>تظهر الخريطة الأرض التي تم اختيارها لبناء محطة الباصات الجديدة مع العلم انه لم يتم التواصل مع صاحب للتأكد من إمكانية استثمارها</a:t>
            </a:r>
          </a:p>
        </p:txBody>
      </p:sp>
    </p:spTree>
    <p:extLst>
      <p:ext uri="{BB962C8B-B14F-4D97-AF65-F5344CB8AC3E}">
        <p14:creationId xmlns:p14="http://schemas.microsoft.com/office/powerpoint/2010/main" xmlns="" val="3898572838"/>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483478"/>
            <a:ext cx="4064528" cy="1040522"/>
          </a:xfrm>
        </p:spPr>
        <p:txBody>
          <a:bodyPr/>
          <a:lstStyle/>
          <a:p>
            <a:r>
              <a:rPr lang="en-US" dirty="0" smtClean="0"/>
              <a:t>Buses Lines</a:t>
            </a:r>
            <a:endParaRPr lang="en-US" dirty="0"/>
          </a:p>
        </p:txBody>
      </p:sp>
      <p:sp>
        <p:nvSpPr>
          <p:cNvPr id="4" name="Slide Number Placeholder 3"/>
          <p:cNvSpPr>
            <a:spLocks noGrp="1"/>
          </p:cNvSpPr>
          <p:nvPr>
            <p:ph type="sldNum" sz="quarter" idx="12"/>
          </p:nvPr>
        </p:nvSpPr>
        <p:spPr>
          <a:xfrm>
            <a:off x="11504612" y="5607593"/>
            <a:ext cx="684212" cy="412207"/>
          </a:xfrm>
        </p:spPr>
        <p:txBody>
          <a:bodyPr/>
          <a:lstStyle/>
          <a:p>
            <a:fld id="{A4883166-F9AD-4397-A73D-BDC12B37970B}" type="slidenum">
              <a:rPr lang="en-US" smtClean="0">
                <a:solidFill>
                  <a:srgbClr val="F5F5F5"/>
                </a:solidFill>
              </a:rPr>
              <a:pPr/>
              <a:t>288</a:t>
            </a:fld>
            <a:endParaRPr lang="en-US" dirty="0">
              <a:solidFill>
                <a:srgbClr val="F5F5F5"/>
              </a:solidFill>
            </a:endParaRPr>
          </a:p>
        </p:txBody>
      </p:sp>
      <p:pic>
        <p:nvPicPr>
          <p:cNvPr id="5" name="Picture 4"/>
          <p:cNvPicPr/>
          <p:nvPr/>
        </p:nvPicPr>
        <p:blipFill rotWithShape="1">
          <a:blip r:embed="rId3" cstate="print"/>
          <a:srcRect l="13217" r="6653" b="11446"/>
          <a:stretch/>
        </p:blipFill>
        <p:spPr>
          <a:xfrm>
            <a:off x="146893" y="1371602"/>
            <a:ext cx="5925101" cy="3623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p:nvPr/>
        </p:nvPicPr>
        <p:blipFill rotWithShape="1">
          <a:blip r:embed="rId4" cstate="print"/>
          <a:srcRect l="1674" r="7332" b="2609"/>
          <a:stretch/>
        </p:blipFill>
        <p:spPr>
          <a:xfrm>
            <a:off x="6212866" y="1371600"/>
            <a:ext cx="5816674" cy="3672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433582" y="5105400"/>
            <a:ext cx="1848358" cy="424732"/>
          </a:xfrm>
          <a:prstGeom prst="rect">
            <a:avLst/>
          </a:prstGeom>
        </p:spPr>
        <p:txBody>
          <a:bodyPr wrap="none">
            <a:spAutoFit/>
          </a:bodyPr>
          <a:lstStyle/>
          <a:p>
            <a:pPr algn="just">
              <a:lnSpc>
                <a:spcPct val="120000"/>
              </a:lnSpc>
              <a:spcAft>
                <a:spcPts val="400"/>
              </a:spcAft>
              <a:tabLst>
                <a:tab pos="1260475" algn="l"/>
              </a:tabLst>
            </a:pPr>
            <a:r>
              <a:rPr lang="en-US"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To </a:t>
            </a:r>
            <a:r>
              <a:rPr lang="en-US" dirty="0" err="1">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Halba</a:t>
            </a:r>
            <a:r>
              <a:rPr lang="en-US"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 </a:t>
            </a:r>
            <a:r>
              <a:rPr lang="en-US" dirty="0" err="1"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Akkar</a:t>
            </a:r>
            <a:endParaRPr lang="en-US"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p:txBody>
      </p:sp>
      <p:sp>
        <p:nvSpPr>
          <p:cNvPr id="8" name="Rectangle 7"/>
          <p:cNvSpPr/>
          <p:nvPr/>
        </p:nvSpPr>
        <p:spPr>
          <a:xfrm>
            <a:off x="7328619" y="5181600"/>
            <a:ext cx="2642583" cy="403124"/>
          </a:xfrm>
          <a:prstGeom prst="rect">
            <a:avLst/>
          </a:prstGeom>
        </p:spPr>
        <p:txBody>
          <a:bodyPr wrap="none">
            <a:spAutoFit/>
          </a:bodyPr>
          <a:lstStyle/>
          <a:p>
            <a:pPr algn="just">
              <a:lnSpc>
                <a:spcPct val="120000"/>
              </a:lnSpc>
              <a:spcAft>
                <a:spcPts val="400"/>
              </a:spcAft>
              <a:tabLst>
                <a:tab pos="1260475" algn="l"/>
              </a:tabLst>
            </a:pPr>
            <a:r>
              <a:rPr lang="en-US"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To </a:t>
            </a:r>
            <a:r>
              <a:rPr lang="en-US" dirty="0" err="1">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Bqarsouna</a:t>
            </a:r>
            <a:r>
              <a:rPr lang="en-US"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 </a:t>
            </a:r>
            <a:r>
              <a:rPr lang="en-US" dirty="0" err="1"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Danniyeh</a:t>
            </a:r>
            <a:endParaRPr lang="en-US"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p:txBody>
      </p:sp>
      <p:sp>
        <p:nvSpPr>
          <p:cNvPr id="9" name="Rechteck 8"/>
          <p:cNvSpPr/>
          <p:nvPr/>
        </p:nvSpPr>
        <p:spPr>
          <a:xfrm>
            <a:off x="3122612" y="5715000"/>
            <a:ext cx="8001000" cy="646331"/>
          </a:xfrm>
          <a:prstGeom prst="rect">
            <a:avLst/>
          </a:prstGeom>
        </p:spPr>
        <p:txBody>
          <a:bodyPr wrap="square">
            <a:spAutoFit/>
          </a:bodyPr>
          <a:lstStyle/>
          <a:p>
            <a:pPr algn="r" rtl="1"/>
            <a:r>
              <a:rPr lang="ar-LB" dirty="0" smtClean="0"/>
              <a:t>الخطان المعتمدان للباصات : الأول من طرابلس الى حلبا عكار والثاني من طرابلس الى بقرصونا الضنية </a:t>
            </a:r>
            <a:endParaRPr lang="en-US" dirty="0"/>
          </a:p>
        </p:txBody>
      </p:sp>
    </p:spTree>
    <p:extLst>
      <p:ext uri="{BB962C8B-B14F-4D97-AF65-F5344CB8AC3E}">
        <p14:creationId xmlns:p14="http://schemas.microsoft.com/office/powerpoint/2010/main" xmlns="" val="2103896071"/>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803" y="559678"/>
            <a:ext cx="3684349" cy="1144431"/>
          </a:xfrm>
        </p:spPr>
        <p:txBody>
          <a:bodyPr/>
          <a:lstStyle/>
          <a:p>
            <a:r>
              <a:rPr lang="en-US" dirty="0" smtClean="0"/>
              <a:t>Bus Stop</a:t>
            </a:r>
            <a:endParaRPr lang="en-US" dirty="0"/>
          </a:p>
        </p:txBody>
      </p:sp>
      <p:sp>
        <p:nvSpPr>
          <p:cNvPr id="4" name="Slide Number Placeholder 3"/>
          <p:cNvSpPr>
            <a:spLocks noGrp="1"/>
          </p:cNvSpPr>
          <p:nvPr>
            <p:ph type="sldNum" sz="quarter" idx="12"/>
          </p:nvPr>
        </p:nvSpPr>
        <p:spPr>
          <a:xfrm>
            <a:off x="11504931" y="5607593"/>
            <a:ext cx="683893" cy="336007"/>
          </a:xfrm>
        </p:spPr>
        <p:txBody>
          <a:bodyPr/>
          <a:lstStyle/>
          <a:p>
            <a:fld id="{A4883166-F9AD-4397-A73D-BDC12B37970B}" type="slidenum">
              <a:rPr lang="en-US" smtClean="0">
                <a:solidFill>
                  <a:srgbClr val="F5F5F5"/>
                </a:solidFill>
              </a:rPr>
              <a:pPr/>
              <a:t>289</a:t>
            </a:fld>
            <a:endParaRPr lang="en-US" dirty="0">
              <a:solidFill>
                <a:srgbClr val="F5F5F5"/>
              </a:solidFill>
            </a:endParaRPr>
          </a:p>
        </p:txBody>
      </p:sp>
      <p:pic>
        <p:nvPicPr>
          <p:cNvPr id="5" name="Picture 4"/>
          <p:cNvPicPr/>
          <p:nvPr/>
        </p:nvPicPr>
        <p:blipFill>
          <a:blip r:embed="rId3" cstate="print">
            <a:extLst>
              <a:ext uri="{BEBA8EAE-BF5A-486C-A8C5-ECC9F3942E4B}">
                <a14:imgProps xmlns:a14="http://schemas.microsoft.com/office/drawing/2010/main" xmlns="">
                  <a14:imgLayer r:embed="rId4">
                    <a14:imgEffect>
                      <a14:sharpenSoften amount="50000"/>
                    </a14:imgEffect>
                  </a14:imgLayer>
                </a14:imgProps>
              </a:ext>
            </a:extLst>
          </a:blip>
          <a:stretch>
            <a:fillRect/>
          </a:stretch>
        </p:blipFill>
        <p:spPr>
          <a:xfrm>
            <a:off x="292420" y="1392383"/>
            <a:ext cx="6106792" cy="4397772"/>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xmlns="" val="0"/>
              </a:ext>
            </a:extLst>
          </a:blip>
          <a:srcRect l="12199" r="12765" b="12540"/>
          <a:stretch/>
        </p:blipFill>
        <p:spPr>
          <a:xfrm>
            <a:off x="6742304" y="54393"/>
            <a:ext cx="4591587" cy="3299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p:nvPr/>
        </p:nvPicPr>
        <p:blipFill rotWithShape="1">
          <a:blip r:embed="rId6" cstate="print">
            <a:extLst>
              <a:ext uri="{28A0092B-C50C-407E-A947-70E740481C1C}">
                <a14:useLocalDpi xmlns:a14="http://schemas.microsoft.com/office/drawing/2010/main" xmlns="" val="0"/>
              </a:ext>
            </a:extLst>
          </a:blip>
          <a:srcRect r="6642" b="3736"/>
          <a:stretch/>
        </p:blipFill>
        <p:spPr>
          <a:xfrm>
            <a:off x="6571260" y="3458757"/>
            <a:ext cx="4933671" cy="3261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hteck 7"/>
          <p:cNvSpPr/>
          <p:nvPr/>
        </p:nvSpPr>
        <p:spPr>
          <a:xfrm>
            <a:off x="303212" y="5867400"/>
            <a:ext cx="6092825" cy="923330"/>
          </a:xfrm>
          <a:prstGeom prst="rect">
            <a:avLst/>
          </a:prstGeom>
        </p:spPr>
        <p:txBody>
          <a:bodyPr>
            <a:spAutoFit/>
          </a:bodyPr>
          <a:lstStyle/>
          <a:p>
            <a:pPr algn="r" rtl="1"/>
            <a:r>
              <a:rPr lang="ar-LB" dirty="0" smtClean="0"/>
              <a:t>يظهر الرسم مخطط لموقف باص </a:t>
            </a:r>
          </a:p>
          <a:p>
            <a:pPr algn="r" rtl="1"/>
            <a:r>
              <a:rPr lang="ar-LB" dirty="0" smtClean="0"/>
              <a:t>تظهر الخرائط المواقع التي سوف يتم وضع فيها مواقف الباصات لسهولة اخذ الركاب عن الطريق</a:t>
            </a:r>
            <a:endParaRPr lang="en-US" dirty="0"/>
          </a:p>
        </p:txBody>
      </p:sp>
    </p:spTree>
    <p:extLst>
      <p:ext uri="{BB962C8B-B14F-4D97-AF65-F5344CB8AC3E}">
        <p14:creationId xmlns:p14="http://schemas.microsoft.com/office/powerpoint/2010/main" xmlns="" val="13938937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29</a:t>
            </a:fld>
            <a:endParaRPr lang="en-US">
              <a:solidFill>
                <a:prstClr val="black"/>
              </a:solidFill>
            </a:endParaRPr>
          </a:p>
        </p:txBody>
      </p:sp>
      <p:sp>
        <p:nvSpPr>
          <p:cNvPr id="2" name="Title 1"/>
          <p:cNvSpPr>
            <a:spLocks noGrp="1"/>
          </p:cNvSpPr>
          <p:nvPr>
            <p:ph type="title"/>
          </p:nvPr>
        </p:nvSpPr>
        <p:spPr>
          <a:xfrm>
            <a:off x="406294" y="0"/>
            <a:ext cx="11579384" cy="838200"/>
          </a:xfrm>
        </p:spPr>
        <p:txBody>
          <a:bodyPr>
            <a:normAutofit/>
          </a:bodyPr>
          <a:lstStyle/>
          <a:p>
            <a:pPr algn="r" rtl="1"/>
            <a:r>
              <a:rPr lang="ar-SA" sz="4000" b="1" dirty="0" smtClean="0">
                <a:effectLst/>
              </a:rPr>
              <a:t>نموذج </a:t>
            </a:r>
            <a:r>
              <a:rPr lang="ar-SA" sz="4000" b="1" dirty="0">
                <a:effectLst/>
              </a:rPr>
              <a:t>العام</a:t>
            </a:r>
            <a:endParaRPr lang="fr-FR" sz="4000" b="1" dirty="0"/>
          </a:p>
        </p:txBody>
      </p:sp>
      <p:pic>
        <p:nvPicPr>
          <p:cNvPr id="5" name="Bild 18"/>
          <p:cNvPicPr/>
          <p:nvPr/>
        </p:nvPicPr>
        <p:blipFill>
          <a:blip r:embed="rId3" cstate="print"/>
          <a:srcRect/>
          <a:stretch>
            <a:fillRect/>
          </a:stretch>
        </p:blipFill>
        <p:spPr bwMode="auto">
          <a:xfrm>
            <a:off x="150812" y="228600"/>
            <a:ext cx="12039600" cy="6477000"/>
          </a:xfrm>
          <a:prstGeom prst="rect">
            <a:avLst/>
          </a:prstGeom>
          <a:noFill/>
          <a:ln w="9525">
            <a:noFill/>
            <a:miter lim="800000"/>
            <a:headEnd/>
            <a:tailEnd/>
          </a:ln>
        </p:spPr>
      </p:pic>
    </p:spTree>
    <p:extLst>
      <p:ext uri="{BB962C8B-B14F-4D97-AF65-F5344CB8AC3E}">
        <p14:creationId xmlns:p14="http://schemas.microsoft.com/office/powerpoint/2010/main" xmlns="" val="3978039745"/>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88" y="3962400"/>
            <a:ext cx="3329449" cy="2423364"/>
          </a:xfrm>
        </p:spPr>
        <p:txBody>
          <a:bodyPr>
            <a:normAutofit/>
          </a:bodyPr>
          <a:lstStyle/>
          <a:p>
            <a:pPr algn="ctr"/>
            <a:r>
              <a:rPr lang="en-US" sz="4800" dirty="0" smtClean="0"/>
              <a:t>Bus Station Overview</a:t>
            </a:r>
            <a:endParaRPr lang="en-US" sz="4800" dirty="0"/>
          </a:p>
        </p:txBody>
      </p:sp>
      <p:sp>
        <p:nvSpPr>
          <p:cNvPr id="4" name="Slide Number Placeholder 3"/>
          <p:cNvSpPr>
            <a:spLocks noGrp="1"/>
          </p:cNvSpPr>
          <p:nvPr>
            <p:ph type="sldNum" sz="quarter" idx="12"/>
          </p:nvPr>
        </p:nvSpPr>
        <p:spPr>
          <a:xfrm>
            <a:off x="11580812" y="5607594"/>
            <a:ext cx="608012" cy="365124"/>
          </a:xfrm>
        </p:spPr>
        <p:txBody>
          <a:bodyPr/>
          <a:lstStyle/>
          <a:p>
            <a:fld id="{A4883166-F9AD-4397-A73D-BDC12B37970B}" type="slidenum">
              <a:rPr lang="en-US" smtClean="0">
                <a:solidFill>
                  <a:srgbClr val="F5F5F5"/>
                </a:solidFill>
              </a:rPr>
              <a:pPr/>
              <a:t>290</a:t>
            </a:fld>
            <a:endParaRPr lang="en-US" dirty="0">
              <a:solidFill>
                <a:srgbClr val="F5F5F5"/>
              </a:solidFill>
            </a:endParaRPr>
          </a:p>
        </p:txBody>
      </p:sp>
      <p:pic>
        <p:nvPicPr>
          <p:cNvPr id="5" name="Picture 4"/>
          <p:cNvPicPr/>
          <p:nvPr/>
        </p:nvPicPr>
        <p:blipFill rotWithShape="1">
          <a:blip r:embed="rId3" cstate="print">
            <a:extLst>
              <a:ext uri="{28A0092B-C50C-407E-A947-70E740481C1C}">
                <a14:useLocalDpi xmlns:a14="http://schemas.microsoft.com/office/drawing/2010/main" xmlns="" val="0"/>
              </a:ext>
            </a:extLst>
          </a:blip>
          <a:srcRect b="28924"/>
          <a:stretch/>
        </p:blipFill>
        <p:spPr bwMode="auto">
          <a:xfrm>
            <a:off x="2741613" y="385156"/>
            <a:ext cx="9039332" cy="5710843"/>
          </a:xfrm>
          <a:prstGeom prst="rect">
            <a:avLst/>
          </a:prstGeom>
          <a:ln>
            <a:noFill/>
          </a:ln>
          <a:extLst>
            <a:ext uri="{53640926-AAD7-44D8-BBD7-CCE9431645EC}">
              <a14:shadowObscured xmlns:a14="http://schemas.microsoft.com/office/drawing/2010/main" xmlns=""/>
            </a:ext>
          </a:extLst>
        </p:spPr>
      </p:pic>
      <p:sp>
        <p:nvSpPr>
          <p:cNvPr id="6" name="Rechteck 5"/>
          <p:cNvSpPr/>
          <p:nvPr/>
        </p:nvSpPr>
        <p:spPr>
          <a:xfrm>
            <a:off x="1" y="304800"/>
            <a:ext cx="2665412" cy="3600986"/>
          </a:xfrm>
          <a:prstGeom prst="rect">
            <a:avLst/>
          </a:prstGeom>
        </p:spPr>
        <p:txBody>
          <a:bodyPr wrap="square">
            <a:spAutoFit/>
          </a:bodyPr>
          <a:lstStyle/>
          <a:p>
            <a:pPr algn="r" rtl="1"/>
            <a:r>
              <a:rPr lang="ar-LB" sz="1600" dirty="0" smtClean="0"/>
              <a:t>رسم نموذجي لمحطة الباصات المرجو انشاءها و تتضمن:</a:t>
            </a:r>
          </a:p>
          <a:p>
            <a:pPr algn="r" rtl="1"/>
            <a:r>
              <a:rPr lang="ar-LB" sz="1600" dirty="0" smtClean="0"/>
              <a:t>موقف الباصات بشكل دائري لتوفير اكبر مساحة ممكنة</a:t>
            </a:r>
          </a:p>
          <a:p>
            <a:pPr algn="r" rtl="1"/>
            <a:r>
              <a:rPr lang="ar-LB" sz="1600" dirty="0" smtClean="0"/>
              <a:t>3 مكاتب لاستقبال الركاب </a:t>
            </a:r>
          </a:p>
          <a:p>
            <a:pPr algn="r" rtl="1"/>
            <a:r>
              <a:rPr lang="ar-LB" sz="1600" dirty="0" smtClean="0"/>
              <a:t>غرفة انتظار تتضمنان كشكان </a:t>
            </a:r>
          </a:p>
          <a:p>
            <a:pPr algn="r" rtl="1"/>
            <a:r>
              <a:rPr lang="ar-LB" sz="1600" dirty="0" smtClean="0"/>
              <a:t>غرفة الحراسة</a:t>
            </a:r>
          </a:p>
          <a:p>
            <a:pPr algn="r" rtl="1"/>
            <a:r>
              <a:rPr lang="ar-LB" sz="1600" dirty="0" smtClean="0"/>
              <a:t>محطة وقود</a:t>
            </a:r>
          </a:p>
          <a:p>
            <a:pPr algn="r" rtl="1"/>
            <a:r>
              <a:rPr lang="ar-LB" sz="1600" dirty="0" smtClean="0"/>
              <a:t>محطة صيانة </a:t>
            </a:r>
          </a:p>
          <a:p>
            <a:pPr algn="r" rtl="1"/>
            <a:r>
              <a:rPr lang="ar-LB" sz="1600" dirty="0" smtClean="0"/>
              <a:t>مغسل</a:t>
            </a:r>
          </a:p>
          <a:p>
            <a:pPr algn="r" rtl="1"/>
            <a:r>
              <a:rPr lang="ar-LB" sz="1600" dirty="0" smtClean="0"/>
              <a:t>غرف استراحة السائقين</a:t>
            </a:r>
          </a:p>
          <a:p>
            <a:pPr algn="r" rtl="1"/>
            <a:r>
              <a:rPr lang="ar-LB" sz="1600" dirty="0" smtClean="0"/>
              <a:t>مطعم ومقهى</a:t>
            </a:r>
          </a:p>
          <a:p>
            <a:pPr algn="r" rtl="1"/>
            <a:r>
              <a:rPr lang="ar-LB" sz="1600" dirty="0" smtClean="0"/>
              <a:t>سوبرماركت</a:t>
            </a:r>
          </a:p>
        </p:txBody>
      </p:sp>
    </p:spTree>
    <p:extLst>
      <p:ext uri="{BB962C8B-B14F-4D97-AF65-F5344CB8AC3E}">
        <p14:creationId xmlns:p14="http://schemas.microsoft.com/office/powerpoint/2010/main" xmlns="" val="444406795"/>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424" y="399785"/>
            <a:ext cx="5469986" cy="819415"/>
          </a:xfrm>
        </p:spPr>
        <p:txBody>
          <a:bodyPr/>
          <a:lstStyle/>
          <a:p>
            <a:pPr algn="ctr"/>
            <a:r>
              <a:rPr lang="en-US" dirty="0" smtClean="0"/>
              <a:t>FreeCAD Design</a:t>
            </a:r>
            <a:endParaRPr lang="en-US" dirty="0"/>
          </a:p>
        </p:txBody>
      </p:sp>
      <p:sp>
        <p:nvSpPr>
          <p:cNvPr id="4" name="Slide Number Placeholder 3"/>
          <p:cNvSpPr>
            <a:spLocks noGrp="1"/>
          </p:cNvSpPr>
          <p:nvPr>
            <p:ph type="sldNum" sz="quarter" idx="12"/>
          </p:nvPr>
        </p:nvSpPr>
        <p:spPr>
          <a:xfrm>
            <a:off x="11504612" y="5607593"/>
            <a:ext cx="684212" cy="336007"/>
          </a:xfrm>
        </p:spPr>
        <p:txBody>
          <a:bodyPr/>
          <a:lstStyle/>
          <a:p>
            <a:fld id="{A4883166-F9AD-4397-A73D-BDC12B37970B}" type="slidenum">
              <a:rPr lang="en-US" smtClean="0">
                <a:solidFill>
                  <a:srgbClr val="F5F5F5"/>
                </a:solidFill>
              </a:rPr>
              <a:pPr/>
              <a:t>291</a:t>
            </a:fld>
            <a:endParaRPr lang="en-US" dirty="0">
              <a:solidFill>
                <a:srgbClr val="F5F5F5"/>
              </a:solidFill>
            </a:endParaRPr>
          </a:p>
        </p:txBody>
      </p:sp>
      <p:pic>
        <p:nvPicPr>
          <p:cNvPr id="5" name="Picture 4"/>
          <p:cNvPicPr/>
          <p:nvPr/>
        </p:nvPicPr>
        <p:blipFill rotWithShape="1">
          <a:blip r:embed="rId3" cstate="print">
            <a:extLst>
              <a:ext uri="{28A0092B-C50C-407E-A947-70E740481C1C}">
                <a14:useLocalDpi xmlns:a14="http://schemas.microsoft.com/office/drawing/2010/main" xmlns="" val="0"/>
              </a:ext>
            </a:extLst>
          </a:blip>
          <a:srcRect l="2637" t="3434" r="10113" b="7945"/>
          <a:stretch/>
        </p:blipFill>
        <p:spPr bwMode="auto">
          <a:xfrm>
            <a:off x="1539464" y="1169235"/>
            <a:ext cx="9119888" cy="5341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66990233"/>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812" y="475983"/>
            <a:ext cx="1845808" cy="819417"/>
          </a:xfrm>
        </p:spPr>
        <p:txBody>
          <a:bodyPr/>
          <a:lstStyle/>
          <a:p>
            <a:r>
              <a:rPr lang="en-US" dirty="0" smtClean="0"/>
              <a:t>Costs</a:t>
            </a:r>
            <a:endParaRPr lang="en-US" dirty="0"/>
          </a:p>
        </p:txBody>
      </p:sp>
      <p:sp>
        <p:nvSpPr>
          <p:cNvPr id="4" name="Slide Number Placeholder 3"/>
          <p:cNvSpPr>
            <a:spLocks noGrp="1"/>
          </p:cNvSpPr>
          <p:nvPr>
            <p:ph type="sldNum" sz="quarter" idx="12"/>
          </p:nvPr>
        </p:nvSpPr>
        <p:spPr>
          <a:xfrm>
            <a:off x="11504612" y="5607593"/>
            <a:ext cx="684212" cy="336007"/>
          </a:xfrm>
        </p:spPr>
        <p:txBody>
          <a:bodyPr/>
          <a:lstStyle/>
          <a:p>
            <a:fld id="{A4883166-F9AD-4397-A73D-BDC12B37970B}" type="slidenum">
              <a:rPr lang="en-US" smtClean="0">
                <a:solidFill>
                  <a:srgbClr val="F5F5F5"/>
                </a:solidFill>
              </a:rPr>
              <a:pPr/>
              <a:t>292</a:t>
            </a:fld>
            <a:endParaRPr lang="en-US" dirty="0">
              <a:solidFill>
                <a:srgbClr val="F5F5F5"/>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3087566802"/>
              </p:ext>
            </p:extLst>
          </p:nvPr>
        </p:nvGraphicFramePr>
        <p:xfrm>
          <a:off x="1505901" y="1219197"/>
          <a:ext cx="9922511" cy="4876803"/>
        </p:xfrm>
        <a:graphic>
          <a:graphicData uri="http://schemas.openxmlformats.org/drawingml/2006/table">
            <a:tbl>
              <a:tblPr firstRow="1" bandRow="1">
                <a:tableStyleId>{073A0DAA-6AF3-43AB-8588-CEC1D06C72B9}</a:tableStyleId>
              </a:tblPr>
              <a:tblGrid>
                <a:gridCol w="4202912">
                  <a:extLst>
                    <a:ext uri="{9D8B030D-6E8A-4147-A177-3AD203B41FA5}">
                      <a16:colId xmlns:a16="http://schemas.microsoft.com/office/drawing/2014/main" xmlns="" val="3400358321"/>
                    </a:ext>
                  </a:extLst>
                </a:gridCol>
                <a:gridCol w="2308089">
                  <a:extLst>
                    <a:ext uri="{9D8B030D-6E8A-4147-A177-3AD203B41FA5}">
                      <a16:colId xmlns:a16="http://schemas.microsoft.com/office/drawing/2014/main" xmlns="" val="4047790059"/>
                    </a:ext>
                  </a:extLst>
                </a:gridCol>
                <a:gridCol w="3411510">
                  <a:extLst>
                    <a:ext uri="{9D8B030D-6E8A-4147-A177-3AD203B41FA5}">
                      <a16:colId xmlns:a16="http://schemas.microsoft.com/office/drawing/2014/main" xmlns="" val="2080397049"/>
                    </a:ext>
                  </a:extLst>
                </a:gridCol>
              </a:tblGrid>
              <a:tr h="497633">
                <a:tc>
                  <a:txBody>
                    <a:bodyPr/>
                    <a:lstStyle/>
                    <a:p>
                      <a:endParaRPr lang="en-US" sz="2000" dirty="0">
                        <a:effectLst/>
                        <a:latin typeface="Times New Roman" panose="02020603050405020304" pitchFamily="18" charset="0"/>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Number Needed</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Costs</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a16="http://schemas.microsoft.com/office/drawing/2014/main" xmlns="" val="722347779"/>
                  </a:ext>
                </a:extLst>
              </a:tr>
              <a:tr h="895739">
                <a:tc>
                  <a:txBody>
                    <a:bodyPr/>
                    <a:lstStyle/>
                    <a:p>
                      <a:pPr marL="0" marR="0" algn="just">
                        <a:lnSpc>
                          <a:spcPct val="120000"/>
                        </a:lnSpc>
                        <a:spcBef>
                          <a:spcPts val="0"/>
                        </a:spcBef>
                        <a:spcAft>
                          <a:spcPts val="400"/>
                        </a:spcAft>
                        <a:tabLst>
                          <a:tab pos="1260475" algn="l"/>
                        </a:tabLst>
                      </a:pPr>
                      <a:r>
                        <a:rPr lang="en-US" sz="2000" dirty="0">
                          <a:effectLst/>
                        </a:rPr>
                        <a:t>Employees for Reception and ticket offices</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3</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2,700$/month</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a16="http://schemas.microsoft.com/office/drawing/2014/main" xmlns="" val="615031207"/>
                  </a:ext>
                </a:extLst>
              </a:tr>
              <a:tr h="497633">
                <a:tc>
                  <a:txBody>
                    <a:bodyPr/>
                    <a:lstStyle/>
                    <a:p>
                      <a:pPr marL="0" marR="0" algn="just">
                        <a:lnSpc>
                          <a:spcPct val="120000"/>
                        </a:lnSpc>
                        <a:spcBef>
                          <a:spcPts val="0"/>
                        </a:spcBef>
                        <a:spcAft>
                          <a:spcPts val="400"/>
                        </a:spcAft>
                        <a:tabLst>
                          <a:tab pos="1260475" algn="l"/>
                        </a:tabLst>
                      </a:pPr>
                      <a:r>
                        <a:rPr lang="en-US" sz="2000" dirty="0">
                          <a:effectLst/>
                        </a:rPr>
                        <a:t>Security men</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2</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1800$/month</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a16="http://schemas.microsoft.com/office/drawing/2014/main" xmlns="" val="1812562990"/>
                  </a:ext>
                </a:extLst>
              </a:tr>
              <a:tr h="497633">
                <a:tc>
                  <a:txBody>
                    <a:bodyPr/>
                    <a:lstStyle/>
                    <a:p>
                      <a:pPr marL="0" marR="0" algn="just">
                        <a:lnSpc>
                          <a:spcPct val="120000"/>
                        </a:lnSpc>
                        <a:spcBef>
                          <a:spcPts val="0"/>
                        </a:spcBef>
                        <a:spcAft>
                          <a:spcPts val="400"/>
                        </a:spcAft>
                        <a:tabLst>
                          <a:tab pos="1260475" algn="l"/>
                        </a:tabLst>
                      </a:pPr>
                      <a:r>
                        <a:rPr lang="en-US" sz="2000">
                          <a:effectLst/>
                        </a:rPr>
                        <a:t>Persons for the Cleaning</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2</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1,800$/month</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a16="http://schemas.microsoft.com/office/drawing/2014/main" xmlns="" val="1888740979"/>
                  </a:ext>
                </a:extLst>
              </a:tr>
              <a:tr h="497633">
                <a:tc>
                  <a:txBody>
                    <a:bodyPr/>
                    <a:lstStyle/>
                    <a:p>
                      <a:pPr marL="0" marR="0" algn="just">
                        <a:lnSpc>
                          <a:spcPct val="120000"/>
                        </a:lnSpc>
                        <a:spcBef>
                          <a:spcPts val="0"/>
                        </a:spcBef>
                        <a:spcAft>
                          <a:spcPts val="400"/>
                        </a:spcAft>
                        <a:tabLst>
                          <a:tab pos="1260475" algn="l"/>
                        </a:tabLst>
                      </a:pPr>
                      <a:r>
                        <a:rPr lang="en-US" sz="2000">
                          <a:effectLst/>
                        </a:rPr>
                        <a:t>Drivers</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9</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dirty="0">
                          <a:effectLst/>
                        </a:rPr>
                        <a:t>8,100$/month</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a16="http://schemas.microsoft.com/office/drawing/2014/main" xmlns="" val="2592665279"/>
                  </a:ext>
                </a:extLst>
              </a:tr>
              <a:tr h="497633">
                <a:tc>
                  <a:txBody>
                    <a:bodyPr/>
                    <a:lstStyle/>
                    <a:p>
                      <a:pPr marL="0" marR="0" algn="just">
                        <a:lnSpc>
                          <a:spcPct val="120000"/>
                        </a:lnSpc>
                        <a:spcBef>
                          <a:spcPts val="0"/>
                        </a:spcBef>
                        <a:spcAft>
                          <a:spcPts val="400"/>
                        </a:spcAft>
                        <a:tabLst>
                          <a:tab pos="1260475" algn="l"/>
                        </a:tabLst>
                      </a:pPr>
                      <a:r>
                        <a:rPr lang="en-US" sz="2000">
                          <a:effectLst/>
                        </a:rPr>
                        <a:t>Persons for the Kiosks</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2</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1,800$/month</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a16="http://schemas.microsoft.com/office/drawing/2014/main" xmlns="" val="3041818055"/>
                  </a:ext>
                </a:extLst>
              </a:tr>
              <a:tr h="497633">
                <a:tc>
                  <a:txBody>
                    <a:bodyPr/>
                    <a:lstStyle/>
                    <a:p>
                      <a:pPr marL="0" marR="0" algn="just">
                        <a:lnSpc>
                          <a:spcPct val="120000"/>
                        </a:lnSpc>
                        <a:spcBef>
                          <a:spcPts val="0"/>
                        </a:spcBef>
                        <a:spcAft>
                          <a:spcPts val="400"/>
                        </a:spcAft>
                        <a:tabLst>
                          <a:tab pos="1260475" algn="l"/>
                        </a:tabLst>
                      </a:pPr>
                      <a:r>
                        <a:rPr lang="en-US" sz="2000">
                          <a:effectLst/>
                        </a:rPr>
                        <a:t>Buses</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9</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dirty="0">
                          <a:effectLst/>
                        </a:rPr>
                        <a:t>720,000$ (80,000$/bus)</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a16="http://schemas.microsoft.com/office/drawing/2014/main" xmlns="" val="2497428293"/>
                  </a:ext>
                </a:extLst>
              </a:tr>
              <a:tr h="497633">
                <a:tc>
                  <a:txBody>
                    <a:bodyPr/>
                    <a:lstStyle/>
                    <a:p>
                      <a:pPr marL="0" marR="0" algn="just">
                        <a:lnSpc>
                          <a:spcPct val="120000"/>
                        </a:lnSpc>
                        <a:spcBef>
                          <a:spcPts val="0"/>
                        </a:spcBef>
                        <a:spcAft>
                          <a:spcPts val="400"/>
                        </a:spcAft>
                        <a:tabLst>
                          <a:tab pos="1260475" algn="l"/>
                        </a:tabLst>
                      </a:pPr>
                      <a:r>
                        <a:rPr lang="en-US" sz="2000" dirty="0" smtClean="0">
                          <a:effectLst/>
                          <a:latin typeface="Palatino Linotype" panose="02040502050505030304" pitchFamily="18" charset="0"/>
                          <a:ea typeface="Times New Roman" panose="02020603050405020304" pitchFamily="18" charset="0"/>
                          <a:cs typeface="Traditional Arabic" panose="02020603050405020304" pitchFamily="18" charset="-78"/>
                        </a:rPr>
                        <a:t>Building </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r>
                        <a:rPr lang="en-US" sz="2000" dirty="0" smtClean="0">
                          <a:effectLst/>
                          <a:latin typeface="Times New Roman" panose="02020603050405020304" pitchFamily="18" charset="0"/>
                        </a:rPr>
                        <a:t>1</a:t>
                      </a:r>
                      <a:endParaRPr lang="en-US" sz="2000" dirty="0">
                        <a:effectLst/>
                        <a:latin typeface="Times New Roman" panose="02020603050405020304" pitchFamily="18" charset="0"/>
                      </a:endParaRPr>
                    </a:p>
                  </a:txBody>
                  <a:tcPr marL="91416" marR="91416"/>
                </a:tc>
                <a:tc>
                  <a:txBody>
                    <a:bodyPr/>
                    <a:lstStyle/>
                    <a:p>
                      <a:pPr marL="0" marR="0" algn="just">
                        <a:lnSpc>
                          <a:spcPct val="120000"/>
                        </a:lnSpc>
                        <a:spcBef>
                          <a:spcPts val="0"/>
                        </a:spcBef>
                        <a:spcAft>
                          <a:spcPts val="400"/>
                        </a:spcAft>
                        <a:tabLst>
                          <a:tab pos="1260475" algn="l"/>
                        </a:tabLst>
                      </a:pPr>
                      <a:r>
                        <a:rPr lang="en-US" sz="2000" i="0" dirty="0" smtClean="0">
                          <a:effectLst/>
                          <a:latin typeface="+mn-lt"/>
                          <a:ea typeface="Times New Roman" panose="02020603050405020304" pitchFamily="18" charset="0"/>
                          <a:cs typeface="Traditional Arabic" panose="02020603050405020304" pitchFamily="18" charset="-78"/>
                        </a:rPr>
                        <a:t>15,000$</a:t>
                      </a:r>
                      <a:endParaRPr lang="en-US" sz="2000" i="0" dirty="0">
                        <a:effectLst/>
                        <a:latin typeface="+mn-lt"/>
                        <a:ea typeface="Times New Roman" panose="02020603050405020304" pitchFamily="18" charset="0"/>
                        <a:cs typeface="Traditional Arabic" panose="02020603050405020304" pitchFamily="18" charset="-78"/>
                      </a:endParaRPr>
                    </a:p>
                  </a:txBody>
                  <a:tcPr marL="91416" marR="91416"/>
                </a:tc>
                <a:extLst>
                  <a:ext uri="{0D108BD9-81ED-4DB2-BD59-A6C34878D82A}">
                    <a16:rowId xmlns:a16="http://schemas.microsoft.com/office/drawing/2014/main" xmlns="" val="1908031880"/>
                  </a:ext>
                </a:extLst>
              </a:tr>
              <a:tr h="497633">
                <a:tc>
                  <a:txBody>
                    <a:bodyPr/>
                    <a:lstStyle/>
                    <a:p>
                      <a:pPr marL="0" marR="0" algn="just">
                        <a:lnSpc>
                          <a:spcPct val="120000"/>
                        </a:lnSpc>
                        <a:spcBef>
                          <a:spcPts val="0"/>
                        </a:spcBef>
                        <a:spcAft>
                          <a:spcPts val="400"/>
                        </a:spcAft>
                        <a:tabLst>
                          <a:tab pos="1260475" algn="l"/>
                        </a:tabLst>
                      </a:pPr>
                      <a:r>
                        <a:rPr lang="en-US" sz="2000" dirty="0">
                          <a:effectLst/>
                        </a:rPr>
                        <a:t>Total </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endParaRPr lang="en-US" sz="2000">
                        <a:effectLst/>
                        <a:latin typeface="Times New Roman" panose="02020603050405020304" pitchFamily="18" charset="0"/>
                      </a:endParaRPr>
                    </a:p>
                  </a:txBody>
                  <a:tcPr marL="91416" marR="91416"/>
                </a:tc>
                <a:tc>
                  <a:txBody>
                    <a:bodyPr/>
                    <a:lstStyle/>
                    <a:p>
                      <a:pPr marL="0" marR="0" algn="just">
                        <a:lnSpc>
                          <a:spcPct val="120000"/>
                        </a:lnSpc>
                        <a:spcBef>
                          <a:spcPts val="0"/>
                        </a:spcBef>
                        <a:spcAft>
                          <a:spcPts val="400"/>
                        </a:spcAft>
                        <a:tabLst>
                          <a:tab pos="1260475" algn="l"/>
                        </a:tabLst>
                      </a:pPr>
                      <a:r>
                        <a:rPr lang="en-US" sz="2000" dirty="0" smtClean="0">
                          <a:effectLst/>
                        </a:rPr>
                        <a:t>751,200</a:t>
                      </a:r>
                      <a:r>
                        <a:rPr lang="en-US" sz="2000" dirty="0">
                          <a:effectLst/>
                        </a:rPr>
                        <a:t>$</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a16="http://schemas.microsoft.com/office/drawing/2014/main" xmlns="" val="1572537386"/>
                  </a:ext>
                </a:extLst>
              </a:tr>
            </a:tbl>
          </a:graphicData>
        </a:graphic>
      </p:graphicFrame>
      <p:sp>
        <p:nvSpPr>
          <p:cNvPr id="6" name="Rechteck 5"/>
          <p:cNvSpPr/>
          <p:nvPr/>
        </p:nvSpPr>
        <p:spPr>
          <a:xfrm>
            <a:off x="5256212" y="304800"/>
            <a:ext cx="6092825" cy="646331"/>
          </a:xfrm>
          <a:prstGeom prst="rect">
            <a:avLst/>
          </a:prstGeom>
        </p:spPr>
        <p:txBody>
          <a:bodyPr>
            <a:spAutoFit/>
          </a:bodyPr>
          <a:lstStyle/>
          <a:p>
            <a:pPr algn="r" rtl="1"/>
            <a:r>
              <a:rPr lang="ar-LB" dirty="0" smtClean="0"/>
              <a:t>جدول يظهر عدد الموظفين المطلوبين وتكلفتهم الشهرية</a:t>
            </a:r>
          </a:p>
          <a:p>
            <a:pPr algn="r" rtl="1"/>
            <a:r>
              <a:rPr lang="ar-LB" dirty="0" smtClean="0"/>
              <a:t>بالإضافة الى عدد الباصات </a:t>
            </a:r>
            <a:endParaRPr lang="en-US" dirty="0"/>
          </a:p>
        </p:txBody>
      </p:sp>
    </p:spTree>
    <p:extLst>
      <p:ext uri="{BB962C8B-B14F-4D97-AF65-F5344CB8AC3E}">
        <p14:creationId xmlns:p14="http://schemas.microsoft.com/office/powerpoint/2010/main" xmlns="" val="2000772319"/>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906" y="2498835"/>
            <a:ext cx="5852160" cy="1371600"/>
          </a:xfrm>
        </p:spPr>
        <p:txBody>
          <a:bodyPr anchor="ctr">
            <a:normAutofit/>
          </a:bodyPr>
          <a:lstStyle/>
          <a:p>
            <a:pPr algn="ctr" rtl="1"/>
            <a:r>
              <a:rPr lang="ar-LB" sz="6000" b="1" i="0" dirty="0" smtClean="0">
                <a:effectLst>
                  <a:outerShdw blurRad="38100" dist="38100" dir="2700000" algn="tl">
                    <a:srgbClr val="000000">
                      <a:alpha val="43137"/>
                    </a:srgbClr>
                  </a:outerShdw>
                </a:effectLst>
              </a:rPr>
              <a:t>جزاكم الله خيراً</a:t>
            </a:r>
            <a:endParaRPr lang="fr-FR" sz="6000" b="1" i="0" dirty="0">
              <a:effectLst>
                <a:outerShdw blurRad="38100" dist="38100" dir="2700000" algn="tl">
                  <a:srgbClr val="000000">
                    <a:alpha val="43137"/>
                  </a:srgbClr>
                </a:outerShdw>
              </a:effectLst>
            </a:endParaRPr>
          </a:p>
        </p:txBody>
      </p:sp>
      <p:cxnSp>
        <p:nvCxnSpPr>
          <p:cNvPr id="5" name="Straight Connector 4"/>
          <p:cNvCxnSpPr/>
          <p:nvPr/>
        </p:nvCxnSpPr>
        <p:spPr>
          <a:xfrm>
            <a:off x="3168332" y="38704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41087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41087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41087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05659273"/>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a:spLocks noGrp="1"/>
          </p:cNvSpPr>
          <p:nvPr>
            <p:ph type="subTitle" idx="1"/>
          </p:nvPr>
        </p:nvSpPr>
        <p:spPr>
          <a:xfrm>
            <a:off x="7842489" y="4724404"/>
            <a:ext cx="2366723" cy="541023"/>
          </a:xfrm>
        </p:spPr>
        <p:txBody>
          <a:bodyPr>
            <a:noAutofit/>
          </a:bodyPr>
          <a:lstStyle/>
          <a:p>
            <a:r>
              <a:rPr lang="ar-LB" sz="2400" dirty="0" smtClean="0"/>
              <a:t>إعداد </a:t>
            </a:r>
            <a:r>
              <a:rPr lang="ar-LB" sz="2400" b="1" dirty="0" smtClean="0"/>
              <a:t>سهام عيشة</a:t>
            </a:r>
            <a:endParaRPr lang="en-US" sz="2400" b="1" dirty="0"/>
          </a:p>
        </p:txBody>
      </p:sp>
      <p:sp>
        <p:nvSpPr>
          <p:cNvPr id="13" name="Title 1"/>
          <p:cNvSpPr txBox="1">
            <a:spLocks/>
          </p:cNvSpPr>
          <p:nvPr/>
        </p:nvSpPr>
        <p:spPr>
          <a:xfrm>
            <a:off x="7798752" y="2590800"/>
            <a:ext cx="4163060" cy="1066800"/>
          </a:xfrm>
          <a:prstGeom prst="rect">
            <a:avLst/>
          </a:prstGeom>
        </p:spPr>
        <p:txBody>
          <a:bodyPr vert="horz" lIns="91440" tIns="45720" rIns="91440" bIns="45720" rtlCol="0" anchor="t">
            <a:noAutofit/>
          </a:bodyPr>
          <a:lstStyle>
            <a:lvl1pPr algn="l" defTabSz="914400" rtl="0" eaLnBrk="1" latinLnBrk="0" hangingPunct="1">
              <a:lnSpc>
                <a:spcPct val="105000"/>
              </a:lnSpc>
              <a:spcBef>
                <a:spcPct val="0"/>
              </a:spcBef>
              <a:buNone/>
              <a:defRPr sz="3900" kern="1200" baseline="0">
                <a:solidFill>
                  <a:schemeClr val="bg2"/>
                </a:solidFill>
                <a:latin typeface="+mj-lt"/>
                <a:ea typeface="+mj-ea"/>
                <a:cs typeface="+mj-cs"/>
              </a:defRPr>
            </a:lvl1pPr>
          </a:lstStyle>
          <a:p>
            <a:r>
              <a:rPr lang="ar-LB" sz="6000" b="1" dirty="0" smtClean="0"/>
              <a:t>مشروع زراعة القمح</a:t>
            </a:r>
            <a:endParaRPr lang="en-US" sz="6000" b="1" dirty="0"/>
          </a:p>
        </p:txBody>
      </p:sp>
      <p:sp>
        <p:nvSpPr>
          <p:cNvPr id="14" name="Slide Number Placeholder 4"/>
          <p:cNvSpPr>
            <a:spLocks noGrp="1"/>
          </p:cNvSpPr>
          <p:nvPr>
            <p:ph type="sldNum" sz="quarter" idx="11"/>
          </p:nvPr>
        </p:nvSpPr>
        <p:spPr>
          <a:xfrm>
            <a:off x="11563192" y="6416681"/>
            <a:ext cx="551023" cy="365125"/>
          </a:xfrm>
        </p:spPr>
        <p:txBody>
          <a:bodyPr/>
          <a:lstStyle/>
          <a:p>
            <a:fld id="{0864C983-6F44-4475-B73D-6F29E92A8BAF}" type="slidenum">
              <a:rPr lang="en-US" sz="1400" smtClean="0">
                <a:solidFill>
                  <a:prstClr val="black"/>
                </a:solidFill>
                <a:latin typeface="Lora"/>
              </a:rPr>
              <a:pPr/>
              <a:t>294</a:t>
            </a:fld>
            <a:endParaRPr lang="en-US" sz="1400" dirty="0">
              <a:solidFill>
                <a:prstClr val="black"/>
              </a:solidFill>
              <a:latin typeface="Lora"/>
            </a:endParaRPr>
          </a:p>
        </p:txBody>
      </p:sp>
      <p:pic>
        <p:nvPicPr>
          <p:cNvPr id="15" name="Picture 14"/>
          <p:cNvPicPr>
            <a:picLocks noChangeAspect="1"/>
          </p:cNvPicPr>
          <p:nvPr/>
        </p:nvPicPr>
        <p:blipFill>
          <a:blip r:embed="rId2" cstate="print"/>
          <a:stretch>
            <a:fillRect/>
          </a:stretch>
        </p:blipFill>
        <p:spPr>
          <a:xfrm>
            <a:off x="684214" y="1987394"/>
            <a:ext cx="5701271" cy="3880006"/>
          </a:xfrm>
          <a:prstGeom prst="rect">
            <a:avLst/>
          </a:prstGeom>
        </p:spPr>
      </p:pic>
      <p:pic>
        <p:nvPicPr>
          <p:cNvPr id="16" name="Grafik 2" descr="AECENAR_Kopf_withWebsiteAdress.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 y="0"/>
            <a:ext cx="5816579" cy="1018890"/>
          </a:xfrm>
          <a:prstGeom prst="rect">
            <a:avLst/>
          </a:prstGeom>
          <a:noFill/>
          <a:ln>
            <a:noFill/>
          </a:ln>
        </p:spPr>
      </p:pic>
      <p:pic>
        <p:nvPicPr>
          <p:cNvPr id="17" name="Grafik 10" descr="Basmalla.jpg"/>
          <p:cNvPicPr>
            <a:picLocks noChangeAspect="1"/>
          </p:cNvPicPr>
          <p:nvPr/>
        </p:nvPicPr>
        <p:blipFill>
          <a:blip r:embed="rId4" cstate="print"/>
          <a:stretch>
            <a:fillRect/>
          </a:stretch>
        </p:blipFill>
        <p:spPr>
          <a:xfrm>
            <a:off x="5816579" y="-15419"/>
            <a:ext cx="4077880" cy="704396"/>
          </a:xfrm>
          <a:prstGeom prst="rect">
            <a:avLst/>
          </a:prstGeom>
        </p:spPr>
      </p:pic>
      <p:pic>
        <p:nvPicPr>
          <p:cNvPr id="18" name="Picture 17"/>
          <p:cNvPicPr/>
          <p:nvPr/>
        </p:nvPicPr>
        <p:blipFill>
          <a:blip r:embed="rId5" cstate="print">
            <a:extLst>
              <a:ext uri="{28A0092B-C50C-407E-A947-70E740481C1C}">
                <a14:useLocalDpi xmlns:a14="http://schemas.microsoft.com/office/drawing/2010/main" xmlns="" val="0"/>
              </a:ext>
            </a:extLst>
          </a:blip>
          <a:stretch>
            <a:fillRect/>
          </a:stretch>
        </p:blipFill>
        <p:spPr>
          <a:xfrm>
            <a:off x="9894459" y="0"/>
            <a:ext cx="2294366" cy="1804372"/>
          </a:xfrm>
          <a:prstGeom prst="rect">
            <a:avLst/>
          </a:prstGeom>
        </p:spPr>
      </p:pic>
      <p:sp>
        <p:nvSpPr>
          <p:cNvPr id="9" name="Textfeld 8"/>
          <p:cNvSpPr txBox="1"/>
          <p:nvPr/>
        </p:nvSpPr>
        <p:spPr>
          <a:xfrm>
            <a:off x="7694612" y="1667470"/>
            <a:ext cx="2623090" cy="923330"/>
          </a:xfrm>
          <a:prstGeom prst="rect">
            <a:avLst/>
          </a:prstGeom>
          <a:noFill/>
        </p:spPr>
        <p:txBody>
          <a:bodyPr wrap="none" rtlCol="0">
            <a:spAutoFit/>
          </a:bodyPr>
          <a:lstStyle/>
          <a:p>
            <a:r>
              <a:rPr lang="de-DE" sz="5400" dirty="0" smtClean="0">
                <a:solidFill>
                  <a:schemeClr val="bg1"/>
                </a:solidFill>
              </a:rPr>
              <a:t>PROJECT</a:t>
            </a:r>
            <a:endParaRPr lang="de-DE" sz="5400" dirty="0">
              <a:solidFill>
                <a:schemeClr val="bg1"/>
              </a:solidFill>
            </a:endParaRPr>
          </a:p>
        </p:txBody>
      </p:sp>
    </p:spTree>
    <p:extLst>
      <p:ext uri="{BB962C8B-B14F-4D97-AF65-F5344CB8AC3E}">
        <p14:creationId xmlns:p14="http://schemas.microsoft.com/office/powerpoint/2010/main" xmlns="" val="2407174513"/>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0209214" y="6103719"/>
            <a:ext cx="1883857" cy="604269"/>
          </a:xfrm>
        </p:spPr>
        <p:txBody>
          <a:bodyPr/>
          <a:lstStyle/>
          <a:p>
            <a:fld id="{F746EC5F-5281-48BD-9C16-E66193B8D020}" type="slidenum">
              <a:rPr lang="en-US" sz="1600" smtClean="0">
                <a:solidFill>
                  <a:srgbClr val="121316">
                    <a:lumMod val="75000"/>
                    <a:lumOff val="25000"/>
                  </a:srgbClr>
                </a:solidFill>
              </a:rPr>
              <a:pPr/>
              <a:t>295</a:t>
            </a:fld>
            <a:endParaRPr lang="en-US" dirty="0">
              <a:solidFill>
                <a:srgbClr val="121316">
                  <a:lumMod val="75000"/>
                  <a:lumOff val="25000"/>
                </a:srgbClr>
              </a:solidFill>
            </a:endParaRPr>
          </a:p>
        </p:txBody>
      </p:sp>
      <p:sp>
        <p:nvSpPr>
          <p:cNvPr id="4" name="Title 1"/>
          <p:cNvSpPr txBox="1">
            <a:spLocks/>
          </p:cNvSpPr>
          <p:nvPr/>
        </p:nvSpPr>
        <p:spPr>
          <a:xfrm>
            <a:off x="2665414" y="655430"/>
            <a:ext cx="8768287" cy="868570"/>
          </a:xfrm>
          <a:prstGeom prst="rect">
            <a:avLst/>
          </a:prstGeom>
        </p:spPr>
        <p:txBody>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r" rtl="1"/>
            <a:r>
              <a:rPr lang="ar-LB" b="1" dirty="0" smtClean="0">
                <a:solidFill>
                  <a:srgbClr val="121316">
                    <a:lumMod val="75000"/>
                    <a:lumOff val="25000"/>
                  </a:srgbClr>
                </a:solidFill>
              </a:rPr>
              <a:t>واقع انتاج القمح في لبنان</a:t>
            </a:r>
            <a:endParaRPr lang="en-US" b="1" dirty="0">
              <a:solidFill>
                <a:srgbClr val="121316">
                  <a:lumMod val="75000"/>
                  <a:lumOff val="25000"/>
                </a:srgbClr>
              </a:solidFill>
            </a:endParaRPr>
          </a:p>
        </p:txBody>
      </p:sp>
      <p:sp>
        <p:nvSpPr>
          <p:cNvPr id="6" name="TextBox 5"/>
          <p:cNvSpPr txBox="1"/>
          <p:nvPr/>
        </p:nvSpPr>
        <p:spPr>
          <a:xfrm>
            <a:off x="1350931" y="1596114"/>
            <a:ext cx="9696483" cy="3970318"/>
          </a:xfrm>
          <a:prstGeom prst="rect">
            <a:avLst/>
          </a:prstGeom>
          <a:noFill/>
        </p:spPr>
        <p:txBody>
          <a:bodyPr wrap="square" rtlCol="0">
            <a:spAutoFit/>
          </a:bodyPr>
          <a:lstStyle/>
          <a:p>
            <a:pPr marL="457200" indent="-457200" algn="r" rtl="1">
              <a:buFont typeface="Arial" pitchFamily="34" charset="0"/>
              <a:buChar char="•"/>
            </a:pPr>
            <a:r>
              <a:rPr lang="ar-LB" sz="2800" dirty="0" smtClean="0">
                <a:solidFill>
                  <a:prstClr val="black"/>
                </a:solidFill>
              </a:rPr>
              <a:t>يعتبر </a:t>
            </a:r>
            <a:r>
              <a:rPr lang="ar-LB" sz="2800" dirty="0">
                <a:solidFill>
                  <a:prstClr val="black"/>
                </a:solidFill>
              </a:rPr>
              <a:t>القمح زراعة إستراتيجية تشكل العمود الفقري للأمن الغذائي</a:t>
            </a:r>
            <a:endParaRPr lang="ar-LB" sz="2800" dirty="0" smtClean="0">
              <a:solidFill>
                <a:prstClr val="black"/>
              </a:solidFill>
            </a:endParaRPr>
          </a:p>
          <a:p>
            <a:pPr marL="285750" indent="-285750" algn="r" rtl="1">
              <a:buFont typeface="Arial" panose="020B0604020202020204" pitchFamily="34" charset="0"/>
              <a:buChar char="•"/>
            </a:pPr>
            <a:r>
              <a:rPr lang="ar-LB" sz="2800" dirty="0">
                <a:solidFill>
                  <a:prstClr val="black"/>
                </a:solidFill>
              </a:rPr>
              <a:t>خلال الأعوام </a:t>
            </a:r>
            <a:r>
              <a:rPr lang="ar-LB" sz="2800" dirty="0" smtClean="0">
                <a:solidFill>
                  <a:prstClr val="black"/>
                </a:solidFill>
              </a:rPr>
              <a:t>الأخيرة انخفضت انتاجية القمح في لبنان </a:t>
            </a:r>
            <a:r>
              <a:rPr lang="ar-LB" sz="2800" dirty="0">
                <a:solidFill>
                  <a:prstClr val="black"/>
                </a:solidFill>
              </a:rPr>
              <a:t>بسبب الجفاف من معدل 600 كلغ </a:t>
            </a:r>
            <a:r>
              <a:rPr lang="ar-LB" sz="2800" dirty="0" smtClean="0">
                <a:solidFill>
                  <a:prstClr val="black"/>
                </a:solidFill>
              </a:rPr>
              <a:t>للدونم </a:t>
            </a:r>
            <a:r>
              <a:rPr lang="ar-LB" sz="2800" dirty="0">
                <a:solidFill>
                  <a:prstClr val="black"/>
                </a:solidFill>
              </a:rPr>
              <a:t>الواحد</a:t>
            </a:r>
            <a:r>
              <a:rPr lang="ar-LB" sz="2800" dirty="0" smtClean="0">
                <a:solidFill>
                  <a:prstClr val="black"/>
                </a:solidFill>
              </a:rPr>
              <a:t> (1 دونم = 1000 متر مربع) إلى </a:t>
            </a:r>
            <a:r>
              <a:rPr lang="ar-LB" sz="2800" dirty="0">
                <a:solidFill>
                  <a:prstClr val="black"/>
                </a:solidFill>
              </a:rPr>
              <a:t>ما بين 100 </a:t>
            </a:r>
            <a:r>
              <a:rPr lang="ar-LB" sz="2800" dirty="0" smtClean="0">
                <a:solidFill>
                  <a:prstClr val="black"/>
                </a:solidFill>
              </a:rPr>
              <a:t>و</a:t>
            </a:r>
            <a:r>
              <a:rPr lang="en-US" sz="2800" dirty="0" smtClean="0">
                <a:solidFill>
                  <a:prstClr val="black"/>
                </a:solidFill>
              </a:rPr>
              <a:t> </a:t>
            </a:r>
            <a:r>
              <a:rPr lang="ar-LB" sz="2800" dirty="0" smtClean="0">
                <a:solidFill>
                  <a:prstClr val="black"/>
                </a:solidFill>
              </a:rPr>
              <a:t>150 </a:t>
            </a:r>
            <a:r>
              <a:rPr lang="ar-LB" sz="2800" dirty="0">
                <a:solidFill>
                  <a:prstClr val="black"/>
                </a:solidFill>
              </a:rPr>
              <a:t>كلغ.</a:t>
            </a:r>
            <a:endParaRPr lang="en-US" sz="2800" dirty="0">
              <a:solidFill>
                <a:prstClr val="black"/>
              </a:solidFill>
            </a:endParaRPr>
          </a:p>
          <a:p>
            <a:pPr marL="285750" indent="-285750" algn="r" rtl="1">
              <a:buFont typeface="Arial" panose="020B0604020202020204" pitchFamily="34" charset="0"/>
              <a:buChar char="•"/>
            </a:pPr>
            <a:r>
              <a:rPr lang="ar-LB" sz="2800" dirty="0" smtClean="0">
                <a:solidFill>
                  <a:prstClr val="black"/>
                </a:solidFill>
              </a:rPr>
              <a:t> حجم </a:t>
            </a:r>
            <a:r>
              <a:rPr lang="ar-LB" sz="2800" dirty="0">
                <a:solidFill>
                  <a:prstClr val="black"/>
                </a:solidFill>
              </a:rPr>
              <a:t>الإنتاج اللبناني من القمح الصلب ما بين 100 و140 ألف </a:t>
            </a:r>
            <a:r>
              <a:rPr lang="ar-LB" sz="2800" dirty="0" smtClean="0">
                <a:solidFill>
                  <a:prstClr val="black"/>
                </a:solidFill>
              </a:rPr>
              <a:t>طن </a:t>
            </a:r>
            <a:r>
              <a:rPr lang="ar-LB" sz="2800" dirty="0">
                <a:solidFill>
                  <a:prstClr val="black"/>
                </a:solidFill>
              </a:rPr>
              <a:t>بينما تصل حاجته إلى ما بين 450 و550 ألف طن </a:t>
            </a:r>
            <a:r>
              <a:rPr lang="ar-LB" sz="2800" dirty="0" smtClean="0">
                <a:solidFill>
                  <a:prstClr val="black"/>
                </a:solidFill>
              </a:rPr>
              <a:t>سنويًا. (2012)</a:t>
            </a:r>
          </a:p>
          <a:p>
            <a:pPr marL="285750" indent="-285750" algn="r" rtl="1">
              <a:buFont typeface="Arial" panose="020B0604020202020204" pitchFamily="34" charset="0"/>
              <a:buChar char="•"/>
            </a:pPr>
            <a:r>
              <a:rPr lang="ar-LB" sz="2800" dirty="0" smtClean="0">
                <a:solidFill>
                  <a:prstClr val="black"/>
                </a:solidFill>
              </a:rPr>
              <a:t>يتم </a:t>
            </a:r>
            <a:r>
              <a:rPr lang="ar-LB" sz="2800" dirty="0">
                <a:solidFill>
                  <a:prstClr val="black"/>
                </a:solidFill>
              </a:rPr>
              <a:t>تصدير</a:t>
            </a:r>
            <a:r>
              <a:rPr lang="ar-LB" sz="2800" dirty="0" smtClean="0">
                <a:solidFill>
                  <a:prstClr val="black"/>
                </a:solidFill>
              </a:rPr>
              <a:t> القمح </a:t>
            </a:r>
            <a:r>
              <a:rPr lang="ar-LB" sz="2800" dirty="0">
                <a:solidFill>
                  <a:prstClr val="black"/>
                </a:solidFill>
              </a:rPr>
              <a:t>الصلب لأنه لا يصلح لإنتاج </a:t>
            </a:r>
            <a:r>
              <a:rPr lang="ar-LB" sz="2800" dirty="0" smtClean="0">
                <a:solidFill>
                  <a:prstClr val="black"/>
                </a:solidFill>
              </a:rPr>
              <a:t>الطحين اذاً لبنان </a:t>
            </a:r>
            <a:r>
              <a:rPr lang="ar-LB" sz="2800" dirty="0">
                <a:solidFill>
                  <a:prstClr val="black"/>
                </a:solidFill>
              </a:rPr>
              <a:t>لا ينتج غرامًا واحدًا من القمح </a:t>
            </a:r>
            <a:r>
              <a:rPr lang="ar-LB" sz="2800" dirty="0" smtClean="0">
                <a:solidFill>
                  <a:prstClr val="black"/>
                </a:solidFill>
              </a:rPr>
              <a:t>الطري.</a:t>
            </a:r>
          </a:p>
          <a:p>
            <a:pPr marL="285750" indent="-285750" algn="r" rtl="1">
              <a:buFont typeface="Arial" panose="020B0604020202020204" pitchFamily="34" charset="0"/>
              <a:buChar char="•"/>
            </a:pPr>
            <a:endParaRPr lang="en-US" sz="2800" dirty="0">
              <a:solidFill>
                <a:prstClr val="black"/>
              </a:solidFill>
            </a:endParaRPr>
          </a:p>
        </p:txBody>
      </p:sp>
      <p:sp>
        <p:nvSpPr>
          <p:cNvPr id="7" name="Rectangle 6"/>
          <p:cNvSpPr/>
          <p:nvPr/>
        </p:nvSpPr>
        <p:spPr>
          <a:xfrm>
            <a:off x="32590" y="6477004"/>
            <a:ext cx="11700622" cy="443711"/>
          </a:xfrm>
          <a:prstGeom prst="rect">
            <a:avLst/>
          </a:prstGeom>
        </p:spPr>
        <p:txBody>
          <a:bodyPr wrap="square">
            <a:spAutoFit/>
          </a:bodyPr>
          <a:lstStyle/>
          <a:p>
            <a:pPr marL="137160" indent="-137160">
              <a:spcAft>
                <a:spcPts val="200"/>
              </a:spcAft>
              <a:tabLst>
                <a:tab pos="137160" algn="l"/>
              </a:tabLst>
            </a:pPr>
            <a:r>
              <a:rPr lang="en-US" sz="1050" dirty="0">
                <a:solidFill>
                  <a:schemeClr val="accent4">
                    <a:lumMod val="75000"/>
                  </a:schemeClr>
                </a:solidFill>
              </a:rPr>
              <a:t>https://</a:t>
            </a:r>
            <a:r>
              <a:rPr lang="en-US" sz="1050" dirty="0" smtClean="0">
                <a:solidFill>
                  <a:schemeClr val="accent4">
                    <a:lumMod val="75000"/>
                  </a:schemeClr>
                </a:solidFill>
              </a:rPr>
              <a:t>al-akhbar.com/Community/36417</a:t>
            </a:r>
            <a:endParaRPr lang="ar-LB" sz="1050" baseline="30000" dirty="0" smtClean="0">
              <a:solidFill>
                <a:schemeClr val="accent4">
                  <a:lumMod val="75000"/>
                </a:schemeClr>
              </a:solidFill>
              <a:latin typeface="Calibri" pitchFamily="34" charset="0"/>
              <a:ea typeface="Times New Roman" panose="02020603050405020304" pitchFamily="18" charset="0"/>
              <a:cs typeface="Calibri" pitchFamily="34" charset="0"/>
            </a:endParaRPr>
          </a:p>
          <a:p>
            <a:pPr marL="137160" indent="-137160">
              <a:spcAft>
                <a:spcPts val="200"/>
              </a:spcAft>
              <a:tabLst>
                <a:tab pos="137160" algn="l"/>
              </a:tabLst>
            </a:pPr>
            <a:r>
              <a:rPr lang="de-DE" sz="1600" baseline="30000" dirty="0" smtClean="0">
                <a:solidFill>
                  <a:schemeClr val="accent4">
                    <a:lumMod val="75000"/>
                  </a:schemeClr>
                </a:solidFill>
                <a:latin typeface="Calibri" pitchFamily="34" charset="0"/>
                <a:ea typeface="Times New Roman" panose="02020603050405020304" pitchFamily="18" charset="0"/>
                <a:cs typeface="Calibri" pitchFamily="34" charset="0"/>
              </a:rPr>
              <a:t>https</a:t>
            </a:r>
            <a:r>
              <a:rPr lang="de-DE" sz="1600" baseline="30000" dirty="0">
                <a:solidFill>
                  <a:schemeClr val="accent4">
                    <a:lumMod val="75000"/>
                  </a:schemeClr>
                </a:solidFill>
                <a:latin typeface="Calibri" pitchFamily="34" charset="0"/>
                <a:ea typeface="Times New Roman" panose="02020603050405020304" pitchFamily="18" charset="0"/>
                <a:cs typeface="Calibri" pitchFamily="34" charset="0"/>
              </a:rPr>
              <a:t>://www.lebarmy.gov.lb/ar/content/%C2%AB%D8%BA%D8%A7%D9%84%D9%8A-%D8%A7%D9%84%D9%82%D9%85%D8%AD-%D8%BA%D8%A7%D9%84%D9%8A%C2%BB</a:t>
            </a:r>
          </a:p>
        </p:txBody>
      </p:sp>
    </p:spTree>
    <p:extLst>
      <p:ext uri="{BB962C8B-B14F-4D97-AF65-F5344CB8AC3E}">
        <p14:creationId xmlns:p14="http://schemas.microsoft.com/office/powerpoint/2010/main" xmlns="" val="3292861759"/>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0209214" y="6179763"/>
            <a:ext cx="1883857" cy="604269"/>
          </a:xfrm>
        </p:spPr>
        <p:txBody>
          <a:bodyPr/>
          <a:lstStyle/>
          <a:p>
            <a:fld id="{F746EC5F-5281-48BD-9C16-E66193B8D020}" type="slidenum">
              <a:rPr lang="en-US" sz="1600" smtClean="0">
                <a:solidFill>
                  <a:srgbClr val="121316">
                    <a:lumMod val="75000"/>
                    <a:lumOff val="25000"/>
                  </a:srgbClr>
                </a:solidFill>
              </a:rPr>
              <a:pPr/>
              <a:t>296</a:t>
            </a:fld>
            <a:endParaRPr lang="en-US" dirty="0">
              <a:solidFill>
                <a:srgbClr val="121316">
                  <a:lumMod val="75000"/>
                  <a:lumOff val="25000"/>
                </a:srgbClr>
              </a:solidFill>
            </a:endParaRPr>
          </a:p>
        </p:txBody>
      </p:sp>
      <p:sp>
        <p:nvSpPr>
          <p:cNvPr id="4" name="Rectangle 3"/>
          <p:cNvSpPr/>
          <p:nvPr/>
        </p:nvSpPr>
        <p:spPr>
          <a:xfrm>
            <a:off x="4341814" y="381000"/>
            <a:ext cx="7363725" cy="707886"/>
          </a:xfrm>
          <a:prstGeom prst="rect">
            <a:avLst/>
          </a:prstGeom>
        </p:spPr>
        <p:txBody>
          <a:bodyPr wrap="square">
            <a:spAutoFit/>
          </a:bodyPr>
          <a:lstStyle/>
          <a:p>
            <a:pPr algn="r" rtl="1"/>
            <a:r>
              <a:rPr lang="ar-LB" sz="4000" b="1" dirty="0">
                <a:solidFill>
                  <a:prstClr val="black"/>
                </a:solidFill>
              </a:rPr>
              <a:t>نبتة القمح وطريقة زراعتها</a:t>
            </a:r>
            <a:endParaRPr lang="en-US" sz="4000" b="1" dirty="0">
              <a:solidFill>
                <a:prstClr val="black"/>
              </a:solidFill>
            </a:endParaRPr>
          </a:p>
        </p:txBody>
      </p:sp>
      <p:sp>
        <p:nvSpPr>
          <p:cNvPr id="7" name="Rectangle 6"/>
          <p:cNvSpPr/>
          <p:nvPr/>
        </p:nvSpPr>
        <p:spPr>
          <a:xfrm>
            <a:off x="-44178" y="6698238"/>
            <a:ext cx="12005992" cy="256480"/>
          </a:xfrm>
          <a:prstGeom prst="rect">
            <a:avLst/>
          </a:prstGeom>
        </p:spPr>
        <p:txBody>
          <a:bodyPr wrap="square">
            <a:spAutoFit/>
          </a:bodyPr>
          <a:lstStyle/>
          <a:p>
            <a:pPr marL="137160" indent="-137160">
              <a:spcAft>
                <a:spcPts val="200"/>
              </a:spcAft>
              <a:tabLst>
                <a:tab pos="137160" algn="l"/>
              </a:tabLst>
            </a:pPr>
            <a:r>
              <a:rPr lang="de-DE" sz="1600" baseline="30000" dirty="0">
                <a:solidFill>
                  <a:schemeClr val="accent4">
                    <a:lumMod val="75000"/>
                  </a:schemeClr>
                </a:solidFill>
                <a:latin typeface="Calibri" pitchFamily="34" charset="0"/>
                <a:ea typeface="Times New Roman" panose="02020603050405020304" pitchFamily="18" charset="0"/>
                <a:cs typeface="Calibri" pitchFamily="34" charset="0"/>
              </a:rPr>
              <a:t>https://mawdoo3.com/%D9%83%D9%8A%D9%81%D9%8A%D8%A9_%D8%B2%D8%B1%D8%A7%D8%B9%D8%A9_%D8%A7%D9%84%D9%82%D9%85%D8%AD</a:t>
            </a:r>
            <a:endParaRPr lang="de-DE" sz="1200" baseline="30000" dirty="0">
              <a:solidFill>
                <a:schemeClr val="accent4">
                  <a:lumMod val="75000"/>
                </a:schemeClr>
              </a:solidFill>
              <a:latin typeface="Calibri" pitchFamily="34" charset="0"/>
              <a:ea typeface="Times New Roman" panose="02020603050405020304" pitchFamily="18" charset="0"/>
              <a:cs typeface="Calibri" pitchFamily="34" charset="0"/>
            </a:endParaRPr>
          </a:p>
        </p:txBody>
      </p:sp>
      <p:sp>
        <p:nvSpPr>
          <p:cNvPr id="8" name="Rectangle 7"/>
          <p:cNvSpPr/>
          <p:nvPr/>
        </p:nvSpPr>
        <p:spPr>
          <a:xfrm>
            <a:off x="3884614" y="1219200"/>
            <a:ext cx="7391401" cy="4154984"/>
          </a:xfrm>
          <a:prstGeom prst="rect">
            <a:avLst/>
          </a:prstGeom>
        </p:spPr>
        <p:txBody>
          <a:bodyPr wrap="square">
            <a:spAutoFit/>
          </a:bodyPr>
          <a:lstStyle/>
          <a:p>
            <a:pPr marL="285750" indent="-285750" algn="r" rtl="1">
              <a:buFont typeface="Arial" panose="020B0604020202020204" pitchFamily="34" charset="0"/>
              <a:buChar char="•"/>
            </a:pPr>
            <a:r>
              <a:rPr lang="ar-LB" sz="2200" dirty="0">
                <a:solidFill>
                  <a:prstClr val="black"/>
                </a:solidFill>
              </a:rPr>
              <a:t>يصنف القمح إلى عدة أنواع تبعاً للفصل والوقت التي تتم زراعته به، فالقمح الشتوي يُزرع بالخريف ويتم حصاده في الربيع أو صيف السنة القادمة تبعاً لموقع الزرع، ويكون وفيراً، بينما القمح الربيعي فَيُزرع بالربيع ويحصد بالخريف ويمتاز بقدرته على تحمل ظروف الجفاف، ومن هذه الأنواع: القمح الطري أو الشائع</a:t>
            </a:r>
            <a:r>
              <a:rPr lang="fr-FR" sz="2200" dirty="0">
                <a:solidFill>
                  <a:prstClr val="black"/>
                </a:solidFill>
              </a:rPr>
              <a:t> </a:t>
            </a:r>
            <a:r>
              <a:rPr lang="fr-FR" sz="2200" dirty="0" smtClean="0">
                <a:solidFill>
                  <a:prstClr val="black"/>
                </a:solidFill>
              </a:rPr>
              <a:t>) </a:t>
            </a:r>
            <a:r>
              <a:rPr lang="ar-LB" sz="2200" dirty="0" smtClean="0">
                <a:solidFill>
                  <a:prstClr val="black"/>
                </a:solidFill>
              </a:rPr>
              <a:t>بالإنجليزية</a:t>
            </a:r>
            <a:r>
              <a:rPr lang="fr-FR" sz="2200" dirty="0" smtClean="0">
                <a:solidFill>
                  <a:prstClr val="black"/>
                </a:solidFill>
              </a:rPr>
              <a:t>: (Common </a:t>
            </a:r>
            <a:r>
              <a:rPr lang="fr-FR" sz="2200" dirty="0" err="1" smtClean="0">
                <a:solidFill>
                  <a:prstClr val="black"/>
                </a:solidFill>
              </a:rPr>
              <a:t>wheat</a:t>
            </a:r>
            <a:r>
              <a:rPr lang="fr-FR" sz="2200" dirty="0" smtClean="0">
                <a:solidFill>
                  <a:prstClr val="black"/>
                </a:solidFill>
              </a:rPr>
              <a:t> </a:t>
            </a:r>
            <a:r>
              <a:rPr lang="ar-LB" sz="2200" dirty="0">
                <a:solidFill>
                  <a:prstClr val="black"/>
                </a:solidFill>
              </a:rPr>
              <a:t>الذي يستخدم في صناعة الخبز</a:t>
            </a:r>
            <a:r>
              <a:rPr lang="ar-LB" sz="2200" dirty="0" smtClean="0">
                <a:solidFill>
                  <a:prstClr val="black"/>
                </a:solidFill>
              </a:rPr>
              <a:t>.</a:t>
            </a:r>
            <a:endParaRPr lang="ar-LB" sz="2200" dirty="0" smtClean="0">
              <a:solidFill>
                <a:srgbClr val="222222"/>
              </a:solidFill>
              <a:latin typeface="Open Sans" panose="020B0606030504020204" pitchFamily="34" charset="0"/>
            </a:endParaRPr>
          </a:p>
          <a:p>
            <a:pPr marL="285750" indent="-285750" algn="r" rtl="1">
              <a:buFont typeface="Arial" panose="020B0604020202020204" pitchFamily="34" charset="0"/>
              <a:buChar char="•"/>
            </a:pPr>
            <a:r>
              <a:rPr lang="ar-LB" sz="2200" dirty="0" smtClean="0">
                <a:solidFill>
                  <a:srgbClr val="222222"/>
                </a:solidFill>
                <a:latin typeface="Open Sans" panose="020B0606030504020204" pitchFamily="34" charset="0"/>
              </a:rPr>
              <a:t>يمكن </a:t>
            </a:r>
            <a:r>
              <a:rPr lang="ar-LB" sz="2200" dirty="0">
                <a:solidFill>
                  <a:srgbClr val="222222"/>
                </a:solidFill>
                <a:latin typeface="Open Sans" panose="020B0606030504020204" pitchFamily="34" charset="0"/>
              </a:rPr>
              <a:t>زراعة حوالي 130 الى 150 كلغ في الهكتار الواحد بالنسبة للمناطق الجافة والحارة, 150 الى 170 كلغ بالنسبة المناطق الرطبة ويمكن زراعة كذلك 200 كلغ من القمح اوالشعير في الهكتار بالنسبة للمناطق السقوية</a:t>
            </a:r>
            <a:r>
              <a:rPr lang="ar-LB" sz="2200" dirty="0" smtClean="0">
                <a:solidFill>
                  <a:srgbClr val="222222"/>
                </a:solidFill>
                <a:latin typeface="Open Sans" panose="020B0606030504020204" pitchFamily="34" charset="0"/>
              </a:rPr>
              <a:t>.</a:t>
            </a:r>
            <a:endParaRPr lang="ar-LB" sz="2200" dirty="0">
              <a:solidFill>
                <a:srgbClr val="222222"/>
              </a:solidFill>
              <a:latin typeface="Open Sans" panose="020B0606030504020204" pitchFamily="34" charset="0"/>
            </a:endParaRPr>
          </a:p>
          <a:p>
            <a:pPr marL="285750" indent="-285750" algn="r" rtl="1">
              <a:buFont typeface="Arial" panose="020B0604020202020204" pitchFamily="34" charset="0"/>
              <a:buChar char="•"/>
            </a:pPr>
            <a:r>
              <a:rPr lang="ar-LB" sz="2200" dirty="0">
                <a:solidFill>
                  <a:srgbClr val="222222"/>
                </a:solidFill>
                <a:latin typeface="Open Sans" panose="020B0606030504020204" pitchFamily="34" charset="0"/>
              </a:rPr>
              <a:t>يمكن بذر بذور القمح </a:t>
            </a:r>
            <a:r>
              <a:rPr lang="ar-LB" sz="2200" dirty="0" smtClean="0">
                <a:solidFill>
                  <a:srgbClr val="222222"/>
                </a:solidFill>
                <a:latin typeface="Open Sans" panose="020B0606030504020204" pitchFamily="34" charset="0"/>
              </a:rPr>
              <a:t>على </a:t>
            </a:r>
            <a:r>
              <a:rPr lang="ar-LB" sz="2200" dirty="0">
                <a:solidFill>
                  <a:srgbClr val="222222"/>
                </a:solidFill>
                <a:latin typeface="Open Sans" panose="020B0606030504020204" pitchFamily="34" charset="0"/>
              </a:rPr>
              <a:t>عمق 3 الى 4 سم في بعض الأحيان أو زيادة العمق الى 4 </a:t>
            </a:r>
            <a:r>
              <a:rPr lang="en-US" sz="2200" dirty="0" smtClean="0">
                <a:solidFill>
                  <a:srgbClr val="222222"/>
                </a:solidFill>
                <a:latin typeface="Open Sans" panose="020B0606030504020204" pitchFamily="34" charset="0"/>
              </a:rPr>
              <a:t>-</a:t>
            </a:r>
            <a:r>
              <a:rPr lang="ar-LB" sz="2200" dirty="0" smtClean="0">
                <a:solidFill>
                  <a:srgbClr val="222222"/>
                </a:solidFill>
                <a:latin typeface="Open Sans" panose="020B0606030504020204" pitchFamily="34" charset="0"/>
              </a:rPr>
              <a:t> </a:t>
            </a:r>
            <a:r>
              <a:rPr lang="ar-LB" sz="2200" dirty="0">
                <a:solidFill>
                  <a:srgbClr val="222222"/>
                </a:solidFill>
                <a:latin typeface="Open Sans" panose="020B0606030504020204" pitchFamily="34" charset="0"/>
              </a:rPr>
              <a:t>5 سم بالنسبة للمناطق التي تعرف بخطر الطيور أو المناطق الباردة التي سيتأخر فيها الانبات.</a:t>
            </a:r>
          </a:p>
        </p:txBody>
      </p:sp>
      <p:sp>
        <p:nvSpPr>
          <p:cNvPr id="9" name="Rectangle 8"/>
          <p:cNvSpPr/>
          <p:nvPr/>
        </p:nvSpPr>
        <p:spPr>
          <a:xfrm>
            <a:off x="-44179" y="6477000"/>
            <a:ext cx="11777392" cy="261610"/>
          </a:xfrm>
          <a:prstGeom prst="rect">
            <a:avLst/>
          </a:prstGeom>
        </p:spPr>
        <p:txBody>
          <a:bodyPr wrap="square">
            <a:spAutoFit/>
          </a:bodyPr>
          <a:lstStyle/>
          <a:p>
            <a:r>
              <a:rPr lang="en-US" sz="1100" dirty="0">
                <a:solidFill>
                  <a:schemeClr val="accent4">
                    <a:lumMod val="75000"/>
                  </a:schemeClr>
                </a:solidFill>
                <a:latin typeface="Calibri" pitchFamily="34" charset="0"/>
                <a:cs typeface="Calibri" pitchFamily="34" charset="0"/>
              </a:rPr>
              <a:t>https://mazari3.net/%</a:t>
            </a:r>
            <a:r>
              <a:rPr lang="en-US" sz="1100" dirty="0" smtClean="0">
                <a:solidFill>
                  <a:schemeClr val="accent4">
                    <a:lumMod val="75000"/>
                  </a:schemeClr>
                </a:solidFill>
                <a:latin typeface="Calibri" pitchFamily="34" charset="0"/>
                <a:cs typeface="Calibri" pitchFamily="34" charset="0"/>
              </a:rPr>
              <a:t>D8%B7%D8%B1%D9%82%D8%B2%D8%B1%D8%A7%D8%B9%D8%A9%D8%A7%D9%84%D9%82%D9%85%D8%AD%D9%88%D8%A7%D9%84%D8%B4%D8%B9%D9%8A%D8%B1</a:t>
            </a:r>
            <a:r>
              <a:rPr lang="en-US" sz="1100" dirty="0">
                <a:solidFill>
                  <a:prstClr val="black"/>
                </a:solidFill>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9413" y="762000"/>
            <a:ext cx="3330216" cy="2438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9412" y="3429004"/>
            <a:ext cx="3330216" cy="2554583"/>
          </a:xfrm>
          <a:prstGeom prst="rect">
            <a:avLst/>
          </a:prstGeom>
        </p:spPr>
      </p:pic>
    </p:spTree>
    <p:extLst>
      <p:ext uri="{BB962C8B-B14F-4D97-AF65-F5344CB8AC3E}">
        <p14:creationId xmlns:p14="http://schemas.microsoft.com/office/powerpoint/2010/main" xmlns="" val="3964950480"/>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64069" y="6368602"/>
            <a:ext cx="874311" cy="413198"/>
          </a:xfrm>
        </p:spPr>
        <p:txBody>
          <a:bodyPr/>
          <a:lstStyle/>
          <a:p>
            <a:fld id="{F746EC5F-5281-48BD-9C16-E66193B8D020}" type="slidenum">
              <a:rPr lang="en-US" sz="1600" smtClean="0">
                <a:solidFill>
                  <a:srgbClr val="121316">
                    <a:lumMod val="75000"/>
                    <a:lumOff val="25000"/>
                  </a:srgbClr>
                </a:solidFill>
              </a:rPr>
              <a:pPr/>
              <a:t>297</a:t>
            </a:fld>
            <a:endParaRPr lang="en-US" sz="1600" dirty="0">
              <a:solidFill>
                <a:srgbClr val="121316">
                  <a:lumMod val="75000"/>
                  <a:lumOff val="25000"/>
                </a:srgbClr>
              </a:solidFill>
            </a:endParaRPr>
          </a:p>
        </p:txBody>
      </p:sp>
      <p:pic>
        <p:nvPicPr>
          <p:cNvPr id="5" name="Picture 4"/>
          <p:cNvPicPr>
            <a:picLocks noChangeAspect="1"/>
          </p:cNvPicPr>
          <p:nvPr/>
        </p:nvPicPr>
        <p:blipFill>
          <a:blip r:embed="rId3" cstate="print"/>
          <a:stretch>
            <a:fillRect/>
          </a:stretch>
        </p:blipFill>
        <p:spPr>
          <a:xfrm>
            <a:off x="2436815" y="1658946"/>
            <a:ext cx="9296397" cy="4513255"/>
          </a:xfrm>
          <a:prstGeom prst="rect">
            <a:avLst/>
          </a:prstGeom>
        </p:spPr>
      </p:pic>
      <p:sp>
        <p:nvSpPr>
          <p:cNvPr id="6" name="Rectangle 5"/>
          <p:cNvSpPr/>
          <p:nvPr/>
        </p:nvSpPr>
        <p:spPr>
          <a:xfrm>
            <a:off x="14180" y="6629400"/>
            <a:ext cx="12709634" cy="261610"/>
          </a:xfrm>
          <a:prstGeom prst="rect">
            <a:avLst/>
          </a:prstGeom>
        </p:spPr>
        <p:txBody>
          <a:bodyPr wrap="square">
            <a:spAutoFit/>
          </a:bodyPr>
          <a:lstStyle/>
          <a:p>
            <a:r>
              <a:rPr lang="en-US" sz="1100" dirty="0">
                <a:solidFill>
                  <a:schemeClr val="accent4">
                    <a:lumMod val="75000"/>
                  </a:schemeClr>
                </a:solidFill>
              </a:rPr>
              <a:t>https://mazari3.net/%D8%B7%D8%B1%D9%82-%D8%B2%D8%B1%D8%A7%D8%B9%D8%A9-%D8%A7%D9%84%D9%82%D9%85%D8%AD-%D9%88%D8%A7%D9%84%D8%B4%D8%B9%D9%8A%D8%B1/</a:t>
            </a:r>
          </a:p>
        </p:txBody>
      </p:sp>
      <p:sp>
        <p:nvSpPr>
          <p:cNvPr id="8" name="Rectangle 7"/>
          <p:cNvSpPr/>
          <p:nvPr/>
        </p:nvSpPr>
        <p:spPr>
          <a:xfrm>
            <a:off x="2513015" y="457200"/>
            <a:ext cx="8866074" cy="1015663"/>
          </a:xfrm>
          <a:prstGeom prst="rect">
            <a:avLst/>
          </a:prstGeom>
        </p:spPr>
        <p:txBody>
          <a:bodyPr wrap="square">
            <a:spAutoFit/>
          </a:bodyPr>
          <a:lstStyle/>
          <a:p>
            <a:pPr algn="r" rtl="1"/>
            <a:r>
              <a:rPr lang="ar-LB" sz="2000" b="1" dirty="0" smtClean="0">
                <a:solidFill>
                  <a:srgbClr val="222222"/>
                </a:solidFill>
                <a:latin typeface="Open Sans" panose="020B0606030504020204" pitchFamily="34" charset="0"/>
              </a:rPr>
              <a:t>تسميد القمح </a:t>
            </a:r>
          </a:p>
          <a:p>
            <a:pPr algn="r" rtl="1"/>
            <a:r>
              <a:rPr lang="ar-LB" sz="2000" dirty="0" smtClean="0">
                <a:solidFill>
                  <a:srgbClr val="222222"/>
                </a:solidFill>
                <a:latin typeface="Open Sans" panose="020B0606030504020204" pitchFamily="34" charset="0"/>
              </a:rPr>
              <a:t>عملية التسميد عند زراعة القمح تعتمد على نوع التربة ومدى غناها بالعناصر الغذائية, لكن في حالة عدم التوفر على التحاليل الكميائية للتربة يمكن الاعتماد على الجدول التالي:</a:t>
            </a:r>
            <a:endParaRPr lang="ar-LB" sz="2000" dirty="0">
              <a:solidFill>
                <a:srgbClr val="222222"/>
              </a:solidFill>
              <a:latin typeface="Open Sans" panose="020B0606030504020204" pitchFamily="34" charset="0"/>
            </a:endParaRPr>
          </a:p>
        </p:txBody>
      </p:sp>
    </p:spTree>
    <p:extLst>
      <p:ext uri="{BB962C8B-B14F-4D97-AF65-F5344CB8AC3E}">
        <p14:creationId xmlns:p14="http://schemas.microsoft.com/office/powerpoint/2010/main" xmlns="" val="2773092884"/>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68503" y="6292402"/>
            <a:ext cx="645711" cy="489398"/>
          </a:xfrm>
        </p:spPr>
        <p:txBody>
          <a:bodyPr/>
          <a:lstStyle/>
          <a:p>
            <a:fld id="{F746EC5F-5281-48BD-9C16-E66193B8D020}" type="slidenum">
              <a:rPr lang="en-US" sz="1600" smtClean="0">
                <a:solidFill>
                  <a:srgbClr val="121316">
                    <a:lumMod val="75000"/>
                    <a:lumOff val="25000"/>
                  </a:srgbClr>
                </a:solidFill>
              </a:rPr>
              <a:pPr/>
              <a:t>298</a:t>
            </a:fld>
            <a:endParaRPr lang="en-US" sz="1600" dirty="0">
              <a:solidFill>
                <a:srgbClr val="121316">
                  <a:lumMod val="75000"/>
                  <a:lumOff val="25000"/>
                </a:srgbClr>
              </a:solidFill>
            </a:endParaRPr>
          </a:p>
        </p:txBody>
      </p:sp>
      <p:grpSp>
        <p:nvGrpSpPr>
          <p:cNvPr id="22" name="Group 21"/>
          <p:cNvGrpSpPr/>
          <p:nvPr/>
        </p:nvGrpSpPr>
        <p:grpSpPr>
          <a:xfrm>
            <a:off x="303214" y="457200"/>
            <a:ext cx="11059648" cy="6115372"/>
            <a:chOff x="1055115" y="676491"/>
            <a:chExt cx="11062529" cy="6115372"/>
          </a:xfrm>
        </p:grpSpPr>
        <p:pic>
          <p:nvPicPr>
            <p:cNvPr id="5" name="Picture 4"/>
            <p:cNvPicPr>
              <a:picLocks noChangeAspect="1"/>
            </p:cNvPicPr>
            <p:nvPr/>
          </p:nvPicPr>
          <p:blipFill>
            <a:blip r:embed="rId3" cstate="print"/>
            <a:stretch>
              <a:fillRect/>
            </a:stretch>
          </p:blipFill>
          <p:spPr>
            <a:xfrm>
              <a:off x="1055115" y="2687416"/>
              <a:ext cx="6035317" cy="4104447"/>
            </a:xfrm>
            <a:prstGeom prst="rect">
              <a:avLst/>
            </a:prstGeom>
          </p:spPr>
        </p:pic>
        <p:sp>
          <p:nvSpPr>
            <p:cNvPr id="6" name="Rounded Rectangle 5"/>
            <p:cNvSpPr/>
            <p:nvPr/>
          </p:nvSpPr>
          <p:spPr>
            <a:xfrm>
              <a:off x="7329752" y="3653851"/>
              <a:ext cx="3662663" cy="217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sz="2400" dirty="0" smtClean="0">
                  <a:solidFill>
                    <a:prstClr val="white"/>
                  </a:solidFill>
                </a:rPr>
                <a:t>نحتاج أرض بمساحة: </a:t>
              </a:r>
            </a:p>
            <a:p>
              <a:pPr algn="ctr"/>
              <a:r>
                <a:rPr lang="en-US" sz="2400" dirty="0" smtClean="0">
                  <a:solidFill>
                    <a:prstClr val="white"/>
                  </a:solidFill>
                </a:rPr>
                <a:t>100 </a:t>
              </a:r>
              <a:r>
                <a:rPr lang="en-US" sz="2400" dirty="0" smtClean="0">
                  <a:solidFill>
                    <a:prstClr val="white"/>
                  </a:solidFill>
                </a:rPr>
                <a:t>m x 10 m =</a:t>
              </a:r>
            </a:p>
            <a:p>
              <a:pPr algn="ctr"/>
              <a:r>
                <a:rPr lang="en-US" sz="2400" dirty="0" smtClean="0">
                  <a:solidFill>
                    <a:prstClr val="white"/>
                  </a:solidFill>
                </a:rPr>
                <a:t> </a:t>
              </a:r>
              <a:r>
                <a:rPr lang="en-US" sz="2400" b="1" dirty="0" smtClean="0">
                  <a:solidFill>
                    <a:prstClr val="white"/>
                  </a:solidFill>
                </a:rPr>
                <a:t>1000 m</a:t>
              </a:r>
              <a:r>
                <a:rPr lang="en-US" sz="2400" b="1" baseline="30000" dirty="0" smtClean="0">
                  <a:solidFill>
                    <a:prstClr val="white"/>
                  </a:solidFill>
                </a:rPr>
                <a:t>2 </a:t>
              </a:r>
            </a:p>
            <a:p>
              <a:pPr algn="ctr"/>
              <a:r>
                <a:rPr lang="ar-LB" sz="2400" b="1" dirty="0" smtClean="0">
                  <a:solidFill>
                    <a:prstClr val="white"/>
                  </a:solidFill>
                </a:rPr>
                <a:t>على ارتفاع 1900 متر</a:t>
              </a:r>
              <a:endParaRPr lang="ar-LB" sz="2400" baseline="30000" dirty="0" smtClean="0">
                <a:solidFill>
                  <a:prstClr val="white"/>
                </a:solidFill>
              </a:endParaRPr>
            </a:p>
          </p:txBody>
        </p:sp>
        <p:sp>
          <p:nvSpPr>
            <p:cNvPr id="7" name="Rectangle 6"/>
            <p:cNvSpPr/>
            <p:nvPr/>
          </p:nvSpPr>
          <p:spPr>
            <a:xfrm>
              <a:off x="4624788" y="4529546"/>
              <a:ext cx="1087120" cy="68072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73608" y="676491"/>
              <a:ext cx="3098610" cy="1931098"/>
            </a:xfrm>
            <a:prstGeom prst="rect">
              <a:avLst/>
            </a:prstGeom>
          </p:spPr>
        </p:pic>
        <p:cxnSp>
          <p:nvCxnSpPr>
            <p:cNvPr id="10" name="Straight Connector 9"/>
            <p:cNvCxnSpPr>
              <a:endCxn id="7" idx="1"/>
            </p:cNvCxnSpPr>
            <p:nvPr/>
          </p:nvCxnSpPr>
          <p:spPr>
            <a:xfrm>
              <a:off x="3075483" y="2574605"/>
              <a:ext cx="1549305" cy="2295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7" idx="3"/>
            </p:cNvCxnSpPr>
            <p:nvPr/>
          </p:nvCxnSpPr>
          <p:spPr>
            <a:xfrm flipH="1">
              <a:off x="5711908" y="2574605"/>
              <a:ext cx="462185" cy="2295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6174093" y="941984"/>
              <a:ext cx="5943551" cy="1400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sz="2000" dirty="0" smtClean="0">
                  <a:solidFill>
                    <a:prstClr val="white"/>
                  </a:solidFill>
                </a:rPr>
                <a:t>مشروع انتاج 600 كيلو غرام من القمح لصناعة الخبز.</a:t>
              </a:r>
            </a:p>
            <a:p>
              <a:pPr algn="ctr" rtl="1"/>
              <a:r>
                <a:rPr lang="ar-LB" sz="2000" dirty="0">
                  <a:solidFill>
                    <a:prstClr val="white"/>
                  </a:solidFill>
                </a:rPr>
                <a:t>ينتج 600 كيلو غرام من الدقيق حوالي 960 كيلو غرام خبز أي 200 ربطة خبز</a:t>
              </a:r>
              <a:endParaRPr lang="en-US" sz="2000" dirty="0">
                <a:solidFill>
                  <a:prstClr val="white"/>
                </a:solidFill>
              </a:endParaRPr>
            </a:p>
          </p:txBody>
        </p:sp>
      </p:grpSp>
    </p:spTree>
    <p:extLst>
      <p:ext uri="{BB962C8B-B14F-4D97-AF65-F5344CB8AC3E}">
        <p14:creationId xmlns:p14="http://schemas.microsoft.com/office/powerpoint/2010/main" xmlns="" val="3032472943"/>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13593" y="6294254"/>
            <a:ext cx="700619" cy="563746"/>
          </a:xfrm>
        </p:spPr>
        <p:txBody>
          <a:bodyPr/>
          <a:lstStyle/>
          <a:p>
            <a:fld id="{F746EC5F-5281-48BD-9C16-E66193B8D020}" type="slidenum">
              <a:rPr lang="en-US" sz="1600" smtClean="0">
                <a:solidFill>
                  <a:srgbClr val="121316">
                    <a:lumMod val="75000"/>
                    <a:lumOff val="25000"/>
                  </a:srgbClr>
                </a:solidFill>
              </a:rPr>
              <a:pPr/>
              <a:t>299</a:t>
            </a:fld>
            <a:endParaRPr lang="en-US" sz="1600" dirty="0">
              <a:solidFill>
                <a:srgbClr val="121316">
                  <a:lumMod val="75000"/>
                  <a:lumOff val="25000"/>
                </a:srgbClr>
              </a:solidFill>
            </a:endParaRPr>
          </a:p>
        </p:txBody>
      </p:sp>
      <p:sp>
        <p:nvSpPr>
          <p:cNvPr id="4" name="TextBox 3"/>
          <p:cNvSpPr txBox="1"/>
          <p:nvPr/>
        </p:nvSpPr>
        <p:spPr>
          <a:xfrm>
            <a:off x="2934267" y="457200"/>
            <a:ext cx="8798947" cy="523220"/>
          </a:xfrm>
          <a:prstGeom prst="rect">
            <a:avLst/>
          </a:prstGeom>
          <a:noFill/>
        </p:spPr>
        <p:txBody>
          <a:bodyPr wrap="square" rtlCol="0">
            <a:spAutoFit/>
          </a:bodyPr>
          <a:lstStyle/>
          <a:p>
            <a:pPr algn="r" rtl="1"/>
            <a:r>
              <a:rPr lang="ar-LB" sz="2800" b="1" dirty="0" smtClean="0">
                <a:solidFill>
                  <a:prstClr val="black"/>
                </a:solidFill>
              </a:rPr>
              <a:t>الخطوات التي يجب القيام بها لزراعة القمح</a:t>
            </a:r>
            <a:endParaRPr lang="en-US" sz="2800" b="1" dirty="0">
              <a:solidFill>
                <a:prstClr val="black"/>
              </a:solidFill>
            </a:endParaRPr>
          </a:p>
        </p:txBody>
      </p:sp>
      <p:grpSp>
        <p:nvGrpSpPr>
          <p:cNvPr id="26" name="Group 25"/>
          <p:cNvGrpSpPr/>
          <p:nvPr/>
        </p:nvGrpSpPr>
        <p:grpSpPr>
          <a:xfrm>
            <a:off x="46371" y="1033046"/>
            <a:ext cx="11915443" cy="5495237"/>
            <a:chOff x="17983" y="1033046"/>
            <a:chExt cx="11918547" cy="5495237"/>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b="10567"/>
            <a:stretch/>
          </p:blipFill>
          <p:spPr>
            <a:xfrm>
              <a:off x="9192615" y="1447428"/>
              <a:ext cx="2406548" cy="1448172"/>
            </a:xfrm>
            <a:prstGeom prst="rect">
              <a:avLst/>
            </a:prstGeom>
          </p:spPr>
        </p:pic>
        <p:sp>
          <p:nvSpPr>
            <p:cNvPr id="6" name="TextBox 5"/>
            <p:cNvSpPr txBox="1"/>
            <p:nvPr/>
          </p:nvSpPr>
          <p:spPr>
            <a:xfrm>
              <a:off x="9072880" y="1033046"/>
              <a:ext cx="2448438" cy="338554"/>
            </a:xfrm>
            <a:prstGeom prst="rect">
              <a:avLst/>
            </a:prstGeom>
            <a:noFill/>
          </p:spPr>
          <p:txBody>
            <a:bodyPr wrap="square" rtlCol="0">
              <a:spAutoFit/>
            </a:bodyPr>
            <a:lstStyle/>
            <a:p>
              <a:pPr algn="r" rtl="1"/>
              <a:r>
                <a:rPr lang="ar-LB" sz="1600" dirty="0" smtClean="0">
                  <a:solidFill>
                    <a:prstClr val="black"/>
                  </a:solidFill>
                </a:rPr>
                <a:t>جرار زراعي لفلاحة الارض</a:t>
              </a:r>
              <a:endParaRPr lang="en-US" sz="1600" dirty="0">
                <a:solidFill>
                  <a:prstClr val="black"/>
                </a:solidFill>
              </a:endParaRPr>
            </a:p>
          </p:txBody>
        </p:sp>
        <p:sp>
          <p:nvSpPr>
            <p:cNvPr id="7" name="Left Arrow 6"/>
            <p:cNvSpPr/>
            <p:nvPr/>
          </p:nvSpPr>
          <p:spPr>
            <a:xfrm>
              <a:off x="8408172" y="2237093"/>
              <a:ext cx="660400" cy="2123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77097" y="1447800"/>
              <a:ext cx="1847792" cy="1676400"/>
            </a:xfrm>
            <a:prstGeom prst="rect">
              <a:avLst/>
            </a:prstGeom>
            <a:ln>
              <a:solidFill>
                <a:schemeClr val="accent1"/>
              </a:solidFill>
            </a:ln>
          </p:spPr>
        </p:pic>
        <p:sp>
          <p:nvSpPr>
            <p:cNvPr id="9" name="TextBox 8"/>
            <p:cNvSpPr txBox="1"/>
            <p:nvPr/>
          </p:nvSpPr>
          <p:spPr>
            <a:xfrm>
              <a:off x="6234950" y="1066800"/>
              <a:ext cx="2116570" cy="338554"/>
            </a:xfrm>
            <a:prstGeom prst="rect">
              <a:avLst/>
            </a:prstGeom>
            <a:noFill/>
          </p:spPr>
          <p:txBody>
            <a:bodyPr wrap="square" rtlCol="0">
              <a:spAutoFit/>
            </a:bodyPr>
            <a:lstStyle/>
            <a:p>
              <a:pPr algn="r" rtl="1"/>
              <a:r>
                <a:rPr lang="ar-LB" sz="1600" dirty="0" smtClean="0">
                  <a:solidFill>
                    <a:prstClr val="black"/>
                  </a:solidFill>
                </a:rPr>
                <a:t>عملية بذر حبوب القمح</a:t>
              </a:r>
              <a:endParaRPr lang="en-US" sz="1600" dirty="0">
                <a:solidFill>
                  <a:prstClr val="black"/>
                </a:solidFill>
              </a:endParaRPr>
            </a:p>
          </p:txBody>
        </p:sp>
        <p:sp>
          <p:nvSpPr>
            <p:cNvPr id="10" name="TextBox 9"/>
            <p:cNvSpPr txBox="1"/>
            <p:nvPr/>
          </p:nvSpPr>
          <p:spPr>
            <a:xfrm>
              <a:off x="763129" y="1066800"/>
              <a:ext cx="1645920" cy="338554"/>
            </a:xfrm>
            <a:prstGeom prst="rect">
              <a:avLst/>
            </a:prstGeom>
            <a:noFill/>
          </p:spPr>
          <p:txBody>
            <a:bodyPr wrap="square" rtlCol="0">
              <a:spAutoFit/>
            </a:bodyPr>
            <a:lstStyle/>
            <a:p>
              <a:pPr algn="r" rtl="1"/>
              <a:r>
                <a:rPr lang="ar-LB" sz="1600" dirty="0" smtClean="0">
                  <a:solidFill>
                    <a:prstClr val="black"/>
                  </a:solidFill>
                </a:rPr>
                <a:t>رش المبيدات</a:t>
              </a:r>
              <a:endParaRPr lang="en-US" sz="1600" dirty="0">
                <a:solidFill>
                  <a:prstClr val="black"/>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93181" y="1371600"/>
              <a:ext cx="2397937" cy="1787024"/>
            </a:xfrm>
            <a:prstGeom prst="rect">
              <a:avLst/>
            </a:prstGeom>
          </p:spPr>
        </p:pic>
        <p:sp>
          <p:nvSpPr>
            <p:cNvPr id="12" name="Left Arrow 11"/>
            <p:cNvSpPr/>
            <p:nvPr/>
          </p:nvSpPr>
          <p:spPr>
            <a:xfrm>
              <a:off x="5740477" y="2209800"/>
              <a:ext cx="660400" cy="2123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Left Arrow 12"/>
            <p:cNvSpPr/>
            <p:nvPr/>
          </p:nvSpPr>
          <p:spPr>
            <a:xfrm rot="16200000">
              <a:off x="1286692" y="3500623"/>
              <a:ext cx="660400" cy="2123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08305" y="1412114"/>
              <a:ext cx="1853184" cy="1788286"/>
            </a:xfrm>
            <a:prstGeom prst="rect">
              <a:avLst/>
            </a:prstGeom>
          </p:spPr>
        </p:pic>
        <p:sp>
          <p:nvSpPr>
            <p:cNvPr id="15" name="TextBox 14"/>
            <p:cNvSpPr txBox="1"/>
            <p:nvPr/>
          </p:nvSpPr>
          <p:spPr>
            <a:xfrm>
              <a:off x="3621467" y="1066800"/>
              <a:ext cx="1988815" cy="338554"/>
            </a:xfrm>
            <a:prstGeom prst="rect">
              <a:avLst/>
            </a:prstGeom>
            <a:noFill/>
          </p:spPr>
          <p:txBody>
            <a:bodyPr wrap="square" rtlCol="0">
              <a:spAutoFit/>
            </a:bodyPr>
            <a:lstStyle/>
            <a:p>
              <a:pPr algn="ctr" rtl="1"/>
              <a:r>
                <a:rPr lang="ar-LB" sz="1600" dirty="0" smtClean="0">
                  <a:solidFill>
                    <a:prstClr val="black"/>
                  </a:solidFill>
                </a:rPr>
                <a:t>عملية التسميد</a:t>
              </a:r>
              <a:endParaRPr lang="en-US" sz="1600" dirty="0">
                <a:solidFill>
                  <a:prstClr val="black"/>
                </a:solidFill>
              </a:endParaRPr>
            </a:p>
          </p:txBody>
        </p:sp>
        <p:sp>
          <p:nvSpPr>
            <p:cNvPr id="16" name="Left Arrow 15"/>
            <p:cNvSpPr/>
            <p:nvPr/>
          </p:nvSpPr>
          <p:spPr>
            <a:xfrm rot="10800000">
              <a:off x="3171248" y="5410200"/>
              <a:ext cx="660400" cy="2123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17983" y="3886200"/>
              <a:ext cx="3357123" cy="584775"/>
            </a:xfrm>
            <a:prstGeom prst="rect">
              <a:avLst/>
            </a:prstGeom>
            <a:noFill/>
          </p:spPr>
          <p:txBody>
            <a:bodyPr wrap="square" rtlCol="0">
              <a:spAutoFit/>
            </a:bodyPr>
            <a:lstStyle/>
            <a:p>
              <a:pPr algn="ctr" rtl="1"/>
              <a:r>
                <a:rPr lang="ar-LB" sz="1600" dirty="0" smtClean="0">
                  <a:solidFill>
                    <a:prstClr val="black"/>
                  </a:solidFill>
                </a:rPr>
                <a:t>حصادة القمح التي بدورها تقوم برط القمح بحزم و وضعها جانبا</a:t>
              </a:r>
              <a:endParaRPr lang="en-US" sz="1600" dirty="0">
                <a:solidFill>
                  <a:prstClr val="black"/>
                </a:solidFill>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43327" y="4495800"/>
              <a:ext cx="2906436" cy="2024817"/>
            </a:xfrm>
            <a:prstGeom prst="rect">
              <a:avLst/>
            </a:prstGeom>
          </p:spPr>
        </p:pic>
        <p:pic>
          <p:nvPicPr>
            <p:cNvPr id="21" name="Picture 20"/>
            <p:cNvPicPr>
              <a:picLocks noChangeAspect="1"/>
            </p:cNvPicPr>
            <p:nvPr/>
          </p:nvPicPr>
          <p:blipFill>
            <a:blip r:embed="rId8" cstate="print"/>
            <a:stretch>
              <a:fillRect/>
            </a:stretch>
          </p:blipFill>
          <p:spPr>
            <a:xfrm>
              <a:off x="4009666" y="4442768"/>
              <a:ext cx="3453892" cy="2085515"/>
            </a:xfrm>
            <a:prstGeom prst="rect">
              <a:avLst/>
            </a:prstGeom>
          </p:spPr>
        </p:pic>
        <p:pic>
          <p:nvPicPr>
            <p:cNvPr id="23" name="Picture 22"/>
            <p:cNvPicPr>
              <a:picLocks noChangeAspect="1"/>
            </p:cNvPicPr>
            <p:nvPr/>
          </p:nvPicPr>
          <p:blipFill rotWithShape="1">
            <a:blip r:embed="rId9" cstate="print"/>
            <a:srcRect b="2923"/>
            <a:stretch/>
          </p:blipFill>
          <p:spPr>
            <a:xfrm>
              <a:off x="7515779" y="4495800"/>
              <a:ext cx="4192092" cy="1983808"/>
            </a:xfrm>
            <a:prstGeom prst="rect">
              <a:avLst/>
            </a:prstGeom>
          </p:spPr>
        </p:pic>
        <p:sp>
          <p:nvSpPr>
            <p:cNvPr id="24" name="Left Arrow 23"/>
            <p:cNvSpPr/>
            <p:nvPr/>
          </p:nvSpPr>
          <p:spPr>
            <a:xfrm>
              <a:off x="2691683" y="2213161"/>
              <a:ext cx="660400" cy="2123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3781006" y="3657600"/>
              <a:ext cx="8155524" cy="584775"/>
            </a:xfrm>
            <a:prstGeom prst="rect">
              <a:avLst/>
            </a:prstGeom>
          </p:spPr>
          <p:txBody>
            <a:bodyPr wrap="square">
              <a:spAutoFit/>
            </a:bodyPr>
            <a:lstStyle/>
            <a:p>
              <a:pPr algn="just" rtl="1"/>
              <a:r>
                <a:rPr lang="ar-LB" sz="1600" dirty="0" smtClean="0">
                  <a:solidFill>
                    <a:prstClr val="black"/>
                  </a:solidFill>
                  <a:latin typeface="Palatino Linotype" panose="02040502050505030304" pitchFamily="18" charset="0"/>
                  <a:ea typeface="Times New Roman" panose="02020603050405020304" pitchFamily="18" charset="0"/>
                </a:rPr>
                <a:t>الدرّاسة: نضع في الدرّاسة حزم القمح التي حصلنا عليها من الحصّادة </a:t>
              </a:r>
              <a:r>
                <a:rPr lang="ar-LB" sz="1600" dirty="0">
                  <a:solidFill>
                    <a:prstClr val="black"/>
                  </a:solidFill>
                  <a:latin typeface="Palatino Linotype" panose="02040502050505030304" pitchFamily="18" charset="0"/>
                  <a:ea typeface="Times New Roman" panose="02020603050405020304" pitchFamily="18" charset="0"/>
                </a:rPr>
                <a:t>و </a:t>
              </a:r>
              <a:r>
                <a:rPr lang="ar-LB" sz="1600" dirty="0" smtClean="0">
                  <a:solidFill>
                    <a:prstClr val="black"/>
                  </a:solidFill>
                  <a:latin typeface="Palatino Linotype" panose="02040502050505030304" pitchFamily="18" charset="0"/>
                  <a:ea typeface="Times New Roman" panose="02020603050405020304" pitchFamily="18" charset="0"/>
                </a:rPr>
                <a:t>تقوم الدرّاسة بفرز </a:t>
              </a:r>
              <a:r>
                <a:rPr lang="ar-LB" sz="1600" dirty="0">
                  <a:solidFill>
                    <a:prstClr val="black"/>
                  </a:solidFill>
                  <a:latin typeface="Palatino Linotype" panose="02040502050505030304" pitchFamily="18" charset="0"/>
                  <a:ea typeface="Times New Roman" panose="02020603050405020304" pitchFamily="18" charset="0"/>
                </a:rPr>
                <a:t>التبن و حبات القمح كل منها على حدا و نحتاج عامل لوضع حزم القمح في الدرّاسة و أيضا تقوم الدرّاسة بوضع القمح في شوال </a:t>
              </a:r>
              <a:endParaRPr lang="en-US" sz="1600" dirty="0">
                <a:solidFill>
                  <a:prstClr val="black"/>
                </a:solidFill>
              </a:endParaRPr>
            </a:p>
          </p:txBody>
        </p:sp>
      </p:grpSp>
    </p:spTree>
    <p:extLst>
      <p:ext uri="{BB962C8B-B14F-4D97-AF65-F5344CB8AC3E}">
        <p14:creationId xmlns:p14="http://schemas.microsoft.com/office/powerpoint/2010/main" xmlns="" val="29375140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164" y="2590800"/>
            <a:ext cx="10360501" cy="2133600"/>
          </a:xfrm>
        </p:spPr>
        <p:txBody>
          <a:bodyPr>
            <a:noAutofit/>
          </a:bodyPr>
          <a:lstStyle/>
          <a:p>
            <a:pPr algn="ctr"/>
            <a:r>
              <a:rPr lang="en-US" sz="8000" dirty="0" smtClean="0">
                <a:effectLst/>
                <a:latin typeface="Adobe Gothic Std B" pitchFamily="34" charset="-128"/>
                <a:ea typeface="Adobe Gothic Std B" pitchFamily="34" charset="-128"/>
                <a:cs typeface="Tahoma" pitchFamily="34" charset="0"/>
              </a:rPr>
              <a:t>NATIONAL ECONOMY</a:t>
            </a:r>
            <a:r>
              <a:rPr lang="en-US" sz="8800" dirty="0">
                <a:effectLst/>
              </a:rPr>
              <a:t/>
            </a:r>
            <a:br>
              <a:rPr lang="en-US" sz="8800" dirty="0">
                <a:effectLst/>
              </a:rPr>
            </a:br>
            <a:r>
              <a:rPr lang="ar-LB" sz="5400" b="1" dirty="0" smtClean="0">
                <a:effectLst/>
              </a:rPr>
              <a:t>الإقتصاد القومي</a:t>
            </a:r>
            <a:endParaRPr lang="fr-FR" sz="8800" dirty="0"/>
          </a:p>
        </p:txBody>
      </p:sp>
      <p:sp>
        <p:nvSpPr>
          <p:cNvPr id="3" name="Subtitle 2"/>
          <p:cNvSpPr>
            <a:spLocks noGrp="1"/>
          </p:cNvSpPr>
          <p:nvPr>
            <p:ph type="subTitle" idx="1"/>
          </p:nvPr>
        </p:nvSpPr>
        <p:spPr>
          <a:xfrm>
            <a:off x="6297559" y="5867400"/>
            <a:ext cx="5586545" cy="533400"/>
          </a:xfrm>
        </p:spPr>
        <p:txBody>
          <a:bodyPr/>
          <a:lstStyle/>
          <a:p>
            <a:pPr algn="r"/>
            <a:r>
              <a:rPr lang="fr-FR" dirty="0" err="1" smtClean="0"/>
              <a:t>Prepared</a:t>
            </a:r>
            <a:r>
              <a:rPr lang="fr-FR" dirty="0" smtClean="0"/>
              <a:t> by </a:t>
            </a:r>
            <a:r>
              <a:rPr lang="fr-FR" b="1" dirty="0" smtClean="0"/>
              <a:t>Bilal MOURAD</a:t>
            </a:r>
            <a:endParaRPr lang="fr-FR" b="1" dirty="0"/>
          </a:p>
        </p:txBody>
      </p:sp>
      <p:pic>
        <p:nvPicPr>
          <p:cNvPr id="4" name="Grafik 4" descr="AECENAR_Kopf_withWebsiteAdress_kleiner.jpg"/>
          <p:cNvPicPr/>
          <p:nvPr/>
        </p:nvPicPr>
        <p:blipFill>
          <a:blip r:embed="rId2" cstate="print"/>
          <a:srcRect/>
          <a:stretch>
            <a:fillRect/>
          </a:stretch>
        </p:blipFill>
        <p:spPr bwMode="auto">
          <a:xfrm>
            <a:off x="74614" y="76200"/>
            <a:ext cx="6686925" cy="1295400"/>
          </a:xfrm>
          <a:prstGeom prst="rect">
            <a:avLst/>
          </a:prstGeom>
          <a:noFill/>
          <a:ln w="9525">
            <a:noFill/>
            <a:miter lim="800000"/>
            <a:headEnd/>
            <a:tailEnd/>
          </a:ln>
        </p:spPr>
      </p:pic>
      <p:pic>
        <p:nvPicPr>
          <p:cNvPr id="5" name="Bild 4" descr="http://aecenar.com/images/IEP_Logo_mitName.jpg"/>
          <p:cNvPicPr/>
          <p:nvPr/>
        </p:nvPicPr>
        <p:blipFill>
          <a:blip r:embed="rId3" cstate="print"/>
          <a:srcRect/>
          <a:stretch>
            <a:fillRect/>
          </a:stretch>
        </p:blipFill>
        <p:spPr bwMode="auto">
          <a:xfrm>
            <a:off x="9218613" y="76200"/>
            <a:ext cx="2895600" cy="1524000"/>
          </a:xfrm>
          <a:prstGeom prst="rect">
            <a:avLst/>
          </a:prstGeom>
          <a:noFill/>
          <a:ln w="9525">
            <a:noFill/>
            <a:miter lim="800000"/>
            <a:headEnd/>
            <a:tailEnd/>
          </a:ln>
        </p:spPr>
      </p:pic>
    </p:spTree>
    <p:extLst>
      <p:ext uri="{BB962C8B-B14F-4D97-AF65-F5344CB8AC3E}">
        <p14:creationId xmlns:p14="http://schemas.microsoft.com/office/powerpoint/2010/main" xmlns="" val="1033712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17812" y="2286000"/>
            <a:ext cx="5852160" cy="1143000"/>
          </a:xfrm>
          <a:effectLst>
            <a:glow rad="139700">
              <a:schemeClr val="accent1">
                <a:satMod val="175000"/>
                <a:alpha val="40000"/>
              </a:schemeClr>
            </a:glow>
          </a:effectLst>
        </p:spPr>
        <p:txBody>
          <a:bodyPr anchor="b">
            <a:normAutofit/>
          </a:bodyPr>
          <a:lstStyle/>
          <a:p>
            <a:pPr algn="ctr"/>
            <a:r>
              <a:rPr lang="ar-LB" sz="5400" dirty="0" smtClean="0"/>
              <a:t>جزاكم الله خيراً</a:t>
            </a:r>
            <a:endParaRPr lang="fr-FR" sz="5400" dirty="0"/>
          </a:p>
        </p:txBody>
      </p:sp>
      <p:cxnSp>
        <p:nvCxnSpPr>
          <p:cNvPr id="6" name="Straight Connector 5"/>
          <p:cNvCxnSpPr/>
          <p:nvPr/>
        </p:nvCxnSpPr>
        <p:spPr>
          <a:xfrm flipV="1">
            <a:off x="2817812" y="3429000"/>
            <a:ext cx="5852160" cy="0"/>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96143" y="3727704"/>
            <a:ext cx="767938" cy="767938"/>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37412" y="3727704"/>
            <a:ext cx="768096" cy="7680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xmlns="">
                <a:solidFill>
                  <a:srgbClr val="FFFFFF"/>
                </a:solidFill>
              </a14:hiddenFill>
            </a:ext>
          </a:extLst>
        </p:spPr>
      </p:pic>
      <p:pic>
        <p:nvPicPr>
          <p:cNvPr id="13"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51568" y="3727704"/>
            <a:ext cx="771244" cy="768096"/>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20494075"/>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352212" y="6322416"/>
            <a:ext cx="750820" cy="459384"/>
          </a:xfrm>
        </p:spPr>
        <p:txBody>
          <a:bodyPr/>
          <a:lstStyle/>
          <a:p>
            <a:fld id="{F746EC5F-5281-48BD-9C16-E66193B8D020}" type="slidenum">
              <a:rPr lang="en-US" sz="1600" smtClean="0">
                <a:solidFill>
                  <a:srgbClr val="121316">
                    <a:lumMod val="75000"/>
                    <a:lumOff val="25000"/>
                  </a:srgbClr>
                </a:solidFill>
              </a:rPr>
              <a:pPr/>
              <a:t>300</a:t>
            </a:fld>
            <a:endParaRPr lang="en-US" sz="1600" dirty="0">
              <a:solidFill>
                <a:srgbClr val="121316">
                  <a:lumMod val="75000"/>
                  <a:lumOff val="25000"/>
                </a:srgbClr>
              </a:solidFill>
            </a:endParaRPr>
          </a:p>
        </p:txBody>
      </p:sp>
      <p:sp>
        <p:nvSpPr>
          <p:cNvPr id="4" name="Rectangle 3"/>
          <p:cNvSpPr/>
          <p:nvPr/>
        </p:nvSpPr>
        <p:spPr>
          <a:xfrm>
            <a:off x="5942014" y="815403"/>
            <a:ext cx="5715000" cy="4524315"/>
          </a:xfrm>
          <a:prstGeom prst="rect">
            <a:avLst/>
          </a:prstGeom>
        </p:spPr>
        <p:txBody>
          <a:bodyPr wrap="square">
            <a:spAutoFit/>
          </a:bodyPr>
          <a:lstStyle/>
          <a:p>
            <a:pPr algn="just" rtl="1"/>
            <a:r>
              <a:rPr lang="ar-LB" sz="1600" dirty="0" smtClean="0">
                <a:solidFill>
                  <a:prstClr val="black"/>
                </a:solidFill>
                <a:latin typeface="GretaArabic"/>
              </a:rPr>
              <a:t>   لزراعة </a:t>
            </a:r>
            <a:r>
              <a:rPr lang="ar-LB" sz="1600" dirty="0" smtClean="0">
                <a:solidFill>
                  <a:prstClr val="black"/>
                </a:solidFill>
              </a:rPr>
              <a:t>القمح </a:t>
            </a:r>
            <a:r>
              <a:rPr lang="ar-LB" sz="1600" dirty="0">
                <a:solidFill>
                  <a:prstClr val="black"/>
                </a:solidFill>
              </a:rPr>
              <a:t>نحتاج عدة تقنيات منها : جرار زراعي لفلاحة الأرض، بذور القمح، عامل مختص لرش البذور (اذا لم يكن هناك آلة خاصة للبذار)، سماد، عامل لرش السماد، مبيدات حشرية لتجنب الأمراض التي ممكن أن تصيب القمح، عامل لرش المبيدات، حصادة القمح التي بدورها تقوم برط القمح بحزم و وضعها جانبا و نحتاج لعاملين لتجميع هذه الحزم، الدرّاسة و التي بدورها تقوم بفرز التبن و حبات القمح كل منها على حدا و نحتاج عامل لوضع حزم القمح في الدرّاسة و أيضا تقوم الدرّاسة بوضع القمح في شوال و أخيرا عاملين لجمع شوالات القمح</a:t>
            </a:r>
            <a:r>
              <a:rPr lang="ar-LB" sz="1600" dirty="0" smtClean="0">
                <a:solidFill>
                  <a:prstClr val="black"/>
                </a:solidFill>
              </a:rPr>
              <a:t>.</a:t>
            </a:r>
          </a:p>
          <a:p>
            <a:pPr algn="just" rtl="1"/>
            <a:endParaRPr lang="en-US" sz="1600" dirty="0">
              <a:solidFill>
                <a:prstClr val="black"/>
              </a:solidFill>
            </a:endParaRPr>
          </a:p>
          <a:p>
            <a:pPr algn="just" rtl="1"/>
            <a:r>
              <a:rPr lang="ar-LB" sz="1600" dirty="0" smtClean="0">
                <a:solidFill>
                  <a:prstClr val="black"/>
                </a:solidFill>
              </a:rPr>
              <a:t>   يُزرع </a:t>
            </a:r>
            <a:r>
              <a:rPr lang="ar-LB" sz="1600" dirty="0">
                <a:solidFill>
                  <a:prstClr val="black"/>
                </a:solidFill>
              </a:rPr>
              <a:t>القمح على ارتفاع 1900 متر عن سطح البحر لذالك لا يحتاج لنظام ري فالثلوج كافية أن تُسقي الأرض. و نوع القمح المستخدم لانتاج الخبز يُسمى السلموني و هذا النوع لا يعيش الا في الطقس البارد</a:t>
            </a:r>
            <a:r>
              <a:rPr lang="ar-LB" sz="1600" dirty="0" smtClean="0">
                <a:solidFill>
                  <a:prstClr val="black"/>
                </a:solidFill>
              </a:rPr>
              <a:t>.</a:t>
            </a:r>
          </a:p>
          <a:p>
            <a:pPr algn="just" rtl="1"/>
            <a:endParaRPr lang="en-US" sz="1600" dirty="0">
              <a:solidFill>
                <a:prstClr val="black"/>
              </a:solidFill>
            </a:endParaRPr>
          </a:p>
          <a:p>
            <a:pPr algn="just" rtl="1"/>
            <a:r>
              <a:rPr lang="ar-LB" sz="1600" dirty="0" smtClean="0">
                <a:solidFill>
                  <a:prstClr val="black"/>
                </a:solidFill>
              </a:rPr>
              <a:t>  كل </a:t>
            </a:r>
            <a:r>
              <a:rPr lang="ar-LB" sz="1600" dirty="0">
                <a:solidFill>
                  <a:prstClr val="black"/>
                </a:solidFill>
              </a:rPr>
              <a:t>دونم ينتج حوالي 150 كيلو غرام من القمح ان لم يكن هناك هطول ثلوج/أمطار كافية أما في أحسن الحالات يمكن أن ينتج حوالي 600 كيلو غرام و بالتالي يمكن بيع 600 كيلو غرام من القمح ب 900,000 ألف ليرة لبنانية، اذا فرضنا أن سعر الكيلو ب 1500 ليرة لبنانية</a:t>
            </a:r>
            <a:r>
              <a:rPr lang="ar-LB" sz="1600" dirty="0" smtClean="0">
                <a:solidFill>
                  <a:prstClr val="black"/>
                </a:solidFill>
              </a:rPr>
              <a:t>.</a:t>
            </a:r>
          </a:p>
          <a:p>
            <a:pPr algn="just" rtl="1"/>
            <a:endParaRPr lang="en-US" sz="1600" dirty="0">
              <a:solidFill>
                <a:prstClr val="black"/>
              </a:solidFill>
            </a:endParaRPr>
          </a:p>
          <a:p>
            <a:pPr algn="just" rtl="1"/>
            <a:r>
              <a:rPr lang="ar-LB" sz="1600" dirty="0" smtClean="0">
                <a:solidFill>
                  <a:prstClr val="black"/>
                </a:solidFill>
              </a:rPr>
              <a:t>  التكاليف </a:t>
            </a:r>
            <a:r>
              <a:rPr lang="ar-LB" sz="1600" dirty="0">
                <a:solidFill>
                  <a:prstClr val="black"/>
                </a:solidFill>
              </a:rPr>
              <a:t>التفصلية هي في الجدول التالي</a:t>
            </a:r>
            <a:r>
              <a:rPr lang="ar-LB" sz="1600" dirty="0" smtClean="0">
                <a:solidFill>
                  <a:prstClr val="black"/>
                </a:solidFill>
              </a:rPr>
              <a:t>:</a:t>
            </a:r>
            <a:endParaRPr lang="en-US" sz="1600" dirty="0">
              <a:solidFill>
                <a:prstClr val="black"/>
              </a:solidFill>
            </a:endParaRPr>
          </a:p>
        </p:txBody>
      </p:sp>
      <p:sp>
        <p:nvSpPr>
          <p:cNvPr id="5" name="TextBox 4"/>
          <p:cNvSpPr txBox="1"/>
          <p:nvPr/>
        </p:nvSpPr>
        <p:spPr>
          <a:xfrm>
            <a:off x="6780214" y="238780"/>
            <a:ext cx="3961765" cy="523220"/>
          </a:xfrm>
          <a:prstGeom prst="rect">
            <a:avLst/>
          </a:prstGeom>
          <a:noFill/>
        </p:spPr>
        <p:txBody>
          <a:bodyPr wrap="square" rtlCol="0">
            <a:spAutoFit/>
          </a:bodyPr>
          <a:lstStyle/>
          <a:p>
            <a:pPr algn="ctr" rtl="1"/>
            <a:r>
              <a:rPr lang="ar-LB" sz="2800" b="1" dirty="0" smtClean="0">
                <a:solidFill>
                  <a:prstClr val="black"/>
                </a:solidFill>
              </a:rPr>
              <a:t>تكلفة انتاج القمح </a:t>
            </a:r>
            <a:endParaRPr lang="en-US" sz="2800" b="1" dirty="0">
              <a:solidFill>
                <a:prstClr val="black"/>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xmlns="" val="2564038824"/>
              </p:ext>
            </p:extLst>
          </p:nvPr>
        </p:nvGraphicFramePr>
        <p:xfrm>
          <a:off x="180453" y="504603"/>
          <a:ext cx="5609161" cy="6048596"/>
        </p:xfrm>
        <a:graphic>
          <a:graphicData uri="http://schemas.openxmlformats.org/drawingml/2006/table">
            <a:tbl>
              <a:tblPr firstRow="1" firstCol="1" bandRow="1">
                <a:tableStyleId>{5C22544A-7EE6-4342-B048-85BDC9FD1C3A}</a:tableStyleId>
              </a:tblPr>
              <a:tblGrid>
                <a:gridCol w="1362627">
                  <a:extLst>
                    <a:ext uri="{9D8B030D-6E8A-4147-A177-3AD203B41FA5}">
                      <a16:colId xmlns="" xmlns:a16="http://schemas.microsoft.com/office/drawing/2014/main" val="2661108975"/>
                    </a:ext>
                  </a:extLst>
                </a:gridCol>
                <a:gridCol w="2951134">
                  <a:extLst>
                    <a:ext uri="{9D8B030D-6E8A-4147-A177-3AD203B41FA5}">
                      <a16:colId xmlns="" xmlns:a16="http://schemas.microsoft.com/office/drawing/2014/main" val="118887595"/>
                    </a:ext>
                  </a:extLst>
                </a:gridCol>
                <a:gridCol w="1295400">
                  <a:extLst>
                    <a:ext uri="{9D8B030D-6E8A-4147-A177-3AD203B41FA5}">
                      <a16:colId xmlns="" xmlns:a16="http://schemas.microsoft.com/office/drawing/2014/main" val="470882143"/>
                    </a:ext>
                  </a:extLst>
                </a:gridCol>
              </a:tblGrid>
              <a:tr h="694415">
                <a:tc>
                  <a:txBody>
                    <a:bodyPr/>
                    <a:lstStyle/>
                    <a:p>
                      <a:pPr marL="0" marR="0" algn="r" rtl="1">
                        <a:lnSpc>
                          <a:spcPct val="120000"/>
                        </a:lnSpc>
                        <a:spcBef>
                          <a:spcPts val="0"/>
                        </a:spcBef>
                        <a:spcAft>
                          <a:spcPts val="0"/>
                        </a:spcAft>
                        <a:tabLst>
                          <a:tab pos="1260475" algn="l"/>
                          <a:tab pos="457200" algn="l"/>
                        </a:tabLst>
                      </a:pPr>
                      <a:r>
                        <a:rPr lang="ar-SA" sz="1800" dirty="0" smtClean="0">
                          <a:effectLst/>
                        </a:rPr>
                        <a:t>مجم</a:t>
                      </a:r>
                      <a:r>
                        <a:rPr lang="ar-LB" sz="1800" dirty="0" smtClean="0">
                          <a:effectLst/>
                        </a:rPr>
                        <a:t>و</a:t>
                      </a:r>
                      <a:r>
                        <a:rPr lang="ar-SA" sz="1800" dirty="0" smtClean="0">
                          <a:effectLst/>
                        </a:rPr>
                        <a:t>ع </a:t>
                      </a:r>
                      <a:r>
                        <a:rPr lang="ar-SA" sz="1800" dirty="0">
                          <a:effectLst/>
                        </a:rPr>
                        <a:t>(ليرة لبنانية)</a:t>
                      </a:r>
                      <a:endParaRPr lang="en-US" sz="16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dirty="0">
                          <a:effectLst/>
                        </a:rPr>
                        <a:t>الكمية/لكل دونم (1000 متر مربع)</a:t>
                      </a:r>
                      <a:endParaRPr lang="en-US" sz="16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المعدات</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 xmlns:a16="http://schemas.microsoft.com/office/drawing/2014/main" val="3904036229"/>
                  </a:ext>
                </a:extLst>
              </a:tr>
              <a:tr h="694415">
                <a:tc>
                  <a:txBody>
                    <a:bodyPr/>
                    <a:lstStyle/>
                    <a:p>
                      <a:pPr marL="0" marR="0" algn="r">
                        <a:lnSpc>
                          <a:spcPct val="120000"/>
                        </a:lnSpc>
                        <a:spcBef>
                          <a:spcPts val="0"/>
                        </a:spcBef>
                        <a:spcAft>
                          <a:spcPts val="0"/>
                        </a:spcAft>
                        <a:tabLst>
                          <a:tab pos="1260475" algn="l"/>
                          <a:tab pos="457200" algn="l"/>
                        </a:tabLst>
                      </a:pPr>
                      <a:r>
                        <a:rPr lang="en-US" sz="1600">
                          <a:effectLst/>
                        </a:rPr>
                        <a:t>250,000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dirty="0">
                          <a:effectLst/>
                        </a:rPr>
                        <a:t> 5ساعة لفلاحة الأرض</a:t>
                      </a:r>
                      <a:br>
                        <a:rPr lang="ar-SA" sz="1600" dirty="0">
                          <a:effectLst/>
                        </a:rPr>
                      </a:br>
                      <a:r>
                        <a:rPr lang="ar-SA" sz="1600" dirty="0">
                          <a:effectLst/>
                        </a:rPr>
                        <a:t>1ساعة --&gt; 50 ألف ليرة لبنانية</a:t>
                      </a:r>
                      <a:endParaRPr lang="en-US" sz="16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جرار زراعي</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 xmlns:a16="http://schemas.microsoft.com/office/drawing/2014/main" val="1394771094"/>
                  </a:ext>
                </a:extLst>
              </a:tr>
              <a:tr h="937157">
                <a:tc>
                  <a:txBody>
                    <a:bodyPr/>
                    <a:lstStyle/>
                    <a:p>
                      <a:pPr marL="0" marR="0" algn="r">
                        <a:lnSpc>
                          <a:spcPct val="120000"/>
                        </a:lnSpc>
                        <a:spcBef>
                          <a:spcPts val="0"/>
                        </a:spcBef>
                        <a:spcAft>
                          <a:spcPts val="0"/>
                        </a:spcAft>
                        <a:tabLst>
                          <a:tab pos="1260475" algn="l"/>
                          <a:tab pos="457200" algn="l"/>
                        </a:tabLst>
                      </a:pPr>
                      <a:r>
                        <a:rPr lang="en-US" sz="1600">
                          <a:effectLst/>
                        </a:rPr>
                        <a:t>30,000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a:effectLst/>
                        </a:rPr>
                        <a:t>  20كيلو غرام  من القمح السلموني</a:t>
                      </a:r>
                      <a:br>
                        <a:rPr lang="ar-SA" sz="1600">
                          <a:effectLst/>
                        </a:rPr>
                      </a:br>
                      <a:r>
                        <a:rPr lang="ar-SA" sz="1600">
                          <a:effectLst/>
                        </a:rPr>
                        <a:t>1كيلو --&gt; 1500 ليرة لبنانية</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بذور القمح</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 xmlns:a16="http://schemas.microsoft.com/office/drawing/2014/main" val="3790465429"/>
                  </a:ext>
                </a:extLst>
              </a:tr>
              <a:tr h="694415">
                <a:tc>
                  <a:txBody>
                    <a:bodyPr/>
                    <a:lstStyle/>
                    <a:p>
                      <a:pPr marL="0" marR="0" algn="r">
                        <a:lnSpc>
                          <a:spcPct val="120000"/>
                        </a:lnSpc>
                        <a:spcBef>
                          <a:spcPts val="0"/>
                        </a:spcBef>
                        <a:spcAft>
                          <a:spcPts val="0"/>
                        </a:spcAft>
                        <a:tabLst>
                          <a:tab pos="1260475" algn="l"/>
                          <a:tab pos="457200" algn="l"/>
                        </a:tabLst>
                      </a:pPr>
                      <a:r>
                        <a:rPr lang="en-US" sz="1600" dirty="0">
                          <a:effectLst/>
                        </a:rPr>
                        <a:t>50,000</a:t>
                      </a:r>
                      <a:endParaRPr lang="en-US" sz="16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a:effectLst/>
                        </a:rPr>
                        <a:t> 20كيلو سماد.</a:t>
                      </a:r>
                      <a:br>
                        <a:rPr lang="ar-SA" sz="1600">
                          <a:effectLst/>
                        </a:rPr>
                      </a:br>
                      <a:r>
                        <a:rPr lang="ar-SA" sz="1600">
                          <a:effectLst/>
                        </a:rPr>
                        <a:t> 25كيلو --&gt; 50 ألف ليرة لبنانية</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سماد (كيماوي)</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 xmlns:a16="http://schemas.microsoft.com/office/drawing/2014/main" val="3846296379"/>
                  </a:ext>
                </a:extLst>
              </a:tr>
              <a:tr h="672932">
                <a:tc>
                  <a:txBody>
                    <a:bodyPr/>
                    <a:lstStyle/>
                    <a:p>
                      <a:pPr marL="0" marR="0" algn="r">
                        <a:lnSpc>
                          <a:spcPct val="120000"/>
                        </a:lnSpc>
                        <a:spcBef>
                          <a:spcPts val="0"/>
                        </a:spcBef>
                        <a:spcAft>
                          <a:spcPts val="0"/>
                        </a:spcAft>
                        <a:tabLst>
                          <a:tab pos="1260475" algn="l"/>
                          <a:tab pos="457200" algn="l"/>
                        </a:tabLst>
                      </a:pPr>
                      <a:r>
                        <a:rPr lang="en-US" sz="1600">
                          <a:effectLst/>
                        </a:rPr>
                        <a:t>50,000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a:effectLst/>
                        </a:rPr>
                        <a:t>2برميل مبيدات </a:t>
                      </a:r>
                      <a:br>
                        <a:rPr lang="ar-SA" sz="1600">
                          <a:effectLst/>
                        </a:rPr>
                      </a:br>
                      <a:r>
                        <a:rPr lang="ar-SA" sz="1600">
                          <a:effectLst/>
                        </a:rPr>
                        <a:t> 1برميل --&gt; 25 ألف ليرة لبنانية</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مبيدات</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 xmlns:a16="http://schemas.microsoft.com/office/drawing/2014/main" val="2572250988"/>
                  </a:ext>
                </a:extLst>
              </a:tr>
              <a:tr h="672932">
                <a:tc>
                  <a:txBody>
                    <a:bodyPr/>
                    <a:lstStyle/>
                    <a:p>
                      <a:pPr marL="0" marR="0" algn="r">
                        <a:lnSpc>
                          <a:spcPct val="120000"/>
                        </a:lnSpc>
                        <a:spcBef>
                          <a:spcPts val="0"/>
                        </a:spcBef>
                        <a:spcAft>
                          <a:spcPts val="0"/>
                        </a:spcAft>
                        <a:tabLst>
                          <a:tab pos="1260475" algn="l"/>
                          <a:tab pos="457200" algn="l"/>
                        </a:tabLst>
                      </a:pPr>
                      <a:r>
                        <a:rPr lang="en-US" sz="1600">
                          <a:effectLst/>
                        </a:rPr>
                        <a:t>120,000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a:effectLst/>
                        </a:rPr>
                        <a:t>3ساعات حصاد</a:t>
                      </a:r>
                      <a:br>
                        <a:rPr lang="ar-SA" sz="1600">
                          <a:effectLst/>
                        </a:rPr>
                      </a:br>
                      <a:r>
                        <a:rPr lang="ar-SA" sz="1600">
                          <a:effectLst/>
                        </a:rPr>
                        <a:t> 1ساعة --&gt; 40 ألف ليرة لبنانية</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حصادة</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 xmlns:a16="http://schemas.microsoft.com/office/drawing/2014/main" val="1205278860"/>
                  </a:ext>
                </a:extLst>
              </a:tr>
              <a:tr h="672932">
                <a:tc>
                  <a:txBody>
                    <a:bodyPr/>
                    <a:lstStyle/>
                    <a:p>
                      <a:pPr marL="0" marR="0" algn="r">
                        <a:lnSpc>
                          <a:spcPct val="120000"/>
                        </a:lnSpc>
                        <a:spcBef>
                          <a:spcPts val="0"/>
                        </a:spcBef>
                        <a:spcAft>
                          <a:spcPts val="0"/>
                        </a:spcAft>
                        <a:tabLst>
                          <a:tab pos="1260475" algn="l"/>
                          <a:tab pos="457200" algn="l"/>
                        </a:tabLst>
                      </a:pPr>
                      <a:r>
                        <a:rPr lang="en-US" sz="1600">
                          <a:effectLst/>
                        </a:rPr>
                        <a:t>120,000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a:effectLst/>
                        </a:rPr>
                        <a:t>2ساعة للدرّاسة</a:t>
                      </a:r>
                      <a:br>
                        <a:rPr lang="ar-SA" sz="1600">
                          <a:effectLst/>
                        </a:rPr>
                      </a:br>
                      <a:r>
                        <a:rPr lang="ar-SA" sz="1600">
                          <a:effectLst/>
                        </a:rPr>
                        <a:t> 1ساعة --&gt; 60 ألف ليرة لبنانية</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smtClean="0">
                          <a:effectLst/>
                        </a:rPr>
                        <a:t>در</a:t>
                      </a:r>
                      <a:r>
                        <a:rPr lang="ar-LB" sz="1800" b="1" dirty="0" smtClean="0">
                          <a:effectLst/>
                        </a:rPr>
                        <a:t>ّ</a:t>
                      </a:r>
                      <a:r>
                        <a:rPr lang="ar-SA" sz="1800" b="1" dirty="0" smtClean="0">
                          <a:effectLst/>
                        </a:rPr>
                        <a:t>اسة </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 xmlns:a16="http://schemas.microsoft.com/office/drawing/2014/main" val="918195972"/>
                  </a:ext>
                </a:extLst>
              </a:tr>
              <a:tr h="672932">
                <a:tc>
                  <a:txBody>
                    <a:bodyPr/>
                    <a:lstStyle/>
                    <a:p>
                      <a:pPr marL="0" marR="0" algn="r">
                        <a:lnSpc>
                          <a:spcPct val="120000"/>
                        </a:lnSpc>
                        <a:spcBef>
                          <a:spcPts val="0"/>
                        </a:spcBef>
                        <a:spcAft>
                          <a:spcPts val="0"/>
                        </a:spcAft>
                        <a:tabLst>
                          <a:tab pos="1260475" algn="l"/>
                          <a:tab pos="457200" algn="l"/>
                        </a:tabLst>
                      </a:pPr>
                      <a:r>
                        <a:rPr lang="en-US" sz="1600">
                          <a:effectLst/>
                        </a:rPr>
                        <a:t>360,000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a:effectLst/>
                        </a:rPr>
                        <a:t>8عمّال</a:t>
                      </a:r>
                      <a:br>
                        <a:rPr lang="ar-SA" sz="1600">
                          <a:effectLst/>
                        </a:rPr>
                      </a:br>
                      <a:r>
                        <a:rPr lang="ar-SA" sz="1600">
                          <a:effectLst/>
                        </a:rPr>
                        <a:t> 1عامل --&gt; 45 ألف ليرة لبنانية </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عمّال </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 xmlns:a16="http://schemas.microsoft.com/office/drawing/2014/main" val="1713934394"/>
                  </a:ext>
                </a:extLst>
              </a:tr>
              <a:tr h="336466">
                <a:tc>
                  <a:txBody>
                    <a:bodyPr/>
                    <a:lstStyle/>
                    <a:p>
                      <a:pPr marL="0" marR="0" algn="r">
                        <a:lnSpc>
                          <a:spcPct val="120000"/>
                        </a:lnSpc>
                        <a:spcBef>
                          <a:spcPts val="0"/>
                        </a:spcBef>
                        <a:spcAft>
                          <a:spcPts val="0"/>
                        </a:spcAft>
                        <a:tabLst>
                          <a:tab pos="1260475" algn="l"/>
                          <a:tab pos="457200" algn="l"/>
                        </a:tabLst>
                      </a:pPr>
                      <a:r>
                        <a:rPr lang="en-US" sz="1600">
                          <a:effectLst/>
                        </a:rPr>
                        <a:t>980,000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endParaRPr lang="en-US" sz="1200">
                        <a:effectLst/>
                        <a:latin typeface="Times New Roman" panose="02020603050405020304" pitchFamily="18" charset="0"/>
                      </a:endParaRPr>
                    </a:p>
                  </a:txBody>
                  <a:tcPr marL="68562" marR="68562" marT="0" marB="0"/>
                </a:tc>
                <a:tc>
                  <a:txBody>
                    <a:bodyPr/>
                    <a:lstStyle/>
                    <a:p>
                      <a:endParaRPr lang="en-US" sz="1200" dirty="0">
                        <a:effectLst/>
                        <a:latin typeface="Times New Roman" panose="02020603050405020304" pitchFamily="18" charset="0"/>
                      </a:endParaRPr>
                    </a:p>
                  </a:txBody>
                  <a:tcPr marL="68562" marR="68562" marT="0" marB="0"/>
                </a:tc>
                <a:extLst>
                  <a:ext uri="{0D108BD9-81ED-4DB2-BD59-A6C34878D82A}">
                    <a16:rowId xmlns="" xmlns:a16="http://schemas.microsoft.com/office/drawing/2014/main" val="3579587161"/>
                  </a:ext>
                </a:extLst>
              </a:tr>
            </a:tbl>
          </a:graphicData>
        </a:graphic>
      </p:graphicFrame>
    </p:spTree>
    <p:extLst>
      <p:ext uri="{BB962C8B-B14F-4D97-AF65-F5344CB8AC3E}">
        <p14:creationId xmlns:p14="http://schemas.microsoft.com/office/powerpoint/2010/main" xmlns="" val="4054054989"/>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44703" y="6415580"/>
            <a:ext cx="569511" cy="366220"/>
          </a:xfrm>
        </p:spPr>
        <p:txBody>
          <a:bodyPr/>
          <a:lstStyle/>
          <a:p>
            <a:fld id="{F746EC5F-5281-48BD-9C16-E66193B8D020}" type="slidenum">
              <a:rPr lang="en-US" sz="1600" smtClean="0">
                <a:solidFill>
                  <a:srgbClr val="121316">
                    <a:lumMod val="75000"/>
                    <a:lumOff val="25000"/>
                  </a:srgbClr>
                </a:solidFill>
              </a:rPr>
              <a:pPr/>
              <a:t>301</a:t>
            </a:fld>
            <a:endParaRPr lang="en-US" sz="1600" dirty="0">
              <a:solidFill>
                <a:srgbClr val="121316">
                  <a:lumMod val="75000"/>
                  <a:lumOff val="25000"/>
                </a:srgbClr>
              </a:solidFill>
            </a:endParaRPr>
          </a:p>
        </p:txBody>
      </p:sp>
      <p:sp>
        <p:nvSpPr>
          <p:cNvPr id="4" name="Rectangle 3"/>
          <p:cNvSpPr/>
          <p:nvPr/>
        </p:nvSpPr>
        <p:spPr>
          <a:xfrm>
            <a:off x="0" y="6581005"/>
            <a:ext cx="9508235" cy="276999"/>
          </a:xfrm>
          <a:prstGeom prst="rect">
            <a:avLst/>
          </a:prstGeom>
        </p:spPr>
        <p:txBody>
          <a:bodyPr wrap="square">
            <a:spAutoFit/>
          </a:bodyPr>
          <a:lstStyle/>
          <a:p>
            <a:r>
              <a:rPr lang="en-US" sz="1200" dirty="0" smtClean="0">
                <a:solidFill>
                  <a:schemeClr val="accent4">
                    <a:lumMod val="75000"/>
                  </a:schemeClr>
                </a:solidFill>
                <a:latin typeface="Calibri" pitchFamily="34" charset="0"/>
                <a:cs typeface="Calibri" pitchFamily="34" charset="0"/>
              </a:rPr>
              <a:t>https://wearecurious.net/questions/79829/km-kylo-khbz-ymknny-antagh-maa-kylo-oahd-mn-aldkyk</a:t>
            </a:r>
            <a:endParaRPr lang="en-US" sz="1200" dirty="0">
              <a:solidFill>
                <a:schemeClr val="accent4">
                  <a:lumMod val="75000"/>
                </a:schemeClr>
              </a:solidFill>
              <a:latin typeface="Calibri" pitchFamily="34" charset="0"/>
              <a:cs typeface="Calibri" pitchFamily="34" charset="0"/>
            </a:endParaRPr>
          </a:p>
        </p:txBody>
      </p:sp>
      <p:sp>
        <p:nvSpPr>
          <p:cNvPr id="5" name="TextBox 4"/>
          <p:cNvSpPr txBox="1"/>
          <p:nvPr/>
        </p:nvSpPr>
        <p:spPr>
          <a:xfrm>
            <a:off x="1677737" y="1566955"/>
            <a:ext cx="9279199" cy="1200329"/>
          </a:xfrm>
          <a:prstGeom prst="rect">
            <a:avLst/>
          </a:prstGeom>
          <a:noFill/>
        </p:spPr>
        <p:txBody>
          <a:bodyPr wrap="square" rtlCol="0">
            <a:spAutoFit/>
          </a:bodyPr>
          <a:lstStyle/>
          <a:p>
            <a:pPr algn="just" rtl="1"/>
            <a:r>
              <a:rPr lang="ar-LB" sz="2400" dirty="0" smtClean="0">
                <a:solidFill>
                  <a:prstClr val="black"/>
                </a:solidFill>
              </a:rPr>
              <a:t>ينتج 600 كيلو غرام من الدقيق حوالي 960 كيلو غرام خبز أي 200 ربطة خبز و النتيجة حصلنا عليها في العملية الحسابية التالية:</a:t>
            </a:r>
          </a:p>
          <a:p>
            <a:endParaRPr lang="en-US" sz="2400" dirty="0">
              <a:solidFill>
                <a:prstClr val="black"/>
              </a:solidFill>
            </a:endParaRPr>
          </a:p>
        </p:txBody>
      </p:sp>
      <p:sp>
        <p:nvSpPr>
          <p:cNvPr id="6" name="TextBox 5"/>
          <p:cNvSpPr txBox="1"/>
          <p:nvPr/>
        </p:nvSpPr>
        <p:spPr>
          <a:xfrm>
            <a:off x="3351214" y="2514604"/>
            <a:ext cx="5852223" cy="954107"/>
          </a:xfrm>
          <a:prstGeom prst="rect">
            <a:avLst/>
          </a:prstGeom>
          <a:noFill/>
        </p:spPr>
        <p:txBody>
          <a:bodyPr wrap="square" rtlCol="0">
            <a:spAutoFit/>
          </a:bodyPr>
          <a:lstStyle/>
          <a:p>
            <a:pPr algn="ctr" rtl="1"/>
            <a:r>
              <a:rPr lang="ar-LB" sz="2800" dirty="0" smtClean="0">
                <a:solidFill>
                  <a:prstClr val="black"/>
                </a:solidFill>
              </a:rPr>
              <a:t>1</a:t>
            </a:r>
            <a:r>
              <a:rPr lang="en-US" sz="2800" dirty="0" smtClean="0">
                <a:solidFill>
                  <a:prstClr val="black"/>
                </a:solidFill>
              </a:rPr>
              <a:t> </a:t>
            </a:r>
            <a:r>
              <a:rPr lang="ar-LB" sz="2800" dirty="0" smtClean="0">
                <a:solidFill>
                  <a:prstClr val="black"/>
                </a:solidFill>
              </a:rPr>
              <a:t> كيلو دقيق  </a:t>
            </a:r>
            <a:r>
              <a:rPr lang="en-US" sz="2800" dirty="0" smtClean="0">
                <a:solidFill>
                  <a:prstClr val="black"/>
                </a:solidFill>
              </a:rPr>
              <a:t> </a:t>
            </a:r>
            <a:r>
              <a:rPr lang="ar-LB" sz="2800" dirty="0" smtClean="0">
                <a:solidFill>
                  <a:prstClr val="black"/>
                </a:solidFill>
              </a:rPr>
              <a:t>  </a:t>
            </a:r>
            <a:r>
              <a:rPr lang="en-US" sz="2800" dirty="0" smtClean="0">
                <a:solidFill>
                  <a:prstClr val="black"/>
                </a:solidFill>
              </a:rPr>
              <a:t>      </a:t>
            </a:r>
            <a:r>
              <a:rPr lang="ar-LB" sz="2800" dirty="0" smtClean="0">
                <a:solidFill>
                  <a:prstClr val="black"/>
                </a:solidFill>
                <a:sym typeface="Wingdings" panose="05000000000000000000" pitchFamily="2" charset="2"/>
              </a:rPr>
              <a:t></a:t>
            </a:r>
            <a:r>
              <a:rPr lang="ar-LB" sz="2800" dirty="0" smtClean="0">
                <a:solidFill>
                  <a:prstClr val="black"/>
                </a:solidFill>
              </a:rPr>
              <a:t> </a:t>
            </a:r>
            <a:r>
              <a:rPr lang="ar-LB" sz="2800" dirty="0" smtClean="0">
                <a:solidFill>
                  <a:prstClr val="black"/>
                </a:solidFill>
                <a:sym typeface="Wingdings" panose="05000000000000000000" pitchFamily="2" charset="2"/>
              </a:rPr>
              <a:t>1.6 كيلو خبز</a:t>
            </a:r>
          </a:p>
          <a:p>
            <a:pPr algn="ctr" rtl="1"/>
            <a:r>
              <a:rPr lang="ar-LB" sz="2800" dirty="0" smtClean="0">
                <a:solidFill>
                  <a:prstClr val="black"/>
                </a:solidFill>
                <a:sym typeface="Wingdings" panose="05000000000000000000" pitchFamily="2" charset="2"/>
              </a:rPr>
              <a:t>600 كيلو دقيق</a:t>
            </a:r>
            <a:r>
              <a:rPr lang="en-US" sz="2800" dirty="0" smtClean="0">
                <a:solidFill>
                  <a:prstClr val="black"/>
                </a:solidFill>
                <a:sym typeface="Wingdings" panose="05000000000000000000" pitchFamily="2" charset="2"/>
              </a:rPr>
              <a:t>     </a:t>
            </a:r>
            <a:r>
              <a:rPr lang="ar-LB" sz="2800" dirty="0" smtClean="0">
                <a:solidFill>
                  <a:prstClr val="black"/>
                </a:solidFill>
                <a:sym typeface="Wingdings" panose="05000000000000000000" pitchFamily="2" charset="2"/>
              </a:rPr>
              <a:t> 960 كيلو خبز </a:t>
            </a:r>
            <a:endParaRPr lang="en-US" sz="2800" dirty="0">
              <a:solidFill>
                <a:prstClr val="black"/>
              </a:solidFill>
            </a:endParaRPr>
          </a:p>
        </p:txBody>
      </p:sp>
      <p:sp>
        <p:nvSpPr>
          <p:cNvPr id="7" name="TextBox 6"/>
          <p:cNvSpPr txBox="1"/>
          <p:nvPr/>
        </p:nvSpPr>
        <p:spPr>
          <a:xfrm>
            <a:off x="2981406" y="3733800"/>
            <a:ext cx="6618206" cy="1815882"/>
          </a:xfrm>
          <a:prstGeom prst="rect">
            <a:avLst/>
          </a:prstGeom>
          <a:noFill/>
        </p:spPr>
        <p:txBody>
          <a:bodyPr wrap="square" rtlCol="0">
            <a:spAutoFit/>
          </a:bodyPr>
          <a:lstStyle/>
          <a:p>
            <a:pPr algn="ctr" rtl="1"/>
            <a:r>
              <a:rPr lang="ar-LB" sz="2800" dirty="0" smtClean="0">
                <a:solidFill>
                  <a:prstClr val="black"/>
                </a:solidFill>
              </a:rPr>
              <a:t>1.6 كيلو خبز    </a:t>
            </a:r>
            <a:r>
              <a:rPr lang="en-US" sz="2800" dirty="0" smtClean="0">
                <a:solidFill>
                  <a:prstClr val="black"/>
                </a:solidFill>
              </a:rPr>
              <a:t> </a:t>
            </a:r>
            <a:r>
              <a:rPr lang="ar-LB" sz="2800" dirty="0" smtClean="0">
                <a:solidFill>
                  <a:prstClr val="black"/>
                </a:solidFill>
                <a:sym typeface="Wingdings" panose="05000000000000000000" pitchFamily="2" charset="2"/>
              </a:rPr>
              <a:t>  </a:t>
            </a:r>
            <a:r>
              <a:rPr lang="ar-LB" sz="2800" dirty="0" smtClean="0">
                <a:solidFill>
                  <a:prstClr val="black"/>
                </a:solidFill>
              </a:rPr>
              <a:t> </a:t>
            </a:r>
            <a:r>
              <a:rPr lang="en-US" sz="2800" dirty="0" smtClean="0">
                <a:solidFill>
                  <a:prstClr val="black"/>
                </a:solidFill>
              </a:rPr>
              <a:t> </a:t>
            </a:r>
            <a:r>
              <a:rPr lang="ar-LB" sz="2800" dirty="0" smtClean="0">
                <a:solidFill>
                  <a:prstClr val="black"/>
                </a:solidFill>
                <a:sym typeface="Wingdings" panose="05000000000000000000" pitchFamily="2" charset="2"/>
              </a:rPr>
              <a:t>2 </a:t>
            </a:r>
            <a:r>
              <a:rPr lang="en-US" sz="2800" dirty="0" smtClean="0">
                <a:solidFill>
                  <a:prstClr val="black"/>
                </a:solidFill>
                <a:sym typeface="Wingdings" panose="05000000000000000000" pitchFamily="2" charset="2"/>
              </a:rPr>
              <a:t> </a:t>
            </a:r>
            <a:r>
              <a:rPr lang="ar-LB" sz="2800" dirty="0" smtClean="0">
                <a:solidFill>
                  <a:prstClr val="black"/>
                </a:solidFill>
                <a:sym typeface="Wingdings" panose="05000000000000000000" pitchFamily="2" charset="2"/>
              </a:rPr>
              <a:t>رغيف</a:t>
            </a:r>
          </a:p>
          <a:p>
            <a:pPr algn="ctr" rtl="1"/>
            <a:r>
              <a:rPr lang="ar-LB" sz="2800" dirty="0" smtClean="0">
                <a:solidFill>
                  <a:prstClr val="black"/>
                </a:solidFill>
                <a:sym typeface="Wingdings" panose="05000000000000000000" pitchFamily="2" charset="2"/>
              </a:rPr>
              <a:t>960 كيلو خبز</a:t>
            </a:r>
            <a:r>
              <a:rPr lang="en-US" sz="2800" dirty="0" smtClean="0">
                <a:solidFill>
                  <a:prstClr val="black"/>
                </a:solidFill>
                <a:sym typeface="Wingdings" panose="05000000000000000000" pitchFamily="2" charset="2"/>
              </a:rPr>
              <a:t> </a:t>
            </a:r>
            <a:r>
              <a:rPr lang="ar-LB" sz="2800" dirty="0" smtClean="0">
                <a:solidFill>
                  <a:prstClr val="black"/>
                </a:solidFill>
                <a:sym typeface="Wingdings" panose="05000000000000000000" pitchFamily="2" charset="2"/>
              </a:rPr>
              <a:t>     </a:t>
            </a:r>
            <a:r>
              <a:rPr lang="en-US" sz="2800" dirty="0" smtClean="0">
                <a:solidFill>
                  <a:prstClr val="black"/>
                </a:solidFill>
                <a:sym typeface="Wingdings" panose="05000000000000000000" pitchFamily="2" charset="2"/>
              </a:rPr>
              <a:t> </a:t>
            </a:r>
            <a:r>
              <a:rPr lang="ar-LB" sz="2800" dirty="0" smtClean="0">
                <a:solidFill>
                  <a:prstClr val="black"/>
                </a:solidFill>
                <a:sym typeface="Wingdings" panose="05000000000000000000" pitchFamily="2" charset="2"/>
              </a:rPr>
              <a:t>1,200 رغيف </a:t>
            </a:r>
          </a:p>
          <a:p>
            <a:pPr algn="ctr" rtl="1"/>
            <a:endParaRPr lang="en-US" sz="2800" dirty="0" smtClean="0">
              <a:solidFill>
                <a:prstClr val="black"/>
              </a:solidFill>
              <a:sym typeface="Wingdings" panose="05000000000000000000" pitchFamily="2" charset="2"/>
            </a:endParaRPr>
          </a:p>
          <a:p>
            <a:pPr algn="ctr" rtl="1"/>
            <a:r>
              <a:rPr lang="ar-LB" sz="2800" dirty="0" smtClean="0">
                <a:solidFill>
                  <a:prstClr val="black"/>
                </a:solidFill>
                <a:sym typeface="Wingdings" panose="05000000000000000000" pitchFamily="2" charset="2"/>
              </a:rPr>
              <a:t>أي </a:t>
            </a:r>
            <a:r>
              <a:rPr lang="ar-LB" sz="2800" b="1" dirty="0" smtClean="0">
                <a:solidFill>
                  <a:prstClr val="black"/>
                </a:solidFill>
                <a:sym typeface="Wingdings" panose="05000000000000000000" pitchFamily="2" charset="2"/>
              </a:rPr>
              <a:t>ما يعادل 200 ربطة خبز و في كل ربطة 6 أرغفة </a:t>
            </a:r>
            <a:endParaRPr lang="en-US" sz="2800" b="1" dirty="0">
              <a:solidFill>
                <a:prstClr val="black"/>
              </a:solidFill>
            </a:endParaRPr>
          </a:p>
        </p:txBody>
      </p:sp>
      <p:sp>
        <p:nvSpPr>
          <p:cNvPr id="8" name="TextBox 7"/>
          <p:cNvSpPr txBox="1"/>
          <p:nvPr/>
        </p:nvSpPr>
        <p:spPr>
          <a:xfrm>
            <a:off x="7374239" y="668991"/>
            <a:ext cx="3788693" cy="646331"/>
          </a:xfrm>
          <a:prstGeom prst="rect">
            <a:avLst/>
          </a:prstGeom>
          <a:noFill/>
        </p:spPr>
        <p:txBody>
          <a:bodyPr wrap="square" rtlCol="0">
            <a:spAutoFit/>
          </a:bodyPr>
          <a:lstStyle/>
          <a:p>
            <a:pPr algn="r" rtl="1"/>
            <a:r>
              <a:rPr lang="ar-LB" sz="3600" b="1" dirty="0" smtClean="0">
                <a:solidFill>
                  <a:prstClr val="black"/>
                </a:solidFill>
              </a:rPr>
              <a:t>كمية انتاج الخبز </a:t>
            </a:r>
            <a:endParaRPr lang="en-US" sz="3600" b="1" dirty="0">
              <a:solidFill>
                <a:prstClr val="black"/>
              </a:solidFill>
            </a:endParaRPr>
          </a:p>
        </p:txBody>
      </p:sp>
    </p:spTree>
    <p:extLst>
      <p:ext uri="{BB962C8B-B14F-4D97-AF65-F5344CB8AC3E}">
        <p14:creationId xmlns:p14="http://schemas.microsoft.com/office/powerpoint/2010/main" xmlns="" val="2446693079"/>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530" y="2133075"/>
            <a:ext cx="5852160" cy="1280160"/>
          </a:xfrm>
          <a:prstGeom prst="rect">
            <a:avLst/>
          </a:prstGeom>
          <a:noFill/>
        </p:spPr>
        <p:txBody>
          <a:bodyPr wrap="square" rtlCol="0" anchor="ctr">
            <a:spAutoFit/>
          </a:bodyPr>
          <a:lstStyle/>
          <a:p>
            <a:pPr algn="ctr" rtl="1"/>
            <a:r>
              <a:rPr lang="ar-LB" sz="6000" b="1" dirty="0" smtClean="0">
                <a:effectLst>
                  <a:outerShdw blurRad="38100" dist="38100" dir="2700000" algn="tl">
                    <a:srgbClr val="000000">
                      <a:alpha val="43137"/>
                    </a:srgbClr>
                  </a:outerShdw>
                </a:effectLst>
              </a:rPr>
              <a:t>جزاكم الله خيراً</a:t>
            </a:r>
            <a:endParaRPr lang="fr-FR" sz="6000" b="1" dirty="0">
              <a:effectLst>
                <a:outerShdw blurRad="38100" dist="38100" dir="2700000" algn="tl">
                  <a:srgbClr val="000000">
                    <a:alpha val="43137"/>
                  </a:srgbClr>
                </a:outerShdw>
              </a:effectLst>
            </a:endParaRPr>
          </a:p>
        </p:txBody>
      </p:sp>
      <p:cxnSp>
        <p:nvCxnSpPr>
          <p:cNvPr id="5" name="Straight Connector 4"/>
          <p:cNvCxnSpPr/>
          <p:nvPr/>
        </p:nvCxnSpPr>
        <p:spPr>
          <a:xfrm>
            <a:off x="3168332" y="34132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6417758"/>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457200"/>
            <a:ext cx="10868369" cy="990600"/>
          </a:xfrm>
        </p:spPr>
        <p:txBody>
          <a:bodyPr>
            <a:normAutofit/>
          </a:bodyPr>
          <a:lstStyle/>
          <a:p>
            <a:pPr algn="ctr"/>
            <a:r>
              <a:rPr lang="ar-LB" sz="4800" b="1" dirty="0" smtClean="0">
                <a:latin typeface="GE SS Unique Light" pitchFamily="18" charset="-78"/>
                <a:ea typeface="GE SS Unique Light" pitchFamily="18" charset="-78"/>
                <a:cs typeface="GE SS Unique Light" pitchFamily="18" charset="-78"/>
              </a:rPr>
              <a:t>دمتم بأمان الله</a:t>
            </a:r>
            <a:endParaRPr lang="fr-FR" sz="4800" b="1" dirty="0">
              <a:latin typeface="GE SS Unique Light" pitchFamily="18" charset="-78"/>
              <a:ea typeface="GE SS Unique Light" pitchFamily="18" charset="-78"/>
              <a:cs typeface="GE SS Unique Light" pitchFamily="18" charset="-78"/>
            </a:endParaRPr>
          </a:p>
        </p:txBody>
      </p:sp>
      <p:pic>
        <p:nvPicPr>
          <p:cNvPr id="6" name="Grafik 4" descr="AECENAR_Kopf_withWebsiteAdress.jpg"/>
          <p:cNvPicPr/>
          <p:nvPr/>
        </p:nvPicPr>
        <p:blipFill>
          <a:blip r:embed="rId2" cstate="print">
            <a:extLst>
              <a:ext uri="{28A0092B-C50C-407E-A947-70E740481C1C}">
                <a14:useLocalDpi xmlns:a14="http://schemas.microsoft.com/office/drawing/2010/main" xmlns="" val="0"/>
              </a:ext>
            </a:extLst>
          </a:blip>
          <a:stretch>
            <a:fillRect/>
          </a:stretch>
        </p:blipFill>
        <p:spPr>
          <a:xfrm>
            <a:off x="1751012" y="1752600"/>
            <a:ext cx="8458200" cy="1828800"/>
          </a:xfrm>
          <a:prstGeom prst="rect">
            <a:avLst/>
          </a:prstGeom>
        </p:spPr>
      </p:pic>
      <p:pic>
        <p:nvPicPr>
          <p:cNvPr id="7" name="Grafik 1" descr="IEP_Logo_mitName.jpg"/>
          <p:cNvPicPr/>
          <p:nvPr/>
        </p:nvPicPr>
        <p:blipFill>
          <a:blip r:embed="rId3" cstate="print"/>
          <a:stretch>
            <a:fillRect/>
          </a:stretch>
        </p:blipFill>
        <p:spPr>
          <a:xfrm>
            <a:off x="4646612" y="3733800"/>
            <a:ext cx="3185210" cy="1948198"/>
          </a:xfrm>
          <a:prstGeom prst="rect">
            <a:avLst/>
          </a:prstGeom>
        </p:spPr>
      </p:pic>
      <p:pic>
        <p:nvPicPr>
          <p:cNvPr id="5" name="Picture 10">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417581" y="60899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886660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rtl="1"/>
            <a:r>
              <a:rPr lang="ar-LB" b="1" dirty="0" smtClean="0">
                <a:latin typeface="GE SS Unique Light" pitchFamily="18" charset="-78"/>
                <a:ea typeface="GE SS Unique Light" pitchFamily="18" charset="-78"/>
                <a:cs typeface="GE SS Unique Light" pitchFamily="18" charset="-78"/>
              </a:rPr>
              <a:t>الضرائب</a:t>
            </a:r>
            <a:r>
              <a:rPr lang="ar-LB" dirty="0" smtClean="0"/>
              <a:t>  </a:t>
            </a:r>
            <a:r>
              <a:rPr lang="en-US" dirty="0" smtClean="0">
                <a:latin typeface="Arial Rounded MT Bold" pitchFamily="34" charset="0"/>
              </a:rPr>
              <a:t>Taxes</a:t>
            </a:r>
            <a:endParaRPr lang="en-US" dirty="0">
              <a:latin typeface="Arial Rounded MT Bold" pitchFamily="34" charset="0"/>
            </a:endParaRPr>
          </a:p>
        </p:txBody>
      </p:sp>
      <p:sp>
        <p:nvSpPr>
          <p:cNvPr id="3" name="Subtitle 2"/>
          <p:cNvSpPr>
            <a:spLocks noGrp="1"/>
          </p:cNvSpPr>
          <p:nvPr>
            <p:ph type="subTitle" idx="1"/>
          </p:nvPr>
        </p:nvSpPr>
        <p:spPr>
          <a:xfrm>
            <a:off x="4265612" y="4394041"/>
            <a:ext cx="4556546" cy="406560"/>
          </a:xfrm>
        </p:spPr>
        <p:txBody>
          <a:bodyPr>
            <a:noAutofit/>
          </a:bodyPr>
          <a:lstStyle/>
          <a:p>
            <a:r>
              <a:rPr lang="ar-LB" dirty="0" smtClean="0">
                <a:latin typeface="GE SS Unique Light" pitchFamily="18" charset="-78"/>
                <a:ea typeface="GE SS Unique Light" pitchFamily="18" charset="-78"/>
                <a:cs typeface="GE SS Unique Light" pitchFamily="18" charset="-78"/>
              </a:rPr>
              <a:t>إعداد </a:t>
            </a:r>
            <a:r>
              <a:rPr lang="ar-LB" sz="2200" b="1" dirty="0" smtClean="0">
                <a:latin typeface="GE SS Unique Light" pitchFamily="18" charset="-78"/>
                <a:ea typeface="GE SS Unique Light" pitchFamily="18" charset="-78"/>
                <a:cs typeface="GE SS Unique Light" pitchFamily="18" charset="-78"/>
              </a:rPr>
              <a:t>سهام عيشة</a:t>
            </a:r>
            <a:endParaRPr lang="en-US" sz="2200" b="1" dirty="0">
              <a:latin typeface="GE SS Unique Light" pitchFamily="18" charset="-78"/>
              <a:ea typeface="GE SS Unique Light" pitchFamily="18" charset="-78"/>
              <a:cs typeface="GE SS Unique Light" pitchFamily="18" charset="-78"/>
            </a:endParaRPr>
          </a:p>
        </p:txBody>
      </p:sp>
      <p:pic>
        <p:nvPicPr>
          <p:cNvPr id="4" name="Grafik 2" descr="AECENAR_Kopf_withWebsiteAdress.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6399212" cy="1195634"/>
          </a:xfrm>
          <a:prstGeom prst="rect">
            <a:avLst/>
          </a:prstGeom>
          <a:noFill/>
          <a:ln>
            <a:noFill/>
          </a:ln>
        </p:spPr>
      </p:pic>
      <p:pic>
        <p:nvPicPr>
          <p:cNvPr id="5" name="Grafik 10" descr="Basmalla.jpg"/>
          <p:cNvPicPr>
            <a:picLocks noChangeAspect="1"/>
          </p:cNvPicPr>
          <p:nvPr/>
        </p:nvPicPr>
        <p:blipFill>
          <a:blip r:embed="rId3" cstate="print"/>
          <a:stretch>
            <a:fillRect/>
          </a:stretch>
        </p:blipFill>
        <p:spPr>
          <a:xfrm>
            <a:off x="6475412" y="76200"/>
            <a:ext cx="2898070" cy="500600"/>
          </a:xfrm>
          <a:prstGeom prst="rect">
            <a:avLst/>
          </a:prstGeom>
        </p:spPr>
      </p:pic>
      <p:pic>
        <p:nvPicPr>
          <p:cNvPr id="6" name="Picture 5"/>
          <p:cNvPicPr/>
          <p:nvPr/>
        </p:nvPicPr>
        <p:blipFill>
          <a:blip r:embed="rId4" cstate="print">
            <a:extLst>
              <a:ext uri="{28A0092B-C50C-407E-A947-70E740481C1C}">
                <a14:useLocalDpi xmlns:a14="http://schemas.microsoft.com/office/drawing/2010/main" xmlns="" val="0"/>
              </a:ext>
            </a:extLst>
          </a:blip>
          <a:stretch>
            <a:fillRect/>
          </a:stretch>
        </p:blipFill>
        <p:spPr>
          <a:xfrm>
            <a:off x="9218612" y="2590800"/>
            <a:ext cx="2741613" cy="1676400"/>
          </a:xfrm>
          <a:prstGeom prst="rect">
            <a:avLst/>
          </a:prstGeom>
        </p:spPr>
      </p:pic>
    </p:spTree>
    <p:extLst>
      <p:ext uri="{BB962C8B-B14F-4D97-AF65-F5344CB8AC3E}">
        <p14:creationId xmlns:p14="http://schemas.microsoft.com/office/powerpoint/2010/main" xmlns="" val="23191249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LB" b="1" dirty="0" smtClean="0">
                <a:latin typeface="GE SS Unique Light" pitchFamily="18" charset="-78"/>
                <a:ea typeface="GE SS Unique Light" pitchFamily="18" charset="-78"/>
                <a:cs typeface="GE SS Unique Light" pitchFamily="18" charset="-78"/>
              </a:rPr>
              <a:t>الفهرس</a:t>
            </a:r>
            <a:endParaRPr lang="en-US" b="1" dirty="0">
              <a:latin typeface="GE SS Unique Light" pitchFamily="18" charset="-78"/>
              <a:ea typeface="GE SS Unique Light" pitchFamily="18" charset="-78"/>
              <a:cs typeface="GE SS Unique Light" pitchFamily="18" charset="-78"/>
            </a:endParaRPr>
          </a:p>
        </p:txBody>
      </p:sp>
      <p:sp>
        <p:nvSpPr>
          <p:cNvPr id="3" name="Content Placeholder 2"/>
          <p:cNvSpPr>
            <a:spLocks noGrp="1"/>
          </p:cNvSpPr>
          <p:nvPr>
            <p:ph idx="1"/>
          </p:nvPr>
        </p:nvSpPr>
        <p:spPr/>
        <p:txBody>
          <a:bodyPr/>
          <a:lstStyle/>
          <a:p>
            <a:pPr algn="r" rtl="1"/>
            <a:r>
              <a:rPr lang="ar-LB" dirty="0" smtClean="0">
                <a:latin typeface="GE SS Unique Light" pitchFamily="18" charset="-78"/>
                <a:ea typeface="GE SS Unique Light" pitchFamily="18" charset="-78"/>
                <a:cs typeface="GE SS Unique Light" pitchFamily="18" charset="-78"/>
              </a:rPr>
              <a:t>مفهوم الضرائب</a:t>
            </a:r>
          </a:p>
          <a:p>
            <a:pPr algn="r" rtl="1"/>
            <a:r>
              <a:rPr lang="ar-SA" b="1" dirty="0">
                <a:latin typeface="GE SS Unique Light" pitchFamily="18" charset="-78"/>
                <a:ea typeface="GE SS Unique Light" pitchFamily="18" charset="-78"/>
                <a:cs typeface="GE SS Unique Light" pitchFamily="18" charset="-78"/>
              </a:rPr>
              <a:t>المبادئ الأساسية التي يقوم عليها فرض </a:t>
            </a:r>
            <a:r>
              <a:rPr lang="ar-SA" b="1" dirty="0" smtClean="0">
                <a:latin typeface="GE SS Unique Light" pitchFamily="18" charset="-78"/>
                <a:ea typeface="GE SS Unique Light" pitchFamily="18" charset="-78"/>
                <a:cs typeface="GE SS Unique Light" pitchFamily="18" charset="-78"/>
              </a:rPr>
              <a:t>الضريبة</a:t>
            </a:r>
            <a:endParaRPr lang="ar-LB" b="1" dirty="0" smtClean="0">
              <a:latin typeface="GE SS Unique Light" pitchFamily="18" charset="-78"/>
              <a:ea typeface="GE SS Unique Light" pitchFamily="18" charset="-78"/>
              <a:cs typeface="GE SS Unique Light" pitchFamily="18" charset="-78"/>
            </a:endParaRPr>
          </a:p>
          <a:p>
            <a:pPr algn="r" rtl="1"/>
            <a:r>
              <a:rPr lang="ar-LB" b="1" dirty="0" smtClean="0">
                <a:latin typeface="GE SS Unique Light" pitchFamily="18" charset="-78"/>
                <a:ea typeface="GE SS Unique Light" pitchFamily="18" charset="-78"/>
                <a:cs typeface="GE SS Unique Light" pitchFamily="18" charset="-78"/>
              </a:rPr>
              <a:t>كيفية فرض الضريبة</a:t>
            </a:r>
            <a:endParaRPr lang="ar-LB" dirty="0" smtClean="0">
              <a:latin typeface="GE SS Unique Light" pitchFamily="18" charset="-78"/>
              <a:ea typeface="GE SS Unique Light" pitchFamily="18" charset="-78"/>
              <a:cs typeface="GE SS Unique Light" pitchFamily="18" charset="-78"/>
            </a:endParaRPr>
          </a:p>
          <a:p>
            <a:pPr algn="r" rtl="1"/>
            <a:r>
              <a:rPr lang="ar-LB" dirty="0" smtClean="0">
                <a:latin typeface="GE SS Unique Light" pitchFamily="18" charset="-78"/>
                <a:ea typeface="GE SS Unique Light" pitchFamily="18" charset="-78"/>
                <a:cs typeface="GE SS Unique Light" pitchFamily="18" charset="-78"/>
              </a:rPr>
              <a:t>أنواع الضرائب في لبنان</a:t>
            </a:r>
            <a:endParaRPr lang="en-US" dirty="0" smtClean="0">
              <a:latin typeface="GE SS Unique Light" pitchFamily="18" charset="-78"/>
              <a:ea typeface="GE SS Unique Light" pitchFamily="18" charset="-78"/>
              <a:cs typeface="GE SS Unique Light" pitchFamily="18" charset="-78"/>
            </a:endParaRPr>
          </a:p>
          <a:p>
            <a:pPr lvl="0" algn="r" rtl="1"/>
            <a:r>
              <a:rPr lang="ar-LB" dirty="0" smtClean="0">
                <a:latin typeface="GE SS Unique Light" pitchFamily="18" charset="-78"/>
                <a:ea typeface="GE SS Unique Light" pitchFamily="18" charset="-78"/>
                <a:cs typeface="GE SS Unique Light" pitchFamily="18" charset="-78"/>
              </a:rPr>
              <a:t>مع</a:t>
            </a:r>
            <a:r>
              <a:rPr lang="ar-SA" dirty="0" smtClean="0">
                <a:latin typeface="GE SS Unique Light" pitchFamily="18" charset="-78"/>
                <a:ea typeface="GE SS Unique Light" pitchFamily="18" charset="-78"/>
                <a:cs typeface="GE SS Unique Light" pitchFamily="18" charset="-78"/>
              </a:rPr>
              <a:t>دل </a:t>
            </a:r>
            <a:r>
              <a:rPr lang="ar-SA" dirty="0">
                <a:latin typeface="GE SS Unique Light" pitchFamily="18" charset="-78"/>
                <a:ea typeface="GE SS Unique Light" pitchFamily="18" charset="-78"/>
                <a:cs typeface="GE SS Unique Light" pitchFamily="18" charset="-78"/>
              </a:rPr>
              <a:t>الضريبة العادي على أرباح الشركات في </a:t>
            </a:r>
            <a:r>
              <a:rPr lang="ar-LB" dirty="0" smtClean="0">
                <a:latin typeface="GE SS Unique Light" pitchFamily="18" charset="-78"/>
                <a:ea typeface="GE SS Unique Light" pitchFamily="18" charset="-78"/>
                <a:cs typeface="GE SS Unique Light" pitchFamily="18" charset="-78"/>
              </a:rPr>
              <a:t>لبنان و تركيا</a:t>
            </a:r>
            <a:endParaRPr lang="en-US" dirty="0">
              <a:latin typeface="GE SS Unique Light" pitchFamily="18" charset="-78"/>
              <a:ea typeface="GE SS Unique Light" pitchFamily="18" charset="-78"/>
              <a:cs typeface="GE SS Unique Light" pitchFamily="18" charset="-78"/>
            </a:endParaRPr>
          </a:p>
          <a:p>
            <a:pPr lvl="0" algn="r" rtl="1"/>
            <a:r>
              <a:rPr lang="ar-LB" dirty="0" smtClean="0">
                <a:latin typeface="GE SS Unique Light" pitchFamily="18" charset="-78"/>
                <a:ea typeface="GE SS Unique Light" pitchFamily="18" charset="-78"/>
                <a:cs typeface="GE SS Unique Light" pitchFamily="18" charset="-78"/>
              </a:rPr>
              <a:t>النظام الضريبي في لبنان</a:t>
            </a:r>
            <a:endParaRPr lang="en-US" dirty="0">
              <a:latin typeface="GE SS Unique Light" pitchFamily="18" charset="-78"/>
              <a:ea typeface="GE SS Unique Light" pitchFamily="18" charset="-78"/>
              <a:cs typeface="GE SS Unique Light" pitchFamily="18" charset="-78"/>
            </a:endParaRPr>
          </a:p>
          <a:p>
            <a:pPr algn="r" rtl="1"/>
            <a:endParaRPr lang="ar-LB" dirty="0" smtClean="0"/>
          </a:p>
          <a:p>
            <a:pPr marL="0" indent="0" algn="r" rtl="1">
              <a:buNone/>
            </a:pPr>
            <a:endParaRPr lang="en-US" dirty="0"/>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32</a:t>
            </a:fld>
            <a:endParaRPr lang="en-US">
              <a:solidFill>
                <a:prstClr val="white">
                  <a:tint val="75000"/>
                </a:prstClr>
              </a:solidFill>
            </a:endParaRPr>
          </a:p>
        </p:txBody>
      </p:sp>
    </p:spTree>
    <p:extLst>
      <p:ext uri="{BB962C8B-B14F-4D97-AF65-F5344CB8AC3E}">
        <p14:creationId xmlns:p14="http://schemas.microsoft.com/office/powerpoint/2010/main" xmlns="" val="14296976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LB" b="1" dirty="0" smtClean="0"/>
              <a:t>مفهوم الضرائب</a:t>
            </a:r>
            <a:endParaRPr lang="en-US" b="1" dirty="0"/>
          </a:p>
        </p:txBody>
      </p:sp>
      <p:sp>
        <p:nvSpPr>
          <p:cNvPr id="12" name="TextBox 11"/>
          <p:cNvSpPr txBox="1"/>
          <p:nvPr/>
        </p:nvSpPr>
        <p:spPr>
          <a:xfrm>
            <a:off x="9713204" y="5429071"/>
            <a:ext cx="2020008" cy="1200329"/>
          </a:xfrm>
          <a:prstGeom prst="rect">
            <a:avLst/>
          </a:prstGeom>
          <a:noFill/>
        </p:spPr>
        <p:txBody>
          <a:bodyPr wrap="square" rtlCol="0">
            <a:spAutoFit/>
          </a:bodyPr>
          <a:lstStyle/>
          <a:p>
            <a:pPr rtl="1"/>
            <a:r>
              <a:rPr lang="ar-LB" dirty="0" smtClean="0">
                <a:solidFill>
                  <a:prstClr val="white"/>
                </a:solidFill>
                <a:latin typeface="GE SS Unique Light" pitchFamily="18" charset="-78"/>
                <a:ea typeface="GE SS Unique Light" pitchFamily="18" charset="-78"/>
                <a:cs typeface="GE SS Unique Light" pitchFamily="18" charset="-78"/>
              </a:rPr>
              <a:t>للحكومة، لتغطي الحكومة نفقاتها على الخدمات العامة للمواطن</a:t>
            </a:r>
            <a:endParaRPr lang="en-US" dirty="0">
              <a:solidFill>
                <a:prstClr val="white"/>
              </a:solidFill>
              <a:latin typeface="GE SS Unique Light" pitchFamily="18" charset="-78"/>
              <a:ea typeface="GE SS Unique Light" pitchFamily="18" charset="-78"/>
              <a:cs typeface="GE SS Unique Light" pitchFamily="18" charset="-78"/>
            </a:endParaRPr>
          </a:p>
        </p:txBody>
      </p:sp>
      <p:grpSp>
        <p:nvGrpSpPr>
          <p:cNvPr id="13" name="Group 12"/>
          <p:cNvGrpSpPr/>
          <p:nvPr/>
        </p:nvGrpSpPr>
        <p:grpSpPr>
          <a:xfrm>
            <a:off x="-1588" y="2013120"/>
            <a:ext cx="11811000" cy="4729211"/>
            <a:chOff x="-12599" y="2013120"/>
            <a:chExt cx="11814077" cy="4729211"/>
          </a:xfrm>
        </p:grpSpPr>
        <p:pic>
          <p:nvPicPr>
            <p:cNvPr id="3" name="Picture 2"/>
            <p:cNvPicPr>
              <a:picLocks noChangeAspect="1"/>
            </p:cNvPicPr>
            <p:nvPr/>
          </p:nvPicPr>
          <p:blipFill>
            <a:blip r:embed="rId3" cstate="print"/>
            <a:stretch>
              <a:fillRect/>
            </a:stretch>
          </p:blipFill>
          <p:spPr>
            <a:xfrm>
              <a:off x="8733652" y="2013120"/>
              <a:ext cx="970668" cy="1109998"/>
            </a:xfrm>
            <a:prstGeom prst="rect">
              <a:avLst/>
            </a:prstGeom>
          </p:spPr>
        </p:pic>
        <p:pic>
          <p:nvPicPr>
            <p:cNvPr id="4" name="Picture 3"/>
            <p:cNvPicPr>
              <a:picLocks noChangeAspect="1"/>
            </p:cNvPicPr>
            <p:nvPr/>
          </p:nvPicPr>
          <p:blipFill>
            <a:blip r:embed="rId4" cstate="print"/>
            <a:stretch>
              <a:fillRect/>
            </a:stretch>
          </p:blipFill>
          <p:spPr>
            <a:xfrm>
              <a:off x="10217851" y="3702241"/>
              <a:ext cx="1580021" cy="1162657"/>
            </a:xfrm>
            <a:prstGeom prst="rect">
              <a:avLst/>
            </a:prstGeom>
          </p:spPr>
        </p:pic>
        <p:pic>
          <p:nvPicPr>
            <p:cNvPr id="5" name="Picture 4"/>
            <p:cNvPicPr>
              <a:picLocks noChangeAspect="1"/>
            </p:cNvPicPr>
            <p:nvPr/>
          </p:nvPicPr>
          <p:blipFill>
            <a:blip r:embed="rId5" cstate="print"/>
            <a:stretch>
              <a:fillRect/>
            </a:stretch>
          </p:blipFill>
          <p:spPr>
            <a:xfrm>
              <a:off x="8325458" y="3574666"/>
              <a:ext cx="1164909" cy="1358055"/>
            </a:xfrm>
            <a:prstGeom prst="rect">
              <a:avLst/>
            </a:prstGeom>
          </p:spPr>
        </p:pic>
        <p:pic>
          <p:nvPicPr>
            <p:cNvPr id="6" name="Picture 5"/>
            <p:cNvPicPr>
              <a:picLocks noChangeAspect="1"/>
            </p:cNvPicPr>
            <p:nvPr/>
          </p:nvPicPr>
          <p:blipFill>
            <a:blip r:embed="rId6" cstate="print"/>
            <a:stretch>
              <a:fillRect/>
            </a:stretch>
          </p:blipFill>
          <p:spPr>
            <a:xfrm>
              <a:off x="6762059" y="3612660"/>
              <a:ext cx="1196842" cy="1268448"/>
            </a:xfrm>
            <a:prstGeom prst="rect">
              <a:avLst/>
            </a:prstGeom>
          </p:spPr>
        </p:pic>
        <p:pic>
          <p:nvPicPr>
            <p:cNvPr id="7" name="Picture 6"/>
            <p:cNvPicPr>
              <a:picLocks noChangeAspect="1"/>
            </p:cNvPicPr>
            <p:nvPr/>
          </p:nvPicPr>
          <p:blipFill>
            <a:blip r:embed="rId7" cstate="print"/>
            <a:stretch>
              <a:fillRect/>
            </a:stretch>
          </p:blipFill>
          <p:spPr>
            <a:xfrm>
              <a:off x="8082588" y="5453845"/>
              <a:ext cx="1650650" cy="1175555"/>
            </a:xfrm>
            <a:prstGeom prst="rect">
              <a:avLst/>
            </a:prstGeom>
          </p:spPr>
        </p:pic>
        <p:sp>
          <p:nvSpPr>
            <p:cNvPr id="8" name="TextBox 7"/>
            <p:cNvSpPr txBox="1"/>
            <p:nvPr/>
          </p:nvSpPr>
          <p:spPr>
            <a:xfrm>
              <a:off x="8189102" y="3110338"/>
              <a:ext cx="1706880" cy="369332"/>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أموال يدفعها:</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9" name="TextBox 8"/>
            <p:cNvSpPr txBox="1"/>
            <p:nvPr/>
          </p:nvSpPr>
          <p:spPr>
            <a:xfrm>
              <a:off x="10094598" y="4888468"/>
              <a:ext cx="1706880" cy="369332"/>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عامة الشعب</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10" name="TextBox 9"/>
            <p:cNvSpPr txBox="1"/>
            <p:nvPr/>
          </p:nvSpPr>
          <p:spPr>
            <a:xfrm>
              <a:off x="7884223" y="4907161"/>
              <a:ext cx="1706880" cy="369332"/>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المؤسسات </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11" name="TextBox 10"/>
            <p:cNvSpPr txBox="1"/>
            <p:nvPr/>
          </p:nvSpPr>
          <p:spPr>
            <a:xfrm>
              <a:off x="6207386" y="4876800"/>
              <a:ext cx="1706880" cy="369332"/>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الشركات</a:t>
              </a:r>
              <a:endParaRPr lang="en-US" dirty="0">
                <a:solidFill>
                  <a:prstClr val="white"/>
                </a:solidFill>
                <a:latin typeface="GE SS Unique Light" pitchFamily="18" charset="-78"/>
                <a:ea typeface="GE SS Unique Light" pitchFamily="18" charset="-78"/>
                <a:cs typeface="GE SS Unique Light" pitchFamily="18" charset="-78"/>
              </a:endParaRPr>
            </a:p>
          </p:txBody>
        </p:sp>
        <p:grpSp>
          <p:nvGrpSpPr>
            <p:cNvPr id="43" name="Group 42"/>
            <p:cNvGrpSpPr/>
            <p:nvPr/>
          </p:nvGrpSpPr>
          <p:grpSpPr>
            <a:xfrm>
              <a:off x="1214682" y="2086593"/>
              <a:ext cx="3854558" cy="2525241"/>
              <a:chOff x="879565" y="2751252"/>
              <a:chExt cx="3854558" cy="2525241"/>
            </a:xfrm>
          </p:grpSpPr>
          <p:sp>
            <p:nvSpPr>
              <p:cNvPr id="14" name="Rectangle 13"/>
              <p:cNvSpPr/>
              <p:nvPr/>
            </p:nvSpPr>
            <p:spPr>
              <a:xfrm>
                <a:off x="2188029" y="3767400"/>
                <a:ext cx="1180011" cy="4652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LB" dirty="0" smtClean="0">
                    <a:solidFill>
                      <a:prstClr val="white"/>
                    </a:solidFill>
                  </a:rPr>
                  <a:t>نفقات</a:t>
                </a:r>
                <a:endParaRPr lang="en-US" dirty="0">
                  <a:solidFill>
                    <a:prstClr val="white"/>
                  </a:solidFill>
                </a:endParaRPr>
              </a:p>
            </p:txBody>
          </p:sp>
          <p:sp>
            <p:nvSpPr>
              <p:cNvPr id="15" name="Rectangle 14"/>
              <p:cNvSpPr/>
              <p:nvPr/>
            </p:nvSpPr>
            <p:spPr>
              <a:xfrm>
                <a:off x="4072271" y="3848233"/>
                <a:ext cx="6618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تعليم</a:t>
                </a:r>
                <a:endParaRPr lang="en-US" dirty="0">
                  <a:solidFill>
                    <a:prstClr val="white"/>
                  </a:solidFill>
                </a:endParaRPr>
              </a:p>
            </p:txBody>
          </p:sp>
          <p:sp>
            <p:nvSpPr>
              <p:cNvPr id="16" name="Rectangle 15"/>
              <p:cNvSpPr/>
              <p:nvPr/>
            </p:nvSpPr>
            <p:spPr>
              <a:xfrm>
                <a:off x="2141090" y="2751252"/>
                <a:ext cx="6618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صحة</a:t>
                </a:r>
                <a:endParaRPr lang="en-US" dirty="0">
                  <a:solidFill>
                    <a:prstClr val="white"/>
                  </a:solidFill>
                </a:endParaRPr>
              </a:p>
            </p:txBody>
          </p:sp>
          <p:sp>
            <p:nvSpPr>
              <p:cNvPr id="17" name="Rectangle 16"/>
              <p:cNvSpPr/>
              <p:nvPr/>
            </p:nvSpPr>
            <p:spPr>
              <a:xfrm>
                <a:off x="2994530" y="2760105"/>
                <a:ext cx="6618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طرق</a:t>
                </a:r>
                <a:endParaRPr lang="en-US" dirty="0">
                  <a:solidFill>
                    <a:prstClr val="white"/>
                  </a:solidFill>
                </a:endParaRPr>
              </a:p>
            </p:txBody>
          </p:sp>
          <p:sp>
            <p:nvSpPr>
              <p:cNvPr id="18" name="Rectangle 17"/>
              <p:cNvSpPr/>
              <p:nvPr/>
            </p:nvSpPr>
            <p:spPr>
              <a:xfrm>
                <a:off x="879565" y="3818349"/>
                <a:ext cx="83602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خدمات</a:t>
                </a:r>
                <a:endParaRPr lang="en-US" dirty="0">
                  <a:solidFill>
                    <a:prstClr val="white"/>
                  </a:solidFill>
                </a:endParaRPr>
              </a:p>
            </p:txBody>
          </p:sp>
          <p:sp>
            <p:nvSpPr>
              <p:cNvPr id="19" name="Rectangle 18"/>
              <p:cNvSpPr/>
              <p:nvPr/>
            </p:nvSpPr>
            <p:spPr>
              <a:xfrm>
                <a:off x="2960117" y="4819292"/>
                <a:ext cx="723610" cy="457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كهرباء</a:t>
                </a:r>
                <a:endParaRPr lang="en-US" dirty="0">
                  <a:solidFill>
                    <a:prstClr val="white"/>
                  </a:solidFill>
                </a:endParaRPr>
              </a:p>
            </p:txBody>
          </p:sp>
          <p:sp>
            <p:nvSpPr>
              <p:cNvPr id="20" name="Rectangle 19"/>
              <p:cNvSpPr/>
              <p:nvPr/>
            </p:nvSpPr>
            <p:spPr>
              <a:xfrm>
                <a:off x="2069856" y="4893486"/>
                <a:ext cx="6618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مياه</a:t>
                </a:r>
                <a:endParaRPr lang="en-US" dirty="0">
                  <a:solidFill>
                    <a:prstClr val="white"/>
                  </a:solidFill>
                </a:endParaRPr>
              </a:p>
            </p:txBody>
          </p:sp>
          <p:sp>
            <p:nvSpPr>
              <p:cNvPr id="26" name="Bent-Up Arrow 25"/>
              <p:cNvSpPr/>
              <p:nvPr/>
            </p:nvSpPr>
            <p:spPr>
              <a:xfrm rot="10800000">
                <a:off x="2211976" y="4371972"/>
                <a:ext cx="782553" cy="44731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Bent-Up Arrow 26"/>
              <p:cNvSpPr/>
              <p:nvPr/>
            </p:nvSpPr>
            <p:spPr>
              <a:xfrm>
                <a:off x="2561540" y="3174470"/>
                <a:ext cx="782553" cy="33092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Bent-Up Arrow 27"/>
              <p:cNvSpPr/>
              <p:nvPr/>
            </p:nvSpPr>
            <p:spPr>
              <a:xfrm rot="10800000" flipH="1">
                <a:off x="2802942" y="4371973"/>
                <a:ext cx="661237" cy="447318"/>
              </a:xfrm>
              <a:prstGeom prst="bentUpArrow">
                <a:avLst>
                  <a:gd name="adj1" fmla="val 25000"/>
                  <a:gd name="adj2" fmla="val 26316"/>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Bent-Up Arrow 28"/>
              <p:cNvSpPr/>
              <p:nvPr/>
            </p:nvSpPr>
            <p:spPr>
              <a:xfrm flipH="1">
                <a:off x="2223473" y="3159595"/>
                <a:ext cx="676133" cy="360674"/>
              </a:xfrm>
              <a:prstGeom prst="bentUpArrow">
                <a:avLst>
                  <a:gd name="adj1" fmla="val 25000"/>
                  <a:gd name="adj2" fmla="val 26316"/>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2731708" y="3520269"/>
                <a:ext cx="71233" cy="247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2802941" y="4232619"/>
                <a:ext cx="46326" cy="144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ight Arrow 31"/>
              <p:cNvSpPr/>
              <p:nvPr/>
            </p:nvSpPr>
            <p:spPr>
              <a:xfrm>
                <a:off x="3397302" y="3900673"/>
                <a:ext cx="518159" cy="236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Left Arrow 32"/>
              <p:cNvSpPr/>
              <p:nvPr/>
            </p:nvSpPr>
            <p:spPr>
              <a:xfrm>
                <a:off x="1795691" y="3926987"/>
                <a:ext cx="363076" cy="1889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1215599" y="2982226"/>
                <a:ext cx="125520" cy="836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p:nvSpPr>
            <p:spPr>
              <a:xfrm>
                <a:off x="1226865" y="4206196"/>
                <a:ext cx="125520" cy="836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p:nvSpPr>
            <p:spPr>
              <a:xfrm>
                <a:off x="4344110" y="3012110"/>
                <a:ext cx="125520" cy="836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p:nvSpPr>
            <p:spPr>
              <a:xfrm>
                <a:off x="4349265" y="4266294"/>
                <a:ext cx="125520" cy="836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a:off x="1209565" y="2856412"/>
                <a:ext cx="949202" cy="147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3656383" y="2856412"/>
                <a:ext cx="820738" cy="1654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p:nvSpPr>
            <p:spPr>
              <a:xfrm>
                <a:off x="1239288" y="5043037"/>
                <a:ext cx="830568" cy="67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3691086" y="4976145"/>
                <a:ext cx="735157" cy="118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4" name="TextBox 43"/>
            <p:cNvSpPr txBox="1"/>
            <p:nvPr/>
          </p:nvSpPr>
          <p:spPr>
            <a:xfrm>
              <a:off x="5295804" y="5375747"/>
              <a:ext cx="1466255" cy="646331"/>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تعتبرالضرائب مورد مهم:</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45" name="TextBox 44"/>
            <p:cNvSpPr txBox="1"/>
            <p:nvPr/>
          </p:nvSpPr>
          <p:spPr>
            <a:xfrm>
              <a:off x="3264855" y="5025466"/>
              <a:ext cx="1284534" cy="646331"/>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لدفع الرواتب</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46" name="TextBox 45"/>
            <p:cNvSpPr txBox="1"/>
            <p:nvPr/>
          </p:nvSpPr>
          <p:spPr>
            <a:xfrm>
              <a:off x="3188635" y="6096000"/>
              <a:ext cx="1468956" cy="646331"/>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تمويل المشاريع</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47" name="TextBox 46"/>
            <p:cNvSpPr txBox="1"/>
            <p:nvPr/>
          </p:nvSpPr>
          <p:spPr>
            <a:xfrm>
              <a:off x="-12599" y="5360092"/>
              <a:ext cx="1563314" cy="923330"/>
            </a:xfrm>
            <a:prstGeom prst="rect">
              <a:avLst/>
            </a:prstGeom>
            <a:noFill/>
          </p:spPr>
          <p:txBody>
            <a:bodyPr wrap="square" rtlCol="0">
              <a:spAutoFit/>
            </a:bodyPr>
            <a:lstStyle/>
            <a:p>
              <a:pPr algn="ctr" rtl="1"/>
              <a:r>
                <a:rPr lang="ar-LB" dirty="0" smtClean="0">
                  <a:solidFill>
                    <a:prstClr val="white"/>
                  </a:solidFill>
                  <a:latin typeface="GE SS Unique Light" pitchFamily="18" charset="-78"/>
                  <a:ea typeface="GE SS Unique Light" pitchFamily="18" charset="-78"/>
                  <a:cs typeface="GE SS Unique Light" pitchFamily="18" charset="-78"/>
                </a:rPr>
                <a:t>بهدف التنمية الاقتصادية للبلاد</a:t>
              </a:r>
              <a:endParaRPr lang="en-US" dirty="0">
                <a:solidFill>
                  <a:prstClr val="white"/>
                </a:solidFill>
                <a:latin typeface="GE SS Unique Light" pitchFamily="18" charset="-78"/>
                <a:ea typeface="GE SS Unique Light" pitchFamily="18" charset="-78"/>
                <a:cs typeface="GE SS Unique Light" pitchFamily="18" charset="-78"/>
              </a:endParaRPr>
            </a:p>
          </p:txBody>
        </p:sp>
        <p:pic>
          <p:nvPicPr>
            <p:cNvPr id="48" name="Picture 47"/>
            <p:cNvPicPr>
              <a:picLocks noChangeAspect="1"/>
            </p:cNvPicPr>
            <p:nvPr/>
          </p:nvPicPr>
          <p:blipFill>
            <a:blip r:embed="rId8" cstate="print"/>
            <a:stretch>
              <a:fillRect/>
            </a:stretch>
          </p:blipFill>
          <p:spPr>
            <a:xfrm>
              <a:off x="2558590" y="4816068"/>
              <a:ext cx="946590" cy="758547"/>
            </a:xfrm>
            <a:prstGeom prst="rect">
              <a:avLst/>
            </a:prstGeom>
          </p:spPr>
        </p:pic>
        <p:pic>
          <p:nvPicPr>
            <p:cNvPr id="49" name="Picture 48"/>
            <p:cNvPicPr>
              <a:picLocks noChangeAspect="1"/>
            </p:cNvPicPr>
            <p:nvPr/>
          </p:nvPicPr>
          <p:blipFill>
            <a:blip r:embed="rId9" cstate="print"/>
            <a:stretch>
              <a:fillRect/>
            </a:stretch>
          </p:blipFill>
          <p:spPr>
            <a:xfrm>
              <a:off x="2538001" y="5808430"/>
              <a:ext cx="967179" cy="897859"/>
            </a:xfrm>
            <a:prstGeom prst="rect">
              <a:avLst/>
            </a:prstGeom>
          </p:spPr>
        </p:pic>
        <p:sp>
          <p:nvSpPr>
            <p:cNvPr id="50" name="L-Shape 49"/>
            <p:cNvSpPr/>
            <p:nvPr/>
          </p:nvSpPr>
          <p:spPr>
            <a:xfrm>
              <a:off x="2277074" y="5289367"/>
              <a:ext cx="199133" cy="1081694"/>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L-Shape 50"/>
            <p:cNvSpPr/>
            <p:nvPr/>
          </p:nvSpPr>
          <p:spPr>
            <a:xfrm flipV="1">
              <a:off x="2277074" y="4926573"/>
              <a:ext cx="200994" cy="815318"/>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1563615" y="5698913"/>
              <a:ext cx="724497" cy="85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4" name="Straight Arrow Connector 53"/>
            <p:cNvCxnSpPr>
              <a:stCxn id="44" idx="1"/>
              <a:endCxn id="45" idx="3"/>
            </p:cNvCxnSpPr>
            <p:nvPr/>
          </p:nvCxnSpPr>
          <p:spPr>
            <a:xfrm flipH="1" flipV="1">
              <a:off x="4549388" y="5348632"/>
              <a:ext cx="746415" cy="350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44" idx="1"/>
              <a:endCxn id="46" idx="3"/>
            </p:cNvCxnSpPr>
            <p:nvPr/>
          </p:nvCxnSpPr>
          <p:spPr>
            <a:xfrm flipH="1">
              <a:off x="4657590" y="5698913"/>
              <a:ext cx="638213" cy="720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3" name="Slide Number Placeholder 62"/>
          <p:cNvSpPr>
            <a:spLocks noGrp="1"/>
          </p:cNvSpPr>
          <p:nvPr>
            <p:ph type="sldNum" sz="quarter" idx="12"/>
          </p:nvPr>
        </p:nvSpPr>
        <p:spPr/>
        <p:txBody>
          <a:bodyPr/>
          <a:lstStyle/>
          <a:p>
            <a:fld id="{2575495F-D023-422F-BE54-3CD8704A3963}" type="slidenum">
              <a:rPr lang="en-US" smtClean="0">
                <a:solidFill>
                  <a:prstClr val="white">
                    <a:tint val="75000"/>
                  </a:prstClr>
                </a:solidFill>
              </a:rPr>
              <a:pPr/>
              <a:t>33</a:t>
            </a:fld>
            <a:endParaRPr lang="en-US">
              <a:solidFill>
                <a:prstClr val="white">
                  <a:tint val="75000"/>
                </a:prstClr>
              </a:solidFill>
            </a:endParaRPr>
          </a:p>
        </p:txBody>
      </p:sp>
    </p:spTree>
    <p:extLst>
      <p:ext uri="{BB962C8B-B14F-4D97-AF65-F5344CB8AC3E}">
        <p14:creationId xmlns:p14="http://schemas.microsoft.com/office/powerpoint/2010/main" xmlns="" val="29594870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r" rtl="1"/>
            <a:r>
              <a:rPr lang="ar-SA" b="1" dirty="0">
                <a:latin typeface="GE SS Unique Light" pitchFamily="18" charset="-78"/>
                <a:ea typeface="GE SS Unique Light" pitchFamily="18" charset="-78"/>
                <a:cs typeface="GE SS Unique Light" pitchFamily="18" charset="-78"/>
              </a:rPr>
              <a:t>المبادئ الأساسية التي يقوم عليها فرض </a:t>
            </a:r>
            <a:r>
              <a:rPr lang="ar-SA" b="1" dirty="0" smtClean="0">
                <a:latin typeface="GE SS Unique Light" pitchFamily="18" charset="-78"/>
                <a:ea typeface="GE SS Unique Light" pitchFamily="18" charset="-78"/>
                <a:cs typeface="GE SS Unique Light" pitchFamily="18" charset="-78"/>
              </a:rPr>
              <a:t>الضريبة</a:t>
            </a:r>
            <a:endParaRPr lang="en-US" dirty="0">
              <a:latin typeface="GE SS Unique Light" pitchFamily="18" charset="-78"/>
              <a:ea typeface="GE SS Unique Light" pitchFamily="18" charset="-78"/>
              <a:cs typeface="GE SS Unique Light" pitchFamily="18" charset="-78"/>
            </a:endParaRPr>
          </a:p>
        </p:txBody>
      </p:sp>
      <p:sp>
        <p:nvSpPr>
          <p:cNvPr id="3" name="Content Placeholder 2"/>
          <p:cNvSpPr>
            <a:spLocks noGrp="1"/>
          </p:cNvSpPr>
          <p:nvPr>
            <p:ph idx="1"/>
          </p:nvPr>
        </p:nvSpPr>
        <p:spPr/>
        <p:txBody>
          <a:bodyPr/>
          <a:lstStyle/>
          <a:p>
            <a:pPr marL="0" indent="0" algn="r" rtl="1">
              <a:buNone/>
            </a:pPr>
            <a:r>
              <a:rPr lang="ar-SA" dirty="0">
                <a:latin typeface="GE SS Unique Light" pitchFamily="18" charset="-78"/>
                <a:ea typeface="GE SS Unique Light" pitchFamily="18" charset="-78"/>
                <a:cs typeface="GE SS Unique Light" pitchFamily="18" charset="-78"/>
              </a:rPr>
              <a:t>يرتبط قيام الضريبة بوظائفها في الدولة الحديثة بعدد من المبادئ التي يجب توفرها وأهمها</a:t>
            </a:r>
            <a:r>
              <a:rPr lang="en-US" dirty="0">
                <a:latin typeface="GE SS Unique Light" pitchFamily="18" charset="-78"/>
                <a:ea typeface="GE SS Unique Light" pitchFamily="18" charset="-78"/>
                <a:cs typeface="GE SS Unique Light" pitchFamily="18" charset="-78"/>
              </a:rPr>
              <a:t>:</a:t>
            </a:r>
          </a:p>
          <a:p>
            <a:pPr algn="r" rtl="1"/>
            <a:r>
              <a:rPr lang="ar-LB" dirty="0" smtClean="0">
                <a:latin typeface="GE SS Unique Light" pitchFamily="18" charset="-78"/>
                <a:ea typeface="GE SS Unique Light" pitchFamily="18" charset="-78"/>
                <a:cs typeface="GE SS Unique Light" pitchFamily="18" charset="-78"/>
              </a:rPr>
              <a:t>مبدأ قانونية الضريبة</a:t>
            </a:r>
          </a:p>
          <a:p>
            <a:pPr marL="457200" lvl="1" indent="0" algn="r" rtl="1">
              <a:buNone/>
            </a:pPr>
            <a:r>
              <a:rPr lang="ar-SA" dirty="0" smtClean="0">
                <a:latin typeface="GE SS Unique Light" pitchFamily="18" charset="-78"/>
                <a:ea typeface="GE SS Unique Light" pitchFamily="18" charset="-78"/>
                <a:cs typeface="GE SS Unique Light" pitchFamily="18" charset="-78"/>
              </a:rPr>
              <a:t>لا </a:t>
            </a:r>
            <a:r>
              <a:rPr lang="ar-SA" dirty="0">
                <a:latin typeface="GE SS Unique Light" pitchFamily="18" charset="-78"/>
                <a:ea typeface="GE SS Unique Light" pitchFamily="18" charset="-78"/>
                <a:cs typeface="GE SS Unique Light" pitchFamily="18" charset="-78"/>
              </a:rPr>
              <a:t>ضريبة بدون نص قانوني في الدول الحديثة</a:t>
            </a:r>
            <a:endParaRPr lang="ar-LB" dirty="0" smtClean="0">
              <a:latin typeface="GE SS Unique Light" pitchFamily="18" charset="-78"/>
              <a:ea typeface="GE SS Unique Light" pitchFamily="18" charset="-78"/>
              <a:cs typeface="GE SS Unique Light" pitchFamily="18" charset="-78"/>
            </a:endParaRPr>
          </a:p>
          <a:p>
            <a:pPr algn="r" rtl="1"/>
            <a:r>
              <a:rPr lang="ar-LB" dirty="0" smtClean="0">
                <a:latin typeface="GE SS Unique Light" pitchFamily="18" charset="-78"/>
                <a:ea typeface="GE SS Unique Light" pitchFamily="18" charset="-78"/>
                <a:cs typeface="GE SS Unique Light" pitchFamily="18" charset="-78"/>
              </a:rPr>
              <a:t>مبدأ عدالة الضريبة</a:t>
            </a:r>
          </a:p>
          <a:p>
            <a:pPr marL="457200" lvl="1" indent="0" algn="r" rtl="1">
              <a:buNone/>
            </a:pPr>
            <a:r>
              <a:rPr lang="ar-SA" dirty="0">
                <a:latin typeface="GE SS Unique Light" pitchFamily="18" charset="-78"/>
                <a:ea typeface="GE SS Unique Light" pitchFamily="18" charset="-78"/>
                <a:cs typeface="GE SS Unique Light" pitchFamily="18" charset="-78"/>
              </a:rPr>
              <a:t>أي الأخذ بعين الاعتبار الأوضاع المختلفة للمكلفين وقدراتهم، لا سيما أوضاعهم العائلية (حجم الأسرة على وجه الخصوص) وحجم ثرواتهم ومستويات </a:t>
            </a:r>
            <a:r>
              <a:rPr lang="ar-SA" dirty="0" smtClean="0">
                <a:latin typeface="GE SS Unique Light" pitchFamily="18" charset="-78"/>
                <a:ea typeface="GE SS Unique Light" pitchFamily="18" charset="-78"/>
                <a:cs typeface="GE SS Unique Light" pitchFamily="18" charset="-78"/>
              </a:rPr>
              <a:t>دخولهم</a:t>
            </a:r>
            <a:endParaRPr lang="ar-LB" dirty="0" smtClean="0">
              <a:latin typeface="GE SS Unique Light" pitchFamily="18" charset="-78"/>
              <a:ea typeface="GE SS Unique Light" pitchFamily="18" charset="-78"/>
              <a:cs typeface="GE SS Unique Light" pitchFamily="18" charset="-78"/>
            </a:endParaRPr>
          </a:p>
          <a:p>
            <a:pPr algn="r" rtl="1"/>
            <a:r>
              <a:rPr lang="ar-LB" dirty="0" smtClean="0">
                <a:latin typeface="GE SS Unique Light" pitchFamily="18" charset="-78"/>
                <a:ea typeface="GE SS Unique Light" pitchFamily="18" charset="-78"/>
                <a:cs typeface="GE SS Unique Light" pitchFamily="18" charset="-78"/>
              </a:rPr>
              <a:t>مبدأ مردودية الضريبة</a:t>
            </a:r>
          </a:p>
          <a:p>
            <a:pPr marL="457200" lvl="1" indent="0" algn="r" rtl="1">
              <a:buNone/>
            </a:pPr>
            <a:r>
              <a:rPr lang="ar-SA" dirty="0">
                <a:latin typeface="GE SS Unique Light" pitchFamily="18" charset="-78"/>
                <a:ea typeface="GE SS Unique Light" pitchFamily="18" charset="-78"/>
                <a:cs typeface="GE SS Unique Light" pitchFamily="18" charset="-78"/>
              </a:rPr>
              <a:t>خلاصة هذا المبدأ هي أن الضريبة يجب أن تعود على الدولة بأعلى مردود ممكن</a:t>
            </a:r>
            <a:endParaRPr lang="en-US" dirty="0">
              <a:latin typeface="GE SS Unique Light" pitchFamily="18" charset="-78"/>
              <a:ea typeface="GE SS Unique Light" pitchFamily="18" charset="-78"/>
              <a:cs typeface="GE SS Unique Light" pitchFamily="18" charset="-78"/>
            </a:endParaRPr>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34</a:t>
            </a:fld>
            <a:endParaRPr lang="en-US">
              <a:solidFill>
                <a:prstClr val="white">
                  <a:tint val="75000"/>
                </a:prstClr>
              </a:solidFill>
            </a:endParaRPr>
          </a:p>
        </p:txBody>
      </p:sp>
    </p:spTree>
    <p:extLst>
      <p:ext uri="{BB962C8B-B14F-4D97-AF65-F5344CB8AC3E}">
        <p14:creationId xmlns:p14="http://schemas.microsoft.com/office/powerpoint/2010/main" xmlns="" val="37323293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LB" b="1" dirty="0">
                <a:latin typeface="GE SS Unique Light" pitchFamily="18" charset="-78"/>
                <a:ea typeface="GE SS Unique Light" pitchFamily="18" charset="-78"/>
                <a:cs typeface="GE SS Unique Light" pitchFamily="18" charset="-78"/>
              </a:rPr>
              <a:t>كيفية فرض </a:t>
            </a:r>
            <a:r>
              <a:rPr lang="ar-LB" b="1" dirty="0" smtClean="0">
                <a:latin typeface="GE SS Unique Light" pitchFamily="18" charset="-78"/>
                <a:ea typeface="GE SS Unique Light" pitchFamily="18" charset="-78"/>
                <a:cs typeface="GE SS Unique Light" pitchFamily="18" charset="-78"/>
              </a:rPr>
              <a:t>الضريبة</a:t>
            </a:r>
            <a:endParaRPr lang="en-US" dirty="0">
              <a:latin typeface="GE SS Unique Light" pitchFamily="18" charset="-78"/>
              <a:ea typeface="GE SS Unique Light" pitchFamily="18" charset="-78"/>
              <a:cs typeface="GE SS Unique Light" pitchFamily="18" charset="-78"/>
            </a:endParaRPr>
          </a:p>
        </p:txBody>
      </p:sp>
      <p:sp>
        <p:nvSpPr>
          <p:cNvPr id="3" name="Content Placeholder 2"/>
          <p:cNvSpPr>
            <a:spLocks noGrp="1"/>
          </p:cNvSpPr>
          <p:nvPr>
            <p:ph idx="1"/>
          </p:nvPr>
        </p:nvSpPr>
        <p:spPr>
          <a:xfrm>
            <a:off x="3122612" y="2225113"/>
            <a:ext cx="7772401" cy="518087"/>
          </a:xfrm>
        </p:spPr>
        <p:txBody>
          <a:bodyPr anchor="b">
            <a:noAutofit/>
          </a:bodyPr>
          <a:lstStyle/>
          <a:p>
            <a:pPr algn="r" rtl="1"/>
            <a:r>
              <a:rPr lang="ar-SA" dirty="0">
                <a:latin typeface="GE SS Unique Light" pitchFamily="18" charset="-78"/>
                <a:ea typeface="GE SS Unique Light" pitchFamily="18" charset="-78"/>
                <a:cs typeface="GE SS Unique Light" pitchFamily="18" charset="-78"/>
              </a:rPr>
              <a:t>تجري عملية فرض الضريبة عادة على ثلاث مراحل</a:t>
            </a:r>
            <a:endParaRPr lang="en-US" dirty="0">
              <a:latin typeface="GE SS Unique Light" pitchFamily="18" charset="-78"/>
              <a:ea typeface="GE SS Unique Light" pitchFamily="18" charset="-78"/>
              <a:cs typeface="GE SS Unique Light" pitchFamily="18" charset="-78"/>
            </a:endParaRPr>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35</a:t>
            </a:fld>
            <a:endParaRPr lang="en-US">
              <a:solidFill>
                <a:prstClr val="white">
                  <a:tint val="75000"/>
                </a:prstClr>
              </a:solidFill>
            </a:endParaRPr>
          </a:p>
        </p:txBody>
      </p:sp>
      <p:sp>
        <p:nvSpPr>
          <p:cNvPr id="6" name="Rounded Rectangle 5"/>
          <p:cNvSpPr/>
          <p:nvPr/>
        </p:nvSpPr>
        <p:spPr>
          <a:xfrm>
            <a:off x="8162723" y="2915557"/>
            <a:ext cx="3646689" cy="525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800100" lvl="1" indent="-342900" algn="r" rtl="1">
              <a:buFont typeface="+mj-lt"/>
              <a:buAutoNum type="arabicPeriod"/>
            </a:pPr>
            <a:r>
              <a:rPr lang="ar-SA" b="1" dirty="0">
                <a:solidFill>
                  <a:prstClr val="white"/>
                </a:solidFill>
                <a:latin typeface="GE SS Unique Light" pitchFamily="18" charset="-78"/>
                <a:ea typeface="GE SS Unique Light" pitchFamily="18" charset="-78"/>
                <a:cs typeface="GE SS Unique Light" pitchFamily="18" charset="-78"/>
              </a:rPr>
              <a:t>تعيين الوعاء </a:t>
            </a:r>
            <a:r>
              <a:rPr lang="ar-SA" b="1" dirty="0" smtClean="0">
                <a:solidFill>
                  <a:prstClr val="white"/>
                </a:solidFill>
                <a:latin typeface="GE SS Unique Light" pitchFamily="18" charset="-78"/>
                <a:ea typeface="GE SS Unique Light" pitchFamily="18" charset="-78"/>
                <a:cs typeface="GE SS Unique Light" pitchFamily="18" charset="-78"/>
              </a:rPr>
              <a:t>الضريبي</a:t>
            </a:r>
            <a:endParaRPr lang="en-US" b="1" dirty="0">
              <a:solidFill>
                <a:prstClr val="white"/>
              </a:solidFill>
              <a:latin typeface="GE SS Unique Light" pitchFamily="18" charset="-78"/>
              <a:ea typeface="GE SS Unique Light" pitchFamily="18" charset="-78"/>
              <a:cs typeface="GE SS Unique Light" pitchFamily="18" charset="-78"/>
            </a:endParaRPr>
          </a:p>
        </p:txBody>
      </p:sp>
      <p:sp>
        <p:nvSpPr>
          <p:cNvPr id="7" name="Rounded Rectangle 6"/>
          <p:cNvSpPr/>
          <p:nvPr/>
        </p:nvSpPr>
        <p:spPr>
          <a:xfrm>
            <a:off x="4113212" y="2915557"/>
            <a:ext cx="3733800" cy="513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800100" lvl="1" indent="-342900" algn="r" rtl="1">
              <a:buFont typeface="+mj-lt"/>
              <a:buAutoNum type="arabicPeriod" startAt="2"/>
            </a:pPr>
            <a:r>
              <a:rPr lang="ar-SA" sz="2000" b="1" dirty="0">
                <a:solidFill>
                  <a:prstClr val="white"/>
                </a:solidFill>
                <a:latin typeface="GE SS Unique Light" pitchFamily="18" charset="-78"/>
                <a:ea typeface="GE SS Unique Light" pitchFamily="18" charset="-78"/>
                <a:cs typeface="GE SS Unique Light" pitchFamily="18" charset="-78"/>
              </a:rPr>
              <a:t>تحديد معدل </a:t>
            </a:r>
            <a:r>
              <a:rPr lang="ar-SA" sz="2000" b="1" dirty="0" smtClean="0">
                <a:solidFill>
                  <a:prstClr val="white"/>
                </a:solidFill>
                <a:latin typeface="GE SS Unique Light" pitchFamily="18" charset="-78"/>
                <a:ea typeface="GE SS Unique Light" pitchFamily="18" charset="-78"/>
                <a:cs typeface="GE SS Unique Light" pitchFamily="18" charset="-78"/>
              </a:rPr>
              <a:t>الضريبة</a:t>
            </a:r>
            <a:endParaRPr lang="en-US" sz="2000" b="1" dirty="0">
              <a:solidFill>
                <a:prstClr val="white"/>
              </a:solidFill>
              <a:latin typeface="GE SS Unique Light" pitchFamily="18" charset="-78"/>
              <a:ea typeface="GE SS Unique Light" pitchFamily="18" charset="-78"/>
              <a:cs typeface="GE SS Unique Light" pitchFamily="18" charset="-78"/>
            </a:endParaRPr>
          </a:p>
        </p:txBody>
      </p:sp>
      <p:sp>
        <p:nvSpPr>
          <p:cNvPr id="8" name="Rounded Rectangle 7"/>
          <p:cNvSpPr/>
          <p:nvPr/>
        </p:nvSpPr>
        <p:spPr>
          <a:xfrm>
            <a:off x="455612" y="2895600"/>
            <a:ext cx="3048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1" algn="r" rtl="1"/>
            <a:r>
              <a:rPr lang="ar-LB" sz="2000" b="1" dirty="0" smtClean="0">
                <a:solidFill>
                  <a:prstClr val="white"/>
                </a:solidFill>
                <a:latin typeface="GE SS Unique Light" pitchFamily="18" charset="-78"/>
                <a:ea typeface="GE SS Unique Light" pitchFamily="18" charset="-78"/>
                <a:cs typeface="GE SS Unique Light" pitchFamily="18" charset="-78"/>
              </a:rPr>
              <a:t>3. </a:t>
            </a:r>
            <a:r>
              <a:rPr lang="ar-SA" sz="2000" b="1" dirty="0" smtClean="0">
                <a:solidFill>
                  <a:prstClr val="white"/>
                </a:solidFill>
                <a:latin typeface="GE SS Unique Light" pitchFamily="18" charset="-78"/>
                <a:ea typeface="GE SS Unique Light" pitchFamily="18" charset="-78"/>
                <a:cs typeface="GE SS Unique Light" pitchFamily="18" charset="-78"/>
              </a:rPr>
              <a:t>جباية الضريبة</a:t>
            </a:r>
            <a:endParaRPr lang="en-US" sz="2000" b="1" dirty="0">
              <a:solidFill>
                <a:prstClr val="white"/>
              </a:solidFill>
              <a:latin typeface="GE SS Unique Light" pitchFamily="18" charset="-78"/>
              <a:ea typeface="GE SS Unique Light" pitchFamily="18" charset="-78"/>
              <a:cs typeface="GE SS Unique Light" pitchFamily="18" charset="-78"/>
            </a:endParaRPr>
          </a:p>
        </p:txBody>
      </p:sp>
      <p:sp>
        <p:nvSpPr>
          <p:cNvPr id="9" name="TextBox 8"/>
          <p:cNvSpPr txBox="1"/>
          <p:nvPr/>
        </p:nvSpPr>
        <p:spPr>
          <a:xfrm>
            <a:off x="4265612" y="3505200"/>
            <a:ext cx="3429000" cy="1754326"/>
          </a:xfrm>
          <a:prstGeom prst="rect">
            <a:avLst/>
          </a:prstGeom>
          <a:noFill/>
        </p:spPr>
        <p:txBody>
          <a:bodyPr wrap="square" rtlCol="0">
            <a:spAutoFit/>
          </a:bodyPr>
          <a:lstStyle/>
          <a:p>
            <a:pPr algn="ctr" rtl="1"/>
            <a:r>
              <a:rPr lang="ar-LB" dirty="0" smtClean="0">
                <a:solidFill>
                  <a:prstClr val="white"/>
                </a:solidFill>
                <a:latin typeface="GE SS Unique Light" pitchFamily="18" charset="-78"/>
                <a:ea typeface="GE SS Unique Light" pitchFamily="18" charset="-78"/>
                <a:cs typeface="GE SS Unique Light" pitchFamily="18" charset="-78"/>
              </a:rPr>
              <a:t>ا</a:t>
            </a:r>
            <a:r>
              <a:rPr lang="ar-SA" dirty="0" smtClean="0">
                <a:solidFill>
                  <a:prstClr val="white"/>
                </a:solidFill>
                <a:latin typeface="GE SS Unique Light" pitchFamily="18" charset="-78"/>
                <a:ea typeface="GE SS Unique Light" pitchFamily="18" charset="-78"/>
                <a:cs typeface="GE SS Unique Light" pitchFamily="18" charset="-78"/>
              </a:rPr>
              <a:t>قتطاع </a:t>
            </a:r>
            <a:r>
              <a:rPr lang="ar-SA" dirty="0">
                <a:solidFill>
                  <a:prstClr val="white"/>
                </a:solidFill>
                <a:latin typeface="GE SS Unique Light" pitchFamily="18" charset="-78"/>
                <a:ea typeface="GE SS Unique Light" pitchFamily="18" charset="-78"/>
                <a:cs typeface="GE SS Unique Light" pitchFamily="18" charset="-78"/>
              </a:rPr>
              <a:t>نسبة معينة من المادة الخاضعة للضريبة </a:t>
            </a:r>
            <a:r>
              <a:rPr lang="ar-LB" dirty="0" smtClean="0">
                <a:solidFill>
                  <a:prstClr val="white"/>
                </a:solidFill>
                <a:latin typeface="GE SS Unique Light" pitchFamily="18" charset="-78"/>
                <a:ea typeface="GE SS Unique Light" pitchFamily="18" charset="-78"/>
                <a:cs typeface="GE SS Unique Light" pitchFamily="18" charset="-78"/>
              </a:rPr>
              <a:t>التي تعتمد على مبدأ اعتدال الضريبة (</a:t>
            </a:r>
            <a:r>
              <a:rPr lang="ar-SA" dirty="0">
                <a:solidFill>
                  <a:prstClr val="white"/>
                </a:solidFill>
                <a:latin typeface="GE SS Unique Light" pitchFamily="18" charset="-78"/>
                <a:ea typeface="GE SS Unique Light" pitchFamily="18" charset="-78"/>
                <a:cs typeface="GE SS Unique Light" pitchFamily="18" charset="-78"/>
              </a:rPr>
              <a:t>أي النسبة التي يمكن اقتطاعها من دخول الأفراد وثرواتهم دون إلحاق الضرر بهم</a:t>
            </a:r>
            <a:r>
              <a:rPr lang="ar-LB" dirty="0" smtClean="0">
                <a:solidFill>
                  <a:prstClr val="white"/>
                </a:solidFill>
                <a:latin typeface="GE SS Unique Light" pitchFamily="18" charset="-78"/>
                <a:ea typeface="GE SS Unique Light" pitchFamily="18" charset="-78"/>
                <a:cs typeface="GE SS Unique Light" pitchFamily="18" charset="-78"/>
              </a:rPr>
              <a:t>)</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10" name="TextBox 9"/>
          <p:cNvSpPr txBox="1"/>
          <p:nvPr/>
        </p:nvSpPr>
        <p:spPr>
          <a:xfrm>
            <a:off x="8198690" y="3505200"/>
            <a:ext cx="3458322" cy="646331"/>
          </a:xfrm>
          <a:prstGeom prst="rect">
            <a:avLst/>
          </a:prstGeom>
          <a:noFill/>
        </p:spPr>
        <p:txBody>
          <a:bodyPr wrap="square" rtlCol="0">
            <a:spAutoFit/>
          </a:bodyPr>
          <a:lstStyle/>
          <a:p>
            <a:pPr algn="ctr" rtl="1"/>
            <a:r>
              <a:rPr lang="ar-SA" dirty="0">
                <a:solidFill>
                  <a:prstClr val="white"/>
                </a:solidFill>
                <a:latin typeface="GE SS Unique Light" pitchFamily="18" charset="-78"/>
                <a:ea typeface="GE SS Unique Light" pitchFamily="18" charset="-78"/>
                <a:cs typeface="GE SS Unique Light" pitchFamily="18" charset="-78"/>
              </a:rPr>
              <a:t>يجري تعيين مطرح الضريبة من خلال القيام بعمليتين </a:t>
            </a:r>
            <a:r>
              <a:rPr lang="ar-SA" dirty="0" smtClean="0">
                <a:solidFill>
                  <a:prstClr val="white"/>
                </a:solidFill>
                <a:latin typeface="GE SS Unique Light" pitchFamily="18" charset="-78"/>
                <a:ea typeface="GE SS Unique Light" pitchFamily="18" charset="-78"/>
                <a:cs typeface="GE SS Unique Light" pitchFamily="18" charset="-78"/>
              </a:rPr>
              <a:t>متتاليتين</a:t>
            </a:r>
            <a:r>
              <a:rPr lang="ar-LB" dirty="0" smtClean="0">
                <a:solidFill>
                  <a:prstClr val="white"/>
                </a:solidFill>
                <a:latin typeface="GE SS Unique Light" pitchFamily="18" charset="-78"/>
                <a:ea typeface="GE SS Unique Light" pitchFamily="18" charset="-78"/>
                <a:cs typeface="GE SS Unique Light" pitchFamily="18" charset="-78"/>
              </a:rPr>
              <a:t>: </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11" name="Rectangle 10"/>
          <p:cNvSpPr/>
          <p:nvPr/>
        </p:nvSpPr>
        <p:spPr>
          <a:xfrm>
            <a:off x="10092779" y="5068669"/>
            <a:ext cx="1564233" cy="923330"/>
          </a:xfrm>
          <a:prstGeom prst="rect">
            <a:avLst/>
          </a:prstGeom>
        </p:spPr>
        <p:txBody>
          <a:bodyPr wrap="square">
            <a:spAutoFit/>
          </a:bodyPr>
          <a:lstStyle/>
          <a:p>
            <a:pPr algn="ctr" rtl="1"/>
            <a:r>
              <a:rPr lang="ar-SA" dirty="0">
                <a:solidFill>
                  <a:prstClr val="white"/>
                </a:solidFill>
                <a:latin typeface="GE SS Unique Light" pitchFamily="18" charset="-78"/>
                <a:ea typeface="GE SS Unique Light" pitchFamily="18" charset="-78"/>
                <a:cs typeface="GE SS Unique Light" pitchFamily="18" charset="-78"/>
              </a:rPr>
              <a:t>باختيار المادة الخاضعة للضريبة</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12" name="Rectangle 11"/>
          <p:cNvSpPr/>
          <p:nvPr/>
        </p:nvSpPr>
        <p:spPr>
          <a:xfrm>
            <a:off x="7964179" y="5029200"/>
            <a:ext cx="2321233" cy="1421928"/>
          </a:xfrm>
          <a:prstGeom prst="rect">
            <a:avLst/>
          </a:prstGeom>
        </p:spPr>
        <p:txBody>
          <a:bodyPr wrap="square">
            <a:spAutoFit/>
          </a:bodyPr>
          <a:lstStyle/>
          <a:p>
            <a:pPr marL="228600" algn="ctr" rtl="1">
              <a:lnSpc>
                <a:spcPct val="120000"/>
              </a:lnSpc>
              <a:spcAft>
                <a:spcPts val="400"/>
              </a:spcAft>
              <a:tabLst>
                <a:tab pos="1260475" algn="l"/>
              </a:tabLst>
            </a:pPr>
            <a:r>
              <a:rPr lang="ar-SA" dirty="0">
                <a:solidFill>
                  <a:prstClr val="white"/>
                </a:solidFill>
                <a:latin typeface="GE SS Unique Light" pitchFamily="18" charset="-78"/>
                <a:ea typeface="GE SS Unique Light" pitchFamily="18" charset="-78"/>
                <a:cs typeface="GE SS Unique Light" pitchFamily="18" charset="-78"/>
              </a:rPr>
              <a:t>بتقدير دقيق لقيمة أو كمية المادة المذكورة التي هي بحوزة المكلف</a:t>
            </a:r>
            <a:r>
              <a:rPr lang="en-US" sz="1100" dirty="0">
                <a:solidFill>
                  <a:prstClr val="white"/>
                </a:solidFill>
                <a:latin typeface="GE SS Unique Light" pitchFamily="18" charset="-78"/>
                <a:ea typeface="GE SS Unique Light" pitchFamily="18" charset="-78"/>
                <a:cs typeface="GE SS Unique Light" pitchFamily="18" charset="-78"/>
              </a:rPr>
              <a:t>.</a:t>
            </a:r>
          </a:p>
        </p:txBody>
      </p:sp>
      <p:cxnSp>
        <p:nvCxnSpPr>
          <p:cNvPr id="14" name="Straight Arrow Connector 13"/>
          <p:cNvCxnSpPr>
            <a:stCxn id="10" idx="2"/>
          </p:cNvCxnSpPr>
          <p:nvPr/>
        </p:nvCxnSpPr>
        <p:spPr>
          <a:xfrm>
            <a:off x="9927851" y="4151531"/>
            <a:ext cx="850727" cy="8409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10" idx="2"/>
          </p:cNvCxnSpPr>
          <p:nvPr/>
        </p:nvCxnSpPr>
        <p:spPr>
          <a:xfrm flipH="1">
            <a:off x="9138147" y="4151531"/>
            <a:ext cx="789704" cy="8409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608013" y="3505200"/>
            <a:ext cx="2667000" cy="1200329"/>
          </a:xfrm>
          <a:prstGeom prst="rect">
            <a:avLst/>
          </a:prstGeom>
          <a:noFill/>
        </p:spPr>
        <p:txBody>
          <a:bodyPr wrap="square" rtlCol="0">
            <a:spAutoFit/>
          </a:bodyPr>
          <a:lstStyle/>
          <a:p>
            <a:pPr algn="ctr" rtl="1"/>
            <a:r>
              <a:rPr lang="ar-SA" dirty="0">
                <a:solidFill>
                  <a:prstClr val="white"/>
                </a:solidFill>
                <a:latin typeface="GE SS Unique Light" pitchFamily="18" charset="-78"/>
                <a:ea typeface="GE SS Unique Light" pitchFamily="18" charset="-78"/>
                <a:cs typeface="GE SS Unique Light" pitchFamily="18" charset="-78"/>
              </a:rPr>
              <a:t>وهي العملية التي يتم بموجبها انتقال المبلغ المتوجب على المكلف إلى خزينة الدولة</a:t>
            </a:r>
            <a:endParaRPr lang="en-US" dirty="0">
              <a:solidFill>
                <a:prstClr val="white"/>
              </a:solidFill>
              <a:latin typeface="GE SS Unique Light" pitchFamily="18" charset="-78"/>
              <a:ea typeface="GE SS Unique Light" pitchFamily="18" charset="-78"/>
              <a:cs typeface="GE SS Unique Light" pitchFamily="18" charset="-78"/>
            </a:endParaRPr>
          </a:p>
        </p:txBody>
      </p:sp>
    </p:spTree>
    <p:extLst>
      <p:ext uri="{BB962C8B-B14F-4D97-AF65-F5344CB8AC3E}">
        <p14:creationId xmlns:p14="http://schemas.microsoft.com/office/powerpoint/2010/main" xmlns="" val="1303571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LB" b="1" dirty="0">
                <a:latin typeface="GE SS Unique Light" pitchFamily="18" charset="-78"/>
                <a:ea typeface="GE SS Unique Light" pitchFamily="18" charset="-78"/>
                <a:cs typeface="GE SS Unique Light" pitchFamily="18" charset="-78"/>
              </a:rPr>
              <a:t>أنواع الضرائب في </a:t>
            </a:r>
            <a:r>
              <a:rPr lang="ar-LB" b="1" dirty="0" smtClean="0">
                <a:latin typeface="GE SS Unique Light" pitchFamily="18" charset="-78"/>
                <a:ea typeface="GE SS Unique Light" pitchFamily="18" charset="-78"/>
                <a:cs typeface="GE SS Unique Light" pitchFamily="18" charset="-78"/>
              </a:rPr>
              <a:t>لبنان</a:t>
            </a:r>
            <a:endParaRPr lang="en-US" b="1" dirty="0">
              <a:latin typeface="GE SS Unique Light" pitchFamily="18" charset="-78"/>
              <a:ea typeface="GE SS Unique Light" pitchFamily="18" charset="-78"/>
              <a:cs typeface="GE SS Unique Light" pitchFamily="18" charset="-78"/>
            </a:endParaRPr>
          </a:p>
        </p:txBody>
      </p:sp>
      <p:grpSp>
        <p:nvGrpSpPr>
          <p:cNvPr id="19" name="Group 18"/>
          <p:cNvGrpSpPr/>
          <p:nvPr/>
        </p:nvGrpSpPr>
        <p:grpSpPr>
          <a:xfrm>
            <a:off x="296685" y="2438400"/>
            <a:ext cx="11685771" cy="4299290"/>
            <a:chOff x="276441" y="2457805"/>
            <a:chExt cx="11688815" cy="4299290"/>
          </a:xfrm>
        </p:grpSpPr>
        <p:cxnSp>
          <p:nvCxnSpPr>
            <p:cNvPr id="28" name="Straight Arrow Connector 27"/>
            <p:cNvCxnSpPr>
              <a:endCxn id="7" idx="0"/>
            </p:cNvCxnSpPr>
            <p:nvPr/>
          </p:nvCxnSpPr>
          <p:spPr>
            <a:xfrm flipH="1">
              <a:off x="1640803" y="2457805"/>
              <a:ext cx="2300719" cy="58624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 name="Rounded Rectangle 3"/>
            <p:cNvSpPr/>
            <p:nvPr/>
          </p:nvSpPr>
          <p:spPr>
            <a:xfrm>
              <a:off x="9276787" y="3120249"/>
              <a:ext cx="2299714" cy="9377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الضريبة على الدخل و الأرباح و رؤوس الأموال</a:t>
              </a:r>
              <a:endParaRPr lang="en-US" dirty="0">
                <a:solidFill>
                  <a:prstClr val="white"/>
                </a:solidFill>
              </a:endParaRPr>
            </a:p>
          </p:txBody>
        </p:sp>
        <p:sp>
          <p:nvSpPr>
            <p:cNvPr id="5" name="Rounded Rectangle 4"/>
            <p:cNvSpPr/>
            <p:nvPr/>
          </p:nvSpPr>
          <p:spPr>
            <a:xfrm>
              <a:off x="6252425" y="3246918"/>
              <a:ext cx="1563189" cy="8872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الضريبة على الأملاك</a:t>
              </a:r>
              <a:endParaRPr lang="en-US" dirty="0">
                <a:solidFill>
                  <a:prstClr val="white"/>
                </a:solidFill>
              </a:endParaRPr>
            </a:p>
          </p:txBody>
        </p:sp>
        <p:sp>
          <p:nvSpPr>
            <p:cNvPr id="6" name="Rounded Rectangle 5"/>
            <p:cNvSpPr/>
            <p:nvPr/>
          </p:nvSpPr>
          <p:spPr>
            <a:xfrm>
              <a:off x="3763980" y="3196450"/>
              <a:ext cx="1541418" cy="937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الضرائب على السلع و الخدمات</a:t>
              </a:r>
              <a:endParaRPr lang="en-US" dirty="0">
                <a:solidFill>
                  <a:prstClr val="white"/>
                </a:solidFill>
              </a:endParaRPr>
            </a:p>
          </p:txBody>
        </p:sp>
        <p:sp>
          <p:nvSpPr>
            <p:cNvPr id="7" name="Rounded Rectangle 6"/>
            <p:cNvSpPr/>
            <p:nvPr/>
          </p:nvSpPr>
          <p:spPr>
            <a:xfrm>
              <a:off x="859209" y="3044050"/>
              <a:ext cx="1563189" cy="937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الضرائب على التجارة و المبادلات الدولية</a:t>
              </a:r>
              <a:endParaRPr lang="en-US" dirty="0">
                <a:solidFill>
                  <a:prstClr val="white"/>
                </a:solidFill>
              </a:endParaRPr>
            </a:p>
          </p:txBody>
        </p:sp>
        <p:sp>
          <p:nvSpPr>
            <p:cNvPr id="8" name="Oval 7"/>
            <p:cNvSpPr/>
            <p:nvPr/>
          </p:nvSpPr>
          <p:spPr>
            <a:xfrm>
              <a:off x="10615428" y="5238338"/>
              <a:ext cx="1349828" cy="80989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LB" dirty="0" smtClean="0">
                  <a:solidFill>
                    <a:prstClr val="white"/>
                  </a:solidFill>
                </a:rPr>
                <a:t>رؤوس الأموال المنقولة</a:t>
              </a:r>
              <a:endParaRPr lang="en-US" dirty="0">
                <a:solidFill>
                  <a:prstClr val="white"/>
                </a:solidFill>
              </a:endParaRPr>
            </a:p>
          </p:txBody>
        </p:sp>
        <p:sp>
          <p:nvSpPr>
            <p:cNvPr id="9" name="Oval 8"/>
            <p:cNvSpPr/>
            <p:nvPr/>
          </p:nvSpPr>
          <p:spPr>
            <a:xfrm>
              <a:off x="10594779" y="4391107"/>
              <a:ext cx="1349828" cy="80989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LB" dirty="0" smtClean="0">
                  <a:solidFill>
                    <a:prstClr val="white"/>
                  </a:solidFill>
                </a:rPr>
                <a:t>الأرباح</a:t>
              </a:r>
              <a:endParaRPr lang="en-US" dirty="0">
                <a:solidFill>
                  <a:prstClr val="white"/>
                </a:solidFill>
              </a:endParaRPr>
            </a:p>
          </p:txBody>
        </p:sp>
        <p:sp>
          <p:nvSpPr>
            <p:cNvPr id="10" name="Oval 9"/>
            <p:cNvSpPr/>
            <p:nvPr/>
          </p:nvSpPr>
          <p:spPr>
            <a:xfrm>
              <a:off x="9090779" y="4467307"/>
              <a:ext cx="1349828" cy="80989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LB" dirty="0" smtClean="0">
                  <a:solidFill>
                    <a:prstClr val="white"/>
                  </a:solidFill>
                </a:rPr>
                <a:t>الرواتب والأجور</a:t>
              </a:r>
              <a:endParaRPr lang="en-US" dirty="0">
                <a:solidFill>
                  <a:prstClr val="white"/>
                </a:solidFill>
              </a:endParaRPr>
            </a:p>
          </p:txBody>
        </p:sp>
        <p:sp>
          <p:nvSpPr>
            <p:cNvPr id="11" name="Oval 10"/>
            <p:cNvSpPr/>
            <p:nvPr/>
          </p:nvSpPr>
          <p:spPr>
            <a:xfrm>
              <a:off x="9090779" y="5341034"/>
              <a:ext cx="1349828" cy="80989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LB" dirty="0" smtClean="0">
                  <a:solidFill>
                    <a:prstClr val="white"/>
                  </a:solidFill>
                </a:rPr>
                <a:t>الفوائد</a:t>
              </a:r>
              <a:endParaRPr lang="en-US" dirty="0">
                <a:solidFill>
                  <a:prstClr val="white"/>
                </a:solidFill>
              </a:endParaRPr>
            </a:p>
          </p:txBody>
        </p:sp>
        <p:sp>
          <p:nvSpPr>
            <p:cNvPr id="12" name="Oval 11"/>
            <p:cNvSpPr/>
            <p:nvPr/>
          </p:nvSpPr>
          <p:spPr>
            <a:xfrm>
              <a:off x="7269526" y="4972404"/>
              <a:ext cx="1349828" cy="92499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ar-LB" dirty="0" smtClean="0">
                  <a:solidFill>
                    <a:prstClr val="white"/>
                  </a:solidFill>
                </a:rPr>
                <a:t>الأملاك المبنية</a:t>
              </a:r>
              <a:endParaRPr lang="en-US" dirty="0">
                <a:solidFill>
                  <a:prstClr val="white"/>
                </a:solidFill>
              </a:endParaRPr>
            </a:p>
          </p:txBody>
        </p:sp>
        <p:sp>
          <p:nvSpPr>
            <p:cNvPr id="13" name="Oval 12"/>
            <p:cNvSpPr/>
            <p:nvPr/>
          </p:nvSpPr>
          <p:spPr>
            <a:xfrm>
              <a:off x="5788376" y="4928757"/>
              <a:ext cx="1379190" cy="96864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ar-LB" dirty="0" smtClean="0">
                  <a:solidFill>
                    <a:prstClr val="white"/>
                  </a:solidFill>
                </a:rPr>
                <a:t>رسوم تسجيل العقارات</a:t>
              </a:r>
              <a:endParaRPr lang="en-US" dirty="0">
                <a:solidFill>
                  <a:prstClr val="white"/>
                </a:solidFill>
              </a:endParaRPr>
            </a:p>
          </p:txBody>
        </p:sp>
        <p:sp>
          <p:nvSpPr>
            <p:cNvPr id="14" name="Oval 13"/>
            <p:cNvSpPr/>
            <p:nvPr/>
          </p:nvSpPr>
          <p:spPr>
            <a:xfrm>
              <a:off x="3634592" y="4740517"/>
              <a:ext cx="1801093" cy="134512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prstClr val="white"/>
                  </a:solidFill>
                </a:rPr>
                <a:t>TVA</a:t>
              </a:r>
              <a:endParaRPr lang="ar-LB" dirty="0">
                <a:solidFill>
                  <a:prstClr val="white"/>
                </a:solidFill>
              </a:endParaRPr>
            </a:p>
            <a:p>
              <a:pPr algn="ctr"/>
              <a:r>
                <a:rPr lang="ar-LB" dirty="0" smtClean="0">
                  <a:solidFill>
                    <a:prstClr val="white"/>
                  </a:solidFill>
                </a:rPr>
                <a:t>(الضريبة على القيمة المضافة)</a:t>
              </a:r>
              <a:endParaRPr lang="en-US" dirty="0">
                <a:solidFill>
                  <a:prstClr val="white"/>
                </a:solidFill>
              </a:endParaRPr>
            </a:p>
          </p:txBody>
        </p:sp>
        <p:sp>
          <p:nvSpPr>
            <p:cNvPr id="15" name="Oval 14"/>
            <p:cNvSpPr/>
            <p:nvPr/>
          </p:nvSpPr>
          <p:spPr>
            <a:xfrm>
              <a:off x="1683252" y="4382021"/>
              <a:ext cx="1380502" cy="81898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ar-LB" dirty="0" smtClean="0">
                  <a:solidFill>
                    <a:prstClr val="black"/>
                  </a:solidFill>
                </a:rPr>
                <a:t>رسوم على البترول</a:t>
              </a:r>
              <a:endParaRPr lang="en-US" dirty="0">
                <a:solidFill>
                  <a:prstClr val="black"/>
                </a:solidFill>
              </a:endParaRPr>
            </a:p>
          </p:txBody>
        </p:sp>
        <p:sp>
          <p:nvSpPr>
            <p:cNvPr id="16" name="Oval 15"/>
            <p:cNvSpPr/>
            <p:nvPr/>
          </p:nvSpPr>
          <p:spPr>
            <a:xfrm>
              <a:off x="305099" y="4391107"/>
              <a:ext cx="1349828" cy="80989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ar-LB" dirty="0" smtClean="0">
                  <a:solidFill>
                    <a:prstClr val="black"/>
                  </a:solidFill>
                </a:rPr>
                <a:t>الرسوم على التبغ</a:t>
              </a:r>
              <a:endParaRPr lang="en-US" dirty="0">
                <a:solidFill>
                  <a:prstClr val="black"/>
                </a:solidFill>
              </a:endParaRPr>
            </a:p>
          </p:txBody>
        </p:sp>
        <p:sp>
          <p:nvSpPr>
            <p:cNvPr id="17" name="Oval 16"/>
            <p:cNvSpPr/>
            <p:nvPr/>
          </p:nvSpPr>
          <p:spPr>
            <a:xfrm>
              <a:off x="1807366" y="5290286"/>
              <a:ext cx="1256387" cy="80989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ar-LB" dirty="0" smtClean="0">
                  <a:solidFill>
                    <a:prstClr val="black"/>
                  </a:solidFill>
                </a:rPr>
                <a:t>الجمارك</a:t>
              </a:r>
              <a:endParaRPr lang="en-US" dirty="0">
                <a:solidFill>
                  <a:prstClr val="black"/>
                </a:solidFill>
              </a:endParaRPr>
            </a:p>
          </p:txBody>
        </p:sp>
        <p:sp>
          <p:nvSpPr>
            <p:cNvPr id="18" name="Oval 17"/>
            <p:cNvSpPr/>
            <p:nvPr/>
          </p:nvSpPr>
          <p:spPr>
            <a:xfrm>
              <a:off x="276441" y="5290286"/>
              <a:ext cx="1530926" cy="80989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ar-LB" dirty="0" smtClean="0">
                  <a:solidFill>
                    <a:prstClr val="black"/>
                  </a:solidFill>
                </a:rPr>
                <a:t>الرسوم على السيارات</a:t>
              </a:r>
              <a:endParaRPr lang="en-US" dirty="0">
                <a:solidFill>
                  <a:prstClr val="black"/>
                </a:solidFill>
              </a:endParaRPr>
            </a:p>
          </p:txBody>
        </p:sp>
        <p:cxnSp>
          <p:nvCxnSpPr>
            <p:cNvPr id="20" name="Straight Arrow Connector 19"/>
            <p:cNvCxnSpPr>
              <a:endCxn id="4" idx="0"/>
            </p:cNvCxnSpPr>
            <p:nvPr/>
          </p:nvCxnSpPr>
          <p:spPr>
            <a:xfrm>
              <a:off x="7600075" y="2457805"/>
              <a:ext cx="2826569" cy="66244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a:endCxn id="5" idx="0"/>
            </p:cNvCxnSpPr>
            <p:nvPr/>
          </p:nvCxnSpPr>
          <p:spPr>
            <a:xfrm>
              <a:off x="6477971" y="2457805"/>
              <a:ext cx="556049" cy="78911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a:endCxn id="6" idx="0"/>
            </p:cNvCxnSpPr>
            <p:nvPr/>
          </p:nvCxnSpPr>
          <p:spPr>
            <a:xfrm flipH="1">
              <a:off x="4534690" y="2457805"/>
              <a:ext cx="770709" cy="73864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0" name="Down Arrow 39"/>
            <p:cNvSpPr/>
            <p:nvPr/>
          </p:nvSpPr>
          <p:spPr>
            <a:xfrm>
              <a:off x="1567682" y="4058005"/>
              <a:ext cx="146244" cy="362635"/>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41" name="Down Arrow 40"/>
            <p:cNvSpPr/>
            <p:nvPr/>
          </p:nvSpPr>
          <p:spPr>
            <a:xfrm>
              <a:off x="4470141" y="4215156"/>
              <a:ext cx="180235" cy="48389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42" name="Down Arrow 41"/>
            <p:cNvSpPr/>
            <p:nvPr/>
          </p:nvSpPr>
          <p:spPr>
            <a:xfrm>
              <a:off x="7104593" y="4286605"/>
              <a:ext cx="190603" cy="77559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prstClr val="white"/>
                </a:solidFill>
              </a:endParaRPr>
            </a:p>
          </p:txBody>
        </p:sp>
        <p:sp>
          <p:nvSpPr>
            <p:cNvPr id="43" name="Down Arrow 42"/>
            <p:cNvSpPr/>
            <p:nvPr/>
          </p:nvSpPr>
          <p:spPr>
            <a:xfrm>
              <a:off x="10403722" y="4109513"/>
              <a:ext cx="160857" cy="55809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46" name="Right Brace 45"/>
            <p:cNvSpPr/>
            <p:nvPr/>
          </p:nvSpPr>
          <p:spPr>
            <a:xfrm rot="5400000">
              <a:off x="4235194" y="1992998"/>
              <a:ext cx="469893" cy="8325394"/>
            </a:xfrm>
            <a:prstGeom prst="rightBrace">
              <a:avLst>
                <a:gd name="adj1" fmla="val 27946"/>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47" name="Pentagon 46"/>
            <p:cNvSpPr/>
            <p:nvPr/>
          </p:nvSpPr>
          <p:spPr>
            <a:xfrm>
              <a:off x="2995677" y="6342341"/>
              <a:ext cx="2469702" cy="414754"/>
            </a:xfrm>
            <a:prstGeom prst="homePlat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ar-LB" smtClean="0">
                  <a:solidFill>
                    <a:prstClr val="black"/>
                  </a:solidFill>
                </a:rPr>
                <a:t>ضرائب غير مباشرة</a:t>
              </a:r>
              <a:endParaRPr lang="en-US" dirty="0">
                <a:solidFill>
                  <a:prstClr val="black"/>
                </a:solidFill>
              </a:endParaRPr>
            </a:p>
          </p:txBody>
        </p:sp>
        <p:sp>
          <p:nvSpPr>
            <p:cNvPr id="48" name="Pentagon 47"/>
            <p:cNvSpPr/>
            <p:nvPr/>
          </p:nvSpPr>
          <p:spPr>
            <a:xfrm>
              <a:off x="9407819" y="6306305"/>
              <a:ext cx="2469702" cy="414754"/>
            </a:xfrm>
            <a:prstGeom prst="homePlat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ar-LB" dirty="0" smtClean="0">
                  <a:solidFill>
                    <a:prstClr val="black"/>
                  </a:solidFill>
                </a:rPr>
                <a:t>ضرائب مباشرة</a:t>
              </a:r>
              <a:endParaRPr lang="en-US" dirty="0">
                <a:solidFill>
                  <a:prstClr val="black"/>
                </a:solidFill>
              </a:endParaRPr>
            </a:p>
          </p:txBody>
        </p:sp>
      </p:grpSp>
      <p:sp>
        <p:nvSpPr>
          <p:cNvPr id="50" name="Slide Number Placeholder 49"/>
          <p:cNvSpPr>
            <a:spLocks noGrp="1"/>
          </p:cNvSpPr>
          <p:nvPr>
            <p:ph type="sldNum" sz="quarter" idx="12"/>
          </p:nvPr>
        </p:nvSpPr>
        <p:spPr/>
        <p:txBody>
          <a:bodyPr/>
          <a:lstStyle/>
          <a:p>
            <a:fld id="{2575495F-D023-422F-BE54-3CD8704A3963}" type="slidenum">
              <a:rPr lang="en-US" smtClean="0">
                <a:solidFill>
                  <a:prstClr val="white">
                    <a:tint val="75000"/>
                  </a:prstClr>
                </a:solidFill>
              </a:rPr>
              <a:pPr/>
              <a:t>36</a:t>
            </a:fld>
            <a:endParaRPr lang="en-US">
              <a:solidFill>
                <a:prstClr val="white">
                  <a:tint val="75000"/>
                </a:prstClr>
              </a:solidFill>
            </a:endParaRPr>
          </a:p>
        </p:txBody>
      </p:sp>
      <p:sp>
        <p:nvSpPr>
          <p:cNvPr id="3" name="TextBox 2"/>
          <p:cNvSpPr txBox="1"/>
          <p:nvPr/>
        </p:nvSpPr>
        <p:spPr>
          <a:xfrm>
            <a:off x="3656012" y="2129135"/>
            <a:ext cx="4266089" cy="461665"/>
          </a:xfrm>
          <a:prstGeom prst="rect">
            <a:avLst/>
          </a:prstGeom>
          <a:solidFill>
            <a:schemeClr val="accent5">
              <a:lumMod val="50000"/>
            </a:schemeClr>
          </a:solidFill>
        </p:spPr>
        <p:txBody>
          <a:bodyPr wrap="square" rtlCol="0">
            <a:spAutoFit/>
          </a:bodyPr>
          <a:lstStyle/>
          <a:p>
            <a:pPr algn="ctr" rtl="1"/>
            <a:r>
              <a:rPr lang="ar-LB" sz="2400" b="1" dirty="0" smtClean="0">
                <a:solidFill>
                  <a:prstClr val="white"/>
                </a:solidFill>
              </a:rPr>
              <a:t>4 فئات رئيسية للضريبة في لبنان</a:t>
            </a:r>
            <a:endParaRPr lang="en-US" sz="2400" b="1" dirty="0">
              <a:solidFill>
                <a:prstClr val="white"/>
              </a:solidFill>
            </a:endParaRPr>
          </a:p>
        </p:txBody>
      </p:sp>
    </p:spTree>
    <p:extLst>
      <p:ext uri="{BB962C8B-B14F-4D97-AF65-F5344CB8AC3E}">
        <p14:creationId xmlns:p14="http://schemas.microsoft.com/office/powerpoint/2010/main" xmlns="" val="24769647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3" y="753228"/>
            <a:ext cx="9988290" cy="1080938"/>
          </a:xfrm>
        </p:spPr>
        <p:txBody>
          <a:bodyPr>
            <a:normAutofit/>
          </a:bodyPr>
          <a:lstStyle/>
          <a:p>
            <a:pPr lvl="0" algn="r" rtl="1"/>
            <a:r>
              <a:rPr lang="ar-LB" sz="2800" b="1" dirty="0" smtClean="0">
                <a:latin typeface="GE SS Unique Light" pitchFamily="18" charset="-78"/>
                <a:ea typeface="GE SS Unique Light" pitchFamily="18" charset="-78"/>
                <a:cs typeface="GE SS Unique Light" pitchFamily="18" charset="-78"/>
              </a:rPr>
              <a:t>نسبة المع</a:t>
            </a:r>
            <a:r>
              <a:rPr lang="ar-SA" sz="2800" b="1" dirty="0">
                <a:latin typeface="GE SS Unique Light" pitchFamily="18" charset="-78"/>
                <a:ea typeface="GE SS Unique Light" pitchFamily="18" charset="-78"/>
                <a:cs typeface="GE SS Unique Light" pitchFamily="18" charset="-78"/>
              </a:rPr>
              <a:t>دل </a:t>
            </a:r>
            <a:r>
              <a:rPr lang="ar-SA" sz="2800" b="1" dirty="0" smtClean="0">
                <a:latin typeface="GE SS Unique Light" pitchFamily="18" charset="-78"/>
                <a:ea typeface="GE SS Unique Light" pitchFamily="18" charset="-78"/>
                <a:cs typeface="GE SS Unique Light" pitchFamily="18" charset="-78"/>
              </a:rPr>
              <a:t>الضريب</a:t>
            </a:r>
            <a:r>
              <a:rPr lang="ar-LB" sz="2800" b="1" dirty="0" smtClean="0">
                <a:latin typeface="GE SS Unique Light" pitchFamily="18" charset="-78"/>
                <a:ea typeface="GE SS Unique Light" pitchFamily="18" charset="-78"/>
                <a:cs typeface="GE SS Unique Light" pitchFamily="18" charset="-78"/>
              </a:rPr>
              <a:t>ي</a:t>
            </a:r>
            <a:r>
              <a:rPr lang="ar-SA" sz="2800" b="1" dirty="0" smtClean="0">
                <a:latin typeface="GE SS Unique Light" pitchFamily="18" charset="-78"/>
                <a:ea typeface="GE SS Unique Light" pitchFamily="18" charset="-78"/>
                <a:cs typeface="GE SS Unique Light" pitchFamily="18" charset="-78"/>
              </a:rPr>
              <a:t> </a:t>
            </a:r>
            <a:r>
              <a:rPr lang="ar-SA" sz="2800" b="1" dirty="0">
                <a:latin typeface="GE SS Unique Light" pitchFamily="18" charset="-78"/>
                <a:ea typeface="GE SS Unique Light" pitchFamily="18" charset="-78"/>
                <a:cs typeface="GE SS Unique Light" pitchFamily="18" charset="-78"/>
              </a:rPr>
              <a:t>على أرباح الشركات في </a:t>
            </a:r>
            <a:r>
              <a:rPr lang="ar-LB" sz="2800" b="1" dirty="0" smtClean="0">
                <a:latin typeface="GE SS Unique Light" pitchFamily="18" charset="-78"/>
                <a:ea typeface="GE SS Unique Light" pitchFamily="18" charset="-78"/>
                <a:cs typeface="GE SS Unique Light" pitchFamily="18" charset="-78"/>
              </a:rPr>
              <a:t>لبنان و تركيا</a:t>
            </a:r>
            <a:endParaRPr lang="en-US" sz="2800" b="1" dirty="0">
              <a:latin typeface="GE SS Unique Light" pitchFamily="18" charset="-78"/>
              <a:ea typeface="GE SS Unique Light" pitchFamily="18" charset="-78"/>
              <a:cs typeface="GE SS Unique Light" pitchFamily="18" charset="-78"/>
            </a:endParaRPr>
          </a:p>
        </p:txBody>
      </p:sp>
      <p:sp>
        <p:nvSpPr>
          <p:cNvPr id="4" name="Slide Number Placeholder 3"/>
          <p:cNvSpPr>
            <a:spLocks noGrp="1"/>
          </p:cNvSpPr>
          <p:nvPr>
            <p:ph type="sldNum" sz="quarter" idx="12"/>
          </p:nvPr>
        </p:nvSpPr>
        <p:spPr/>
        <p:txBody>
          <a:bodyPr/>
          <a:lstStyle/>
          <a:p>
            <a:fld id="{2575495F-D023-422F-BE54-3CD8704A3963}" type="slidenum">
              <a:rPr lang="en-US" smtClean="0">
                <a:solidFill>
                  <a:prstClr val="white">
                    <a:tint val="75000"/>
                  </a:prstClr>
                </a:solidFill>
              </a:rPr>
              <a:pPr/>
              <a:t>37</a:t>
            </a:fld>
            <a:endParaRPr lang="en-US">
              <a:solidFill>
                <a:prstClr val="white">
                  <a:tint val="75000"/>
                </a:prstClr>
              </a:solidFill>
            </a:endParaRPr>
          </a:p>
        </p:txBody>
      </p:sp>
      <p:graphicFrame>
        <p:nvGraphicFramePr>
          <p:cNvPr id="6" name="Chart 5"/>
          <p:cNvGraphicFramePr>
            <a:graphicFrameLocks/>
          </p:cNvGraphicFramePr>
          <p:nvPr>
            <p:extLst>
              <p:ext uri="{D42A27DB-BD31-4B8C-83A1-F6EECF244321}">
                <p14:modId xmlns:p14="http://schemas.microsoft.com/office/powerpoint/2010/main" xmlns="" val="3283798208"/>
              </p:ext>
            </p:extLst>
          </p:nvPr>
        </p:nvGraphicFramePr>
        <p:xfrm>
          <a:off x="1543477" y="2067340"/>
          <a:ext cx="7737255" cy="45223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4500838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r" rtl="1"/>
            <a:r>
              <a:rPr lang="ar-LB" b="1" dirty="0">
                <a:latin typeface="GE SS Unique Light" pitchFamily="18" charset="-78"/>
                <a:ea typeface="GE SS Unique Light" pitchFamily="18" charset="-78"/>
                <a:cs typeface="GE SS Unique Light" pitchFamily="18" charset="-78"/>
              </a:rPr>
              <a:t>النظام الضريبي في لبنان</a:t>
            </a:r>
            <a:endParaRPr lang="en-US" b="1" dirty="0">
              <a:latin typeface="GE SS Unique Light" pitchFamily="18" charset="-78"/>
              <a:ea typeface="GE SS Unique Light" pitchFamily="18" charset="-78"/>
              <a:cs typeface="GE SS Unique Light" pitchFamily="18" charset="-78"/>
            </a:endParaRPr>
          </a:p>
        </p:txBody>
      </p:sp>
      <p:sp>
        <p:nvSpPr>
          <p:cNvPr id="3" name="Content Placeholder 2"/>
          <p:cNvSpPr>
            <a:spLocks noGrp="1"/>
          </p:cNvSpPr>
          <p:nvPr>
            <p:ph idx="1"/>
          </p:nvPr>
        </p:nvSpPr>
        <p:spPr>
          <a:xfrm>
            <a:off x="680146" y="2133600"/>
            <a:ext cx="10443466" cy="2824165"/>
          </a:xfrm>
        </p:spPr>
        <p:txBody>
          <a:bodyPr>
            <a:normAutofit fontScale="85000" lnSpcReduction="10000"/>
          </a:bodyPr>
          <a:lstStyle/>
          <a:p>
            <a:pPr algn="r" rtl="1">
              <a:lnSpc>
                <a:spcPct val="110000"/>
              </a:lnSpc>
            </a:pPr>
            <a:r>
              <a:rPr lang="ar-LB" dirty="0" smtClean="0">
                <a:latin typeface="GE SS Unique Light" pitchFamily="18" charset="-78"/>
                <a:ea typeface="GE SS Unique Light" pitchFamily="18" charset="-78"/>
                <a:cs typeface="GE SS Unique Light" pitchFamily="18" charset="-78"/>
              </a:rPr>
              <a:t>خلال السنوات الأخيرة من الحرب تراجعت الأوضاع الاقتصادية و المالية و </a:t>
            </a:r>
            <a:r>
              <a:rPr lang="ar-SA" dirty="0" smtClean="0">
                <a:latin typeface="GE SS Unique Light" pitchFamily="18" charset="-78"/>
                <a:ea typeface="GE SS Unique Light" pitchFamily="18" charset="-78"/>
                <a:cs typeface="GE SS Unique Light" pitchFamily="18" charset="-78"/>
              </a:rPr>
              <a:t>بدأ</a:t>
            </a:r>
            <a:r>
              <a:rPr lang="ar-LB" dirty="0" smtClean="0">
                <a:latin typeface="GE SS Unique Light" pitchFamily="18" charset="-78"/>
                <a:ea typeface="GE SS Unique Light" pitchFamily="18" charset="-78"/>
                <a:cs typeface="GE SS Unique Light" pitchFamily="18" charset="-78"/>
              </a:rPr>
              <a:t>ت</a:t>
            </a:r>
            <a:r>
              <a:rPr lang="ar-SA" dirty="0" smtClean="0">
                <a:latin typeface="GE SS Unique Light" pitchFamily="18" charset="-78"/>
                <a:ea typeface="GE SS Unique Light" pitchFamily="18" charset="-78"/>
                <a:cs typeface="GE SS Unique Light" pitchFamily="18" charset="-78"/>
              </a:rPr>
              <a:t> </a:t>
            </a:r>
            <a:r>
              <a:rPr lang="ar-SA" dirty="0">
                <a:latin typeface="GE SS Unique Light" pitchFamily="18" charset="-78"/>
                <a:ea typeface="GE SS Unique Light" pitchFamily="18" charset="-78"/>
                <a:cs typeface="GE SS Unique Light" pitchFamily="18" charset="-78"/>
              </a:rPr>
              <a:t>السلطات المسؤولة بمعالجة هذه </a:t>
            </a:r>
            <a:r>
              <a:rPr lang="ar-SA" dirty="0" smtClean="0">
                <a:latin typeface="GE SS Unique Light" pitchFamily="18" charset="-78"/>
                <a:ea typeface="GE SS Unique Light" pitchFamily="18" charset="-78"/>
                <a:cs typeface="GE SS Unique Light" pitchFamily="18" charset="-78"/>
              </a:rPr>
              <a:t>الأوضاع</a:t>
            </a:r>
            <a:r>
              <a:rPr lang="ar-LB" dirty="0" smtClean="0">
                <a:latin typeface="GE SS Unique Light" pitchFamily="18" charset="-78"/>
                <a:ea typeface="GE SS Unique Light" pitchFamily="18" charset="-78"/>
                <a:cs typeface="GE SS Unique Light" pitchFamily="18" charset="-78"/>
              </a:rPr>
              <a:t>، </a:t>
            </a:r>
            <a:r>
              <a:rPr lang="ar-SA" dirty="0" smtClean="0">
                <a:latin typeface="GE SS Unique Light" pitchFamily="18" charset="-78"/>
                <a:ea typeface="GE SS Unique Light" pitchFamily="18" charset="-78"/>
                <a:cs typeface="GE SS Unique Light" pitchFamily="18" charset="-78"/>
              </a:rPr>
              <a:t>وفي </a:t>
            </a:r>
            <a:r>
              <a:rPr lang="ar-SA" dirty="0">
                <a:latin typeface="GE SS Unique Light" pitchFamily="18" charset="-78"/>
                <a:ea typeface="GE SS Unique Light" pitchFamily="18" charset="-78"/>
                <a:cs typeface="GE SS Unique Light" pitchFamily="18" charset="-78"/>
              </a:rPr>
              <a:t>إطار ما سمي بخطـة </a:t>
            </a:r>
            <a:r>
              <a:rPr lang="ar-SA" dirty="0" smtClean="0">
                <a:latin typeface="GE SS Unique Light" pitchFamily="18" charset="-78"/>
                <a:ea typeface="GE SS Unique Light" pitchFamily="18" charset="-78"/>
                <a:cs typeface="GE SS Unique Light" pitchFamily="18" charset="-78"/>
              </a:rPr>
              <a:t>النهوض </a:t>
            </a:r>
            <a:r>
              <a:rPr lang="ar-SA" dirty="0">
                <a:latin typeface="GE SS Unique Light" pitchFamily="18" charset="-78"/>
                <a:ea typeface="GE SS Unique Light" pitchFamily="18" charset="-78"/>
                <a:cs typeface="GE SS Unique Light" pitchFamily="18" charset="-78"/>
              </a:rPr>
              <a:t>الاقتصادي وإعادة </a:t>
            </a:r>
            <a:r>
              <a:rPr lang="ar-SA" dirty="0" smtClean="0">
                <a:latin typeface="GE SS Unique Light" pitchFamily="18" charset="-78"/>
                <a:ea typeface="GE SS Unique Light" pitchFamily="18" charset="-78"/>
                <a:cs typeface="GE SS Unique Light" pitchFamily="18" charset="-78"/>
              </a:rPr>
              <a:t>الإعمار</a:t>
            </a:r>
            <a:endParaRPr lang="ar-LB" dirty="0">
              <a:latin typeface="GE SS Unique Light" pitchFamily="18" charset="-78"/>
              <a:ea typeface="GE SS Unique Light" pitchFamily="18" charset="-78"/>
              <a:cs typeface="GE SS Unique Light" pitchFamily="18" charset="-78"/>
            </a:endParaRPr>
          </a:p>
          <a:p>
            <a:pPr algn="r" rtl="1">
              <a:lnSpc>
                <a:spcPct val="110000"/>
              </a:lnSpc>
            </a:pPr>
            <a:endParaRPr lang="ar-LB" sz="400" dirty="0" smtClean="0">
              <a:latin typeface="GE SS Unique Light" pitchFamily="18" charset="-78"/>
              <a:ea typeface="GE SS Unique Light" pitchFamily="18" charset="-78"/>
              <a:cs typeface="GE SS Unique Light" pitchFamily="18" charset="-78"/>
            </a:endParaRPr>
          </a:p>
          <a:p>
            <a:pPr algn="r" rtl="1">
              <a:lnSpc>
                <a:spcPct val="110000"/>
              </a:lnSpc>
            </a:pPr>
            <a:r>
              <a:rPr lang="ar-SA" dirty="0">
                <a:latin typeface="GE SS Unique Light" pitchFamily="18" charset="-78"/>
                <a:ea typeface="GE SS Unique Light" pitchFamily="18" charset="-78"/>
                <a:cs typeface="GE SS Unique Light" pitchFamily="18" charset="-78"/>
              </a:rPr>
              <a:t>إطلاق عملية </a:t>
            </a:r>
            <a:r>
              <a:rPr lang="ar-SA" dirty="0" smtClean="0">
                <a:latin typeface="GE SS Unique Light" pitchFamily="18" charset="-78"/>
                <a:ea typeface="GE SS Unique Light" pitchFamily="18" charset="-78"/>
                <a:cs typeface="GE SS Unique Light" pitchFamily="18" charset="-78"/>
              </a:rPr>
              <a:t>النمو</a:t>
            </a:r>
            <a:r>
              <a:rPr lang="ar-LB" dirty="0" smtClean="0">
                <a:latin typeface="GE SS Unique Light" pitchFamily="18" charset="-78"/>
                <a:ea typeface="GE SS Unique Light" pitchFamily="18" charset="-78"/>
                <a:cs typeface="GE SS Unique Light" pitchFamily="18" charset="-78"/>
              </a:rPr>
              <a:t> هذه </a:t>
            </a:r>
            <a:r>
              <a:rPr lang="ar-SA" dirty="0" smtClean="0">
                <a:latin typeface="GE SS Unique Light" pitchFamily="18" charset="-78"/>
                <a:ea typeface="GE SS Unique Light" pitchFamily="18" charset="-78"/>
                <a:cs typeface="GE SS Unique Light" pitchFamily="18" charset="-78"/>
              </a:rPr>
              <a:t> تكون</a:t>
            </a:r>
            <a:r>
              <a:rPr lang="ar-LB" dirty="0" smtClean="0">
                <a:latin typeface="GE SS Unique Light" pitchFamily="18" charset="-78"/>
                <a:ea typeface="GE SS Unique Light" pitchFamily="18" charset="-78"/>
                <a:cs typeface="GE SS Unique Light" pitchFamily="18" charset="-78"/>
              </a:rPr>
              <a:t> </a:t>
            </a:r>
            <a:r>
              <a:rPr lang="ar-SA" dirty="0" smtClean="0">
                <a:latin typeface="GE SS Unique Light" pitchFamily="18" charset="-78"/>
                <a:ea typeface="GE SS Unique Light" pitchFamily="18" charset="-78"/>
                <a:cs typeface="GE SS Unique Light" pitchFamily="18" charset="-78"/>
              </a:rPr>
              <a:t>من </a:t>
            </a:r>
            <a:r>
              <a:rPr lang="ar-SA" dirty="0">
                <a:latin typeface="GE SS Unique Light" pitchFamily="18" charset="-78"/>
                <a:ea typeface="GE SS Unique Light" pitchFamily="18" charset="-78"/>
                <a:cs typeface="GE SS Unique Light" pitchFamily="18" charset="-78"/>
              </a:rPr>
              <a:t>خلال تمكين القطاع الخاص بشقيه المحلي والأجنبي من الاستثمار بكثافـة في مختلف القطاعات </a:t>
            </a:r>
            <a:r>
              <a:rPr lang="ar-SA" dirty="0" smtClean="0">
                <a:latin typeface="GE SS Unique Light" pitchFamily="18" charset="-78"/>
                <a:ea typeface="GE SS Unique Light" pitchFamily="18" charset="-78"/>
                <a:cs typeface="GE SS Unique Light" pitchFamily="18" charset="-78"/>
              </a:rPr>
              <a:t>الإنتاجية</a:t>
            </a:r>
            <a:endParaRPr lang="ar-LB" dirty="0">
              <a:latin typeface="GE SS Unique Light" pitchFamily="18" charset="-78"/>
              <a:ea typeface="GE SS Unique Light" pitchFamily="18" charset="-78"/>
              <a:cs typeface="GE SS Unique Light" pitchFamily="18" charset="-78"/>
            </a:endParaRPr>
          </a:p>
          <a:p>
            <a:pPr algn="r" rtl="1">
              <a:lnSpc>
                <a:spcPct val="110000"/>
              </a:lnSpc>
            </a:pPr>
            <a:endParaRPr lang="ar-LB" sz="400" dirty="0" smtClean="0">
              <a:latin typeface="GE SS Unique Light" pitchFamily="18" charset="-78"/>
              <a:ea typeface="GE SS Unique Light" pitchFamily="18" charset="-78"/>
              <a:cs typeface="GE SS Unique Light" pitchFamily="18" charset="-78"/>
            </a:endParaRPr>
          </a:p>
          <a:p>
            <a:pPr algn="r" rtl="1">
              <a:lnSpc>
                <a:spcPct val="110000"/>
              </a:lnSpc>
            </a:pPr>
            <a:r>
              <a:rPr lang="ar-LB" dirty="0" smtClean="0">
                <a:latin typeface="GE SS Unique Light" pitchFamily="18" charset="-78"/>
                <a:ea typeface="GE SS Unique Light" pitchFamily="18" charset="-78"/>
                <a:cs typeface="GE SS Unique Light" pitchFamily="18" charset="-78"/>
              </a:rPr>
              <a:t>على الدولة توفير المناخ المناسب </a:t>
            </a:r>
            <a:r>
              <a:rPr lang="ar-SA" dirty="0" smtClean="0">
                <a:latin typeface="GE SS Unique Light" pitchFamily="18" charset="-78"/>
                <a:ea typeface="GE SS Unique Light" pitchFamily="18" charset="-78"/>
                <a:cs typeface="GE SS Unique Light" pitchFamily="18" charset="-78"/>
              </a:rPr>
              <a:t>الذي </a:t>
            </a:r>
            <a:r>
              <a:rPr lang="ar-SA" dirty="0">
                <a:latin typeface="GE SS Unique Light" pitchFamily="18" charset="-78"/>
                <a:ea typeface="GE SS Unique Light" pitchFamily="18" charset="-78"/>
                <a:cs typeface="GE SS Unique Light" pitchFamily="18" charset="-78"/>
              </a:rPr>
              <a:t>يمكن القطاع الخاص من القيام بالاستثمارات </a:t>
            </a:r>
            <a:r>
              <a:rPr lang="ar-SA" dirty="0" smtClean="0">
                <a:latin typeface="GE SS Unique Light" pitchFamily="18" charset="-78"/>
                <a:ea typeface="GE SS Unique Light" pitchFamily="18" charset="-78"/>
                <a:cs typeface="GE SS Unique Light" pitchFamily="18" charset="-78"/>
              </a:rPr>
              <a:t>اللازمة</a:t>
            </a:r>
            <a:endParaRPr lang="ar-LB" dirty="0" smtClean="0">
              <a:latin typeface="GE SS Unique Light" pitchFamily="18" charset="-78"/>
              <a:ea typeface="GE SS Unique Light" pitchFamily="18" charset="-78"/>
              <a:cs typeface="GE SS Unique Light" pitchFamily="18" charset="-78"/>
            </a:endParaRPr>
          </a:p>
          <a:p>
            <a:pPr algn="r" rtl="1">
              <a:lnSpc>
                <a:spcPct val="110000"/>
              </a:lnSpc>
            </a:pPr>
            <a:endParaRPr lang="en-US" sz="400" dirty="0">
              <a:latin typeface="GE SS Unique Light" pitchFamily="18" charset="-78"/>
              <a:ea typeface="GE SS Unique Light" pitchFamily="18" charset="-78"/>
              <a:cs typeface="GE SS Unique Light" pitchFamily="18" charset="-78"/>
            </a:endParaRPr>
          </a:p>
          <a:p>
            <a:pPr algn="r" rtl="1">
              <a:lnSpc>
                <a:spcPct val="110000"/>
              </a:lnSpc>
            </a:pPr>
            <a:r>
              <a:rPr lang="ar-LB" dirty="0" smtClean="0">
                <a:latin typeface="GE SS Unique Light" pitchFamily="18" charset="-78"/>
                <a:ea typeface="GE SS Unique Light" pitchFamily="18" charset="-78"/>
                <a:cs typeface="GE SS Unique Light" pitchFamily="18" charset="-78"/>
              </a:rPr>
              <a:t> </a:t>
            </a:r>
            <a:r>
              <a:rPr lang="ar-SA" dirty="0">
                <a:latin typeface="GE SS Unique Light" pitchFamily="18" charset="-78"/>
                <a:ea typeface="GE SS Unique Light" pitchFamily="18" charset="-78"/>
                <a:cs typeface="GE SS Unique Light" pitchFamily="18" charset="-78"/>
              </a:rPr>
              <a:t>أما خلق المناخ المطلوب فيقتضي من الدولة أن تقوم بأمور ثلاثة رئيسية</a:t>
            </a:r>
            <a:r>
              <a:rPr lang="de-DE" dirty="0" smtClean="0">
                <a:latin typeface="GE SS Unique Light" pitchFamily="18" charset="-78"/>
                <a:ea typeface="GE SS Unique Light" pitchFamily="18" charset="-78"/>
                <a:cs typeface="GE SS Unique Light" pitchFamily="18" charset="-78"/>
              </a:rPr>
              <a:t>:</a:t>
            </a:r>
            <a:endParaRPr lang="en-US" dirty="0">
              <a:latin typeface="GE SS Unique Light" pitchFamily="18" charset="-78"/>
              <a:ea typeface="GE SS Unique Light" pitchFamily="18" charset="-78"/>
              <a:cs typeface="GE SS Unique Light" pitchFamily="18" charset="-78"/>
            </a:endParaRPr>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38</a:t>
            </a:fld>
            <a:endParaRPr lang="en-US">
              <a:solidFill>
                <a:prstClr val="white">
                  <a:tint val="75000"/>
                </a:prstClr>
              </a:solidFill>
            </a:endParaRPr>
          </a:p>
        </p:txBody>
      </p:sp>
      <p:sp>
        <p:nvSpPr>
          <p:cNvPr id="6" name="Rounded Rectangle 5"/>
          <p:cNvSpPr/>
          <p:nvPr/>
        </p:nvSpPr>
        <p:spPr>
          <a:xfrm>
            <a:off x="8228569" y="4957762"/>
            <a:ext cx="2452506" cy="1384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sz="1600" b="1" dirty="0" smtClean="0">
                <a:solidFill>
                  <a:prstClr val="white"/>
                </a:solidFill>
                <a:latin typeface="GE SS Unique Light" pitchFamily="18" charset="-78"/>
                <a:ea typeface="GE SS Unique Light" pitchFamily="18" charset="-78"/>
                <a:cs typeface="GE SS Unique Light" pitchFamily="18" charset="-78"/>
              </a:rPr>
              <a:t>:</a:t>
            </a:r>
            <a:r>
              <a:rPr lang="de-DE" sz="1600" b="1" dirty="0" smtClean="0">
                <a:solidFill>
                  <a:prstClr val="white"/>
                </a:solidFill>
                <a:latin typeface="GE SS Unique Light" pitchFamily="18" charset="-78"/>
                <a:ea typeface="GE SS Unique Light" pitchFamily="18" charset="-78"/>
                <a:cs typeface="GE SS Unique Light" pitchFamily="18" charset="-78"/>
              </a:rPr>
              <a:t> </a:t>
            </a:r>
            <a:r>
              <a:rPr lang="ar-SA" sz="1600" b="1" dirty="0" smtClean="0">
                <a:solidFill>
                  <a:prstClr val="white"/>
                </a:solidFill>
                <a:latin typeface="GE SS Unique Light" pitchFamily="18" charset="-78"/>
                <a:ea typeface="GE SS Unique Light" pitchFamily="18" charset="-78"/>
                <a:cs typeface="GE SS Unique Light" pitchFamily="18" charset="-78"/>
              </a:rPr>
              <a:t>أولاً</a:t>
            </a:r>
            <a:endParaRPr lang="ar-LB" sz="1600" b="1" dirty="0" smtClean="0">
              <a:solidFill>
                <a:prstClr val="white"/>
              </a:solidFill>
              <a:latin typeface="GE SS Unique Light" pitchFamily="18" charset="-78"/>
              <a:ea typeface="GE SS Unique Light" pitchFamily="18" charset="-78"/>
              <a:cs typeface="GE SS Unique Light" pitchFamily="18" charset="-78"/>
            </a:endParaRPr>
          </a:p>
          <a:p>
            <a:pPr algn="ctr"/>
            <a:r>
              <a:rPr lang="ar-SA" sz="2000" dirty="0" smtClean="0">
                <a:solidFill>
                  <a:prstClr val="white"/>
                </a:solidFill>
                <a:latin typeface="GE SS Unique Light" pitchFamily="18" charset="-78"/>
                <a:ea typeface="GE SS Unique Light" pitchFamily="18" charset="-78"/>
                <a:cs typeface="GE SS Unique Light" pitchFamily="18" charset="-78"/>
              </a:rPr>
              <a:t>إعادة </a:t>
            </a:r>
            <a:r>
              <a:rPr lang="ar-SA" sz="2000" dirty="0">
                <a:solidFill>
                  <a:prstClr val="white"/>
                </a:solidFill>
                <a:latin typeface="GE SS Unique Light" pitchFamily="18" charset="-78"/>
                <a:ea typeface="GE SS Unique Light" pitchFamily="18" charset="-78"/>
                <a:cs typeface="GE SS Unique Light" pitchFamily="18" charset="-78"/>
              </a:rPr>
              <a:t>إعمار وتحديث ما تهدم </a:t>
            </a:r>
            <a:r>
              <a:rPr lang="ar-SA" sz="2000" dirty="0" smtClean="0">
                <a:solidFill>
                  <a:prstClr val="white"/>
                </a:solidFill>
                <a:latin typeface="GE SS Unique Light" pitchFamily="18" charset="-78"/>
                <a:ea typeface="GE SS Unique Light" pitchFamily="18" charset="-78"/>
                <a:cs typeface="GE SS Unique Light" pitchFamily="18" charset="-78"/>
              </a:rPr>
              <a:t>خلال الحرب</a:t>
            </a:r>
            <a:endParaRPr lang="en-US" sz="2000" dirty="0">
              <a:solidFill>
                <a:prstClr val="white"/>
              </a:solidFill>
              <a:latin typeface="GE SS Unique Light" pitchFamily="18" charset="-78"/>
              <a:ea typeface="GE SS Unique Light" pitchFamily="18" charset="-78"/>
              <a:cs typeface="GE SS Unique Light" pitchFamily="18" charset="-78"/>
            </a:endParaRPr>
          </a:p>
        </p:txBody>
      </p:sp>
      <p:sp>
        <p:nvSpPr>
          <p:cNvPr id="7" name="Rounded Rectangle 6"/>
          <p:cNvSpPr/>
          <p:nvPr/>
        </p:nvSpPr>
        <p:spPr>
          <a:xfrm>
            <a:off x="5790168" y="4957762"/>
            <a:ext cx="2286000" cy="1384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 </a:t>
            </a:r>
            <a:r>
              <a:rPr lang="ar-SA" sz="1600" b="1" dirty="0" smtClean="0">
                <a:solidFill>
                  <a:prstClr val="white"/>
                </a:solidFill>
                <a:latin typeface="GE SS Unique Light" pitchFamily="18" charset="-78"/>
                <a:ea typeface="GE SS Unique Light" pitchFamily="18" charset="-78"/>
                <a:cs typeface="GE SS Unique Light" pitchFamily="18" charset="-78"/>
              </a:rPr>
              <a:t>ثانياً</a:t>
            </a:r>
            <a:r>
              <a:rPr lang="ar-LB" sz="1600" b="1" dirty="0" smtClean="0">
                <a:solidFill>
                  <a:prstClr val="white"/>
                </a:solidFill>
                <a:latin typeface="GE SS Unique Light" pitchFamily="18" charset="-78"/>
                <a:ea typeface="GE SS Unique Light" pitchFamily="18" charset="-78"/>
                <a:cs typeface="GE SS Unique Light" pitchFamily="18" charset="-78"/>
              </a:rPr>
              <a:t> </a:t>
            </a:r>
            <a:r>
              <a:rPr lang="ar-SA" sz="1600" b="1" dirty="0" smtClean="0">
                <a:solidFill>
                  <a:prstClr val="white"/>
                </a:solidFill>
                <a:latin typeface="GE SS Unique Light" pitchFamily="18" charset="-78"/>
                <a:ea typeface="GE SS Unique Light" pitchFamily="18" charset="-78"/>
                <a:cs typeface="GE SS Unique Light" pitchFamily="18" charset="-78"/>
              </a:rPr>
              <a:t>:</a:t>
            </a:r>
            <a:r>
              <a:rPr lang="ar-SA" sz="1600" dirty="0" smtClean="0">
                <a:solidFill>
                  <a:prstClr val="white"/>
                </a:solidFill>
                <a:latin typeface="GE SS Unique Light" pitchFamily="18" charset="-78"/>
                <a:ea typeface="GE SS Unique Light" pitchFamily="18" charset="-78"/>
                <a:cs typeface="GE SS Unique Light" pitchFamily="18" charset="-78"/>
              </a:rPr>
              <a:t> </a:t>
            </a:r>
            <a:endParaRPr lang="ar-LB" sz="1600" dirty="0" smtClean="0">
              <a:solidFill>
                <a:prstClr val="white"/>
              </a:solidFill>
              <a:latin typeface="GE SS Unique Light" pitchFamily="18" charset="-78"/>
              <a:ea typeface="GE SS Unique Light" pitchFamily="18" charset="-78"/>
              <a:cs typeface="GE SS Unique Light" pitchFamily="18" charset="-78"/>
            </a:endParaRPr>
          </a:p>
          <a:p>
            <a:pPr algn="ctr"/>
            <a:r>
              <a:rPr lang="ar-SA" sz="2000" dirty="0" smtClean="0">
                <a:solidFill>
                  <a:prstClr val="white"/>
                </a:solidFill>
                <a:latin typeface="GE SS Unique Light" pitchFamily="18" charset="-78"/>
                <a:ea typeface="GE SS Unique Light" pitchFamily="18" charset="-78"/>
                <a:cs typeface="GE SS Unique Light" pitchFamily="18" charset="-78"/>
              </a:rPr>
              <a:t>تحقيق </a:t>
            </a:r>
            <a:r>
              <a:rPr lang="ar-SA" sz="2000" dirty="0">
                <a:solidFill>
                  <a:prstClr val="white"/>
                </a:solidFill>
                <a:latin typeface="GE SS Unique Light" pitchFamily="18" charset="-78"/>
                <a:ea typeface="GE SS Unique Light" pitchFamily="18" charset="-78"/>
                <a:cs typeface="GE SS Unique Light" pitchFamily="18" charset="-78"/>
              </a:rPr>
              <a:t>الاستقرار النقدي </a:t>
            </a:r>
            <a:r>
              <a:rPr lang="ar-SA" sz="2000" dirty="0" smtClean="0">
                <a:solidFill>
                  <a:prstClr val="white"/>
                </a:solidFill>
                <a:latin typeface="GE SS Unique Light" pitchFamily="18" charset="-78"/>
                <a:ea typeface="GE SS Unique Light" pitchFamily="18" charset="-78"/>
                <a:cs typeface="GE SS Unique Light" pitchFamily="18" charset="-78"/>
              </a:rPr>
              <a:t>والمالي</a:t>
            </a:r>
            <a:endParaRPr lang="en-US" sz="2000" dirty="0">
              <a:solidFill>
                <a:prstClr val="white"/>
              </a:solidFill>
              <a:latin typeface="GE SS Unique Light" pitchFamily="18" charset="-78"/>
              <a:ea typeface="GE SS Unique Light" pitchFamily="18" charset="-78"/>
              <a:cs typeface="GE SS Unique Light" pitchFamily="18" charset="-78"/>
            </a:endParaRPr>
          </a:p>
        </p:txBody>
      </p:sp>
      <p:sp>
        <p:nvSpPr>
          <p:cNvPr id="8" name="Rounded Rectangle 7"/>
          <p:cNvSpPr/>
          <p:nvPr/>
        </p:nvSpPr>
        <p:spPr>
          <a:xfrm>
            <a:off x="836612" y="4957765"/>
            <a:ext cx="4724956" cy="1384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prstClr val="white"/>
                </a:solidFill>
                <a:latin typeface="GE SS Unique Light" pitchFamily="18" charset="-78"/>
                <a:ea typeface="GE SS Unique Light" pitchFamily="18" charset="-78"/>
                <a:cs typeface="GE SS Unique Light" pitchFamily="18" charset="-78"/>
              </a:rPr>
              <a:t> </a:t>
            </a:r>
            <a:r>
              <a:rPr lang="ar-SA" sz="1600" b="1" dirty="0" smtClean="0">
                <a:solidFill>
                  <a:prstClr val="white"/>
                </a:solidFill>
                <a:latin typeface="GE SS Unique Light" pitchFamily="18" charset="-78"/>
                <a:ea typeface="GE SS Unique Light" pitchFamily="18" charset="-78"/>
                <a:cs typeface="GE SS Unique Light" pitchFamily="18" charset="-78"/>
              </a:rPr>
              <a:t>ثالثاً</a:t>
            </a:r>
            <a:r>
              <a:rPr lang="ar-LB" sz="1600" b="1" dirty="0" smtClean="0">
                <a:solidFill>
                  <a:prstClr val="white"/>
                </a:solidFill>
                <a:latin typeface="GE SS Unique Light" pitchFamily="18" charset="-78"/>
                <a:ea typeface="GE SS Unique Light" pitchFamily="18" charset="-78"/>
                <a:cs typeface="GE SS Unique Light" pitchFamily="18" charset="-78"/>
              </a:rPr>
              <a:t> </a:t>
            </a:r>
            <a:r>
              <a:rPr lang="ar-SA" sz="1600" b="1" dirty="0" smtClean="0">
                <a:solidFill>
                  <a:prstClr val="white"/>
                </a:solidFill>
                <a:latin typeface="GE SS Unique Light" pitchFamily="18" charset="-78"/>
                <a:ea typeface="GE SS Unique Light" pitchFamily="18" charset="-78"/>
                <a:cs typeface="GE SS Unique Light" pitchFamily="18" charset="-78"/>
              </a:rPr>
              <a:t>:</a:t>
            </a:r>
            <a:r>
              <a:rPr lang="ar-SA" sz="1600" dirty="0" smtClean="0">
                <a:solidFill>
                  <a:prstClr val="white"/>
                </a:solidFill>
                <a:latin typeface="GE SS Unique Light" pitchFamily="18" charset="-78"/>
                <a:ea typeface="GE SS Unique Light" pitchFamily="18" charset="-78"/>
                <a:cs typeface="GE SS Unique Light" pitchFamily="18" charset="-78"/>
              </a:rPr>
              <a:t> </a:t>
            </a:r>
            <a:endParaRPr lang="ar-LB" sz="1600" dirty="0" smtClean="0">
              <a:solidFill>
                <a:prstClr val="white"/>
              </a:solidFill>
              <a:latin typeface="GE SS Unique Light" pitchFamily="18" charset="-78"/>
              <a:ea typeface="GE SS Unique Light" pitchFamily="18" charset="-78"/>
              <a:cs typeface="GE SS Unique Light" pitchFamily="18" charset="-78"/>
            </a:endParaRPr>
          </a:p>
          <a:p>
            <a:pPr algn="ctr"/>
            <a:r>
              <a:rPr lang="ar-SA" dirty="0" smtClean="0">
                <a:solidFill>
                  <a:prstClr val="white"/>
                </a:solidFill>
                <a:latin typeface="GE SS Unique Light" pitchFamily="18" charset="-78"/>
                <a:ea typeface="GE SS Unique Light" pitchFamily="18" charset="-78"/>
                <a:cs typeface="GE SS Unique Light" pitchFamily="18" charset="-78"/>
              </a:rPr>
              <a:t>تحديث </a:t>
            </a:r>
            <a:r>
              <a:rPr lang="ar-SA" dirty="0">
                <a:solidFill>
                  <a:prstClr val="white"/>
                </a:solidFill>
                <a:latin typeface="GE SS Unique Light" pitchFamily="18" charset="-78"/>
                <a:ea typeface="GE SS Unique Light" pitchFamily="18" charset="-78"/>
                <a:cs typeface="GE SS Unique Light" pitchFamily="18" charset="-78"/>
              </a:rPr>
              <a:t>بعض الأطر التشريعية والمؤسسية المحفزة لنشاط القطاع الخاص خصوصاً في المجالين المصرفي </a:t>
            </a:r>
            <a:r>
              <a:rPr lang="ar-SA" dirty="0" smtClean="0">
                <a:solidFill>
                  <a:prstClr val="white"/>
                </a:solidFill>
                <a:latin typeface="GE SS Unique Light" pitchFamily="18" charset="-78"/>
                <a:ea typeface="GE SS Unique Light" pitchFamily="18" charset="-78"/>
                <a:cs typeface="GE SS Unique Light" pitchFamily="18" charset="-78"/>
              </a:rPr>
              <a:t>والمالي</a:t>
            </a:r>
            <a:endParaRPr lang="en-US" dirty="0">
              <a:solidFill>
                <a:prstClr val="white"/>
              </a:solidFill>
              <a:latin typeface="GE SS Unique Light" pitchFamily="18" charset="-78"/>
              <a:ea typeface="GE SS Unique Light" pitchFamily="18" charset="-78"/>
              <a:cs typeface="GE SS Unique Light" pitchFamily="18" charset="-78"/>
            </a:endParaRPr>
          </a:p>
        </p:txBody>
      </p:sp>
    </p:spTree>
    <p:extLst>
      <p:ext uri="{BB962C8B-B14F-4D97-AF65-F5344CB8AC3E}">
        <p14:creationId xmlns:p14="http://schemas.microsoft.com/office/powerpoint/2010/main" xmlns="" val="34650533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LB" b="1" dirty="0">
                <a:latin typeface="GE SS Unique Light" pitchFamily="18" charset="-78"/>
                <a:ea typeface="GE SS Unique Light" pitchFamily="18" charset="-78"/>
                <a:cs typeface="GE SS Unique Light" pitchFamily="18" charset="-78"/>
              </a:rPr>
              <a:t>النظام الضريبي في لبنان</a:t>
            </a:r>
            <a:endParaRPr lang="en-US" b="1" dirty="0">
              <a:latin typeface="GE SS Unique Light" pitchFamily="18" charset="-78"/>
              <a:ea typeface="GE SS Unique Light" pitchFamily="18" charset="-78"/>
              <a:cs typeface="GE SS Unique Light" pitchFamily="18" charset="-78"/>
            </a:endParaRPr>
          </a:p>
        </p:txBody>
      </p:sp>
      <p:sp>
        <p:nvSpPr>
          <p:cNvPr id="4" name="Slide Number Placeholder 3"/>
          <p:cNvSpPr>
            <a:spLocks noGrp="1"/>
          </p:cNvSpPr>
          <p:nvPr>
            <p:ph type="sldNum" sz="quarter" idx="12"/>
          </p:nvPr>
        </p:nvSpPr>
        <p:spPr/>
        <p:txBody>
          <a:bodyPr/>
          <a:lstStyle/>
          <a:p>
            <a:fld id="{2575495F-D023-422F-BE54-3CD8704A3963}" type="slidenum">
              <a:rPr lang="en-US" smtClean="0">
                <a:solidFill>
                  <a:prstClr val="white">
                    <a:tint val="75000"/>
                  </a:prstClr>
                </a:solidFill>
              </a:rPr>
              <a:pPr/>
              <a:t>39</a:t>
            </a:fld>
            <a:endParaRPr lang="en-US">
              <a:solidFill>
                <a:prstClr val="white">
                  <a:tint val="75000"/>
                </a:prstClr>
              </a:solidFill>
            </a:endParaRPr>
          </a:p>
        </p:txBody>
      </p:sp>
      <p:sp>
        <p:nvSpPr>
          <p:cNvPr id="6" name="Rectangle 5"/>
          <p:cNvSpPr/>
          <p:nvPr/>
        </p:nvSpPr>
        <p:spPr>
          <a:xfrm>
            <a:off x="2299963" y="2209800"/>
            <a:ext cx="9357049" cy="430887"/>
          </a:xfrm>
          <a:prstGeom prst="rect">
            <a:avLst/>
          </a:prstGeom>
        </p:spPr>
        <p:txBody>
          <a:bodyPr wrap="none">
            <a:spAutoFit/>
          </a:bodyPr>
          <a:lstStyle/>
          <a:p>
            <a:r>
              <a:rPr lang="ar-SA" sz="2200" dirty="0">
                <a:solidFill>
                  <a:prstClr val="white"/>
                </a:solidFill>
                <a:latin typeface="GE SS Unique Light" pitchFamily="18" charset="-78"/>
                <a:ea typeface="GE SS Unique Light" pitchFamily="18" charset="-78"/>
                <a:cs typeface="GE SS Unique Light" pitchFamily="18" charset="-78"/>
              </a:rPr>
              <a:t>في هذا الإطار، كان مطلوباً من النظام الضريبي أن يقوم بمهمتين رئيسيتين: </a:t>
            </a:r>
            <a:endParaRPr lang="en-US" sz="2200" dirty="0">
              <a:solidFill>
                <a:prstClr val="white"/>
              </a:solidFill>
              <a:latin typeface="GE SS Unique Light" pitchFamily="18" charset="-78"/>
              <a:ea typeface="GE SS Unique Light" pitchFamily="18" charset="-78"/>
              <a:cs typeface="GE SS Unique Light" pitchFamily="18" charset="-78"/>
            </a:endParaRPr>
          </a:p>
        </p:txBody>
      </p:sp>
      <p:sp>
        <p:nvSpPr>
          <p:cNvPr id="7" name="Rounded Rectangle 6"/>
          <p:cNvSpPr/>
          <p:nvPr/>
        </p:nvSpPr>
        <p:spPr>
          <a:xfrm>
            <a:off x="6226822" y="3911606"/>
            <a:ext cx="4363390" cy="1346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a:solidFill>
                  <a:prstClr val="white"/>
                </a:solidFill>
                <a:latin typeface="GE SS Unique Light" pitchFamily="18" charset="-78"/>
                <a:ea typeface="GE SS Unique Light" pitchFamily="18" charset="-78"/>
                <a:cs typeface="GE SS Unique Light" pitchFamily="18" charset="-78"/>
              </a:rPr>
              <a:t>توفير ما أمكن من إيرادات </a:t>
            </a:r>
            <a:r>
              <a:rPr lang="ar-SA" sz="2000" dirty="0" smtClean="0">
                <a:solidFill>
                  <a:prstClr val="white"/>
                </a:solidFill>
                <a:latin typeface="GE SS Unique Light" pitchFamily="18" charset="-78"/>
                <a:ea typeface="GE SS Unique Light" pitchFamily="18" charset="-78"/>
                <a:cs typeface="GE SS Unique Light" pitchFamily="18" charset="-78"/>
              </a:rPr>
              <a:t>للخزينـة</a:t>
            </a:r>
            <a:r>
              <a:rPr lang="ar-LB" sz="2000" dirty="0" smtClean="0">
                <a:solidFill>
                  <a:prstClr val="white"/>
                </a:solidFill>
                <a:latin typeface="GE SS Unique Light" pitchFamily="18" charset="-78"/>
                <a:ea typeface="GE SS Unique Light" pitchFamily="18" charset="-78"/>
                <a:cs typeface="GE SS Unique Light" pitchFamily="18" charset="-78"/>
              </a:rPr>
              <a:t> </a:t>
            </a:r>
          </a:p>
          <a:p>
            <a:pPr algn="ctr"/>
            <a:r>
              <a:rPr lang="ar-LB" sz="2000" dirty="0" smtClean="0">
                <a:solidFill>
                  <a:prstClr val="white"/>
                </a:solidFill>
                <a:latin typeface="GE SS Unique Light" pitchFamily="18" charset="-78"/>
                <a:ea typeface="GE SS Unique Light" pitchFamily="18" charset="-78"/>
                <a:cs typeface="GE SS Unique Light" pitchFamily="18" charset="-78"/>
              </a:rPr>
              <a:t>(عن طريق زيادة الضرائب)</a:t>
            </a:r>
            <a:r>
              <a:rPr lang="ar-SA" sz="2000" dirty="0" smtClean="0">
                <a:solidFill>
                  <a:prstClr val="white"/>
                </a:solidFill>
                <a:latin typeface="GE SS Unique Light" pitchFamily="18" charset="-78"/>
                <a:ea typeface="GE SS Unique Light" pitchFamily="18" charset="-78"/>
                <a:cs typeface="GE SS Unique Light" pitchFamily="18" charset="-78"/>
              </a:rPr>
              <a:t> </a:t>
            </a:r>
            <a:endParaRPr lang="ar-LB" sz="2000" dirty="0" smtClean="0">
              <a:solidFill>
                <a:prstClr val="white"/>
              </a:solidFill>
              <a:latin typeface="GE SS Unique Light" pitchFamily="18" charset="-78"/>
              <a:ea typeface="GE SS Unique Light" pitchFamily="18" charset="-78"/>
              <a:cs typeface="GE SS Unique Light" pitchFamily="18" charset="-78"/>
            </a:endParaRPr>
          </a:p>
          <a:p>
            <a:pPr algn="ctr"/>
            <a:r>
              <a:rPr lang="ar-SA" sz="2000" dirty="0" smtClean="0">
                <a:solidFill>
                  <a:prstClr val="white"/>
                </a:solidFill>
                <a:latin typeface="GE SS Unique Light" pitchFamily="18" charset="-78"/>
                <a:ea typeface="GE SS Unique Light" pitchFamily="18" charset="-78"/>
                <a:cs typeface="GE SS Unique Light" pitchFamily="18" charset="-78"/>
              </a:rPr>
              <a:t>بهدف </a:t>
            </a:r>
            <a:r>
              <a:rPr lang="ar-SA" sz="2000" dirty="0">
                <a:solidFill>
                  <a:prstClr val="white"/>
                </a:solidFill>
                <a:latin typeface="GE SS Unique Light" pitchFamily="18" charset="-78"/>
                <a:ea typeface="GE SS Unique Light" pitchFamily="18" charset="-78"/>
                <a:cs typeface="GE SS Unique Light" pitchFamily="18" charset="-78"/>
              </a:rPr>
              <a:t>تقليص العجز في الموازنة</a:t>
            </a:r>
            <a:endParaRPr lang="en-US" sz="2000" dirty="0">
              <a:solidFill>
                <a:prstClr val="white"/>
              </a:solidFill>
              <a:latin typeface="GE SS Unique Light" pitchFamily="18" charset="-78"/>
              <a:ea typeface="GE SS Unique Light" pitchFamily="18" charset="-78"/>
              <a:cs typeface="GE SS Unique Light" pitchFamily="18" charset="-78"/>
            </a:endParaRPr>
          </a:p>
        </p:txBody>
      </p:sp>
      <p:sp>
        <p:nvSpPr>
          <p:cNvPr id="8" name="Rounded Rectangle 7"/>
          <p:cNvSpPr/>
          <p:nvPr/>
        </p:nvSpPr>
        <p:spPr>
          <a:xfrm>
            <a:off x="1598613" y="3911606"/>
            <a:ext cx="4147690" cy="1346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smtClean="0">
                <a:solidFill>
                  <a:prstClr val="white"/>
                </a:solidFill>
                <a:latin typeface="GE SS Unique Light" pitchFamily="18" charset="-78"/>
                <a:ea typeface="GE SS Unique Light" pitchFamily="18" charset="-78"/>
                <a:cs typeface="GE SS Unique Light" pitchFamily="18" charset="-78"/>
              </a:rPr>
              <a:t>المساهمة </a:t>
            </a:r>
            <a:r>
              <a:rPr lang="ar-SA" sz="2000" dirty="0">
                <a:solidFill>
                  <a:prstClr val="white"/>
                </a:solidFill>
                <a:latin typeface="GE SS Unique Light" pitchFamily="18" charset="-78"/>
                <a:ea typeface="GE SS Unique Light" pitchFamily="18" charset="-78"/>
                <a:cs typeface="GE SS Unique Light" pitchFamily="18" charset="-78"/>
              </a:rPr>
              <a:t>في توفير الحوافز للقطاع </a:t>
            </a:r>
            <a:r>
              <a:rPr lang="ar-SA" sz="2000" dirty="0" smtClean="0">
                <a:solidFill>
                  <a:prstClr val="white"/>
                </a:solidFill>
                <a:latin typeface="GE SS Unique Light" pitchFamily="18" charset="-78"/>
                <a:ea typeface="GE SS Unique Light" pitchFamily="18" charset="-78"/>
                <a:cs typeface="GE SS Unique Light" pitchFamily="18" charset="-78"/>
              </a:rPr>
              <a:t>الخاص</a:t>
            </a:r>
            <a:endParaRPr lang="ar-LB" sz="2000" dirty="0" smtClean="0">
              <a:solidFill>
                <a:prstClr val="white"/>
              </a:solidFill>
              <a:latin typeface="GE SS Unique Light" pitchFamily="18" charset="-78"/>
              <a:ea typeface="GE SS Unique Light" pitchFamily="18" charset="-78"/>
              <a:cs typeface="GE SS Unique Light" pitchFamily="18" charset="-78"/>
            </a:endParaRPr>
          </a:p>
          <a:p>
            <a:pPr algn="ctr"/>
            <a:r>
              <a:rPr lang="ar-SA" sz="2000" dirty="0" smtClean="0">
                <a:solidFill>
                  <a:prstClr val="white"/>
                </a:solidFill>
                <a:latin typeface="GE SS Unique Light" pitchFamily="18" charset="-78"/>
                <a:ea typeface="GE SS Unique Light" pitchFamily="18" charset="-78"/>
                <a:cs typeface="GE SS Unique Light" pitchFamily="18" charset="-78"/>
              </a:rPr>
              <a:t> </a:t>
            </a:r>
            <a:r>
              <a:rPr lang="ar-SA" sz="2000" dirty="0">
                <a:solidFill>
                  <a:prstClr val="white"/>
                </a:solidFill>
                <a:latin typeface="GE SS Unique Light" pitchFamily="18" charset="-78"/>
                <a:ea typeface="GE SS Unique Light" pitchFamily="18" charset="-78"/>
                <a:cs typeface="GE SS Unique Light" pitchFamily="18" charset="-78"/>
              </a:rPr>
              <a:t>ليقوم بالاستثمار على نطاق واسع</a:t>
            </a:r>
            <a:endParaRPr lang="en-US" sz="2000" dirty="0">
              <a:solidFill>
                <a:prstClr val="white"/>
              </a:solidFill>
              <a:latin typeface="GE SS Unique Light" pitchFamily="18" charset="-78"/>
              <a:ea typeface="GE SS Unique Light" pitchFamily="18" charset="-78"/>
              <a:cs typeface="GE SS Unique Light" pitchFamily="18" charset="-78"/>
            </a:endParaRPr>
          </a:p>
        </p:txBody>
      </p:sp>
      <p:sp>
        <p:nvSpPr>
          <p:cNvPr id="11" name="Down Arrow 10"/>
          <p:cNvSpPr/>
          <p:nvPr/>
        </p:nvSpPr>
        <p:spPr>
          <a:xfrm rot="18900000">
            <a:off x="6297182" y="2604060"/>
            <a:ext cx="36576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own Arrow 8"/>
          <p:cNvSpPr/>
          <p:nvPr/>
        </p:nvSpPr>
        <p:spPr>
          <a:xfrm rot="2700000">
            <a:off x="5373482" y="2604060"/>
            <a:ext cx="36576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579274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3579812" y="2971800"/>
            <a:ext cx="5257800" cy="1143000"/>
          </a:xfrm>
        </p:spPr>
        <p:txBody>
          <a:bodyPr>
            <a:noAutofit/>
          </a:bodyPr>
          <a:lstStyle/>
          <a:p>
            <a:pPr algn="ctr" rtl="1"/>
            <a:r>
              <a:rPr lang="ar-LB" sz="9600" b="1" dirty="0" smtClean="0"/>
              <a:t>مدخل إلى علم الإقتصاد</a:t>
            </a:r>
            <a:endParaRPr lang="en-US" sz="9600" b="1" dirty="0"/>
          </a:p>
        </p:txBody>
      </p:sp>
    </p:spTree>
    <p:extLst>
      <p:ext uri="{BB962C8B-B14F-4D97-AF65-F5344CB8AC3E}">
        <p14:creationId xmlns:p14="http://schemas.microsoft.com/office/powerpoint/2010/main" xmlns="" val="36954834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75495F-D023-422F-BE54-3CD8704A3963}" type="slidenum">
              <a:rPr lang="en-US" smtClean="0">
                <a:solidFill>
                  <a:prstClr val="white">
                    <a:tint val="75000"/>
                  </a:prstClr>
                </a:solidFill>
              </a:rPr>
              <a:pPr/>
              <a:t>40</a:t>
            </a:fld>
            <a:endParaRPr lang="en-US">
              <a:solidFill>
                <a:prstClr val="white">
                  <a:tint val="75000"/>
                </a:prstClr>
              </a:solidFill>
            </a:endParaRPr>
          </a:p>
        </p:txBody>
      </p:sp>
      <p:graphicFrame>
        <p:nvGraphicFramePr>
          <p:cNvPr id="4" name="Chart 3"/>
          <p:cNvGraphicFramePr>
            <a:graphicFrameLocks/>
          </p:cNvGraphicFramePr>
          <p:nvPr>
            <p:extLst>
              <p:ext uri="{D42A27DB-BD31-4B8C-83A1-F6EECF244321}">
                <p14:modId xmlns:p14="http://schemas.microsoft.com/office/powerpoint/2010/main" xmlns="" val="385014047"/>
              </p:ext>
            </p:extLst>
          </p:nvPr>
        </p:nvGraphicFramePr>
        <p:xfrm>
          <a:off x="912812" y="609600"/>
          <a:ext cx="9478241" cy="533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6929494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3727704"/>
            <a:ext cx="767938" cy="767938"/>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37967" y="3727704"/>
            <a:ext cx="768096" cy="7680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xmlns="">
                <a:solidFill>
                  <a:srgbClr val="FFFFFF"/>
                </a:solidFill>
              </a14:hiddenFill>
            </a:ext>
          </a:extLst>
        </p:spPr>
      </p:pic>
      <p:pic>
        <p:nvPicPr>
          <p:cNvPr id="10"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82762" y="3727704"/>
            <a:ext cx="771244" cy="768096"/>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itle 3"/>
          <p:cNvSpPr txBox="1">
            <a:spLocks/>
          </p:cNvSpPr>
          <p:nvPr/>
        </p:nvSpPr>
        <p:spPr>
          <a:xfrm>
            <a:off x="3168332" y="2286000"/>
            <a:ext cx="5852160" cy="1143000"/>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txBody>
          <a:bodyPr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ar-LB" sz="5400" b="1" dirty="0" smtClean="0">
                <a:solidFill>
                  <a:schemeClr val="bg2">
                    <a:lumMod val="50000"/>
                  </a:schemeClr>
                </a:solidFill>
                <a:effectLst>
                  <a:outerShdw blurRad="38100" dist="38100" dir="2700000" algn="tl">
                    <a:srgbClr val="000000">
                      <a:alpha val="43137"/>
                    </a:srgbClr>
                  </a:outerShdw>
                </a:effectLst>
                <a:latin typeface="GE SS Unique Light" pitchFamily="18" charset="-78"/>
                <a:ea typeface="GE SS Unique Light" pitchFamily="18" charset="-78"/>
                <a:cs typeface="GE SS Unique Light" pitchFamily="18" charset="-78"/>
              </a:rPr>
              <a:t>جزاكم الله خيراً</a:t>
            </a:r>
            <a:endParaRPr lang="fr-FR" sz="5400" b="1" dirty="0">
              <a:solidFill>
                <a:schemeClr val="bg2">
                  <a:lumMod val="50000"/>
                </a:schemeClr>
              </a:solidFill>
              <a:effectLst>
                <a:outerShdw blurRad="38100" dist="38100" dir="2700000" algn="tl">
                  <a:srgbClr val="000000">
                    <a:alpha val="43137"/>
                  </a:srgbClr>
                </a:outerShdw>
              </a:effectLst>
              <a:latin typeface="GE SS Unique Light" pitchFamily="18" charset="-78"/>
              <a:ea typeface="GE SS Unique Light" pitchFamily="18" charset="-78"/>
              <a:cs typeface="GE SS Unique Light" pitchFamily="18" charset="-78"/>
            </a:endParaRPr>
          </a:p>
        </p:txBody>
      </p:sp>
      <p:cxnSp>
        <p:nvCxnSpPr>
          <p:cNvPr id="13" name="Straight Connector 12"/>
          <p:cNvCxnSpPr/>
          <p:nvPr/>
        </p:nvCxnSpPr>
        <p:spPr>
          <a:xfrm>
            <a:off x="3168332" y="3429000"/>
            <a:ext cx="5852160" cy="0"/>
          </a:xfrm>
          <a:prstGeom prst="line">
            <a:avLst/>
          </a:prstGeom>
          <a:ln w="38100" cap="rnd" cmpd="sng">
            <a:bevel/>
            <a:head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504189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xmlns="" id="{1511F85B-5967-428B-BE8B-819A79813D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5" name="Picture 24" descr="A person standing on top of a snow covered mountain&#10;&#10;Description generated with very high confidence">
            <a:extLst>
              <a:ext uri="{FF2B5EF4-FFF2-40B4-BE49-F238E27FC236}">
                <a16:creationId xmlns:a16="http://schemas.microsoft.com/office/drawing/2014/main" xmlns="" id="{0461DC49-1338-C24E-A3BB-5919AD12F596}"/>
              </a:ext>
            </a:extLst>
          </p:cNvPr>
          <p:cNvPicPr>
            <a:picLocks noChangeAspect="1"/>
          </p:cNvPicPr>
          <p:nvPr/>
        </p:nvPicPr>
        <p:blipFill rotWithShape="1">
          <a:blip r:embed="rId3" cstate="print">
            <a:grayscl/>
            <a:extLst>
              <a:ext uri="{28A0092B-C50C-407E-A947-70E740481C1C}">
                <a14:useLocalDpi xmlns:a14="http://schemas.microsoft.com/office/drawing/2010/main" xmlns=""/>
              </a:ext>
            </a:extLst>
          </a:blip>
          <a:srcRect/>
          <a:stretch/>
        </p:blipFill>
        <p:spPr>
          <a:xfrm>
            <a:off x="1" y="10"/>
            <a:ext cx="12188824" cy="6859300"/>
          </a:xfrm>
          <a:prstGeom prst="rect">
            <a:avLst/>
          </a:prstGeom>
        </p:spPr>
      </p:pic>
      <p:sp>
        <p:nvSpPr>
          <p:cNvPr id="60" name="Snip Diagonal Corner Rectangle 6">
            <a:extLst>
              <a:ext uri="{FF2B5EF4-FFF2-40B4-BE49-F238E27FC236}">
                <a16:creationId xmlns:a16="http://schemas.microsoft.com/office/drawing/2014/main" xmlns="" id="{28DA8D05-CF65-4382-8BF4-2A08754DB5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87900" cy="6857998"/>
          </a:xfrm>
          <a:prstGeom prst="snip2DiagRect">
            <a:avLst>
              <a:gd name="adj1" fmla="val 0"/>
              <a:gd name="adj2" fmla="val 42414"/>
            </a:avLst>
          </a:prstGeom>
          <a:gradFill>
            <a:gsLst>
              <a:gs pos="2000">
                <a:schemeClr val="dk2">
                  <a:tint val="97000"/>
                  <a:hueMod val="92000"/>
                  <a:satMod val="169000"/>
                  <a:lumMod val="164000"/>
                  <a:alpha val="79000"/>
                </a:schemeClr>
              </a:gs>
              <a:gs pos="100000">
                <a:schemeClr val="dk2">
                  <a:shade val="96000"/>
                  <a:satMod val="120000"/>
                  <a:lumMod val="90000"/>
                  <a:alpha val="88000"/>
                </a:schemeClr>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Title 1">
            <a:extLst>
              <a:ext uri="{FF2B5EF4-FFF2-40B4-BE49-F238E27FC236}">
                <a16:creationId xmlns:a16="http://schemas.microsoft.com/office/drawing/2014/main" xmlns="" id="{A5C93519-6B29-1346-9FCB-0835B80531A4}"/>
              </a:ext>
            </a:extLst>
          </p:cNvPr>
          <p:cNvSpPr>
            <a:spLocks noGrp="1"/>
          </p:cNvSpPr>
          <p:nvPr>
            <p:ph type="ctrTitle"/>
          </p:nvPr>
        </p:nvSpPr>
        <p:spPr>
          <a:xfrm>
            <a:off x="2001052" y="2459682"/>
            <a:ext cx="7313295" cy="2486049"/>
          </a:xfrm>
        </p:spPr>
        <p:txBody>
          <a:bodyPr vert="horz" lIns="91440" tIns="45720" rIns="91440" bIns="45720" rtlCol="0" anchor="b">
            <a:noAutofit/>
          </a:bodyPr>
          <a:lstStyle/>
          <a:p>
            <a:pPr algn="ctr" rtl="1"/>
            <a:r>
              <a:rPr lang="ar-LB" sz="5400" b="1" kern="1200" dirty="0">
                <a:solidFill>
                  <a:srgbClr val="FFFFFF"/>
                </a:solidFill>
                <a:latin typeface="Candara"/>
                <a:cs typeface="Arial"/>
              </a:rPr>
              <a:t>نمذجة ومحاكاة التنمية السكانية في إندونيسيا مع </a:t>
            </a:r>
            <a:r>
              <a:rPr lang="fr-FR" sz="5400" b="1" kern="1200" dirty="0">
                <a:solidFill>
                  <a:srgbClr val="FFFFFF"/>
                </a:solidFill>
                <a:latin typeface="Candara"/>
              </a:rPr>
              <a:t>VENSIM</a:t>
            </a:r>
            <a:endParaRPr lang="en-US" sz="5400" b="1" dirty="0"/>
          </a:p>
        </p:txBody>
      </p:sp>
      <p:sp>
        <p:nvSpPr>
          <p:cNvPr id="4" name="Subtitle 3">
            <a:extLst>
              <a:ext uri="{FF2B5EF4-FFF2-40B4-BE49-F238E27FC236}">
                <a16:creationId xmlns:a16="http://schemas.microsoft.com/office/drawing/2014/main" xmlns="" id="{6E661E49-0788-40C2-A5B6-638ADED71159}"/>
              </a:ext>
            </a:extLst>
          </p:cNvPr>
          <p:cNvSpPr>
            <a:spLocks noGrp="1"/>
          </p:cNvSpPr>
          <p:nvPr>
            <p:ph type="subTitle" idx="1"/>
          </p:nvPr>
        </p:nvSpPr>
        <p:spPr>
          <a:xfrm>
            <a:off x="1217612" y="4970893"/>
            <a:ext cx="9525000" cy="1506107"/>
          </a:xfrm>
        </p:spPr>
        <p:txBody>
          <a:bodyPr>
            <a:normAutofit/>
          </a:bodyPr>
          <a:lstStyle/>
          <a:p>
            <a:pPr algn="ctr">
              <a:lnSpc>
                <a:spcPct val="90000"/>
              </a:lnSpc>
            </a:pPr>
            <a:r>
              <a:rPr lang="en-US" sz="2000" dirty="0">
                <a:solidFill>
                  <a:schemeClr val="tx1"/>
                </a:solidFill>
              </a:rPr>
              <a:t>Prepared by </a:t>
            </a:r>
            <a:r>
              <a:rPr lang="en-US" sz="2000" b="1" dirty="0" err="1" smtClean="0">
                <a:solidFill>
                  <a:schemeClr val="tx1"/>
                </a:solidFill>
              </a:rPr>
              <a:t>Bilal</a:t>
            </a:r>
            <a:r>
              <a:rPr lang="en-US" sz="2000" b="1" dirty="0" smtClean="0">
                <a:solidFill>
                  <a:schemeClr val="tx1"/>
                </a:solidFill>
              </a:rPr>
              <a:t> MOURAD</a:t>
            </a:r>
            <a:endParaRPr lang="ar-SY" sz="2000" b="1" dirty="0" smtClean="0">
              <a:solidFill>
                <a:schemeClr val="tx1"/>
              </a:solidFill>
            </a:endParaRPr>
          </a:p>
          <a:p>
            <a:pPr algn="ctr">
              <a:lnSpc>
                <a:spcPct val="90000"/>
              </a:lnSpc>
            </a:pPr>
            <a:r>
              <a:rPr lang="de-DE" sz="2000" b="1" dirty="0" smtClean="0">
                <a:solidFill>
                  <a:schemeClr val="tx1"/>
                </a:solidFill>
              </a:rPr>
              <a:t>(</a:t>
            </a:r>
            <a:r>
              <a:rPr lang="de-DE" sz="2000" b="1" dirty="0" err="1" smtClean="0">
                <a:solidFill>
                  <a:schemeClr val="tx1"/>
                </a:solidFill>
              </a:rPr>
              <a:t>based</a:t>
            </a:r>
            <a:r>
              <a:rPr lang="de-DE" sz="2000" b="1" dirty="0" smtClean="0">
                <a:solidFill>
                  <a:schemeClr val="tx1"/>
                </a:solidFill>
              </a:rPr>
              <a:t> on a </a:t>
            </a:r>
            <a:r>
              <a:rPr lang="de-DE" sz="2000" b="1" dirty="0" err="1" smtClean="0">
                <a:solidFill>
                  <a:schemeClr val="tx1"/>
                </a:solidFill>
              </a:rPr>
              <a:t>seminary</a:t>
            </a:r>
            <a:r>
              <a:rPr lang="de-DE" sz="2000" b="1" dirty="0" smtClean="0">
                <a:solidFill>
                  <a:schemeClr val="tx1"/>
                </a:solidFill>
              </a:rPr>
              <a:t> </a:t>
            </a:r>
            <a:r>
              <a:rPr lang="de-DE" sz="2000" b="1" dirty="0" err="1" smtClean="0">
                <a:solidFill>
                  <a:schemeClr val="tx1"/>
                </a:solidFill>
              </a:rPr>
              <a:t>work</a:t>
            </a:r>
            <a:r>
              <a:rPr lang="de-DE" sz="2000" b="1" dirty="0" smtClean="0">
                <a:solidFill>
                  <a:schemeClr val="tx1"/>
                </a:solidFill>
              </a:rPr>
              <a:t> „Modellierung und Simulation der Bevölkerungsentwicklung von Indonesien mit VENSIM“ </a:t>
            </a:r>
            <a:r>
              <a:rPr lang="de-DE" sz="2000" b="1" dirty="0" err="1" smtClean="0">
                <a:solidFill>
                  <a:schemeClr val="tx1"/>
                </a:solidFill>
              </a:rPr>
              <a:t>of</a:t>
            </a:r>
            <a:r>
              <a:rPr lang="de-DE" sz="2000" b="1" dirty="0" smtClean="0">
                <a:solidFill>
                  <a:schemeClr val="tx1"/>
                </a:solidFill>
              </a:rPr>
              <a:t> Patrick Thoma, </a:t>
            </a:r>
            <a:r>
              <a:rPr lang="de-DE" sz="2000" b="1" dirty="0" err="1" smtClean="0">
                <a:solidFill>
                  <a:schemeClr val="tx1"/>
                </a:solidFill>
              </a:rPr>
              <a:t>VaEf</a:t>
            </a:r>
            <a:r>
              <a:rPr lang="de-DE" sz="2000" b="1" dirty="0" smtClean="0">
                <a:solidFill>
                  <a:schemeClr val="tx1"/>
                </a:solidFill>
              </a:rPr>
              <a:t>, Karlsruhe/Germany 2000)</a:t>
            </a:r>
            <a:endParaRPr lang="en-US" sz="2800" b="1" dirty="0">
              <a:solidFill>
                <a:schemeClr val="tx1"/>
              </a:solidFill>
            </a:endParaRPr>
          </a:p>
        </p:txBody>
      </p:sp>
      <p:grpSp>
        <p:nvGrpSpPr>
          <p:cNvPr id="62" name="Group 61">
            <a:extLst>
              <a:ext uri="{FF2B5EF4-FFF2-40B4-BE49-F238E27FC236}">
                <a16:creationId xmlns:a16="http://schemas.microsoft.com/office/drawing/2014/main" xmlns="" id="{E0C6252F-9468-4CFE-8A28-0DFE703FB7B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109753" y="9144"/>
            <a:ext cx="6079072" cy="6163733"/>
            <a:chOff x="6108170" y="8467"/>
            <a:chExt cx="6080656" cy="6163733"/>
          </a:xfrm>
        </p:grpSpPr>
        <p:cxnSp>
          <p:nvCxnSpPr>
            <p:cNvPr id="63" name="Straight Connector 62">
              <a:extLst>
                <a:ext uri="{FF2B5EF4-FFF2-40B4-BE49-F238E27FC236}">
                  <a16:creationId xmlns:a16="http://schemas.microsoft.com/office/drawing/2014/main" xmlns="" id="{F873F8F7-6FEE-4BB3-94A3-78B5C2FF1D8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xmlns="" id="{FF5B2264-1E71-4A5B-ABFC-2832FD78EC9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xmlns="" id="{C6E0A76D-9460-46B8-BD58-9E9BF9CEB3F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xmlns="" id="{47E3790F-67C5-42CD-B933-75C6F3250AA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xmlns="" id="{4EF3C2C4-F6BB-4D14-8577-3649162D077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6" descr="A picture containing screenshot&#10;&#10;Description generated with very high confidence">
            <a:extLst>
              <a:ext uri="{FF2B5EF4-FFF2-40B4-BE49-F238E27FC236}">
                <a16:creationId xmlns:a16="http://schemas.microsoft.com/office/drawing/2014/main" xmlns="" id="{A819D11A-27C3-49DC-A282-6E3855F6AD00}"/>
              </a:ext>
            </a:extLst>
          </p:cNvPr>
          <p:cNvPicPr>
            <a:picLocks noChangeAspect="1"/>
          </p:cNvPicPr>
          <p:nvPr/>
        </p:nvPicPr>
        <p:blipFill>
          <a:blip r:embed="rId4" cstate="print"/>
          <a:stretch>
            <a:fillRect/>
          </a:stretch>
        </p:blipFill>
        <p:spPr>
          <a:xfrm>
            <a:off x="-20122" y="-5164"/>
            <a:ext cx="5937448" cy="1297936"/>
          </a:xfrm>
          <a:prstGeom prst="rect">
            <a:avLst/>
          </a:prstGeom>
        </p:spPr>
      </p:pic>
      <p:pic>
        <p:nvPicPr>
          <p:cNvPr id="8" name="Picture 8" descr="A picture containing table, room&#10;&#10;Description generated with very high confidence">
            <a:extLst>
              <a:ext uri="{FF2B5EF4-FFF2-40B4-BE49-F238E27FC236}">
                <a16:creationId xmlns:a16="http://schemas.microsoft.com/office/drawing/2014/main" xmlns="" id="{EA55D72C-C811-4F2B-92D1-2FA7B6A05755}"/>
              </a:ext>
            </a:extLst>
          </p:cNvPr>
          <p:cNvPicPr>
            <a:picLocks noChangeAspect="1"/>
          </p:cNvPicPr>
          <p:nvPr/>
        </p:nvPicPr>
        <p:blipFill>
          <a:blip r:embed="rId5" cstate="print"/>
          <a:stretch>
            <a:fillRect/>
          </a:stretch>
        </p:blipFill>
        <p:spPr>
          <a:xfrm>
            <a:off x="9628795" y="-7189"/>
            <a:ext cx="2561558" cy="1524000"/>
          </a:xfrm>
          <a:prstGeom prst="rect">
            <a:avLst/>
          </a:prstGeom>
        </p:spPr>
      </p:pic>
    </p:spTree>
    <p:extLst>
      <p:ext uri="{BB962C8B-B14F-4D97-AF65-F5344CB8AC3E}">
        <p14:creationId xmlns:p14="http://schemas.microsoft.com/office/powerpoint/2010/main" xmlns="" val="37593768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9" name="Content Placeholder 2"/>
          <p:cNvSpPr>
            <a:spLocks noGrp="1"/>
          </p:cNvSpPr>
          <p:nvPr>
            <p:ph idx="1"/>
          </p:nvPr>
        </p:nvSpPr>
        <p:spPr>
          <a:xfrm>
            <a:off x="227012" y="1446079"/>
            <a:ext cx="11658600" cy="4671136"/>
          </a:xfrm>
        </p:spPr>
        <p:txBody>
          <a:bodyPr>
            <a:noAutofit/>
          </a:bodyPr>
          <a:lstStyle/>
          <a:p>
            <a:pPr algn="r" rtl="1">
              <a:buFont typeface="Wingdings" panose="05000000000000000000" pitchFamily="2" charset="2"/>
              <a:buChar char="§"/>
            </a:pPr>
            <a:r>
              <a:rPr lang="ar-LB" dirty="0">
                <a:solidFill>
                  <a:schemeClr val="tx1"/>
                </a:solidFill>
              </a:rPr>
              <a:t>نشأ هذا العمل من ندوة "تقييم استراتيجيات سياسة الطاقة لإندونيسيا" </a:t>
            </a:r>
            <a:r>
              <a:rPr lang="ar-LB" dirty="0" smtClean="0">
                <a:solidFill>
                  <a:schemeClr val="tx1"/>
                </a:solidFill>
              </a:rPr>
              <a:t>في</a:t>
            </a:r>
            <a:r>
              <a:rPr lang="ar-SY" dirty="0" smtClean="0">
                <a:solidFill>
                  <a:schemeClr val="tx1"/>
                </a:solidFill>
              </a:rPr>
              <a:t> جمعية </a:t>
            </a:r>
            <a:r>
              <a:rPr lang="de-DE" dirty="0" smtClean="0">
                <a:solidFill>
                  <a:schemeClr val="tx1"/>
                </a:solidFill>
              </a:rPr>
              <a:t>VAEF </a:t>
            </a:r>
            <a:r>
              <a:rPr lang="ar-SY" dirty="0" smtClean="0">
                <a:solidFill>
                  <a:schemeClr val="tx1"/>
                </a:solidFill>
              </a:rPr>
              <a:t>و هو الاسم السابق ل</a:t>
            </a:r>
            <a:r>
              <a:rPr lang="de-DE" dirty="0" smtClean="0">
                <a:solidFill>
                  <a:schemeClr val="tx1"/>
                </a:solidFill>
              </a:rPr>
              <a:t>AECENAR</a:t>
            </a:r>
            <a:r>
              <a:rPr lang="ar-SA" dirty="0" smtClean="0">
                <a:solidFill>
                  <a:schemeClr val="tx1"/>
                </a:solidFill>
              </a:rPr>
              <a:t> بالتعاون مع</a:t>
            </a:r>
            <a:r>
              <a:rPr lang="ar-LB" dirty="0" smtClean="0">
                <a:solidFill>
                  <a:schemeClr val="tx1"/>
                </a:solidFill>
              </a:rPr>
              <a:t> </a:t>
            </a:r>
            <a:r>
              <a:rPr lang="ar-LB" dirty="0">
                <a:solidFill>
                  <a:schemeClr val="tx1"/>
                </a:solidFill>
              </a:rPr>
              <a:t>معهد السياسة الاقتصادية والبحوث الاقتصادية في جامعة كارلسروه </a:t>
            </a:r>
            <a:r>
              <a:rPr lang="ar-LB" dirty="0" smtClean="0">
                <a:solidFill>
                  <a:schemeClr val="tx1"/>
                </a:solidFill>
              </a:rPr>
              <a:t>( </a:t>
            </a:r>
            <a:r>
              <a:rPr lang="fr-FR" dirty="0" smtClean="0">
                <a:solidFill>
                  <a:schemeClr val="tx1"/>
                </a:solidFill>
                <a:latin typeface="Adobe Fan Heiti Std B" pitchFamily="34" charset="-128"/>
                <a:ea typeface="Adobe Fan Heiti Std B" pitchFamily="34" charset="-128"/>
              </a:rPr>
              <a:t>TH</a:t>
            </a:r>
            <a:r>
              <a:rPr lang="ar-SA" dirty="0" smtClean="0">
                <a:solidFill>
                  <a:schemeClr val="tx1"/>
                </a:solidFill>
              </a:rPr>
              <a:t>)</a:t>
            </a:r>
            <a:endParaRPr lang="ar-LB" dirty="0" smtClean="0">
              <a:solidFill>
                <a:schemeClr val="tx1"/>
              </a:solidFill>
            </a:endParaRPr>
          </a:p>
          <a:p>
            <a:pPr algn="r" rtl="1">
              <a:buFont typeface="Wingdings" panose="05000000000000000000" pitchFamily="2" charset="2"/>
              <a:buChar char="§"/>
            </a:pPr>
            <a:r>
              <a:rPr lang="ar-LB" dirty="0" smtClean="0">
                <a:solidFill>
                  <a:schemeClr val="tx1"/>
                </a:solidFill>
              </a:rPr>
              <a:t>هدف الندوة </a:t>
            </a:r>
            <a:r>
              <a:rPr lang="ar-LB" dirty="0">
                <a:solidFill>
                  <a:schemeClr val="tx1"/>
                </a:solidFill>
              </a:rPr>
              <a:t>هو إنشاء نموذج "ديناميكيات النظام" الذي يصور صناعة الطاقة في </a:t>
            </a:r>
            <a:r>
              <a:rPr lang="ar-LB" dirty="0" smtClean="0">
                <a:solidFill>
                  <a:schemeClr val="tx1"/>
                </a:solidFill>
              </a:rPr>
              <a:t>إندونيسيا</a:t>
            </a:r>
          </a:p>
          <a:p>
            <a:pPr lvl="1" algn="r" rtl="1">
              <a:buFont typeface="Wingdings" panose="05000000000000000000" pitchFamily="2" charset="2"/>
              <a:buChar char="§"/>
            </a:pPr>
            <a:r>
              <a:rPr lang="ar-LB" dirty="0" smtClean="0">
                <a:solidFill>
                  <a:schemeClr val="tx1"/>
                </a:solidFill>
              </a:rPr>
              <a:t> يمكّن </a:t>
            </a:r>
            <a:r>
              <a:rPr lang="ar-LB" dirty="0">
                <a:solidFill>
                  <a:schemeClr val="tx1"/>
                </a:solidFill>
              </a:rPr>
              <a:t>من تقييم مختلف استراتيجيات سياسة </a:t>
            </a:r>
            <a:r>
              <a:rPr lang="ar-LB" dirty="0" smtClean="0">
                <a:solidFill>
                  <a:schemeClr val="tx1"/>
                </a:solidFill>
              </a:rPr>
              <a:t>الطاقة</a:t>
            </a:r>
          </a:p>
          <a:p>
            <a:pPr lvl="1" algn="r" rtl="1">
              <a:buFont typeface="Wingdings" panose="05000000000000000000" pitchFamily="2" charset="2"/>
              <a:buChar char="§"/>
            </a:pPr>
            <a:r>
              <a:rPr lang="ar-LB" dirty="0" smtClean="0">
                <a:solidFill>
                  <a:schemeClr val="tx1"/>
                </a:solidFill>
              </a:rPr>
              <a:t>إنشاء </a:t>
            </a:r>
            <a:r>
              <a:rPr lang="ar-LB" dirty="0">
                <a:solidFill>
                  <a:schemeClr val="tx1"/>
                </a:solidFill>
              </a:rPr>
              <a:t>نموذج فرعي </a:t>
            </a:r>
            <a:r>
              <a:rPr lang="ar-LB" dirty="0" smtClean="0">
                <a:solidFill>
                  <a:schemeClr val="tx1"/>
                </a:solidFill>
              </a:rPr>
              <a:t>للمحاكاة </a:t>
            </a:r>
          </a:p>
          <a:p>
            <a:pPr algn="r" rtl="1">
              <a:buFont typeface="Wingdings" panose="05000000000000000000" pitchFamily="2" charset="2"/>
              <a:buChar char="§"/>
            </a:pPr>
            <a:r>
              <a:rPr lang="ar-LB" b="1" dirty="0" smtClean="0">
                <a:solidFill>
                  <a:schemeClr val="tx1"/>
                </a:solidFill>
              </a:rPr>
              <a:t>الهدف </a:t>
            </a:r>
            <a:r>
              <a:rPr lang="ar-LB" b="1" dirty="0">
                <a:solidFill>
                  <a:schemeClr val="tx1"/>
                </a:solidFill>
              </a:rPr>
              <a:t>من هذا العمل هو التنمية السكانية كعامل مؤثر أساسي في الطلب على </a:t>
            </a:r>
            <a:r>
              <a:rPr lang="ar-LB" b="1" dirty="0" smtClean="0">
                <a:solidFill>
                  <a:schemeClr val="tx1"/>
                </a:solidFill>
              </a:rPr>
              <a:t>الطاقة</a:t>
            </a:r>
            <a:endParaRPr lang="en-US" b="1" dirty="0">
              <a:solidFill>
                <a:schemeClr val="tx1"/>
              </a:solidFill>
            </a:endParaRPr>
          </a:p>
          <a:p>
            <a:pPr marL="0" indent="0" algn="r" rtl="1">
              <a:buNone/>
            </a:pPr>
            <a:endParaRPr lang="en-US" sz="800" dirty="0" smtClean="0">
              <a:solidFill>
                <a:schemeClr val="tx1"/>
              </a:solidFill>
            </a:endParaRPr>
          </a:p>
          <a:p>
            <a:pPr marL="0" indent="0" algn="r" rtl="1">
              <a:buNone/>
            </a:pPr>
            <a:endParaRPr lang="en-US" sz="800" dirty="0">
              <a:solidFill>
                <a:schemeClr val="tx1"/>
              </a:solidFill>
            </a:endParaRPr>
          </a:p>
          <a:p>
            <a:pPr algn="r" rtl="1">
              <a:buFont typeface="Courier New" panose="02070309020205020404" pitchFamily="49" charset="0"/>
              <a:buChar char="o"/>
            </a:pPr>
            <a:r>
              <a:rPr lang="ar-LB" dirty="0" smtClean="0">
                <a:solidFill>
                  <a:schemeClr val="tx1"/>
                </a:solidFill>
              </a:rPr>
              <a:t>يحتوي الفصل الأول على بعض المعلومات الأساسية عن إندونيسيا ، ومواصفات المشكلة وهدف النموذج</a:t>
            </a:r>
          </a:p>
          <a:p>
            <a:pPr algn="r" rtl="1">
              <a:buFont typeface="Courier New" panose="02070309020205020404" pitchFamily="49" charset="0"/>
              <a:buChar char="o"/>
            </a:pPr>
            <a:r>
              <a:rPr lang="ar-LB" dirty="0" smtClean="0">
                <a:solidFill>
                  <a:schemeClr val="tx1"/>
                </a:solidFill>
              </a:rPr>
              <a:t> يتم وصف إنشاء النموذج في الفصل الثاني ومناقشة التوسع التدريجي للنموذج</a:t>
            </a:r>
          </a:p>
          <a:p>
            <a:pPr algn="r" rtl="1">
              <a:buFont typeface="Courier New" panose="02070309020205020404" pitchFamily="49" charset="0"/>
              <a:buChar char="o"/>
            </a:pPr>
            <a:r>
              <a:rPr lang="ar-LB" dirty="0" smtClean="0">
                <a:solidFill>
                  <a:schemeClr val="tx1"/>
                </a:solidFill>
              </a:rPr>
              <a:t>يعرض الفصل الثالث إجراءات ونتائج محاكاة التطورات السكانية المختلفة</a:t>
            </a:r>
          </a:p>
          <a:p>
            <a:pPr algn="r" rtl="1">
              <a:buFont typeface="Courier New" panose="02070309020205020404" pitchFamily="49" charset="0"/>
              <a:buChar char="o"/>
            </a:pPr>
            <a:r>
              <a:rPr lang="ar-LB" dirty="0" smtClean="0">
                <a:solidFill>
                  <a:schemeClr val="tx1"/>
                </a:solidFill>
              </a:rPr>
              <a:t> الملاحظات الأخيرة في الفصل 4 تلخص النتائج الرئيسية</a:t>
            </a:r>
            <a:endParaRPr lang="en-US" dirty="0" smtClean="0">
              <a:solidFill>
                <a:schemeClr val="tx1"/>
              </a:solidFill>
            </a:endParaRPr>
          </a:p>
        </p:txBody>
      </p:sp>
      <p:sp>
        <p:nvSpPr>
          <p:cNvPr id="11" name="Title 1"/>
          <p:cNvSpPr>
            <a:spLocks noGrp="1"/>
          </p:cNvSpPr>
          <p:nvPr>
            <p:ph type="title"/>
          </p:nvPr>
        </p:nvSpPr>
        <p:spPr>
          <a:xfrm>
            <a:off x="925" y="0"/>
            <a:ext cx="12184726" cy="1143000"/>
          </a:xfrm>
          <a:effectLst>
            <a:outerShdw blurRad="50800" dist="38100" dir="2700000" algn="tl" rotWithShape="0">
              <a:prstClr val="black">
                <a:alpha val="40000"/>
              </a:prstClr>
            </a:outerShdw>
          </a:effectLst>
        </p:spPr>
        <p:txBody>
          <a:bodyPr anchor="b">
            <a:noAutofit/>
          </a:bodyPr>
          <a:lstStyle/>
          <a:p>
            <a:pPr algn="ctr" rtl="1"/>
            <a:r>
              <a:rPr lang="ar-LB" sz="340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نمذجة </a:t>
            </a:r>
            <a:r>
              <a:rPr lang="ar-LB" sz="3400" cap="none" dirty="0">
                <a:ln w="18415" cmpd="sng">
                  <a:solidFill>
                    <a:srgbClr val="FFFFFF"/>
                  </a:solidFill>
                  <a:prstDash val="solid"/>
                </a:ln>
                <a:solidFill>
                  <a:srgbClr val="FFFFFF"/>
                </a:solidFill>
                <a:effectLst>
                  <a:outerShdw blurRad="63500" dir="3600000" algn="tl" rotWithShape="0">
                    <a:srgbClr val="000000">
                      <a:alpha val="70000"/>
                    </a:srgbClr>
                  </a:outerShdw>
                </a:effectLst>
              </a:rPr>
              <a:t>ومحاكاة التنمية السكانية في إندونيسيا مع </a:t>
            </a:r>
            <a:r>
              <a:rPr lang="fr-FR" sz="3400" cap="none" dirty="0">
                <a:ln w="18415" cmpd="sng">
                  <a:solidFill>
                    <a:srgbClr val="FFFFFF"/>
                  </a:solidFill>
                  <a:prstDash val="solid"/>
                </a:ln>
                <a:solidFill>
                  <a:srgbClr val="FFFFFF"/>
                </a:solidFill>
                <a:effectLst>
                  <a:outerShdw blurRad="63500" dir="3600000" algn="tl" rotWithShape="0">
                    <a:srgbClr val="000000">
                      <a:alpha val="70000"/>
                    </a:srgbClr>
                  </a:outerShdw>
                </a:effectLst>
              </a:rPr>
              <a:t>VENSIM</a:t>
            </a:r>
          </a:p>
        </p:txBody>
      </p:sp>
      <p:sp>
        <p:nvSpPr>
          <p:cNvPr id="6" name="Slide Number Placeholder 5"/>
          <p:cNvSpPr>
            <a:spLocks noGrp="1"/>
          </p:cNvSpPr>
          <p:nvPr>
            <p:ph type="sldNum" sz="quarter" idx="12"/>
          </p:nvPr>
        </p:nvSpPr>
        <p:spPr>
          <a:xfrm>
            <a:off x="10896407" y="6114522"/>
            <a:ext cx="1141948" cy="669925"/>
          </a:xfrm>
        </p:spPr>
        <p:txBody>
          <a:bodyPr/>
          <a:lstStyle/>
          <a:p>
            <a:fld id="{D57F1E4F-1CFF-5643-939E-217C01CDF565}" type="slidenum">
              <a:rPr lang="en-US" smtClean="0">
                <a:solidFill>
                  <a:srgbClr val="76DBF4">
                    <a:lumMod val="50000"/>
                  </a:srgbClr>
                </a:solidFill>
              </a:rPr>
              <a:pPr/>
              <a:t>43</a:t>
            </a:fld>
            <a:endParaRPr lang="en-US" dirty="0">
              <a:solidFill>
                <a:srgbClr val="76DBF4">
                  <a:lumMod val="50000"/>
                </a:srgbClr>
              </a:solidFill>
            </a:endParaRPr>
          </a:p>
        </p:txBody>
      </p:sp>
    </p:spTree>
    <p:extLst>
      <p:ext uri="{BB962C8B-B14F-4D97-AF65-F5344CB8AC3E}">
        <p14:creationId xmlns:p14="http://schemas.microsoft.com/office/powerpoint/2010/main" xmlns="" val="9419283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5" name="Title 1"/>
          <p:cNvSpPr txBox="1">
            <a:spLocks/>
          </p:cNvSpPr>
          <p:nvPr/>
        </p:nvSpPr>
        <p:spPr>
          <a:xfrm>
            <a:off x="609284" y="9886"/>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defRPr/>
            </a:pPr>
            <a:r>
              <a:rPr lang="ar-LB" sz="3200" b="1" dirty="0" smtClean="0">
                <a:solidFill>
                  <a:prstClr val="black"/>
                </a:solidFill>
                <a:latin typeface="Candara"/>
              </a:rPr>
              <a:t>المعلومات الأساسية عن إندونيسيا </a:t>
            </a:r>
            <a:endParaRPr lang="fr-FR" sz="3200" b="1" dirty="0">
              <a:solidFill>
                <a:prstClr val="black"/>
              </a:solidFill>
              <a:latin typeface="Candara"/>
            </a:endParaRPr>
          </a:p>
        </p:txBody>
      </p:sp>
      <p:sp>
        <p:nvSpPr>
          <p:cNvPr id="17" name="Content Placeholder 2"/>
          <p:cNvSpPr txBox="1">
            <a:spLocks/>
          </p:cNvSpPr>
          <p:nvPr/>
        </p:nvSpPr>
        <p:spPr>
          <a:xfrm>
            <a:off x="644638" y="4445872"/>
            <a:ext cx="11120954" cy="2057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Arial" panose="020B0604020202020204" pitchFamily="34" charset="0"/>
              <a:buChar char="•"/>
            </a:pPr>
            <a:r>
              <a:rPr lang="ar-LB" sz="2000" dirty="0" smtClean="0">
                <a:solidFill>
                  <a:prstClr val="black"/>
                </a:solidFill>
                <a:latin typeface="Candara"/>
              </a:rPr>
              <a:t>إن </a:t>
            </a:r>
            <a:r>
              <a:rPr lang="ar-LB" sz="2000" dirty="0">
                <a:solidFill>
                  <a:prstClr val="black"/>
                </a:solidFill>
                <a:latin typeface="Candara"/>
              </a:rPr>
              <a:t>تمزيق البلاد والتوسع الإقليمي الكبير يؤدي إلى عدم تناسق كبير في توزيع </a:t>
            </a:r>
            <a:r>
              <a:rPr lang="ar-LB" sz="2000" dirty="0" smtClean="0">
                <a:solidFill>
                  <a:prstClr val="black"/>
                </a:solidFill>
                <a:latin typeface="Candara"/>
              </a:rPr>
              <a:t>السكان</a:t>
            </a:r>
          </a:p>
          <a:p>
            <a:pPr lvl="1" algn="r" rtl="1">
              <a:buClrTx/>
              <a:buFont typeface="Arial" panose="020B0604020202020204" pitchFamily="34" charset="0"/>
              <a:buChar char="•"/>
            </a:pPr>
            <a:r>
              <a:rPr lang="ar-LB" sz="1800" dirty="0" smtClean="0">
                <a:solidFill>
                  <a:prstClr val="black"/>
                </a:solidFill>
                <a:latin typeface="Candara"/>
              </a:rPr>
              <a:t>جافا </a:t>
            </a:r>
            <a:r>
              <a:rPr lang="en-US" sz="1800" dirty="0">
                <a:solidFill>
                  <a:prstClr val="black"/>
                </a:solidFill>
                <a:latin typeface="Candara"/>
              </a:rPr>
              <a:t>Java</a:t>
            </a:r>
            <a:r>
              <a:rPr lang="ar-LB" sz="1800" dirty="0">
                <a:solidFill>
                  <a:prstClr val="black"/>
                </a:solidFill>
                <a:latin typeface="Candara"/>
              </a:rPr>
              <a:t> على سبيل المثال مكتظة بشكل </a:t>
            </a:r>
            <a:r>
              <a:rPr lang="ar-LB" sz="1800" dirty="0" smtClean="0">
                <a:solidFill>
                  <a:prstClr val="black"/>
                </a:solidFill>
                <a:latin typeface="Candara"/>
              </a:rPr>
              <a:t>كبير</a:t>
            </a:r>
          </a:p>
          <a:p>
            <a:pPr lvl="1" algn="r" rtl="1">
              <a:buClrTx/>
              <a:buFont typeface="Arial" panose="020B0604020202020204" pitchFamily="34" charset="0"/>
              <a:buChar char="•"/>
            </a:pPr>
            <a:r>
              <a:rPr lang="ar-LB" sz="1800" dirty="0" smtClean="0">
                <a:solidFill>
                  <a:prstClr val="black"/>
                </a:solidFill>
                <a:latin typeface="Candara"/>
              </a:rPr>
              <a:t> </a:t>
            </a:r>
            <a:r>
              <a:rPr lang="ar-LB" sz="1800" dirty="0">
                <a:solidFill>
                  <a:prstClr val="black"/>
                </a:solidFill>
                <a:latin typeface="Candara"/>
              </a:rPr>
              <a:t>تقريبًا يعيش 60 ٪ من السكان على أقل من 7 ٪ من مساحة </a:t>
            </a:r>
            <a:r>
              <a:rPr lang="ar-LB" sz="1800" dirty="0" smtClean="0">
                <a:solidFill>
                  <a:prstClr val="black"/>
                </a:solidFill>
                <a:latin typeface="Candara"/>
              </a:rPr>
              <a:t>الأرض </a:t>
            </a:r>
          </a:p>
          <a:p>
            <a:pPr lvl="1" algn="r" rtl="1">
              <a:buClrTx/>
              <a:buFont typeface="Arial" panose="020B0604020202020204" pitchFamily="34" charset="0"/>
              <a:buChar char="•"/>
            </a:pPr>
            <a:r>
              <a:rPr lang="ar-LB" sz="1800" dirty="0" smtClean="0">
                <a:solidFill>
                  <a:prstClr val="black"/>
                </a:solidFill>
                <a:latin typeface="Candara"/>
              </a:rPr>
              <a:t>يتراوح </a:t>
            </a:r>
            <a:r>
              <a:rPr lang="ar-LB" sz="1800" dirty="0">
                <a:solidFill>
                  <a:prstClr val="black"/>
                </a:solidFill>
                <a:latin typeface="Candara"/>
              </a:rPr>
              <a:t>نطاق الكثافة السكانية أقل من 10 سكان / كيلومتر مربع في إيريان جايا </a:t>
            </a:r>
            <a:r>
              <a:rPr lang="en-US" sz="1800" dirty="0">
                <a:solidFill>
                  <a:prstClr val="black"/>
                </a:solidFill>
                <a:latin typeface="Candara"/>
              </a:rPr>
              <a:t> Irian Jaya</a:t>
            </a:r>
            <a:r>
              <a:rPr lang="ar-LB" sz="1800" dirty="0">
                <a:solidFill>
                  <a:prstClr val="black"/>
                </a:solidFill>
                <a:latin typeface="Candara"/>
              </a:rPr>
              <a:t> إلى أكثر من 13000 نسمة / كيلومتر مربع في المراكز الحضرية مثل </a:t>
            </a:r>
            <a:r>
              <a:rPr lang="ar-LB" sz="1800" dirty="0" smtClean="0">
                <a:solidFill>
                  <a:prstClr val="black"/>
                </a:solidFill>
                <a:latin typeface="Candara"/>
              </a:rPr>
              <a:t>جاكرتا</a:t>
            </a:r>
          </a:p>
          <a:p>
            <a:pPr algn="r" rtl="1">
              <a:buClrTx/>
              <a:buFont typeface="Arial" panose="020B0604020202020204" pitchFamily="34" charset="0"/>
              <a:buChar char="•"/>
            </a:pPr>
            <a:r>
              <a:rPr lang="ar-LB" sz="2000" dirty="0" smtClean="0">
                <a:solidFill>
                  <a:prstClr val="black"/>
                </a:solidFill>
                <a:latin typeface="Candara"/>
              </a:rPr>
              <a:t>فمن </a:t>
            </a:r>
            <a:r>
              <a:rPr lang="ar-LB" sz="2000" dirty="0">
                <a:solidFill>
                  <a:prstClr val="black"/>
                </a:solidFill>
                <a:latin typeface="Candara"/>
              </a:rPr>
              <a:t>الواضح بالفعل أن النموذج السكاني الهادف يجب أن يسمح برؤية متباينة للمناطق المختلفة</a:t>
            </a:r>
            <a:endParaRPr lang="en-US" sz="2000" dirty="0">
              <a:solidFill>
                <a:prstClr val="black"/>
              </a:solidFill>
              <a:latin typeface="Candara"/>
            </a:endParaRPr>
          </a:p>
          <a:p>
            <a:pPr algn="r" rtl="1">
              <a:buClrTx/>
              <a:buFont typeface="Arial" panose="020B0604020202020204" pitchFamily="34" charset="0"/>
              <a:buChar char="•"/>
            </a:pPr>
            <a:endParaRPr lang="ar-LB" sz="2000" dirty="0" smtClean="0">
              <a:solidFill>
                <a:prstClr val="black"/>
              </a:solidFill>
              <a:latin typeface="Candara"/>
            </a:endParaRPr>
          </a:p>
        </p:txBody>
      </p:sp>
      <p:sp>
        <p:nvSpPr>
          <p:cNvPr id="2" name="Slide Number Placeholder 1"/>
          <p:cNvSpPr>
            <a:spLocks noGrp="1"/>
          </p:cNvSpPr>
          <p:nvPr>
            <p:ph type="sldNum" sz="quarter" idx="12"/>
          </p:nvPr>
        </p:nvSpPr>
        <p:spPr>
          <a:xfrm>
            <a:off x="10912169" y="6082990"/>
            <a:ext cx="1141948" cy="669925"/>
          </a:xfrm>
        </p:spPr>
        <p:txBody>
          <a:bodyPr/>
          <a:lstStyle/>
          <a:p>
            <a:fld id="{D57F1E4F-1CFF-5643-939E-217C01CDF565}" type="slidenum">
              <a:rPr lang="en-US" smtClean="0">
                <a:solidFill>
                  <a:srgbClr val="76DBF4">
                    <a:lumMod val="50000"/>
                  </a:srgbClr>
                </a:solidFill>
              </a:rPr>
              <a:pPr/>
              <a:t>44</a:t>
            </a:fld>
            <a:endParaRPr lang="en-US" dirty="0">
              <a:solidFill>
                <a:srgbClr val="76DBF4">
                  <a:lumMod val="50000"/>
                </a:srgbClr>
              </a:solidFill>
            </a:endParaRPr>
          </a:p>
        </p:txBody>
      </p:sp>
      <p:sp>
        <p:nvSpPr>
          <p:cNvPr id="14" name="Content Placeholder 2"/>
          <p:cNvSpPr txBox="1">
            <a:spLocks/>
          </p:cNvSpPr>
          <p:nvPr/>
        </p:nvSpPr>
        <p:spPr>
          <a:xfrm>
            <a:off x="6604032" y="1508234"/>
            <a:ext cx="5117478" cy="293763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Arial" panose="020B0604020202020204" pitchFamily="34" charset="0"/>
              <a:buChar char="•"/>
              <a:defRPr/>
            </a:pPr>
            <a:r>
              <a:rPr lang="ar-LB" sz="2000" dirty="0" smtClean="0">
                <a:solidFill>
                  <a:prstClr val="black"/>
                </a:solidFill>
                <a:latin typeface="Candara"/>
              </a:rPr>
              <a:t>تبلغ مساحة إندونيسيا حوالي 2 مليون كيلومتر مربع ،</a:t>
            </a:r>
          </a:p>
          <a:p>
            <a:pPr lvl="1" algn="r" rtl="1">
              <a:buClrTx/>
              <a:buFont typeface="Calibri" panose="020F0502020204030204" pitchFamily="34" charset="0"/>
              <a:buChar char="₋"/>
              <a:defRPr/>
            </a:pPr>
            <a:r>
              <a:rPr lang="ar-LB" sz="1800" dirty="0" smtClean="0">
                <a:solidFill>
                  <a:prstClr val="black"/>
                </a:solidFill>
                <a:latin typeface="Candara"/>
              </a:rPr>
              <a:t>هي أكبر دولة في جنوب شرق آسيا من حيث المساحة (المرتبة العالمية 15)</a:t>
            </a:r>
          </a:p>
          <a:p>
            <a:pPr algn="r" rtl="1">
              <a:buClrTx/>
              <a:buFont typeface="Arial" panose="020B0604020202020204" pitchFamily="34" charset="0"/>
              <a:buChar char="•"/>
            </a:pPr>
            <a:r>
              <a:rPr lang="ar-LB" sz="2000" dirty="0" smtClean="0">
                <a:solidFill>
                  <a:prstClr val="black"/>
                </a:solidFill>
                <a:latin typeface="Candara"/>
              </a:rPr>
              <a:t>يبلغ عدد سكانها تقريبًا 200 مليون شخص </a:t>
            </a:r>
          </a:p>
          <a:p>
            <a:pPr lvl="1" algn="r" rtl="1">
              <a:buClrTx/>
              <a:buFont typeface="Calibri" panose="020F0502020204030204" pitchFamily="34" charset="0"/>
              <a:buChar char="₋"/>
              <a:defRPr/>
            </a:pPr>
            <a:r>
              <a:rPr lang="ar-LB" sz="1800" dirty="0" smtClean="0">
                <a:solidFill>
                  <a:prstClr val="black"/>
                </a:solidFill>
                <a:latin typeface="Candara"/>
              </a:rPr>
              <a:t>رابع أكبر دولة في العالم </a:t>
            </a:r>
          </a:p>
          <a:p>
            <a:pPr algn="r" rtl="1">
              <a:buClrTx/>
              <a:buFont typeface="Arial" panose="020B0604020202020204" pitchFamily="34" charset="0"/>
              <a:buChar char="•"/>
            </a:pPr>
            <a:r>
              <a:rPr lang="ar-LB" sz="2000" dirty="0" smtClean="0">
                <a:solidFill>
                  <a:prstClr val="black"/>
                </a:solidFill>
                <a:latin typeface="Candara"/>
              </a:rPr>
              <a:t>تنتشر مساحة الأراضي الإندونيسية على أكثر من 13000 جزيرة ، منها أقل من 1000 جزيرة مأهولة</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115" y="1721831"/>
            <a:ext cx="6458072" cy="25946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11352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4" name="Content Placeholder 2"/>
          <p:cNvSpPr txBox="1">
            <a:spLocks/>
          </p:cNvSpPr>
          <p:nvPr/>
        </p:nvSpPr>
        <p:spPr>
          <a:xfrm>
            <a:off x="1650772" y="1590351"/>
            <a:ext cx="9872633" cy="4962850"/>
          </a:xfrm>
          <a:prstGeom prst="rect">
            <a:avLst/>
          </a:prstGeom>
        </p:spPr>
        <p:txBody>
          <a:bodyPr vert="horz" lIns="91440" tIns="45720" rIns="91440" bIns="45720" rtlCol="0">
            <a:normAutofit fontScale="92500"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defRPr/>
            </a:pPr>
            <a:r>
              <a:rPr lang="ar-LB" b="1" dirty="0" smtClean="0">
                <a:solidFill>
                  <a:prstClr val="black"/>
                </a:solidFill>
                <a:latin typeface="Candara"/>
              </a:rPr>
              <a:t>مشكلة</a:t>
            </a:r>
            <a:endParaRPr lang="en-US" dirty="0" smtClean="0">
              <a:solidFill>
                <a:prstClr val="black"/>
              </a:solidFill>
              <a:latin typeface="Candara"/>
            </a:endParaRPr>
          </a:p>
          <a:p>
            <a:pPr algn="r" rtl="1">
              <a:buClrTx/>
              <a:defRPr/>
            </a:pPr>
            <a:r>
              <a:rPr lang="ar-LB" dirty="0" smtClean="0">
                <a:solidFill>
                  <a:prstClr val="black"/>
                </a:solidFill>
                <a:latin typeface="Candara"/>
              </a:rPr>
              <a:t>يجب أن يسمح النموذج الذي سيتم إنشاؤه ب:</a:t>
            </a:r>
          </a:p>
          <a:p>
            <a:pPr lvl="1" algn="r" rtl="1">
              <a:buClrTx/>
              <a:defRPr/>
            </a:pPr>
            <a:r>
              <a:rPr lang="ar-LB" dirty="0" smtClean="0">
                <a:solidFill>
                  <a:prstClr val="black"/>
                </a:solidFill>
                <a:latin typeface="Candara"/>
              </a:rPr>
              <a:t>توقع طويل المدى للتطور السكاني لمناطق معينة</a:t>
            </a:r>
          </a:p>
          <a:p>
            <a:pPr lvl="1" algn="r" rtl="1">
              <a:buClrTx/>
              <a:defRPr/>
            </a:pPr>
            <a:r>
              <a:rPr lang="ar-LB" dirty="0" smtClean="0">
                <a:solidFill>
                  <a:prstClr val="black"/>
                </a:solidFill>
                <a:latin typeface="Candara"/>
              </a:rPr>
              <a:t>تقديم بيانات حول أنواع الأسر المعيشية</a:t>
            </a:r>
          </a:p>
          <a:p>
            <a:pPr lvl="2" algn="r" rtl="1">
              <a:buClrTx/>
              <a:defRPr/>
            </a:pPr>
            <a:r>
              <a:rPr lang="ar-LB" dirty="0" smtClean="0">
                <a:solidFill>
                  <a:prstClr val="black"/>
                </a:solidFill>
                <a:latin typeface="Candara"/>
              </a:rPr>
              <a:t>الميزات ذات الصلة بالطلب على الطاقة ذات أهمية خاصة</a:t>
            </a:r>
          </a:p>
          <a:p>
            <a:pPr indent="-228600" algn="r" rtl="1">
              <a:buClrTx/>
              <a:defRPr/>
            </a:pPr>
            <a:endParaRPr lang="ar-LB" sz="600" dirty="0" smtClean="0">
              <a:solidFill>
                <a:prstClr val="black"/>
              </a:solidFill>
              <a:latin typeface="Candara"/>
            </a:endParaRPr>
          </a:p>
          <a:p>
            <a:pPr algn="r" rtl="1">
              <a:buClrTx/>
              <a:defRPr/>
            </a:pPr>
            <a:r>
              <a:rPr lang="ar-LB" dirty="0" smtClean="0">
                <a:solidFill>
                  <a:prstClr val="black"/>
                </a:solidFill>
                <a:latin typeface="Candara"/>
              </a:rPr>
              <a:t>تم تحديد عدد وحجم الأسر ودخل الأسرة على النحو</a:t>
            </a:r>
            <a:r>
              <a:rPr lang="ar-LB" dirty="0">
                <a:solidFill>
                  <a:prstClr val="black"/>
                </a:solidFill>
                <a:latin typeface="Candara"/>
              </a:rPr>
              <a:t> </a:t>
            </a:r>
            <a:r>
              <a:rPr lang="ar-LB" dirty="0" smtClean="0">
                <a:solidFill>
                  <a:prstClr val="black"/>
                </a:solidFill>
                <a:latin typeface="Candara"/>
              </a:rPr>
              <a:t>التالي:</a:t>
            </a:r>
          </a:p>
          <a:p>
            <a:pPr lvl="1" algn="r" rtl="1">
              <a:buClrTx/>
              <a:defRPr/>
            </a:pPr>
            <a:r>
              <a:rPr lang="ar-LB" dirty="0" smtClean="0">
                <a:solidFill>
                  <a:prstClr val="black"/>
                </a:solidFill>
                <a:latin typeface="Candara"/>
              </a:rPr>
              <a:t>تحديد الفترة من 1990 إلى 1999 على أنها فترة المعايرة للنموذج</a:t>
            </a:r>
          </a:p>
          <a:p>
            <a:pPr lvl="1" algn="r" rtl="1">
              <a:buClrTx/>
              <a:defRPr/>
            </a:pPr>
            <a:r>
              <a:rPr lang="ar-LB" dirty="0" smtClean="0">
                <a:solidFill>
                  <a:prstClr val="black"/>
                </a:solidFill>
                <a:latin typeface="Candara"/>
              </a:rPr>
              <a:t>يجب أن تكون الفترة المتوقعة تشمل من 2000 إلى 2040 </a:t>
            </a:r>
          </a:p>
          <a:p>
            <a:pPr lvl="1" algn="r" rtl="1">
              <a:buClrTx/>
              <a:defRPr/>
            </a:pPr>
            <a:endParaRPr lang="en-US" dirty="0" smtClean="0">
              <a:solidFill>
                <a:prstClr val="black"/>
              </a:solidFill>
              <a:latin typeface="Candara"/>
            </a:endParaRPr>
          </a:p>
          <a:p>
            <a:pPr algn="r" rtl="1">
              <a:buClrTx/>
              <a:buFont typeface="Wingdings" panose="05000000000000000000" pitchFamily="2" charset="2"/>
              <a:buChar char="§"/>
              <a:defRPr/>
            </a:pPr>
            <a:r>
              <a:rPr lang="ar-LB" b="1" dirty="0" smtClean="0">
                <a:solidFill>
                  <a:prstClr val="black"/>
                </a:solidFill>
                <a:latin typeface="Candara"/>
              </a:rPr>
              <a:t>تحديد الأهداف</a:t>
            </a:r>
            <a:endParaRPr lang="ar-LB" dirty="0" smtClean="0">
              <a:solidFill>
                <a:prstClr val="black"/>
              </a:solidFill>
              <a:latin typeface="Candara"/>
            </a:endParaRPr>
          </a:p>
          <a:p>
            <a:pPr marL="0" indent="0" algn="r" rtl="1">
              <a:buClrTx/>
              <a:buFont typeface="Symbol" pitchFamily="18" charset="2"/>
              <a:buNone/>
              <a:defRPr/>
            </a:pPr>
            <a:r>
              <a:rPr lang="ar-LB" dirty="0" smtClean="0">
                <a:solidFill>
                  <a:prstClr val="black"/>
                </a:solidFill>
                <a:latin typeface="Candara"/>
              </a:rPr>
              <a:t>    الهدف من النموذج هو: </a:t>
            </a:r>
          </a:p>
          <a:p>
            <a:pPr lvl="1" algn="r" rtl="1">
              <a:buClrTx/>
              <a:defRPr/>
            </a:pPr>
            <a:r>
              <a:rPr lang="ar-LB" dirty="0" smtClean="0">
                <a:solidFill>
                  <a:prstClr val="black"/>
                </a:solidFill>
                <a:latin typeface="Candara"/>
              </a:rPr>
              <a:t>تزويد المشاركين في الحلقة الدراسية بالبيانات ذات الصلة بنماذجهم الفرعية حول التنمية السكانية والأسر</a:t>
            </a:r>
          </a:p>
          <a:p>
            <a:pPr lvl="1" algn="r" rtl="1">
              <a:buClrTx/>
              <a:defRPr/>
            </a:pPr>
            <a:r>
              <a:rPr lang="ar-LB" dirty="0" smtClean="0">
                <a:solidFill>
                  <a:prstClr val="black"/>
                </a:solidFill>
                <a:latin typeface="Candara"/>
              </a:rPr>
              <a:t>الاندماج في النموذج العام موضوع ورقة دراسية منفصلة</a:t>
            </a:r>
            <a:endParaRPr lang="en-US" dirty="0" smtClean="0">
              <a:solidFill>
                <a:prstClr val="black"/>
              </a:solidFill>
              <a:latin typeface="Candara"/>
            </a:endParaRPr>
          </a:p>
          <a:p>
            <a:pPr algn="r" rtl="1">
              <a:buClrTx/>
              <a:defRPr/>
            </a:pPr>
            <a:endParaRPr lang="fr-FR" dirty="0">
              <a:solidFill>
                <a:prstClr val="black"/>
              </a:solidFill>
              <a:latin typeface="Candara"/>
            </a:endParaRPr>
          </a:p>
        </p:txBody>
      </p:sp>
      <p:sp>
        <p:nvSpPr>
          <p:cNvPr id="5" name="Title 1"/>
          <p:cNvSpPr txBox="1">
            <a:spLocks/>
          </p:cNvSpPr>
          <p:nvPr/>
        </p:nvSpPr>
        <p:spPr>
          <a:xfrm>
            <a:off x="609284" y="21046"/>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defRPr/>
            </a:pPr>
            <a:r>
              <a:rPr lang="ar-LB" sz="3200" b="1" dirty="0" smtClean="0">
                <a:solidFill>
                  <a:prstClr val="black"/>
                </a:solidFill>
                <a:latin typeface="Candara"/>
              </a:rPr>
              <a:t>مواصفات المشكلة وهدف النموذج</a:t>
            </a:r>
            <a:endParaRPr lang="fr-FR" sz="3200" b="1" dirty="0">
              <a:solidFill>
                <a:prstClr val="black"/>
              </a:solidFill>
              <a:latin typeface="Candara"/>
            </a:endParaRPr>
          </a:p>
        </p:txBody>
      </p:sp>
      <p:sp>
        <p:nvSpPr>
          <p:cNvPr id="2" name="Slide Number Placeholder 1"/>
          <p:cNvSpPr>
            <a:spLocks noGrp="1"/>
          </p:cNvSpPr>
          <p:nvPr>
            <p:ph type="sldNum" sz="quarter" idx="12"/>
          </p:nvPr>
        </p:nvSpPr>
        <p:spPr>
          <a:xfrm>
            <a:off x="10896407" y="6051458"/>
            <a:ext cx="1141948" cy="669925"/>
          </a:xfrm>
        </p:spPr>
        <p:txBody>
          <a:bodyPr/>
          <a:lstStyle/>
          <a:p>
            <a:fld id="{D57F1E4F-1CFF-5643-939E-217C01CDF565}" type="slidenum">
              <a:rPr lang="en-US" smtClean="0">
                <a:solidFill>
                  <a:srgbClr val="76DBF4">
                    <a:lumMod val="50000"/>
                  </a:srgbClr>
                </a:solidFill>
              </a:rPr>
              <a:pPr/>
              <a:t>45</a:t>
            </a:fld>
            <a:endParaRPr lang="en-US" dirty="0">
              <a:solidFill>
                <a:srgbClr val="76DBF4">
                  <a:lumMod val="50000"/>
                </a:srgbClr>
              </a:solidFill>
            </a:endParaRPr>
          </a:p>
        </p:txBody>
      </p:sp>
    </p:spTree>
    <p:extLst>
      <p:ext uri="{BB962C8B-B14F-4D97-AF65-F5344CB8AC3E}">
        <p14:creationId xmlns:p14="http://schemas.microsoft.com/office/powerpoint/2010/main" xmlns="" val="18515950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4" name="Content Placeholder 2"/>
          <p:cNvSpPr txBox="1">
            <a:spLocks/>
          </p:cNvSpPr>
          <p:nvPr/>
        </p:nvSpPr>
        <p:spPr>
          <a:xfrm>
            <a:off x="1550557" y="1732950"/>
            <a:ext cx="9872633" cy="3958406"/>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defRPr/>
            </a:pPr>
            <a:r>
              <a:rPr lang="ar-LB" sz="2200" dirty="0" smtClean="0">
                <a:solidFill>
                  <a:prstClr val="black"/>
                </a:solidFill>
                <a:latin typeface="Candara"/>
              </a:rPr>
              <a:t>الإنترنت</a:t>
            </a:r>
          </a:p>
          <a:p>
            <a:pPr algn="r" rtl="1">
              <a:buClrTx/>
              <a:defRPr/>
            </a:pPr>
            <a:r>
              <a:rPr lang="ar-LB" sz="2200" dirty="0" smtClean="0">
                <a:solidFill>
                  <a:prstClr val="black"/>
                </a:solidFill>
                <a:latin typeface="Candara"/>
              </a:rPr>
              <a:t>المكتب الإحصائي لجمهورية إندونيسيا </a:t>
            </a:r>
          </a:p>
          <a:p>
            <a:pPr algn="r" rtl="1">
              <a:buClrTx/>
              <a:defRPr/>
            </a:pPr>
            <a:r>
              <a:rPr lang="ar-LB" sz="2200" dirty="0" smtClean="0">
                <a:solidFill>
                  <a:prstClr val="black"/>
                </a:solidFill>
                <a:latin typeface="Candara"/>
              </a:rPr>
              <a:t>العديد من المنظمات الدولية مثل الأمم المتحدة أو البنك الدولي بيانات ديموغرافية</a:t>
            </a:r>
          </a:p>
          <a:p>
            <a:pPr algn="r" rtl="1">
              <a:buClrTx/>
              <a:defRPr/>
            </a:pPr>
            <a:r>
              <a:rPr lang="ar-LB" sz="2200" dirty="0" smtClean="0">
                <a:solidFill>
                  <a:prstClr val="black"/>
                </a:solidFill>
                <a:latin typeface="Candara"/>
              </a:rPr>
              <a:t>تم جمع البيانات المتاحة من خلال الحولية الإحصائية للدول الأجنبية من مكتب الإحصاء الفيدرالي وتقارير التنمية العالمية للبنك الدولي المضافة</a:t>
            </a:r>
          </a:p>
          <a:p>
            <a:pPr algn="r" rtl="1">
              <a:buClrTx/>
              <a:defRPr/>
            </a:pPr>
            <a:r>
              <a:rPr lang="ar-LB" sz="2200" dirty="0" smtClean="0">
                <a:solidFill>
                  <a:prstClr val="black"/>
                </a:solidFill>
                <a:latin typeface="Candara"/>
              </a:rPr>
              <a:t>يتم جدولة أهم البيانات المستخدمة في النموذج في الملحق</a:t>
            </a:r>
            <a:endParaRPr lang="en-US" sz="2200" dirty="0" smtClean="0">
              <a:solidFill>
                <a:prstClr val="black"/>
              </a:solidFill>
              <a:latin typeface="Candara"/>
            </a:endParaRPr>
          </a:p>
          <a:p>
            <a:pPr algn="r" rtl="1">
              <a:buClrTx/>
              <a:defRPr/>
            </a:pPr>
            <a:r>
              <a:rPr lang="ar-LB" sz="2200" dirty="0" smtClean="0">
                <a:solidFill>
                  <a:prstClr val="black"/>
                </a:solidFill>
                <a:latin typeface="Candara"/>
              </a:rPr>
              <a:t>إذا تعذر الحصول على البيانات ذات الصلة ، تم عمل افتراضات </a:t>
            </a:r>
          </a:p>
          <a:p>
            <a:pPr algn="r" rtl="1">
              <a:buClrTx/>
              <a:defRPr/>
            </a:pPr>
            <a:r>
              <a:rPr lang="ar-LB" sz="2200" dirty="0" smtClean="0">
                <a:solidFill>
                  <a:prstClr val="black"/>
                </a:solidFill>
                <a:latin typeface="Candara"/>
              </a:rPr>
              <a:t>جرت محاولة لاستخدام التنبؤات الدولية للتطوير المستقبلي للمتغيرات الخارجية</a:t>
            </a:r>
          </a:p>
          <a:p>
            <a:pPr lvl="1" algn="r" rtl="1">
              <a:buClrTx/>
              <a:defRPr/>
            </a:pPr>
            <a:r>
              <a:rPr lang="ar-LB" sz="2000" dirty="0" smtClean="0">
                <a:solidFill>
                  <a:prstClr val="black"/>
                </a:solidFill>
                <a:latin typeface="Candara"/>
              </a:rPr>
              <a:t>المكتب الأمريكي مثلاً ، يوفر التعداد قاعدة بيانات تحتوي على مؤشرات متوقعة للتنمية السكانية حتى عام 2050 لمعظم البلدان</a:t>
            </a:r>
            <a:endParaRPr lang="en-US" sz="2000" dirty="0" smtClean="0">
              <a:solidFill>
                <a:prstClr val="black"/>
              </a:solidFill>
              <a:latin typeface="Candara"/>
            </a:endParaRPr>
          </a:p>
          <a:p>
            <a:pPr algn="r" rtl="1">
              <a:buClrTx/>
              <a:defRPr/>
            </a:pPr>
            <a:endParaRPr lang="fr-FR" sz="2200" dirty="0">
              <a:solidFill>
                <a:prstClr val="black"/>
              </a:solidFill>
              <a:latin typeface="Candara"/>
            </a:endParaRPr>
          </a:p>
        </p:txBody>
      </p:sp>
      <p:sp>
        <p:nvSpPr>
          <p:cNvPr id="5" name="Title 1"/>
          <p:cNvSpPr txBox="1">
            <a:spLocks/>
          </p:cNvSpPr>
          <p:nvPr/>
        </p:nvSpPr>
        <p:spPr>
          <a:xfrm>
            <a:off x="609284" y="11848"/>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defRPr/>
            </a:pPr>
            <a:r>
              <a:rPr lang="ar-LB" sz="3200" b="1" dirty="0" smtClean="0">
                <a:solidFill>
                  <a:prstClr val="black"/>
                </a:solidFill>
                <a:latin typeface="Candara"/>
              </a:rPr>
              <a:t>الحصول على البيانات</a:t>
            </a:r>
            <a:endParaRPr lang="fr-FR" sz="3200" b="1" dirty="0">
              <a:solidFill>
                <a:prstClr val="black"/>
              </a:solidFill>
              <a:latin typeface="Candara"/>
            </a:endParaRPr>
          </a:p>
        </p:txBody>
      </p:sp>
      <p:sp>
        <p:nvSpPr>
          <p:cNvPr id="2" name="Slide Number Placeholder 1"/>
          <p:cNvSpPr>
            <a:spLocks noGrp="1"/>
          </p:cNvSpPr>
          <p:nvPr>
            <p:ph type="sldNum" sz="quarter" idx="12"/>
          </p:nvPr>
        </p:nvSpPr>
        <p:spPr>
          <a:xfrm>
            <a:off x="10896407" y="6098756"/>
            <a:ext cx="1141948" cy="669925"/>
          </a:xfrm>
        </p:spPr>
        <p:txBody>
          <a:bodyPr/>
          <a:lstStyle/>
          <a:p>
            <a:fld id="{D57F1E4F-1CFF-5643-939E-217C01CDF565}" type="slidenum">
              <a:rPr lang="en-US" smtClean="0">
                <a:solidFill>
                  <a:srgbClr val="76DBF4">
                    <a:lumMod val="50000"/>
                  </a:srgbClr>
                </a:solidFill>
              </a:rPr>
              <a:pPr/>
              <a:t>46</a:t>
            </a:fld>
            <a:endParaRPr lang="en-US" dirty="0">
              <a:solidFill>
                <a:srgbClr val="76DBF4">
                  <a:lumMod val="50000"/>
                </a:srgbClr>
              </a:solidFill>
            </a:endParaRPr>
          </a:p>
        </p:txBody>
      </p:sp>
    </p:spTree>
    <p:extLst>
      <p:ext uri="{BB962C8B-B14F-4D97-AF65-F5344CB8AC3E}">
        <p14:creationId xmlns:p14="http://schemas.microsoft.com/office/powerpoint/2010/main" xmlns="" val="367503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96407" y="6067224"/>
            <a:ext cx="1141948" cy="669925"/>
          </a:xfrm>
        </p:spPr>
        <p:txBody>
          <a:bodyPr/>
          <a:lstStyle/>
          <a:p>
            <a:fld id="{D57F1E4F-1CFF-5643-939E-217C01CDF565}" type="slidenum">
              <a:rPr lang="en-US" smtClean="0">
                <a:solidFill>
                  <a:srgbClr val="76DBF4">
                    <a:lumMod val="50000"/>
                  </a:srgbClr>
                </a:solidFill>
              </a:rPr>
              <a:pPr/>
              <a:t>47</a:t>
            </a:fld>
            <a:endParaRPr lang="en-US" dirty="0">
              <a:solidFill>
                <a:srgbClr val="76DBF4">
                  <a:lumMod val="50000"/>
                </a:srgbClr>
              </a:solidFill>
            </a:endParaRPr>
          </a:p>
        </p:txBody>
      </p:sp>
      <p:sp>
        <p:nvSpPr>
          <p:cNvPr id="5" name="Content Placeholder 2"/>
          <p:cNvSpPr txBox="1">
            <a:spLocks/>
          </p:cNvSpPr>
          <p:nvPr/>
        </p:nvSpPr>
        <p:spPr>
          <a:xfrm>
            <a:off x="540116" y="1600190"/>
            <a:ext cx="11289915" cy="2057399"/>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400050" indent="-342900" algn="r" rtl="1">
              <a:buClrTx/>
              <a:buFont typeface="Wingdings" panose="05000000000000000000" pitchFamily="2" charset="2"/>
              <a:buChar char="§"/>
              <a:defRPr/>
            </a:pPr>
            <a:r>
              <a:rPr lang="ar-SA" sz="2200" b="1" dirty="0" smtClean="0">
                <a:solidFill>
                  <a:prstClr val="black"/>
                </a:solidFill>
                <a:latin typeface="Candara"/>
              </a:rPr>
              <a:t>نموذج الفوج للتنمية السكانية</a:t>
            </a:r>
            <a:endParaRPr lang="en-US" sz="2200" b="1" dirty="0" smtClean="0">
              <a:solidFill>
                <a:prstClr val="black"/>
              </a:solidFill>
              <a:latin typeface="Candara"/>
            </a:endParaRPr>
          </a:p>
          <a:p>
            <a:pPr marL="0" indent="0" algn="r" rtl="1">
              <a:buClrTx/>
              <a:buFont typeface="Symbol" pitchFamily="18" charset="2"/>
              <a:buNone/>
              <a:defRPr/>
            </a:pPr>
            <a:r>
              <a:rPr lang="ar-SA" sz="2200" dirty="0" smtClean="0">
                <a:solidFill>
                  <a:prstClr val="black"/>
                </a:solidFill>
                <a:latin typeface="Candara"/>
              </a:rPr>
              <a:t>من السمات المميزة لتطور السكان</a:t>
            </a:r>
            <a:r>
              <a:rPr lang="ar-LB" sz="2200" dirty="0" smtClean="0">
                <a:solidFill>
                  <a:prstClr val="black"/>
                </a:solidFill>
                <a:latin typeface="Candara"/>
              </a:rPr>
              <a:t>:</a:t>
            </a:r>
            <a:r>
              <a:rPr lang="ar-SA" sz="2200" dirty="0" smtClean="0">
                <a:solidFill>
                  <a:prstClr val="black"/>
                </a:solidFill>
                <a:latin typeface="Candara"/>
              </a:rPr>
              <a:t> </a:t>
            </a:r>
            <a:endParaRPr lang="ar-LB" sz="2200" dirty="0" smtClean="0">
              <a:solidFill>
                <a:prstClr val="black"/>
              </a:solidFill>
              <a:latin typeface="Candara"/>
            </a:endParaRPr>
          </a:p>
          <a:p>
            <a:pPr lvl="1" algn="r" rtl="1">
              <a:buClrTx/>
              <a:defRPr/>
            </a:pPr>
            <a:r>
              <a:rPr lang="ar-SA" sz="2000" dirty="0" smtClean="0">
                <a:solidFill>
                  <a:prstClr val="black"/>
                </a:solidFill>
                <a:latin typeface="Candara"/>
              </a:rPr>
              <a:t>عدد الولادات السنوية وعدد الوفيات</a:t>
            </a:r>
            <a:endParaRPr lang="ar-LB" sz="2000" dirty="0" smtClean="0">
              <a:solidFill>
                <a:prstClr val="black"/>
              </a:solidFill>
              <a:latin typeface="Candara"/>
            </a:endParaRPr>
          </a:p>
          <a:p>
            <a:pPr lvl="2" algn="r" rtl="1">
              <a:buClrTx/>
              <a:defRPr/>
            </a:pPr>
            <a:r>
              <a:rPr lang="ar-SA" sz="1800" dirty="0" smtClean="0">
                <a:solidFill>
                  <a:prstClr val="black"/>
                </a:solidFill>
                <a:latin typeface="Candara"/>
              </a:rPr>
              <a:t>يعتمد معدل </a:t>
            </a:r>
            <a:r>
              <a:rPr lang="ar-SA" sz="1800" dirty="0">
                <a:solidFill>
                  <a:prstClr val="black"/>
                </a:solidFill>
                <a:latin typeface="Candara"/>
              </a:rPr>
              <a:t>الولادات </a:t>
            </a:r>
            <a:r>
              <a:rPr lang="ar-SA" sz="1800" dirty="0" smtClean="0">
                <a:solidFill>
                  <a:prstClr val="black"/>
                </a:solidFill>
                <a:latin typeface="Candara"/>
              </a:rPr>
              <a:t>السنوي على خصوبة النساء حسب العمر وعدد النساء في سن الإنجاب</a:t>
            </a:r>
            <a:endParaRPr lang="ar-LB" sz="1800" dirty="0" smtClean="0">
              <a:solidFill>
                <a:prstClr val="black"/>
              </a:solidFill>
              <a:latin typeface="Candara"/>
            </a:endParaRPr>
          </a:p>
          <a:p>
            <a:pPr lvl="2" algn="r" rtl="1">
              <a:buClrTx/>
              <a:defRPr/>
            </a:pPr>
            <a:r>
              <a:rPr lang="ar-SA" sz="1800" dirty="0" smtClean="0">
                <a:solidFill>
                  <a:prstClr val="black"/>
                </a:solidFill>
                <a:latin typeface="Candara"/>
              </a:rPr>
              <a:t>يعتمد معدل الوفيات أيضًا على العمر </a:t>
            </a:r>
            <a:endParaRPr lang="ar-LB" sz="1800" dirty="0" smtClean="0">
              <a:solidFill>
                <a:prstClr val="black"/>
              </a:solidFill>
              <a:latin typeface="Candara"/>
            </a:endParaRPr>
          </a:p>
          <a:p>
            <a:pPr marL="0" indent="0" algn="r" rtl="1">
              <a:buClrTx/>
              <a:buFont typeface="Symbol" pitchFamily="18" charset="2"/>
              <a:buNone/>
              <a:defRPr/>
            </a:pPr>
            <a:endParaRPr lang="en-US" sz="2000" dirty="0">
              <a:solidFill>
                <a:prstClr val="black"/>
              </a:solidFill>
              <a:latin typeface="Candara"/>
            </a:endParaRPr>
          </a:p>
        </p:txBody>
      </p:sp>
      <p:sp>
        <p:nvSpPr>
          <p:cNvPr id="6" name="Title 1"/>
          <p:cNvSpPr txBox="1">
            <a:spLocks/>
          </p:cNvSpPr>
          <p:nvPr/>
        </p:nvSpPr>
        <p:spPr>
          <a:xfrm>
            <a:off x="609284" y="21046"/>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ar-LB" sz="3200" b="1" dirty="0" smtClean="0">
                <a:solidFill>
                  <a:prstClr val="black"/>
                </a:solidFill>
                <a:latin typeface="Candara"/>
              </a:rPr>
              <a:t>ال</a:t>
            </a:r>
            <a:r>
              <a:rPr lang="ar-SA" sz="3200" b="1" dirty="0" smtClean="0">
                <a:solidFill>
                  <a:prstClr val="black"/>
                </a:solidFill>
                <a:latin typeface="Candara"/>
              </a:rPr>
              <a:t>نمذجة</a:t>
            </a:r>
            <a:r>
              <a:rPr lang="ar-LB" sz="3100" b="1" dirty="0" smtClean="0">
                <a:solidFill>
                  <a:prstClr val="black"/>
                </a:solidFill>
                <a:latin typeface="Candara"/>
              </a:rPr>
              <a:t> _ </a:t>
            </a:r>
            <a:r>
              <a:rPr lang="ar-SA" sz="2800" b="1" dirty="0" smtClean="0">
                <a:solidFill>
                  <a:prstClr val="black"/>
                </a:solidFill>
                <a:latin typeface="Candara"/>
              </a:rPr>
              <a:t>إنشاء نموذج أساسي بسيط</a:t>
            </a:r>
            <a:r>
              <a:rPr lang="ar-LB" sz="2800" b="1" dirty="0" smtClean="0">
                <a:solidFill>
                  <a:prstClr val="black"/>
                </a:solidFill>
                <a:latin typeface="Candara"/>
              </a:rPr>
              <a:t> </a:t>
            </a:r>
            <a:endParaRPr lang="fr-FR" dirty="0">
              <a:solidFill>
                <a:prstClr val="black"/>
              </a:solidFill>
              <a:latin typeface="Candara"/>
            </a:endParaRPr>
          </a:p>
        </p:txBody>
      </p:sp>
      <p:grpSp>
        <p:nvGrpSpPr>
          <p:cNvPr id="22" name="Group 21"/>
          <p:cNvGrpSpPr/>
          <p:nvPr/>
        </p:nvGrpSpPr>
        <p:grpSpPr>
          <a:xfrm>
            <a:off x="786217" y="1880356"/>
            <a:ext cx="6092826" cy="808255"/>
            <a:chOff x="786420" y="1880353"/>
            <a:chExt cx="6094413" cy="808255"/>
          </a:xfrm>
        </p:grpSpPr>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6420" y="1914991"/>
              <a:ext cx="6094413" cy="7736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xtBox 10"/>
            <p:cNvSpPr txBox="1"/>
            <p:nvPr/>
          </p:nvSpPr>
          <p:spPr>
            <a:xfrm>
              <a:off x="1083831" y="1913012"/>
              <a:ext cx="1220249" cy="369332"/>
            </a:xfrm>
            <a:prstGeom prst="rect">
              <a:avLst/>
            </a:prstGeom>
            <a:solidFill>
              <a:sysClr val="window" lastClr="FFFFFF"/>
            </a:solidFill>
            <a:ln w="15875" cap="flat" cmpd="sng" algn="ctr">
              <a:solidFill>
                <a:sysClr val="window" lastClr="FFFFFF"/>
              </a:solidFill>
              <a:prstDash val="solid"/>
            </a:ln>
            <a:effectLst/>
          </p:spPr>
          <p:txBody>
            <a:bodyPr wrap="square" rtlCol="0">
              <a:spAutoFit/>
            </a:bodyPr>
            <a:lstStyle/>
            <a:p>
              <a:pPr algn="ctr">
                <a:defRPr/>
              </a:pPr>
              <a:r>
                <a:rPr lang="ar-LB" b="1" kern="0" dirty="0" smtClean="0">
                  <a:solidFill>
                    <a:prstClr val="black"/>
                  </a:solidFill>
                  <a:latin typeface="Courier New" panose="02070309020205020404" pitchFamily="49" charset="0"/>
                  <a:cs typeface="Courier New" panose="02070309020205020404" pitchFamily="49" charset="0"/>
                </a:rPr>
                <a:t>الولادة</a:t>
              </a:r>
              <a:endParaRPr lang="fr-FR" b="1" kern="0" dirty="0" smtClean="0">
                <a:solidFill>
                  <a:prstClr val="black"/>
                </a:solidFill>
                <a:latin typeface="Courier New" panose="02070309020205020404" pitchFamily="49" charset="0"/>
                <a:cs typeface="Courier New" panose="02070309020205020404" pitchFamily="49" charset="0"/>
              </a:endParaRPr>
            </a:p>
          </p:txBody>
        </p:sp>
        <p:sp>
          <p:nvSpPr>
            <p:cNvPr id="12" name="TextBox 11"/>
            <p:cNvSpPr txBox="1"/>
            <p:nvPr/>
          </p:nvSpPr>
          <p:spPr>
            <a:xfrm>
              <a:off x="3021038" y="1880353"/>
              <a:ext cx="1422030" cy="400110"/>
            </a:xfrm>
            <a:prstGeom prst="rect">
              <a:avLst/>
            </a:prstGeom>
            <a:solidFill>
              <a:sysClr val="window" lastClr="FFFFFF"/>
            </a:solidFill>
            <a:ln w="15875" cap="flat" cmpd="sng" algn="ctr">
              <a:solidFill>
                <a:sysClr val="window" lastClr="FFFFFF"/>
              </a:solidFill>
              <a:prstDash val="solid"/>
            </a:ln>
            <a:effectLst/>
          </p:spPr>
          <p:txBody>
            <a:bodyPr wrap="square" rtlCol="0">
              <a:spAutoFit/>
            </a:bodyPr>
            <a:lstStyle/>
            <a:p>
              <a:pPr algn="ctr">
                <a:defRPr/>
              </a:pPr>
              <a:r>
                <a:rPr lang="ar-LB" sz="2000" b="1" kern="0" dirty="0" smtClean="0">
                  <a:solidFill>
                    <a:prstClr val="black"/>
                  </a:solidFill>
                  <a:latin typeface="Courier New" panose="02070309020205020404" pitchFamily="49" charset="0"/>
                  <a:cs typeface="Courier New" panose="02070309020205020404" pitchFamily="49" charset="0"/>
                </a:rPr>
                <a:t>السكان</a:t>
              </a:r>
              <a:endParaRPr lang="fr-FR" sz="2000" b="1" kern="0" dirty="0" smtClean="0">
                <a:solidFill>
                  <a:prstClr val="black"/>
                </a:solidFill>
                <a:latin typeface="Courier New" panose="02070309020205020404" pitchFamily="49" charset="0"/>
                <a:cs typeface="Courier New" panose="02070309020205020404" pitchFamily="49" charset="0"/>
              </a:endParaRPr>
            </a:p>
          </p:txBody>
        </p:sp>
        <p:sp>
          <p:nvSpPr>
            <p:cNvPr id="13" name="TextBox 12"/>
            <p:cNvSpPr txBox="1"/>
            <p:nvPr/>
          </p:nvSpPr>
          <p:spPr>
            <a:xfrm>
              <a:off x="5255656" y="1899541"/>
              <a:ext cx="1320456" cy="400110"/>
            </a:xfrm>
            <a:prstGeom prst="rect">
              <a:avLst/>
            </a:prstGeom>
            <a:solidFill>
              <a:sysClr val="window" lastClr="FFFFFF"/>
            </a:solidFill>
            <a:ln w="15875" cap="flat" cmpd="sng" algn="ctr">
              <a:solidFill>
                <a:sysClr val="window" lastClr="FFFFFF"/>
              </a:solidFill>
              <a:prstDash val="solid"/>
            </a:ln>
            <a:effectLst/>
          </p:spPr>
          <p:txBody>
            <a:bodyPr wrap="square" rtlCol="0">
              <a:spAutoFit/>
            </a:bodyPr>
            <a:lstStyle/>
            <a:p>
              <a:pPr algn="ctr">
                <a:defRPr/>
              </a:pPr>
              <a:r>
                <a:rPr lang="ar-LB" sz="2000" b="1" kern="0" dirty="0" smtClean="0">
                  <a:solidFill>
                    <a:prstClr val="black"/>
                  </a:solidFill>
                  <a:latin typeface="Courier New" panose="02070309020205020404" pitchFamily="49" charset="0"/>
                  <a:cs typeface="Courier New" panose="02070309020205020404" pitchFamily="49" charset="0"/>
                </a:rPr>
                <a:t>الوفيات</a:t>
              </a:r>
              <a:endParaRPr lang="fr-FR" sz="2000" b="1" kern="0" dirty="0" smtClean="0">
                <a:solidFill>
                  <a:prstClr val="black"/>
                </a:solidFill>
                <a:latin typeface="Courier New" panose="02070309020205020404" pitchFamily="49" charset="0"/>
                <a:cs typeface="Courier New" panose="02070309020205020404" pitchFamily="49" charset="0"/>
              </a:endParaRPr>
            </a:p>
          </p:txBody>
        </p:sp>
      </p:grpSp>
      <p:grpSp>
        <p:nvGrpSpPr>
          <p:cNvPr id="21" name="Group 20"/>
          <p:cNvGrpSpPr/>
          <p:nvPr/>
        </p:nvGrpSpPr>
        <p:grpSpPr>
          <a:xfrm>
            <a:off x="309093" y="3297174"/>
            <a:ext cx="5494113" cy="3161861"/>
            <a:chOff x="145398" y="3310820"/>
            <a:chExt cx="5495544" cy="3161861"/>
          </a:xfrm>
        </p:grpSpPr>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5398" y="3310820"/>
              <a:ext cx="5495544" cy="31618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TextBox 13"/>
            <p:cNvSpPr txBox="1"/>
            <p:nvPr/>
          </p:nvSpPr>
          <p:spPr>
            <a:xfrm>
              <a:off x="309292" y="3314734"/>
              <a:ext cx="1193231" cy="400110"/>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algn="ctr">
                <a:defRPr/>
              </a:pPr>
              <a:r>
                <a:rPr lang="ar-LB" sz="2000" b="1" kern="0" dirty="0" smtClean="0">
                  <a:solidFill>
                    <a:prstClr val="black"/>
                  </a:solidFill>
                  <a:latin typeface="Courier New" panose="02070309020205020404" pitchFamily="49" charset="0"/>
                  <a:cs typeface="Courier New" panose="02070309020205020404" pitchFamily="49" charset="0"/>
                </a:rPr>
                <a:t>الولادة</a:t>
              </a:r>
              <a:endParaRPr lang="fr-FR" sz="2800" b="1" kern="0" dirty="0" smtClean="0">
                <a:solidFill>
                  <a:prstClr val="black"/>
                </a:solidFill>
                <a:latin typeface="Courier New" panose="02070309020205020404" pitchFamily="49" charset="0"/>
                <a:cs typeface="Courier New" panose="02070309020205020404" pitchFamily="49" charset="0"/>
              </a:endParaRPr>
            </a:p>
          </p:txBody>
        </p:sp>
        <p:sp>
          <p:nvSpPr>
            <p:cNvPr id="15" name="TextBox 14"/>
            <p:cNvSpPr txBox="1"/>
            <p:nvPr/>
          </p:nvSpPr>
          <p:spPr>
            <a:xfrm>
              <a:off x="4086761" y="4623589"/>
              <a:ext cx="1264741" cy="384721"/>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algn="ctr">
                <a:defRPr/>
              </a:pPr>
              <a:r>
                <a:rPr lang="ar-LB" sz="1900" b="1" kern="0" dirty="0" smtClean="0">
                  <a:solidFill>
                    <a:prstClr val="black"/>
                  </a:solidFill>
                  <a:latin typeface="Courier New" panose="02070309020205020404" pitchFamily="49" charset="0"/>
                  <a:cs typeface="Courier New" panose="02070309020205020404" pitchFamily="49" charset="0"/>
                </a:rPr>
                <a:t>الوفيات</a:t>
              </a:r>
              <a:endParaRPr lang="fr-FR" sz="1900" b="1" kern="0" dirty="0" smtClean="0">
                <a:solidFill>
                  <a:prstClr val="black"/>
                </a:solidFill>
                <a:latin typeface="Courier New" panose="02070309020205020404" pitchFamily="49" charset="0"/>
                <a:cs typeface="Courier New" panose="02070309020205020404" pitchFamily="49" charset="0"/>
              </a:endParaRPr>
            </a:p>
          </p:txBody>
        </p:sp>
        <p:sp>
          <p:nvSpPr>
            <p:cNvPr id="16" name="TextBox 15"/>
            <p:cNvSpPr txBox="1"/>
            <p:nvPr/>
          </p:nvSpPr>
          <p:spPr>
            <a:xfrm>
              <a:off x="1731536" y="4592298"/>
              <a:ext cx="1565273" cy="400110"/>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algn="ctr">
                <a:defRPr/>
              </a:pPr>
              <a:r>
                <a:rPr lang="ar-LB" sz="2000" b="1" kern="0" dirty="0" smtClean="0">
                  <a:solidFill>
                    <a:prstClr val="black"/>
                  </a:solidFill>
                  <a:latin typeface="Courier New" panose="02070309020205020404" pitchFamily="49" charset="0"/>
                  <a:cs typeface="Courier New" panose="02070309020205020404" pitchFamily="49" charset="0"/>
                </a:rPr>
                <a:t>الكبار</a:t>
              </a:r>
              <a:endParaRPr lang="fr-FR" sz="2000" b="1" kern="0" dirty="0" smtClean="0">
                <a:solidFill>
                  <a:prstClr val="black"/>
                </a:solidFill>
                <a:latin typeface="Courier New" panose="02070309020205020404" pitchFamily="49" charset="0"/>
                <a:cs typeface="Courier New" panose="02070309020205020404" pitchFamily="49" charset="0"/>
              </a:endParaRPr>
            </a:p>
          </p:txBody>
        </p:sp>
        <p:sp>
          <p:nvSpPr>
            <p:cNvPr id="17" name="TextBox 16"/>
            <p:cNvSpPr txBox="1"/>
            <p:nvPr/>
          </p:nvSpPr>
          <p:spPr>
            <a:xfrm>
              <a:off x="2111217" y="3328747"/>
              <a:ext cx="834929" cy="307777"/>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algn="ctr">
                <a:defRPr/>
              </a:pPr>
              <a:r>
                <a:rPr lang="ar-LB" sz="1400" b="1" kern="0" dirty="0" smtClean="0">
                  <a:solidFill>
                    <a:prstClr val="black"/>
                  </a:solidFill>
                  <a:latin typeface="Courier New" panose="02070309020205020404" pitchFamily="49" charset="0"/>
                  <a:cs typeface="Courier New" panose="02070309020205020404" pitchFamily="49" charset="0"/>
                </a:rPr>
                <a:t>الأطفال</a:t>
              </a:r>
              <a:endParaRPr lang="fr-FR" sz="1100" b="1" kern="0" dirty="0" smtClean="0">
                <a:solidFill>
                  <a:prstClr val="black"/>
                </a:solidFill>
                <a:latin typeface="Courier New" panose="02070309020205020404" pitchFamily="49" charset="0"/>
                <a:cs typeface="Courier New" panose="02070309020205020404" pitchFamily="49" charset="0"/>
              </a:endParaRPr>
            </a:p>
          </p:txBody>
        </p:sp>
        <p:sp>
          <p:nvSpPr>
            <p:cNvPr id="18" name="TextBox 17"/>
            <p:cNvSpPr txBox="1"/>
            <p:nvPr/>
          </p:nvSpPr>
          <p:spPr>
            <a:xfrm>
              <a:off x="1355835" y="5977034"/>
              <a:ext cx="1716818" cy="400110"/>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algn="ctr">
                <a:defRPr/>
              </a:pPr>
              <a:r>
                <a:rPr lang="ar-LB" sz="2000" b="1" kern="0" dirty="0" smtClean="0">
                  <a:solidFill>
                    <a:prstClr val="black"/>
                  </a:solidFill>
                  <a:latin typeface="Courier New" panose="02070309020205020404" pitchFamily="49" charset="0"/>
                  <a:cs typeface="Courier New" panose="02070309020205020404" pitchFamily="49" charset="0"/>
                </a:rPr>
                <a:t>كبار السن</a:t>
              </a:r>
              <a:endParaRPr lang="fr-FR" sz="2000" b="1" kern="0" dirty="0" smtClean="0">
                <a:solidFill>
                  <a:prstClr val="black"/>
                </a:solidFill>
                <a:latin typeface="Courier New" panose="02070309020205020404" pitchFamily="49" charset="0"/>
                <a:cs typeface="Courier New" panose="02070309020205020404" pitchFamily="49" charset="0"/>
              </a:endParaRPr>
            </a:p>
          </p:txBody>
        </p:sp>
      </p:grpSp>
      <p:sp>
        <p:nvSpPr>
          <p:cNvPr id="19" name="Content Placeholder 2"/>
          <p:cNvSpPr txBox="1">
            <a:spLocks/>
          </p:cNvSpPr>
          <p:nvPr/>
        </p:nvSpPr>
        <p:spPr>
          <a:xfrm>
            <a:off x="5771501" y="3538027"/>
            <a:ext cx="6077181" cy="293465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rtl="1">
              <a:buClrTx/>
              <a:buFont typeface="Symbol" pitchFamily="18" charset="2"/>
              <a:buNone/>
            </a:pPr>
            <a:r>
              <a:rPr lang="ar-SA" sz="2000" dirty="0" smtClean="0">
                <a:solidFill>
                  <a:prstClr val="black"/>
                </a:solidFill>
                <a:latin typeface="Candara"/>
              </a:rPr>
              <a:t>إذا </a:t>
            </a:r>
            <a:r>
              <a:rPr lang="ar-SA" sz="2000" dirty="0">
                <a:solidFill>
                  <a:prstClr val="black"/>
                </a:solidFill>
                <a:latin typeface="Candara"/>
              </a:rPr>
              <a:t>بدأ المرء من حالة بسيطة مع ثلاث فئات عمرية هي "الأطفال"</a:t>
            </a:r>
            <a:r>
              <a:rPr lang="ar-LB" sz="2000" dirty="0">
                <a:solidFill>
                  <a:prstClr val="black"/>
                </a:solidFill>
                <a:latin typeface="Candara"/>
              </a:rPr>
              <a:t>,</a:t>
            </a:r>
            <a:r>
              <a:rPr lang="ar-SA" sz="2000" dirty="0">
                <a:solidFill>
                  <a:prstClr val="black"/>
                </a:solidFill>
                <a:latin typeface="Candara"/>
              </a:rPr>
              <a:t> "الكبار" و "كبار السن" ، فإن الرسم البياني </a:t>
            </a:r>
            <a:r>
              <a:rPr lang="ar-LB" sz="2000" dirty="0" smtClean="0">
                <a:solidFill>
                  <a:prstClr val="black"/>
                </a:solidFill>
                <a:latin typeface="Candara"/>
              </a:rPr>
              <a:t>ل</a:t>
            </a:r>
            <a:r>
              <a:rPr lang="ar-SA" sz="2000" dirty="0" smtClean="0">
                <a:solidFill>
                  <a:prstClr val="black"/>
                </a:solidFill>
                <a:latin typeface="Candara"/>
              </a:rPr>
              <a:t>تأثير  </a:t>
            </a:r>
            <a:r>
              <a:rPr lang="ar-LB" sz="2000" dirty="0">
                <a:solidFill>
                  <a:prstClr val="black"/>
                </a:solidFill>
                <a:latin typeface="Candara"/>
              </a:rPr>
              <a:t>ا</a:t>
            </a:r>
            <a:r>
              <a:rPr lang="ar-SA" sz="2000" dirty="0" smtClean="0">
                <a:solidFill>
                  <a:prstClr val="black"/>
                </a:solidFill>
                <a:latin typeface="Candara"/>
              </a:rPr>
              <a:t>لتوسع</a:t>
            </a:r>
            <a:r>
              <a:rPr lang="ar-LB" sz="2000" dirty="0" smtClean="0">
                <a:solidFill>
                  <a:prstClr val="black"/>
                </a:solidFill>
                <a:latin typeface="Candara"/>
              </a:rPr>
              <a:t> على الشكل التالي:</a:t>
            </a:r>
          </a:p>
          <a:p>
            <a:pPr algn="r" rtl="1">
              <a:buClr>
                <a:srgbClr val="052F61"/>
              </a:buClr>
            </a:pPr>
            <a:r>
              <a:rPr lang="ar-SA" sz="1800" dirty="0" smtClean="0">
                <a:solidFill>
                  <a:prstClr val="black"/>
                </a:solidFill>
              </a:rPr>
              <a:t>السهام </a:t>
            </a:r>
            <a:r>
              <a:rPr lang="ar-LB" sz="1800" dirty="0" smtClean="0">
                <a:solidFill>
                  <a:prstClr val="black"/>
                </a:solidFill>
              </a:rPr>
              <a:t>ال</a:t>
            </a:r>
            <a:r>
              <a:rPr lang="ar-SA" sz="1800" dirty="0" smtClean="0">
                <a:solidFill>
                  <a:prstClr val="black"/>
                </a:solidFill>
              </a:rPr>
              <a:t>غير </a:t>
            </a:r>
            <a:r>
              <a:rPr lang="ar-SA" sz="1800" dirty="0">
                <a:solidFill>
                  <a:prstClr val="black"/>
                </a:solidFill>
              </a:rPr>
              <a:t>الموجودة من "الأطفال" إلى "المواليد" ومن "كبار السن" إلى المواليد تعني بالفعل معدلات ولادة خاصة بالعمر تبلغ صفر </a:t>
            </a:r>
            <a:endParaRPr lang="ar-LB" sz="1800" dirty="0" smtClean="0">
              <a:solidFill>
                <a:prstClr val="black"/>
              </a:solidFill>
            </a:endParaRPr>
          </a:p>
          <a:p>
            <a:pPr algn="r" rtl="1">
              <a:buClr>
                <a:srgbClr val="052F61"/>
              </a:buClr>
            </a:pPr>
            <a:r>
              <a:rPr lang="ar-SA" sz="1800" dirty="0" smtClean="0">
                <a:solidFill>
                  <a:prstClr val="black"/>
                </a:solidFill>
              </a:rPr>
              <a:t>تصف </a:t>
            </a:r>
            <a:r>
              <a:rPr lang="ar-SA" sz="1800" dirty="0">
                <a:solidFill>
                  <a:prstClr val="black"/>
                </a:solidFill>
              </a:rPr>
              <a:t>الأسهم من "الأطفال" إلى "البالغين" ومن "الكبار" إلى "كبار السن" عملية الشيخوخة ، التي يجب أن تؤخذ في الاعتبار </a:t>
            </a:r>
            <a:r>
              <a:rPr lang="ar-SA" sz="1800" dirty="0" smtClean="0">
                <a:solidFill>
                  <a:prstClr val="black"/>
                </a:solidFill>
              </a:rPr>
              <a:t>بشكل </a:t>
            </a:r>
            <a:r>
              <a:rPr lang="ar-SA" sz="1800" dirty="0">
                <a:solidFill>
                  <a:prstClr val="black"/>
                </a:solidFill>
              </a:rPr>
              <a:t>صريح.</a:t>
            </a:r>
            <a:endParaRPr lang="en-US" sz="1600" dirty="0">
              <a:solidFill>
                <a:prstClr val="black"/>
              </a:solidFill>
            </a:endParaRPr>
          </a:p>
          <a:p>
            <a:pPr algn="r" rtl="1">
              <a:buClrTx/>
            </a:pPr>
            <a:endParaRPr lang="ar-LB" sz="1800" dirty="0" smtClean="0">
              <a:solidFill>
                <a:prstClr val="black"/>
              </a:solidFill>
              <a:latin typeface="Candara"/>
            </a:endParaRPr>
          </a:p>
          <a:p>
            <a:pPr marL="0" indent="0" algn="r" rtl="1">
              <a:buClrTx/>
              <a:buFont typeface="Symbol" pitchFamily="18" charset="2"/>
              <a:buNone/>
            </a:pPr>
            <a:endParaRPr lang="en-US" sz="1800" dirty="0">
              <a:solidFill>
                <a:prstClr val="black"/>
              </a:solidFill>
              <a:latin typeface="Candara"/>
            </a:endParaRPr>
          </a:p>
        </p:txBody>
      </p:sp>
    </p:spTree>
    <p:extLst>
      <p:ext uri="{BB962C8B-B14F-4D97-AF65-F5344CB8AC3E}">
        <p14:creationId xmlns:p14="http://schemas.microsoft.com/office/powerpoint/2010/main" xmlns="" val="23084243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12169" y="6082990"/>
            <a:ext cx="1141948" cy="669925"/>
          </a:xfrm>
        </p:spPr>
        <p:txBody>
          <a:bodyPr/>
          <a:lstStyle/>
          <a:p>
            <a:fld id="{D57F1E4F-1CFF-5643-939E-217C01CDF565}" type="slidenum">
              <a:rPr lang="en-US" smtClean="0">
                <a:solidFill>
                  <a:srgbClr val="76DBF4">
                    <a:lumMod val="50000"/>
                  </a:srgbClr>
                </a:solidFill>
              </a:rPr>
              <a:pPr/>
              <a:t>48</a:t>
            </a:fld>
            <a:endParaRPr lang="en-US" dirty="0">
              <a:solidFill>
                <a:srgbClr val="76DBF4">
                  <a:lumMod val="50000"/>
                </a:srgbClr>
              </a:solidFill>
            </a:endParaRPr>
          </a:p>
        </p:txBody>
      </p:sp>
      <p:sp>
        <p:nvSpPr>
          <p:cNvPr id="6" name="Content Placeholder 2"/>
          <p:cNvSpPr txBox="1">
            <a:spLocks/>
          </p:cNvSpPr>
          <p:nvPr/>
        </p:nvSpPr>
        <p:spPr>
          <a:xfrm>
            <a:off x="134692" y="2676852"/>
            <a:ext cx="11538199" cy="251460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defRPr/>
            </a:pPr>
            <a:r>
              <a:rPr lang="ar-SA" sz="2000" dirty="0" smtClean="0">
                <a:solidFill>
                  <a:prstClr val="black"/>
                </a:solidFill>
                <a:latin typeface="Candara"/>
              </a:rPr>
              <a:t>يتم تحديد آليات التغذية الراجعة بين مكونات النظام الفردية</a:t>
            </a:r>
            <a:r>
              <a:rPr lang="en-US" sz="2000" dirty="0" smtClean="0">
                <a:solidFill>
                  <a:prstClr val="black"/>
                </a:solidFill>
                <a:latin typeface="Candara"/>
              </a:rPr>
              <a:t> </a:t>
            </a:r>
          </a:p>
          <a:p>
            <a:pPr marL="301943" lvl="1" indent="0" algn="r" rtl="1">
              <a:buClrTx/>
              <a:buFont typeface="Symbol" pitchFamily="18" charset="2"/>
              <a:buNone/>
              <a:defRPr/>
            </a:pPr>
            <a:r>
              <a:rPr lang="ar-SA" sz="1400" dirty="0" smtClean="0">
                <a:solidFill>
                  <a:prstClr val="black"/>
                </a:solidFill>
                <a:latin typeface="Candara"/>
              </a:rPr>
              <a:t>لذا فهو أقل حول تمثيل المدخلات والمخرجات للنظام ، بل حول طريقة عمل العلاقات الداخلية </a:t>
            </a:r>
            <a:endParaRPr lang="ar-LB" sz="1400" dirty="0" smtClean="0">
              <a:solidFill>
                <a:prstClr val="black"/>
              </a:solidFill>
              <a:latin typeface="Candara"/>
            </a:endParaRPr>
          </a:p>
          <a:p>
            <a:pPr marL="0" indent="0" algn="r" rtl="1">
              <a:buClrTx/>
              <a:buFont typeface="Symbol" pitchFamily="18" charset="2"/>
              <a:buNone/>
              <a:defRPr/>
            </a:pPr>
            <a:r>
              <a:rPr lang="ar-LB" sz="600" dirty="0" smtClean="0">
                <a:solidFill>
                  <a:prstClr val="black"/>
                </a:solidFill>
                <a:latin typeface="Candara"/>
              </a:rPr>
              <a:t> </a:t>
            </a:r>
          </a:p>
          <a:p>
            <a:pPr algn="r" rtl="1">
              <a:buClrTx/>
              <a:defRPr/>
            </a:pPr>
            <a:r>
              <a:rPr lang="ar-SA" sz="2000" dirty="0" smtClean="0">
                <a:solidFill>
                  <a:prstClr val="black"/>
                </a:solidFill>
                <a:latin typeface="Candara"/>
              </a:rPr>
              <a:t>عند إنشاء نموذج "ديناميكيات النظام" ، يجب تحديد حدود النظام دائمًا في الخطوة الأولى</a:t>
            </a:r>
            <a:endParaRPr lang="ar-LB" sz="2000" dirty="0" smtClean="0">
              <a:solidFill>
                <a:prstClr val="black"/>
              </a:solidFill>
              <a:latin typeface="Candara"/>
            </a:endParaRPr>
          </a:p>
          <a:p>
            <a:pPr algn="r" rtl="1">
              <a:buClrTx/>
              <a:defRPr/>
            </a:pPr>
            <a:r>
              <a:rPr lang="ar-LB" sz="2000" dirty="0" smtClean="0">
                <a:solidFill>
                  <a:prstClr val="black"/>
                </a:solidFill>
                <a:latin typeface="Candara"/>
              </a:rPr>
              <a:t>ثم </a:t>
            </a:r>
            <a:r>
              <a:rPr lang="ar-SA" sz="2000" dirty="0" smtClean="0">
                <a:solidFill>
                  <a:prstClr val="black"/>
                </a:solidFill>
                <a:latin typeface="Candara"/>
              </a:rPr>
              <a:t>يجب تحديد حلقات التغذية المرتدة المستمدة من النظام الحقيقي ورسم خرائط لها</a:t>
            </a:r>
            <a:endParaRPr lang="ar-LB" sz="2000" dirty="0" smtClean="0">
              <a:solidFill>
                <a:prstClr val="black"/>
              </a:solidFill>
              <a:latin typeface="Candara"/>
            </a:endParaRPr>
          </a:p>
          <a:p>
            <a:pPr lvl="1" algn="r" rtl="1">
              <a:buClrTx/>
              <a:defRPr/>
            </a:pPr>
            <a:r>
              <a:rPr lang="ar-SA" sz="1800" dirty="0" smtClean="0">
                <a:solidFill>
                  <a:prstClr val="black"/>
                </a:solidFill>
                <a:latin typeface="Candara"/>
              </a:rPr>
              <a:t>في نظام </a:t>
            </a:r>
            <a:r>
              <a:rPr lang="en-US" sz="1800" dirty="0" smtClean="0">
                <a:solidFill>
                  <a:prstClr val="black"/>
                </a:solidFill>
                <a:latin typeface="Candara"/>
              </a:rPr>
              <a:t>VENSIM </a:t>
            </a:r>
            <a:r>
              <a:rPr lang="ar-SA" sz="1800" dirty="0" smtClean="0">
                <a:solidFill>
                  <a:prstClr val="black"/>
                </a:solidFill>
                <a:latin typeface="Candara"/>
              </a:rPr>
              <a:t>، يتم إنشاء هذه الحلقات باستخدام متغيرات الحالة (المستويات) ومتغيرات التدفق (المعدلات والتدفقات) والمتغيرات المساعدة (المتغيرات والثوابت)</a:t>
            </a:r>
            <a:endParaRPr lang="ar-LB" sz="1800" dirty="0" smtClean="0">
              <a:solidFill>
                <a:prstClr val="black"/>
              </a:solidFill>
              <a:latin typeface="Candara"/>
            </a:endParaRPr>
          </a:p>
          <a:p>
            <a:pPr lvl="1" algn="r" rtl="1">
              <a:buClrTx/>
              <a:defRPr/>
            </a:pPr>
            <a:r>
              <a:rPr lang="ar-SA" sz="1800" dirty="0" smtClean="0">
                <a:solidFill>
                  <a:prstClr val="black"/>
                </a:solidFill>
                <a:latin typeface="Candara"/>
              </a:rPr>
              <a:t>تستخدم الأسهم أيضًا لتوضيح العلاقات المتبادلة بيانيًا</a:t>
            </a:r>
            <a:endParaRPr lang="fr-FR" sz="1800" dirty="0">
              <a:solidFill>
                <a:prstClr val="black"/>
              </a:solidFill>
              <a:latin typeface="Candara"/>
            </a:endParaRPr>
          </a:p>
        </p:txBody>
      </p:sp>
      <p:sp>
        <p:nvSpPr>
          <p:cNvPr id="7" name="TextBox 6"/>
          <p:cNvSpPr txBox="1"/>
          <p:nvPr/>
        </p:nvSpPr>
        <p:spPr>
          <a:xfrm>
            <a:off x="475386" y="5136484"/>
            <a:ext cx="11262009" cy="1538883"/>
          </a:xfrm>
          <a:prstGeom prst="rect">
            <a:avLst/>
          </a:prstGeom>
          <a:noFill/>
        </p:spPr>
        <p:txBody>
          <a:bodyPr wrap="square" rtlCol="0">
            <a:spAutoFit/>
          </a:bodyPr>
          <a:lstStyle/>
          <a:p>
            <a:pPr marL="342900" indent="-342900" algn="r" rtl="1">
              <a:buFont typeface="Wingdings" panose="05000000000000000000" pitchFamily="2" charset="2"/>
              <a:buChar char="§"/>
            </a:pPr>
            <a:r>
              <a:rPr lang="ar-SA" sz="2100" b="1" dirty="0">
                <a:solidFill>
                  <a:prstClr val="black"/>
                </a:solidFill>
                <a:latin typeface="Candara"/>
              </a:rPr>
              <a:t>حدود النظام</a:t>
            </a:r>
            <a:endParaRPr lang="en-US" sz="2100" b="1" dirty="0">
              <a:solidFill>
                <a:prstClr val="black"/>
              </a:solidFill>
              <a:latin typeface="Candara"/>
            </a:endParaRPr>
          </a:p>
          <a:p>
            <a:pPr marL="342900" indent="-342900" algn="r" rtl="1">
              <a:buFont typeface="Arial" panose="020B0604020202020204" pitchFamily="34" charset="0"/>
              <a:buChar char="•"/>
            </a:pPr>
            <a:r>
              <a:rPr lang="ar-SA" sz="2000" dirty="0">
                <a:solidFill>
                  <a:prstClr val="black"/>
                </a:solidFill>
                <a:latin typeface="Candara"/>
              </a:rPr>
              <a:t>تحديد حدود النظام المراد تصميمه </a:t>
            </a:r>
            <a:r>
              <a:rPr lang="ar-SA" sz="2000" dirty="0" smtClean="0">
                <a:solidFill>
                  <a:prstClr val="black"/>
                </a:solidFill>
                <a:latin typeface="Candara"/>
              </a:rPr>
              <a:t>يعني </a:t>
            </a:r>
            <a:r>
              <a:rPr lang="ar-SA" sz="2000" dirty="0">
                <a:solidFill>
                  <a:prstClr val="black"/>
                </a:solidFill>
                <a:latin typeface="Candara"/>
              </a:rPr>
              <a:t>تحديد المتغيرات </a:t>
            </a:r>
            <a:r>
              <a:rPr lang="ar-SA" sz="2000" dirty="0" smtClean="0">
                <a:solidFill>
                  <a:prstClr val="black"/>
                </a:solidFill>
                <a:latin typeface="Candara"/>
              </a:rPr>
              <a:t>الخارجية</a:t>
            </a:r>
            <a:r>
              <a:rPr lang="ar-LB" sz="2000" dirty="0" smtClean="0">
                <a:solidFill>
                  <a:prstClr val="black"/>
                </a:solidFill>
                <a:latin typeface="Candara"/>
              </a:rPr>
              <a:t> </a:t>
            </a:r>
          </a:p>
          <a:p>
            <a:pPr marL="342900" indent="-342900" algn="r" rtl="1">
              <a:buFont typeface="Arial" panose="020B0604020202020204" pitchFamily="34" charset="0"/>
              <a:buChar char="•"/>
            </a:pPr>
            <a:r>
              <a:rPr lang="ar-SA" sz="2000" dirty="0" smtClean="0">
                <a:solidFill>
                  <a:prstClr val="black"/>
                </a:solidFill>
                <a:latin typeface="Candara"/>
              </a:rPr>
              <a:t>تتميز </a:t>
            </a:r>
            <a:r>
              <a:rPr lang="ar-SA" sz="2000" dirty="0">
                <a:solidFill>
                  <a:prstClr val="black"/>
                </a:solidFill>
                <a:latin typeface="Candara"/>
              </a:rPr>
              <a:t>هذه بحقيقة أنها تعمل على النظام من الخارج ، ولكنها لا تتأثر نفسها </a:t>
            </a:r>
            <a:r>
              <a:rPr lang="ar-SA" sz="2000" dirty="0" smtClean="0">
                <a:solidFill>
                  <a:prstClr val="black"/>
                </a:solidFill>
                <a:latin typeface="Candara"/>
              </a:rPr>
              <a:t>بالنظام</a:t>
            </a:r>
            <a:r>
              <a:rPr lang="ar-LB" sz="2000" dirty="0" smtClean="0">
                <a:solidFill>
                  <a:prstClr val="black"/>
                </a:solidFill>
                <a:latin typeface="Candara"/>
              </a:rPr>
              <a:t> </a:t>
            </a:r>
          </a:p>
          <a:p>
            <a:pPr lvl="1" algn="r" rtl="1"/>
            <a:r>
              <a:rPr lang="ar-SA" sz="1600" dirty="0" smtClean="0">
                <a:solidFill>
                  <a:prstClr val="black"/>
                </a:solidFill>
                <a:latin typeface="Candara"/>
              </a:rPr>
              <a:t>في الشكل </a:t>
            </a:r>
            <a:r>
              <a:rPr lang="ar-LB" sz="1600" dirty="0" smtClean="0">
                <a:solidFill>
                  <a:prstClr val="black"/>
                </a:solidFill>
                <a:latin typeface="Candara"/>
              </a:rPr>
              <a:t>السابق</a:t>
            </a:r>
            <a:r>
              <a:rPr lang="ar-SA" sz="1600" dirty="0" smtClean="0">
                <a:solidFill>
                  <a:prstClr val="black"/>
                </a:solidFill>
                <a:latin typeface="Candara"/>
              </a:rPr>
              <a:t> </a:t>
            </a:r>
            <a:r>
              <a:rPr lang="ar-SA" sz="1600" dirty="0">
                <a:solidFill>
                  <a:prstClr val="black"/>
                </a:solidFill>
                <a:latin typeface="Candara"/>
              </a:rPr>
              <a:t>، تم تحديد </a:t>
            </a:r>
            <a:r>
              <a:rPr lang="ar-LB" sz="1600" dirty="0" smtClean="0">
                <a:solidFill>
                  <a:prstClr val="black"/>
                </a:solidFill>
                <a:latin typeface="Candara"/>
              </a:rPr>
              <a:t>ال</a:t>
            </a:r>
            <a:r>
              <a:rPr lang="ar-SA" sz="1600" dirty="0" smtClean="0">
                <a:solidFill>
                  <a:prstClr val="black"/>
                </a:solidFill>
                <a:latin typeface="Candara"/>
              </a:rPr>
              <a:t>متغيرات </a:t>
            </a:r>
            <a:r>
              <a:rPr lang="ar-LB" sz="1600" dirty="0" smtClean="0">
                <a:solidFill>
                  <a:prstClr val="black"/>
                </a:solidFill>
                <a:latin typeface="Candara"/>
              </a:rPr>
              <a:t>ال</a:t>
            </a:r>
            <a:r>
              <a:rPr lang="ar-SA" sz="1600" dirty="0" smtClean="0">
                <a:solidFill>
                  <a:prstClr val="black"/>
                </a:solidFill>
                <a:latin typeface="Candara"/>
              </a:rPr>
              <a:t>خارجية</a:t>
            </a:r>
            <a:r>
              <a:rPr lang="ar-SA" sz="1600" dirty="0">
                <a:solidFill>
                  <a:prstClr val="black"/>
                </a:solidFill>
                <a:latin typeface="Candara"/>
              </a:rPr>
              <a:t>: معدلات المواليد الخاصة بالعمر ، ومعدلات الوفيات الخاصة بالعمر ونسبة النساء في إجمالي </a:t>
            </a:r>
            <a:r>
              <a:rPr lang="ar-SA" sz="1600" dirty="0" smtClean="0">
                <a:solidFill>
                  <a:prstClr val="black"/>
                </a:solidFill>
                <a:latin typeface="Candara"/>
              </a:rPr>
              <a:t>السكان</a:t>
            </a:r>
            <a:endParaRPr lang="en-US" sz="1600" dirty="0">
              <a:solidFill>
                <a:prstClr val="black"/>
              </a:solidFill>
              <a:latin typeface="Candara"/>
            </a:endParaRPr>
          </a:p>
        </p:txBody>
      </p:sp>
      <p:sp>
        <p:nvSpPr>
          <p:cNvPr id="9" name="TextBox 8"/>
          <p:cNvSpPr txBox="1"/>
          <p:nvPr/>
        </p:nvSpPr>
        <p:spPr>
          <a:xfrm>
            <a:off x="4351697" y="1305253"/>
            <a:ext cx="7321546" cy="1477328"/>
          </a:xfrm>
          <a:prstGeom prst="rect">
            <a:avLst/>
          </a:prstGeom>
          <a:noFill/>
        </p:spPr>
        <p:txBody>
          <a:bodyPr wrap="square" rtlCol="0">
            <a:spAutoFit/>
          </a:bodyPr>
          <a:lstStyle/>
          <a:p>
            <a:pPr marL="342900" indent="-342900" algn="r" rtl="1">
              <a:buFont typeface="Wingdings" panose="05000000000000000000" pitchFamily="2" charset="2"/>
              <a:buChar char="§"/>
            </a:pPr>
            <a:r>
              <a:rPr lang="ar-SA" sz="2200" b="1" dirty="0">
                <a:solidFill>
                  <a:prstClr val="black"/>
                </a:solidFill>
                <a:latin typeface="Candara"/>
              </a:rPr>
              <a:t>"ديناميات النظام" و </a:t>
            </a:r>
            <a:r>
              <a:rPr lang="en-US" sz="2200" b="1" dirty="0" smtClean="0">
                <a:solidFill>
                  <a:prstClr val="black"/>
                </a:solidFill>
                <a:latin typeface="Candara"/>
              </a:rPr>
              <a:t>VENSIM</a:t>
            </a:r>
          </a:p>
          <a:p>
            <a:pPr algn="r" rtl="1"/>
            <a:r>
              <a:rPr lang="en-US" sz="600" b="1" dirty="0">
                <a:solidFill>
                  <a:prstClr val="black"/>
                </a:solidFill>
                <a:latin typeface="Candara"/>
              </a:rPr>
              <a:t> </a:t>
            </a:r>
            <a:endParaRPr lang="ar-LB" sz="100" dirty="0">
              <a:solidFill>
                <a:prstClr val="black"/>
              </a:solidFill>
              <a:latin typeface="Candara"/>
            </a:endParaRPr>
          </a:p>
          <a:p>
            <a:pPr algn="r" rtl="1"/>
            <a:r>
              <a:rPr lang="ar-SA" sz="2000" dirty="0">
                <a:solidFill>
                  <a:prstClr val="black"/>
                </a:solidFill>
                <a:latin typeface="Candara"/>
              </a:rPr>
              <a:t>يعتمد برنامج </a:t>
            </a:r>
            <a:r>
              <a:rPr lang="en-US" sz="2000" dirty="0">
                <a:solidFill>
                  <a:prstClr val="black"/>
                </a:solidFill>
                <a:latin typeface="Candara"/>
              </a:rPr>
              <a:t>VENSIM </a:t>
            </a:r>
            <a:r>
              <a:rPr lang="ar-LB" sz="2000" dirty="0">
                <a:solidFill>
                  <a:prstClr val="black"/>
                </a:solidFill>
                <a:latin typeface="Candara"/>
              </a:rPr>
              <a:t> </a:t>
            </a:r>
            <a:r>
              <a:rPr lang="ar-SA" sz="2000" dirty="0">
                <a:solidFill>
                  <a:prstClr val="black"/>
                </a:solidFill>
                <a:latin typeface="Candara"/>
              </a:rPr>
              <a:t>المستخدم على نهج "ديناميكيات النظام" </a:t>
            </a:r>
            <a:endParaRPr lang="ar-LB" sz="2000" dirty="0">
              <a:solidFill>
                <a:prstClr val="black"/>
              </a:solidFill>
              <a:latin typeface="Candara"/>
            </a:endParaRPr>
          </a:p>
          <a:p>
            <a:pPr marL="342900" indent="-342900" algn="r" rtl="1">
              <a:buFont typeface="Candara" panose="020E0502030303020204" pitchFamily="34" charset="0"/>
              <a:buChar char="*"/>
            </a:pPr>
            <a:r>
              <a:rPr lang="ar-LB" sz="2000" dirty="0">
                <a:solidFill>
                  <a:prstClr val="black"/>
                </a:solidFill>
                <a:latin typeface="Candara"/>
              </a:rPr>
              <a:t>أ</a:t>
            </a:r>
            <a:r>
              <a:rPr lang="ar-SA" sz="2000" dirty="0" smtClean="0">
                <a:solidFill>
                  <a:prstClr val="black"/>
                </a:solidFill>
                <a:latin typeface="Candara"/>
              </a:rPr>
              <a:t>ن </a:t>
            </a:r>
            <a:r>
              <a:rPr lang="ar-SA" sz="2000" dirty="0">
                <a:solidFill>
                  <a:prstClr val="black"/>
                </a:solidFill>
                <a:latin typeface="Candara"/>
              </a:rPr>
              <a:t>سلوك النظام يعتمد في المقام الأول على حلقات التغذية المرتدة الخاصة به </a:t>
            </a:r>
            <a:endParaRPr lang="ar-LB" sz="2000" dirty="0">
              <a:solidFill>
                <a:prstClr val="black"/>
              </a:solidFill>
              <a:latin typeface="Candara"/>
            </a:endParaRPr>
          </a:p>
        </p:txBody>
      </p:sp>
      <p:sp>
        <p:nvSpPr>
          <p:cNvPr id="11" name="Title 1"/>
          <p:cNvSpPr txBox="1">
            <a:spLocks/>
          </p:cNvSpPr>
          <p:nvPr/>
        </p:nvSpPr>
        <p:spPr>
          <a:xfrm>
            <a:off x="609284" y="-176022"/>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ar-LB" sz="3200" b="1" dirty="0" smtClean="0">
                <a:solidFill>
                  <a:prstClr val="black"/>
                </a:solidFill>
                <a:latin typeface="Candara"/>
              </a:rPr>
              <a:t>ال</a:t>
            </a:r>
            <a:r>
              <a:rPr lang="ar-SA" sz="3200" b="1" dirty="0" smtClean="0">
                <a:solidFill>
                  <a:prstClr val="black"/>
                </a:solidFill>
                <a:latin typeface="Candara"/>
              </a:rPr>
              <a:t>نمذجة</a:t>
            </a:r>
            <a:r>
              <a:rPr lang="ar-LB" sz="3100" b="1" dirty="0" smtClean="0">
                <a:solidFill>
                  <a:prstClr val="black"/>
                </a:solidFill>
                <a:latin typeface="Candara"/>
              </a:rPr>
              <a:t> _ </a:t>
            </a:r>
            <a:r>
              <a:rPr lang="ar-SA" sz="2800" b="1" dirty="0" smtClean="0">
                <a:solidFill>
                  <a:prstClr val="black"/>
                </a:solidFill>
                <a:latin typeface="Candara"/>
              </a:rPr>
              <a:t>إنشاء نموذج أساسي بسيط</a:t>
            </a:r>
            <a:r>
              <a:rPr lang="ar-LB" sz="2800" b="1" dirty="0" smtClean="0">
                <a:solidFill>
                  <a:prstClr val="black"/>
                </a:solidFill>
                <a:latin typeface="Candara"/>
              </a:rPr>
              <a:t> </a:t>
            </a:r>
            <a:endParaRPr lang="fr-FR" dirty="0">
              <a:solidFill>
                <a:prstClr val="black"/>
              </a:solidFill>
              <a:latin typeface="Candara"/>
            </a:endParaRPr>
          </a:p>
        </p:txBody>
      </p:sp>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635" t="9296" r="18179" b="8086"/>
          <a:stretch/>
        </p:blipFill>
        <p:spPr bwMode="auto">
          <a:xfrm>
            <a:off x="405732" y="1746912"/>
            <a:ext cx="4328812" cy="12862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935998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36627" y="6044876"/>
            <a:ext cx="1141948" cy="669925"/>
          </a:xfrm>
        </p:spPr>
        <p:txBody>
          <a:bodyPr/>
          <a:lstStyle/>
          <a:p>
            <a:fld id="{D57F1E4F-1CFF-5643-939E-217C01CDF565}" type="slidenum">
              <a:rPr lang="en-US" smtClean="0">
                <a:solidFill>
                  <a:srgbClr val="76DBF4">
                    <a:lumMod val="50000"/>
                  </a:srgbClr>
                </a:solidFill>
              </a:rPr>
              <a:pPr/>
              <a:t>49</a:t>
            </a:fld>
            <a:endParaRPr lang="en-US" dirty="0">
              <a:solidFill>
                <a:srgbClr val="76DBF4">
                  <a:lumMod val="50000"/>
                </a:srgbClr>
              </a:solidFill>
            </a:endParaRPr>
          </a:p>
        </p:txBody>
      </p:sp>
      <p:sp>
        <p:nvSpPr>
          <p:cNvPr id="6" name="Content Placeholder 2"/>
          <p:cNvSpPr txBox="1">
            <a:spLocks/>
          </p:cNvSpPr>
          <p:nvPr/>
        </p:nvSpPr>
        <p:spPr>
          <a:xfrm>
            <a:off x="210396" y="1685600"/>
            <a:ext cx="11616554" cy="903353"/>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defRPr/>
            </a:pPr>
            <a:r>
              <a:rPr lang="ar-SA" sz="2100" b="1" dirty="0" smtClean="0">
                <a:solidFill>
                  <a:prstClr val="black"/>
                </a:solidFill>
                <a:latin typeface="Candara"/>
              </a:rPr>
              <a:t>نمذجة حلقات التغذية الراجعة</a:t>
            </a:r>
            <a:endParaRPr lang="en-US" sz="2100" dirty="0" smtClean="0">
              <a:solidFill>
                <a:prstClr val="black"/>
              </a:solidFill>
              <a:latin typeface="Candara"/>
            </a:endParaRPr>
          </a:p>
          <a:p>
            <a:pPr algn="r" rtl="1">
              <a:buClrTx/>
              <a:defRPr/>
            </a:pPr>
            <a:r>
              <a:rPr lang="ar-SA" sz="2000" dirty="0" smtClean="0">
                <a:solidFill>
                  <a:prstClr val="black"/>
                </a:solidFill>
                <a:latin typeface="Candara"/>
              </a:rPr>
              <a:t>يمكن اشتقاق متغيرات "الأطفال"</a:t>
            </a:r>
            <a:r>
              <a:rPr lang="ar-LB" sz="2000" dirty="0" smtClean="0">
                <a:solidFill>
                  <a:prstClr val="black"/>
                </a:solidFill>
                <a:latin typeface="Candara"/>
              </a:rPr>
              <a:t>,</a:t>
            </a:r>
            <a:r>
              <a:rPr lang="ar-SA" sz="2000" dirty="0" smtClean="0">
                <a:solidFill>
                  <a:prstClr val="black"/>
                </a:solidFill>
                <a:latin typeface="Candara"/>
              </a:rPr>
              <a:t> "البالغين" و"كبار السن" من الرسم البياني للتأثير كمتغيرات الحالة </a:t>
            </a:r>
            <a:endParaRPr lang="ar-LB" sz="2000" dirty="0" smtClean="0">
              <a:solidFill>
                <a:prstClr val="black"/>
              </a:solidFill>
              <a:latin typeface="Candara"/>
            </a:endParaRPr>
          </a:p>
        </p:txBody>
      </p:sp>
      <p:sp>
        <p:nvSpPr>
          <p:cNvPr id="3" name="TextBox 2"/>
          <p:cNvSpPr txBox="1"/>
          <p:nvPr/>
        </p:nvSpPr>
        <p:spPr>
          <a:xfrm>
            <a:off x="9131973" y="2485698"/>
            <a:ext cx="2694979" cy="2751522"/>
          </a:xfrm>
          <a:prstGeom prst="rect">
            <a:avLst/>
          </a:prstGeom>
          <a:noFill/>
        </p:spPr>
        <p:txBody>
          <a:bodyPr wrap="square" rtlCol="0">
            <a:spAutoFit/>
          </a:bodyPr>
          <a:lstStyle/>
          <a:p>
            <a:pPr marL="274320" indent="-274320" algn="r" rtl="1">
              <a:spcBef>
                <a:spcPct val="20000"/>
              </a:spcBef>
              <a:buSzPct val="100000"/>
              <a:buFont typeface="Symbol" pitchFamily="18" charset="2"/>
              <a:buChar char=""/>
              <a:defRPr/>
            </a:pPr>
            <a:r>
              <a:rPr lang="ar-SA" sz="2000" dirty="0">
                <a:solidFill>
                  <a:prstClr val="black"/>
                </a:solidFill>
                <a:latin typeface="Candara"/>
              </a:rPr>
              <a:t>تم تحديد حدود العمر على النحو التالي: </a:t>
            </a:r>
            <a:endParaRPr lang="ar-LB" sz="2000" dirty="0">
              <a:solidFill>
                <a:prstClr val="black"/>
              </a:solidFill>
              <a:latin typeface="Candara"/>
            </a:endParaRPr>
          </a:p>
          <a:p>
            <a:pPr marL="576263" lvl="1" indent="-274320" algn="r" rtl="1">
              <a:spcBef>
                <a:spcPct val="20000"/>
              </a:spcBef>
              <a:buSzPct val="100000"/>
              <a:buFont typeface="Symbol" pitchFamily="18" charset="2"/>
              <a:buChar char=""/>
              <a:defRPr/>
            </a:pPr>
            <a:r>
              <a:rPr lang="ar-SA" dirty="0">
                <a:solidFill>
                  <a:prstClr val="black"/>
                </a:solidFill>
                <a:latin typeface="Candara"/>
              </a:rPr>
              <a:t>الأطفال: من 0 إلى 14 عامًا  </a:t>
            </a:r>
            <a:endParaRPr lang="ar-LB" dirty="0">
              <a:solidFill>
                <a:prstClr val="black"/>
              </a:solidFill>
              <a:latin typeface="Candara"/>
            </a:endParaRPr>
          </a:p>
          <a:p>
            <a:pPr marL="576263" lvl="1" indent="-274320" algn="r" rtl="1">
              <a:spcBef>
                <a:spcPct val="20000"/>
              </a:spcBef>
              <a:buSzPct val="100000"/>
              <a:buFont typeface="Symbol" pitchFamily="18" charset="2"/>
              <a:buChar char=""/>
              <a:defRPr/>
            </a:pPr>
            <a:r>
              <a:rPr lang="ar-SA" dirty="0">
                <a:solidFill>
                  <a:prstClr val="black"/>
                </a:solidFill>
                <a:latin typeface="Candara"/>
              </a:rPr>
              <a:t>البالغين: من 15 إلى 44 عامًا </a:t>
            </a:r>
            <a:endParaRPr lang="ar-LB" dirty="0">
              <a:solidFill>
                <a:prstClr val="black"/>
              </a:solidFill>
              <a:latin typeface="Candara"/>
            </a:endParaRPr>
          </a:p>
          <a:p>
            <a:pPr marL="576263" lvl="1" indent="-274320" algn="r" rtl="1">
              <a:spcBef>
                <a:spcPct val="20000"/>
              </a:spcBef>
              <a:buSzPct val="100000"/>
              <a:buFont typeface="Symbol" pitchFamily="18" charset="2"/>
              <a:buChar char=""/>
              <a:defRPr/>
            </a:pPr>
            <a:r>
              <a:rPr lang="ar-SA" dirty="0">
                <a:solidFill>
                  <a:prstClr val="black"/>
                </a:solidFill>
                <a:latin typeface="Candara"/>
              </a:rPr>
              <a:t>كبار السن: 45 سنة وما فوق </a:t>
            </a:r>
            <a:endParaRPr lang="ar-LB" dirty="0">
              <a:solidFill>
                <a:prstClr val="black"/>
              </a:solidFill>
              <a:latin typeface="Candara"/>
            </a:endParaRPr>
          </a:p>
          <a:p>
            <a:pPr algn="r" defTabSz="457200" rtl="1"/>
            <a:endParaRPr lang="fr-FR" sz="1400" dirty="0">
              <a:solidFill>
                <a:prstClr val="black"/>
              </a:solidFill>
            </a:endParaRPr>
          </a:p>
        </p:txBody>
      </p:sp>
      <p:sp>
        <p:nvSpPr>
          <p:cNvPr id="9" name="Title 1"/>
          <p:cNvSpPr txBox="1">
            <a:spLocks/>
          </p:cNvSpPr>
          <p:nvPr/>
        </p:nvSpPr>
        <p:spPr>
          <a:xfrm>
            <a:off x="609284" y="-7856"/>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ar-LB" sz="3200" b="1" dirty="0" smtClean="0">
                <a:solidFill>
                  <a:prstClr val="black"/>
                </a:solidFill>
                <a:latin typeface="Candara"/>
              </a:rPr>
              <a:t>ال</a:t>
            </a:r>
            <a:r>
              <a:rPr lang="ar-SA" sz="3200" b="1" dirty="0" smtClean="0">
                <a:solidFill>
                  <a:prstClr val="black"/>
                </a:solidFill>
                <a:latin typeface="Candara"/>
              </a:rPr>
              <a:t>نمذجة</a:t>
            </a:r>
            <a:r>
              <a:rPr lang="ar-LB" sz="3100" b="1" dirty="0" smtClean="0">
                <a:solidFill>
                  <a:prstClr val="black"/>
                </a:solidFill>
                <a:latin typeface="Candara"/>
              </a:rPr>
              <a:t> _ </a:t>
            </a:r>
            <a:r>
              <a:rPr lang="ar-SA" sz="2800" b="1" dirty="0" smtClean="0">
                <a:solidFill>
                  <a:prstClr val="black"/>
                </a:solidFill>
                <a:latin typeface="Candara"/>
              </a:rPr>
              <a:t>إنشاء نموذج أساسي بسيط</a:t>
            </a:r>
            <a:r>
              <a:rPr lang="ar-LB" sz="2800" b="1" dirty="0" smtClean="0">
                <a:solidFill>
                  <a:prstClr val="black"/>
                </a:solidFill>
                <a:latin typeface="Candara"/>
              </a:rPr>
              <a:t> </a:t>
            </a:r>
            <a:endParaRPr lang="fr-FR" dirty="0">
              <a:solidFill>
                <a:prstClr val="black"/>
              </a:solidFill>
              <a:latin typeface="Candara"/>
            </a:endParaRPr>
          </a:p>
        </p:txBody>
      </p:sp>
      <p:grpSp>
        <p:nvGrpSpPr>
          <p:cNvPr id="7" name="Group 6"/>
          <p:cNvGrpSpPr/>
          <p:nvPr/>
        </p:nvGrpSpPr>
        <p:grpSpPr>
          <a:xfrm>
            <a:off x="210397" y="2450080"/>
            <a:ext cx="8938823" cy="4191000"/>
            <a:chOff x="210451" y="2450080"/>
            <a:chExt cx="8941151" cy="419100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0451" y="2450080"/>
              <a:ext cx="8941151" cy="419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 name="TextBox 21"/>
            <p:cNvSpPr txBox="1"/>
            <p:nvPr/>
          </p:nvSpPr>
          <p:spPr>
            <a:xfrm>
              <a:off x="5653321" y="6322980"/>
              <a:ext cx="1868613" cy="253916"/>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متوسط العمر المتوقع</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69" name="TextBox 68"/>
            <p:cNvSpPr txBox="1"/>
            <p:nvPr/>
          </p:nvSpPr>
          <p:spPr>
            <a:xfrm>
              <a:off x="5194899" y="4680310"/>
              <a:ext cx="916844" cy="230832"/>
            </a:xfrm>
            <a:prstGeom prst="rect">
              <a:avLst/>
            </a:prstGeom>
            <a:solidFill>
              <a:schemeClr val="bg1"/>
            </a:solidFill>
            <a:ln>
              <a:solidFill>
                <a:schemeClr val="bg1"/>
              </a:solidFill>
            </a:ln>
          </p:spPr>
          <p:txBody>
            <a:bodyPr wrap="square" rtlCol="0">
              <a:spAutoFit/>
            </a:bodyPr>
            <a:lstStyle/>
            <a:p>
              <a:pPr algn="ctr" defTabSz="457200"/>
              <a:r>
                <a:rPr lang="ar-LB" sz="900" dirty="0" smtClean="0">
                  <a:solidFill>
                    <a:prstClr val="black"/>
                  </a:solidFill>
                  <a:latin typeface="Courier New" panose="02070309020205020404" pitchFamily="49" charset="0"/>
                  <a:cs typeface="Courier New" panose="02070309020205020404" pitchFamily="49" charset="0"/>
                </a:rPr>
                <a:t>الشيخوخة 2</a:t>
              </a:r>
              <a:endParaRPr lang="fr-FR" sz="900" dirty="0">
                <a:solidFill>
                  <a:prstClr val="black"/>
                </a:solidFill>
                <a:latin typeface="Courier New" panose="02070309020205020404" pitchFamily="49" charset="0"/>
                <a:cs typeface="Courier New" panose="02070309020205020404" pitchFamily="49" charset="0"/>
              </a:endParaRPr>
            </a:p>
          </p:txBody>
        </p:sp>
        <p:sp>
          <p:nvSpPr>
            <p:cNvPr id="70" name="TextBox 69"/>
            <p:cNvSpPr txBox="1"/>
            <p:nvPr/>
          </p:nvSpPr>
          <p:spPr>
            <a:xfrm>
              <a:off x="4102873" y="4203659"/>
              <a:ext cx="1822868" cy="253916"/>
            </a:xfrm>
            <a:prstGeom prst="rect">
              <a:avLst/>
            </a:prstGeom>
            <a:solidFill>
              <a:schemeClr val="bg1"/>
            </a:solidFill>
            <a:ln>
              <a:solidFill>
                <a:schemeClr val="tx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عدد السكان(15-44سنة)</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72" name="TextBox 71"/>
            <p:cNvSpPr txBox="1"/>
            <p:nvPr/>
          </p:nvSpPr>
          <p:spPr>
            <a:xfrm>
              <a:off x="6016952" y="4513748"/>
              <a:ext cx="1838325" cy="400110"/>
            </a:xfrm>
            <a:prstGeom prst="rect">
              <a:avLst/>
            </a:prstGeom>
            <a:solidFill>
              <a:schemeClr val="bg1"/>
            </a:solidFill>
            <a:ln>
              <a:solidFill>
                <a:schemeClr val="bg1"/>
              </a:solidFill>
            </a:ln>
          </p:spPr>
          <p:txBody>
            <a:bodyPr wrap="square" rtlCol="0">
              <a:spAutoFit/>
            </a:bodyPr>
            <a:lstStyle/>
            <a:p>
              <a:pPr algn="ctr" defTabSz="457200"/>
              <a:r>
                <a:rPr lang="ar-LB" sz="1000" dirty="0" smtClean="0">
                  <a:solidFill>
                    <a:prstClr val="black"/>
                  </a:solidFill>
                  <a:latin typeface="Courier New" panose="02070309020205020404" pitchFamily="49" charset="0"/>
                  <a:cs typeface="Courier New" panose="02070309020205020404" pitchFamily="49" charset="0"/>
                </a:rPr>
                <a:t>عدد السكان الحالي (15-45سنة)</a:t>
              </a:r>
              <a:endParaRPr lang="fr-FR" sz="1000" dirty="0">
                <a:solidFill>
                  <a:prstClr val="black"/>
                </a:solidFill>
                <a:latin typeface="Courier New" panose="02070309020205020404" pitchFamily="49" charset="0"/>
                <a:cs typeface="Courier New" panose="02070309020205020404" pitchFamily="49" charset="0"/>
              </a:endParaRPr>
            </a:p>
          </p:txBody>
        </p:sp>
        <p:sp>
          <p:nvSpPr>
            <p:cNvPr id="73" name="TextBox 72"/>
            <p:cNvSpPr txBox="1"/>
            <p:nvPr/>
          </p:nvSpPr>
          <p:spPr>
            <a:xfrm>
              <a:off x="5838280" y="5576052"/>
              <a:ext cx="1508727" cy="253916"/>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الوفيات(45+ سنة)</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71" name="TextBox 70"/>
            <p:cNvSpPr txBox="1"/>
            <p:nvPr/>
          </p:nvSpPr>
          <p:spPr>
            <a:xfrm>
              <a:off x="4102873" y="5333646"/>
              <a:ext cx="1822868" cy="253916"/>
            </a:xfrm>
            <a:prstGeom prst="rect">
              <a:avLst/>
            </a:prstGeom>
            <a:solidFill>
              <a:schemeClr val="bg1"/>
            </a:solidFill>
            <a:ln>
              <a:solidFill>
                <a:schemeClr val="tx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عدد السكان(45+سنة)</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74" name="TextBox 73"/>
            <p:cNvSpPr txBox="1"/>
            <p:nvPr/>
          </p:nvSpPr>
          <p:spPr>
            <a:xfrm>
              <a:off x="7336114" y="4203659"/>
              <a:ext cx="1625005" cy="261610"/>
            </a:xfrm>
            <a:prstGeom prst="rect">
              <a:avLst/>
            </a:prstGeom>
            <a:solidFill>
              <a:schemeClr val="bg1"/>
            </a:solidFill>
            <a:ln>
              <a:solidFill>
                <a:schemeClr val="bg1"/>
              </a:solidFill>
            </a:ln>
          </p:spPr>
          <p:txBody>
            <a:bodyPr wrap="square" rtlCol="0">
              <a:spAutoFit/>
            </a:bodyPr>
            <a:lstStyle/>
            <a:p>
              <a:pPr defTabSz="457200"/>
              <a:r>
                <a:rPr lang="ar-LB" sz="1100" dirty="0" smtClean="0">
                  <a:solidFill>
                    <a:prstClr val="black"/>
                  </a:solidFill>
                  <a:latin typeface="Courier New" panose="02070309020205020404" pitchFamily="49" charset="0"/>
                  <a:cs typeface="Courier New" panose="02070309020205020404" pitchFamily="49" charset="0"/>
                </a:rPr>
                <a:t>إجمالي السكان </a:t>
              </a:r>
              <a:endParaRPr lang="fr-FR" sz="1100" dirty="0">
                <a:solidFill>
                  <a:prstClr val="black"/>
                </a:solidFill>
                <a:latin typeface="Courier New" panose="02070309020205020404" pitchFamily="49" charset="0"/>
                <a:cs typeface="Courier New" panose="02070309020205020404" pitchFamily="49" charset="0"/>
              </a:endParaRPr>
            </a:p>
          </p:txBody>
        </p:sp>
        <p:sp>
          <p:nvSpPr>
            <p:cNvPr id="75" name="TextBox 74"/>
            <p:cNvSpPr txBox="1"/>
            <p:nvPr/>
          </p:nvSpPr>
          <p:spPr>
            <a:xfrm>
              <a:off x="2967283" y="3376229"/>
              <a:ext cx="745976" cy="253916"/>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الولادات</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76" name="TextBox 75"/>
            <p:cNvSpPr txBox="1"/>
            <p:nvPr/>
          </p:nvSpPr>
          <p:spPr>
            <a:xfrm>
              <a:off x="2131624" y="4227255"/>
              <a:ext cx="1661820" cy="253916"/>
            </a:xfrm>
            <a:prstGeom prst="rect">
              <a:avLst/>
            </a:prstGeom>
            <a:solidFill>
              <a:schemeClr val="bg1"/>
            </a:solidFill>
            <a:ln>
              <a:solidFill>
                <a:schemeClr val="bg1"/>
              </a:solidFill>
            </a:ln>
          </p:spPr>
          <p:txBody>
            <a:bodyPr wrap="square" rtlCol="0">
              <a:spAutoFit/>
            </a:bodyPr>
            <a:lstStyle/>
            <a:p>
              <a:pPr algn="r" defTabSz="457200"/>
              <a:r>
                <a:rPr lang="ar-LB" sz="1050" dirty="0" smtClean="0">
                  <a:solidFill>
                    <a:prstClr val="black"/>
                  </a:solidFill>
                  <a:latin typeface="Tahoma" panose="020B0604030504040204" pitchFamily="34" charset="0"/>
                  <a:ea typeface="Tahoma" panose="020B0604030504040204" pitchFamily="34" charset="0"/>
                </a:rPr>
                <a:t>المرأة القادرة على الولادة</a:t>
              </a:r>
              <a:endParaRPr lang="fr-FR" sz="105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7" name="TextBox 76"/>
            <p:cNvSpPr txBox="1"/>
            <p:nvPr/>
          </p:nvSpPr>
          <p:spPr>
            <a:xfrm>
              <a:off x="5992478" y="3413424"/>
              <a:ext cx="1798735" cy="400110"/>
            </a:xfrm>
            <a:prstGeom prst="rect">
              <a:avLst/>
            </a:prstGeom>
            <a:solidFill>
              <a:schemeClr val="bg1"/>
            </a:solidFill>
            <a:ln>
              <a:solidFill>
                <a:schemeClr val="bg1"/>
              </a:solidFill>
            </a:ln>
          </p:spPr>
          <p:txBody>
            <a:bodyPr wrap="square" rtlCol="0">
              <a:spAutoFit/>
            </a:bodyPr>
            <a:lstStyle/>
            <a:p>
              <a:pPr algn="ctr" defTabSz="457200"/>
              <a:r>
                <a:rPr lang="ar-LB" sz="1000" dirty="0" smtClean="0">
                  <a:solidFill>
                    <a:prstClr val="black"/>
                  </a:solidFill>
                  <a:latin typeface="Courier New" panose="02070309020205020404" pitchFamily="49" charset="0"/>
                  <a:cs typeface="Courier New" panose="02070309020205020404" pitchFamily="49" charset="0"/>
                </a:rPr>
                <a:t>عدد السكان الحالي (00-14سنة)</a:t>
              </a:r>
              <a:endParaRPr lang="fr-FR" sz="1000" dirty="0">
                <a:solidFill>
                  <a:prstClr val="black"/>
                </a:solidFill>
                <a:latin typeface="Courier New" panose="02070309020205020404" pitchFamily="49" charset="0"/>
                <a:cs typeface="Courier New" panose="02070309020205020404" pitchFamily="49" charset="0"/>
              </a:endParaRPr>
            </a:p>
          </p:txBody>
        </p:sp>
        <p:sp>
          <p:nvSpPr>
            <p:cNvPr id="78" name="TextBox 77"/>
            <p:cNvSpPr txBox="1"/>
            <p:nvPr/>
          </p:nvSpPr>
          <p:spPr>
            <a:xfrm>
              <a:off x="5167198" y="3499643"/>
              <a:ext cx="1031721" cy="246221"/>
            </a:xfrm>
            <a:prstGeom prst="rect">
              <a:avLst/>
            </a:prstGeom>
            <a:solidFill>
              <a:schemeClr val="bg1"/>
            </a:solidFill>
            <a:ln>
              <a:solidFill>
                <a:schemeClr val="bg1"/>
              </a:solidFill>
            </a:ln>
          </p:spPr>
          <p:txBody>
            <a:bodyPr wrap="square" rtlCol="0">
              <a:spAutoFit/>
            </a:bodyPr>
            <a:lstStyle/>
            <a:p>
              <a:pPr algn="ctr" defTabSz="457200"/>
              <a:r>
                <a:rPr lang="ar-LB" sz="1000" dirty="0" smtClean="0">
                  <a:solidFill>
                    <a:prstClr val="black"/>
                  </a:solidFill>
                  <a:latin typeface="Courier New" panose="02070309020205020404" pitchFamily="49" charset="0"/>
                  <a:cs typeface="Courier New" panose="02070309020205020404" pitchFamily="49" charset="0"/>
                </a:rPr>
                <a:t>الشيخوخة 1</a:t>
              </a:r>
              <a:endParaRPr lang="fr-FR" sz="1000" dirty="0">
                <a:solidFill>
                  <a:prstClr val="black"/>
                </a:solidFill>
                <a:latin typeface="Courier New" panose="02070309020205020404" pitchFamily="49" charset="0"/>
                <a:cs typeface="Courier New" panose="02070309020205020404" pitchFamily="49" charset="0"/>
              </a:endParaRPr>
            </a:p>
          </p:txBody>
        </p:sp>
        <p:sp>
          <p:nvSpPr>
            <p:cNvPr id="79" name="TextBox 78"/>
            <p:cNvSpPr txBox="1"/>
            <p:nvPr/>
          </p:nvSpPr>
          <p:spPr>
            <a:xfrm>
              <a:off x="4126052" y="3033062"/>
              <a:ext cx="1857800" cy="253916"/>
            </a:xfrm>
            <a:prstGeom prst="rect">
              <a:avLst/>
            </a:prstGeom>
            <a:solidFill>
              <a:schemeClr val="bg1"/>
            </a:solidFill>
            <a:ln>
              <a:solidFill>
                <a:schemeClr val="tx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عدد السكان(00-14سنة)</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80" name="TextBox 79"/>
            <p:cNvSpPr txBox="1"/>
            <p:nvPr/>
          </p:nvSpPr>
          <p:spPr>
            <a:xfrm>
              <a:off x="971549" y="2588953"/>
              <a:ext cx="1442739" cy="261610"/>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وفيات الأطفال</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81" name="TextBox 80"/>
            <p:cNvSpPr txBox="1"/>
            <p:nvPr/>
          </p:nvSpPr>
          <p:spPr>
            <a:xfrm>
              <a:off x="519050" y="3173347"/>
              <a:ext cx="1466850" cy="253916"/>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سنوات الميلاد</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82" name="TextBox 81"/>
            <p:cNvSpPr txBox="1"/>
            <p:nvPr/>
          </p:nvSpPr>
          <p:spPr>
            <a:xfrm>
              <a:off x="1152525" y="3708390"/>
              <a:ext cx="1206197" cy="253916"/>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معدل الولادات</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83" name="TextBox 82"/>
            <p:cNvSpPr txBox="1"/>
            <p:nvPr/>
          </p:nvSpPr>
          <p:spPr>
            <a:xfrm>
              <a:off x="447516" y="4815758"/>
              <a:ext cx="1616522" cy="253916"/>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التدرج بين الجنسين</a:t>
              </a:r>
              <a:endParaRPr lang="fr-FR" sz="1050" dirty="0">
                <a:solidFill>
                  <a:prstClr val="black"/>
                </a:solidFill>
                <a:latin typeface="Courier New" panose="02070309020205020404" pitchFamily="49" charset="0"/>
                <a:cs typeface="Courier New" panose="02070309020205020404" pitchFamily="49" charset="0"/>
              </a:endParaRPr>
            </a:p>
          </p:txBody>
        </p:sp>
      </p:grpSp>
    </p:spTree>
    <p:extLst>
      <p:ext uri="{BB962C8B-B14F-4D97-AF65-F5344CB8AC3E}">
        <p14:creationId xmlns:p14="http://schemas.microsoft.com/office/powerpoint/2010/main" xmlns="" val="10332167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84212" y="1295400"/>
            <a:ext cx="10969943" cy="1143000"/>
          </a:xfrm>
        </p:spPr>
        <p:txBody>
          <a:bodyPr>
            <a:normAutofit/>
          </a:bodyPr>
          <a:lstStyle/>
          <a:p>
            <a:pPr algn="justLow" rtl="1"/>
            <a:r>
              <a:rPr lang="ar-LB" sz="2200" dirty="0" smtClean="0"/>
              <a:t>أساسيات عمليات </a:t>
            </a:r>
            <a:r>
              <a:rPr lang="ar-LB" sz="2200" dirty="0"/>
              <a:t>صنع القرار الفردية تكمن في أن الناس </a:t>
            </a:r>
            <a:r>
              <a:rPr lang="ar-LB" sz="2200" dirty="0" smtClean="0"/>
              <a:t>يختار</a:t>
            </a:r>
            <a:r>
              <a:rPr lang="ar-SY" sz="2200" dirty="0" smtClean="0"/>
              <a:t>و</a:t>
            </a:r>
            <a:r>
              <a:rPr lang="ar-LB" sz="2200" dirty="0" smtClean="0"/>
              <a:t>ن </a:t>
            </a:r>
            <a:r>
              <a:rPr lang="ar-LB" sz="2200" dirty="0"/>
              <a:t>بين البدائل، يقيسون تكلفة أي نشاط بالفرص المتاحة له، و في أن صانعي القرار </a:t>
            </a:r>
            <a:r>
              <a:rPr lang="ar-LB" sz="2200" dirty="0" smtClean="0"/>
              <a:t>العقلاني</a:t>
            </a:r>
            <a:r>
              <a:rPr lang="ar-SY" sz="2200" dirty="0" smtClean="0"/>
              <a:t>ي</a:t>
            </a:r>
            <a:r>
              <a:rPr lang="ar-LB" sz="2200" dirty="0" smtClean="0"/>
              <a:t>ن </a:t>
            </a:r>
            <a:r>
              <a:rPr lang="ar-LB" sz="2200" dirty="0"/>
              <a:t>يقارنون بين الفوائد </a:t>
            </a:r>
            <a:r>
              <a:rPr lang="ar-LB" sz="2200" dirty="0" smtClean="0"/>
              <a:t>الهامشية</a:t>
            </a:r>
            <a:r>
              <a:rPr lang="ar-SY" sz="2200" dirty="0" smtClean="0"/>
              <a:t> (</a:t>
            </a:r>
            <a:r>
              <a:rPr lang="en-US" sz="2200" dirty="0" smtClean="0"/>
              <a:t>marginal benefits</a:t>
            </a:r>
            <a:r>
              <a:rPr lang="ar-SY" sz="2200" dirty="0" smtClean="0"/>
              <a:t>) </a:t>
            </a:r>
            <a:r>
              <a:rPr lang="ar-LB" sz="2200" dirty="0" smtClean="0"/>
              <a:t> </a:t>
            </a:r>
            <a:r>
              <a:rPr lang="ar-LB" sz="2200" dirty="0"/>
              <a:t>و التكاليف </a:t>
            </a:r>
            <a:r>
              <a:rPr lang="ar-LB" sz="2200" dirty="0" smtClean="0"/>
              <a:t>الحدية (</a:t>
            </a:r>
            <a:r>
              <a:rPr lang="en-US" sz="2200" dirty="0" smtClean="0"/>
              <a:t>marginal costs</a:t>
            </a:r>
            <a:r>
              <a:rPr lang="ar-LB" sz="2200" dirty="0" smtClean="0"/>
              <a:t>) و أن الناس يبنون سلوكهم على الحوافز</a:t>
            </a:r>
            <a:endParaRPr lang="en-US" sz="2200" dirty="0" smtClean="0"/>
          </a:p>
          <a:p>
            <a:pPr marL="0" indent="0" algn="r" rtl="1">
              <a:buNone/>
            </a:pPr>
            <a:endParaRPr lang="en-US" sz="2200" dirty="0"/>
          </a:p>
        </p:txBody>
      </p:sp>
      <p:sp>
        <p:nvSpPr>
          <p:cNvPr id="4" name="Titel 1"/>
          <p:cNvSpPr>
            <a:spLocks noGrp="1"/>
          </p:cNvSpPr>
          <p:nvPr>
            <p:ph type="title"/>
          </p:nvPr>
        </p:nvSpPr>
        <p:spPr>
          <a:xfrm>
            <a:off x="763269" y="274638"/>
            <a:ext cx="10969943" cy="1143000"/>
          </a:xfrm>
        </p:spPr>
        <p:txBody>
          <a:bodyPr/>
          <a:lstStyle/>
          <a:p>
            <a:pPr algn="r" rtl="1"/>
            <a:r>
              <a:rPr lang="ar-LB" b="1" u="sng" dirty="0" smtClean="0"/>
              <a:t>الفصل </a:t>
            </a:r>
            <a:r>
              <a:rPr lang="ar-LB" b="1" u="sng" dirty="0"/>
              <a:t>الأول</a:t>
            </a:r>
            <a:endParaRPr lang="en-US" u="sng" dirty="0"/>
          </a:p>
        </p:txBody>
      </p:sp>
      <p:sp>
        <p:nvSpPr>
          <p:cNvPr id="5" name="Inhaltsplatzhalter 2"/>
          <p:cNvSpPr txBox="1">
            <a:spLocks/>
          </p:cNvSpPr>
          <p:nvPr/>
        </p:nvSpPr>
        <p:spPr>
          <a:xfrm>
            <a:off x="701674" y="2667000"/>
            <a:ext cx="10969943" cy="17526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r>
              <a:rPr lang="ar-LB" sz="2200" dirty="0" smtClean="0"/>
              <a:t>تكمن أساسيات التفاعل بين الناس في:</a:t>
            </a:r>
            <a:endParaRPr lang="en-US" sz="2200" dirty="0" smtClean="0"/>
          </a:p>
          <a:p>
            <a:pPr lvl="1" algn="justLow" rtl="1"/>
            <a:r>
              <a:rPr lang="ar-LB" sz="2200" dirty="0" smtClean="0"/>
              <a:t>أن التجارة ذات منفعة متبادلة</a:t>
            </a:r>
            <a:endParaRPr lang="en-US" sz="2200" dirty="0" smtClean="0"/>
          </a:p>
          <a:p>
            <a:pPr lvl="1" algn="justLow" rtl="1"/>
            <a:r>
              <a:rPr lang="ar-LB" sz="2200" dirty="0" smtClean="0"/>
              <a:t>أن الأسواق عادة ما تكون ممارسات جيدة لتنسيق الأعمال التجارية</a:t>
            </a:r>
            <a:endParaRPr lang="en-US" sz="2200" dirty="0" smtClean="0"/>
          </a:p>
          <a:p>
            <a:pPr lvl="1" algn="justLow" rtl="1"/>
            <a:r>
              <a:rPr lang="ar-LB" sz="2200" dirty="0" smtClean="0"/>
              <a:t>أن الدولة قد تكون قادرة على تحسين نتائج السوق اذا كان هناك فشل في السوق أو نتائج غير عادلة</a:t>
            </a:r>
            <a:endParaRPr lang="en-US" sz="2200" dirty="0" smtClean="0"/>
          </a:p>
          <a:p>
            <a:pPr marL="0" indent="0" algn="r" rtl="1">
              <a:buFont typeface="Wingdings 3"/>
              <a:buNone/>
            </a:pPr>
            <a:endParaRPr lang="en-US" sz="2200" dirty="0"/>
          </a:p>
        </p:txBody>
      </p:sp>
      <p:sp>
        <p:nvSpPr>
          <p:cNvPr id="6" name="Inhaltsplatzhalter 2"/>
          <p:cNvSpPr txBox="1">
            <a:spLocks/>
          </p:cNvSpPr>
          <p:nvPr/>
        </p:nvSpPr>
        <p:spPr>
          <a:xfrm>
            <a:off x="684212" y="4529333"/>
            <a:ext cx="10969943" cy="1795267"/>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r>
              <a:rPr lang="ar-LB" sz="2200" dirty="0" smtClean="0"/>
              <a:t>تكمن أساسيات عمل الاقتصادالكلي في:</a:t>
            </a:r>
            <a:endParaRPr lang="en-US" sz="2200" dirty="0" smtClean="0"/>
          </a:p>
          <a:p>
            <a:pPr lvl="1" algn="justLow" rtl="1"/>
            <a:r>
              <a:rPr lang="ar-LB" sz="2200" dirty="0" smtClean="0"/>
              <a:t>أن الانتاجية هي المصدر الحقيقي لمستوى المعيشة</a:t>
            </a:r>
            <a:endParaRPr lang="en-US" sz="2200" dirty="0" smtClean="0"/>
          </a:p>
          <a:p>
            <a:pPr lvl="1" algn="justLow" rtl="1"/>
            <a:r>
              <a:rPr lang="ar-LB" sz="2200" dirty="0" smtClean="0"/>
              <a:t>أن النمو النقدي هو السبب الحقيقي للتضخم المالي</a:t>
            </a:r>
            <a:endParaRPr lang="en-US" sz="2200" dirty="0" smtClean="0"/>
          </a:p>
          <a:p>
            <a:pPr lvl="1" algn="justLow" rtl="1"/>
            <a:r>
              <a:rPr lang="ar-LB" sz="2200" dirty="0" smtClean="0"/>
              <a:t>أن المجتمع يستطيع أن يختار على المدى المصير بين ارتفاع التضخم المالي و بين ارتفاع نسبة البطالة</a:t>
            </a:r>
            <a:endParaRPr lang="en-US" sz="2200" dirty="0" smtClean="0"/>
          </a:p>
          <a:p>
            <a:pPr algn="r" rtl="1"/>
            <a:endParaRPr lang="en-US" sz="2200" dirty="0"/>
          </a:p>
        </p:txBody>
      </p:sp>
    </p:spTree>
    <p:extLst>
      <p:ext uri="{BB962C8B-B14F-4D97-AF65-F5344CB8AC3E}">
        <p14:creationId xmlns:p14="http://schemas.microsoft.com/office/powerpoint/2010/main" xmlns="" val="31956690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55674" y="6035678"/>
            <a:ext cx="1141948" cy="669925"/>
          </a:xfrm>
        </p:spPr>
        <p:txBody>
          <a:bodyPr/>
          <a:lstStyle/>
          <a:p>
            <a:fld id="{D57F1E4F-1CFF-5643-939E-217C01CDF565}" type="slidenum">
              <a:rPr lang="en-US" smtClean="0">
                <a:solidFill>
                  <a:srgbClr val="76DBF4">
                    <a:lumMod val="50000"/>
                  </a:srgbClr>
                </a:solidFill>
              </a:rPr>
              <a:pPr/>
              <a:t>50</a:t>
            </a:fld>
            <a:endParaRPr lang="en-US" dirty="0">
              <a:solidFill>
                <a:srgbClr val="76DBF4">
                  <a:lumMod val="50000"/>
                </a:srgbClr>
              </a:solidFill>
            </a:endParaRPr>
          </a:p>
        </p:txBody>
      </p:sp>
      <p:sp>
        <p:nvSpPr>
          <p:cNvPr id="5" name="Title 1"/>
          <p:cNvSpPr txBox="1">
            <a:spLocks/>
          </p:cNvSpPr>
          <p:nvPr/>
        </p:nvSpPr>
        <p:spPr>
          <a:xfrm>
            <a:off x="609284" y="7910"/>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ar-LB" sz="3200" b="1" dirty="0" smtClean="0">
                <a:solidFill>
                  <a:prstClr val="black"/>
                </a:solidFill>
                <a:latin typeface="Candara"/>
              </a:rPr>
              <a:t>ال</a:t>
            </a:r>
            <a:r>
              <a:rPr lang="ar-SA" sz="3200" b="1" dirty="0" smtClean="0">
                <a:solidFill>
                  <a:prstClr val="black"/>
                </a:solidFill>
                <a:latin typeface="Candara"/>
              </a:rPr>
              <a:t>نمذجة</a:t>
            </a:r>
            <a:r>
              <a:rPr lang="ar-LB" sz="3100" b="1" dirty="0" smtClean="0">
                <a:solidFill>
                  <a:prstClr val="black"/>
                </a:solidFill>
                <a:latin typeface="Candara"/>
              </a:rPr>
              <a:t> _ </a:t>
            </a:r>
            <a:r>
              <a:rPr lang="ar-SA" sz="2800" b="1" dirty="0" smtClean="0">
                <a:solidFill>
                  <a:prstClr val="black"/>
                </a:solidFill>
                <a:latin typeface="Candara"/>
              </a:rPr>
              <a:t>إنشاء نموذج أساسي بسيط</a:t>
            </a:r>
            <a:r>
              <a:rPr lang="ar-LB" sz="2800" b="1" dirty="0" smtClean="0">
                <a:solidFill>
                  <a:prstClr val="black"/>
                </a:solidFill>
                <a:latin typeface="Candara"/>
              </a:rPr>
              <a:t> </a:t>
            </a:r>
            <a:endParaRPr lang="fr-FR" dirty="0">
              <a:solidFill>
                <a:prstClr val="black"/>
              </a:solidFill>
              <a:latin typeface="Candara"/>
            </a:endParaRPr>
          </a:p>
        </p:txBody>
      </p:sp>
      <p:sp>
        <p:nvSpPr>
          <p:cNvPr id="6" name="Content Placeholder 2"/>
          <p:cNvSpPr txBox="1">
            <a:spLocks/>
          </p:cNvSpPr>
          <p:nvPr/>
        </p:nvSpPr>
        <p:spPr>
          <a:xfrm>
            <a:off x="709258" y="1731379"/>
            <a:ext cx="10853831" cy="4117631"/>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defRPr/>
            </a:pPr>
            <a:r>
              <a:rPr lang="ar-SA" sz="2200" b="1" dirty="0" smtClean="0">
                <a:solidFill>
                  <a:prstClr val="black"/>
                </a:solidFill>
              </a:rPr>
              <a:t>التحقق </a:t>
            </a:r>
            <a:r>
              <a:rPr lang="ar-SA" sz="2200" b="1" dirty="0">
                <a:solidFill>
                  <a:prstClr val="black"/>
                </a:solidFill>
              </a:rPr>
              <a:t>من صحة النموذج </a:t>
            </a:r>
            <a:r>
              <a:rPr lang="ar-SA" sz="2200" b="1" dirty="0" smtClean="0">
                <a:solidFill>
                  <a:prstClr val="black"/>
                </a:solidFill>
              </a:rPr>
              <a:t>الأول</a:t>
            </a:r>
            <a:endParaRPr lang="ar-LB" sz="2200" b="1" dirty="0" smtClean="0">
              <a:solidFill>
                <a:prstClr val="black"/>
              </a:solidFill>
            </a:endParaRPr>
          </a:p>
          <a:p>
            <a:pPr marL="0" indent="0" algn="r" rtl="1">
              <a:buClrTx/>
              <a:buFont typeface="Symbol" pitchFamily="18" charset="2"/>
              <a:buNone/>
              <a:defRPr/>
            </a:pPr>
            <a:endParaRPr lang="en-US" sz="1000" dirty="0">
              <a:solidFill>
                <a:prstClr val="black"/>
              </a:solidFill>
            </a:endParaRPr>
          </a:p>
          <a:p>
            <a:pPr algn="r" rtl="1">
              <a:buClrTx/>
            </a:pPr>
            <a:r>
              <a:rPr lang="ar-SA" sz="2000" dirty="0">
                <a:solidFill>
                  <a:prstClr val="black"/>
                </a:solidFill>
              </a:rPr>
              <a:t>مشكلة عامة في النمذجة هي أنه لا يمكن إظهار "صحة" النموذج بشكل </a:t>
            </a:r>
            <a:r>
              <a:rPr lang="ar-SA" sz="2000" dirty="0" smtClean="0">
                <a:solidFill>
                  <a:prstClr val="black"/>
                </a:solidFill>
              </a:rPr>
              <a:t>عام</a:t>
            </a:r>
            <a:endParaRPr lang="ar-LB" sz="2000" dirty="0" smtClean="0">
              <a:solidFill>
                <a:prstClr val="black"/>
              </a:solidFill>
            </a:endParaRPr>
          </a:p>
          <a:p>
            <a:pPr algn="r" rtl="1">
              <a:buClrTx/>
            </a:pPr>
            <a:r>
              <a:rPr lang="ar-LB" sz="2000" dirty="0" smtClean="0">
                <a:solidFill>
                  <a:prstClr val="black"/>
                </a:solidFill>
              </a:rPr>
              <a:t>لذلك </a:t>
            </a:r>
            <a:r>
              <a:rPr lang="ar-SA" sz="2000" dirty="0" smtClean="0">
                <a:solidFill>
                  <a:prstClr val="black"/>
                </a:solidFill>
              </a:rPr>
              <a:t>يجب </a:t>
            </a:r>
            <a:r>
              <a:rPr lang="ar-SA" sz="2000" dirty="0">
                <a:solidFill>
                  <a:prstClr val="black"/>
                </a:solidFill>
              </a:rPr>
              <a:t>التحقق </a:t>
            </a:r>
            <a:r>
              <a:rPr lang="ar-SA" sz="2000" dirty="0" smtClean="0">
                <a:solidFill>
                  <a:prstClr val="black"/>
                </a:solidFill>
              </a:rPr>
              <a:t>من</a:t>
            </a:r>
            <a:r>
              <a:rPr lang="ar-LB" sz="2000" dirty="0" smtClean="0">
                <a:solidFill>
                  <a:prstClr val="black"/>
                </a:solidFill>
              </a:rPr>
              <a:t>ه</a:t>
            </a:r>
            <a:r>
              <a:rPr lang="ar-SA" sz="2000" dirty="0" smtClean="0">
                <a:solidFill>
                  <a:prstClr val="black"/>
                </a:solidFill>
              </a:rPr>
              <a:t> </a:t>
            </a:r>
            <a:r>
              <a:rPr lang="ar-SA" sz="2000" dirty="0">
                <a:solidFill>
                  <a:prstClr val="black"/>
                </a:solidFill>
              </a:rPr>
              <a:t>عن طريق التحقق من أربعة جوانب مختلفة</a:t>
            </a:r>
            <a:r>
              <a:rPr lang="ar-SA" sz="2000" dirty="0" smtClean="0">
                <a:solidFill>
                  <a:prstClr val="black"/>
                </a:solidFill>
              </a:rPr>
              <a:t>:</a:t>
            </a:r>
            <a:endParaRPr lang="ar-LB" sz="2000" dirty="0" smtClean="0">
              <a:solidFill>
                <a:prstClr val="black"/>
              </a:solidFill>
            </a:endParaRPr>
          </a:p>
          <a:p>
            <a:pPr marL="0" indent="0" algn="r" rtl="1">
              <a:buClrTx/>
              <a:buFont typeface="Symbol" pitchFamily="18" charset="2"/>
              <a:buNone/>
            </a:pPr>
            <a:r>
              <a:rPr lang="ar-LB" sz="1100" dirty="0">
                <a:solidFill>
                  <a:prstClr val="black"/>
                </a:solidFill>
              </a:rPr>
              <a:t> </a:t>
            </a:r>
            <a:endParaRPr lang="en-US" sz="1100" dirty="0">
              <a:solidFill>
                <a:prstClr val="black"/>
              </a:solidFill>
            </a:endParaRPr>
          </a:p>
          <a:p>
            <a:pPr lvl="1" algn="r" rtl="1">
              <a:buClrTx/>
            </a:pPr>
            <a:r>
              <a:rPr lang="ar-SA" sz="1800" b="1" dirty="0">
                <a:solidFill>
                  <a:prstClr val="black"/>
                </a:solidFill>
              </a:rPr>
              <a:t>الصلاحية الهيكلية</a:t>
            </a:r>
            <a:r>
              <a:rPr lang="ar-SA" sz="1800" dirty="0">
                <a:solidFill>
                  <a:prstClr val="black"/>
                </a:solidFill>
              </a:rPr>
              <a:t>: </a:t>
            </a:r>
            <a:r>
              <a:rPr lang="ar-LB" sz="1800" dirty="0" smtClean="0">
                <a:solidFill>
                  <a:prstClr val="black"/>
                </a:solidFill>
              </a:rPr>
              <a:t>هنا</a:t>
            </a:r>
            <a:r>
              <a:rPr lang="ar-SA" sz="1800" dirty="0" smtClean="0">
                <a:solidFill>
                  <a:prstClr val="black"/>
                </a:solidFill>
              </a:rPr>
              <a:t> </a:t>
            </a:r>
            <a:r>
              <a:rPr lang="ar-SA" sz="1800" dirty="0">
                <a:solidFill>
                  <a:prstClr val="black"/>
                </a:solidFill>
              </a:rPr>
              <a:t>يجب إثبات أن هيكل النموذج يتوافق مع هيكل النظام </a:t>
            </a:r>
            <a:r>
              <a:rPr lang="ar-SA" sz="1800" dirty="0" smtClean="0">
                <a:solidFill>
                  <a:prstClr val="black"/>
                </a:solidFill>
              </a:rPr>
              <a:t>الحقيقي</a:t>
            </a:r>
            <a:endParaRPr lang="en-US" sz="1800" dirty="0">
              <a:solidFill>
                <a:prstClr val="black"/>
              </a:solidFill>
            </a:endParaRPr>
          </a:p>
          <a:p>
            <a:pPr lvl="1" algn="r" rtl="1">
              <a:buClrTx/>
            </a:pPr>
            <a:r>
              <a:rPr lang="ar-SA" sz="1800" b="1" dirty="0">
                <a:solidFill>
                  <a:prstClr val="black"/>
                </a:solidFill>
              </a:rPr>
              <a:t>الصلاحية السلوكية</a:t>
            </a:r>
            <a:r>
              <a:rPr lang="ar-SA" sz="1800" dirty="0">
                <a:solidFill>
                  <a:prstClr val="black"/>
                </a:solidFill>
              </a:rPr>
              <a:t>: </a:t>
            </a:r>
            <a:r>
              <a:rPr lang="ar-LB" sz="1800" dirty="0" smtClean="0">
                <a:solidFill>
                  <a:prstClr val="black"/>
                </a:solidFill>
              </a:rPr>
              <a:t>هنا</a:t>
            </a:r>
            <a:r>
              <a:rPr lang="ar-SA" sz="1800" dirty="0" smtClean="0">
                <a:solidFill>
                  <a:prstClr val="black"/>
                </a:solidFill>
              </a:rPr>
              <a:t> </a:t>
            </a:r>
            <a:r>
              <a:rPr lang="ar-SA" sz="1800" dirty="0">
                <a:solidFill>
                  <a:prstClr val="black"/>
                </a:solidFill>
              </a:rPr>
              <a:t>يجب أن يثبت أن النموذج والأصل </a:t>
            </a:r>
            <a:r>
              <a:rPr lang="ar-SA" sz="1800" dirty="0" smtClean="0">
                <a:solidFill>
                  <a:prstClr val="black"/>
                </a:solidFill>
              </a:rPr>
              <a:t>نوعي</a:t>
            </a:r>
            <a:r>
              <a:rPr lang="ar-LB" sz="1800" dirty="0" smtClean="0">
                <a:solidFill>
                  <a:prstClr val="black"/>
                </a:solidFill>
              </a:rPr>
              <a:t>ٌ</a:t>
            </a:r>
            <a:r>
              <a:rPr lang="ar-SA" sz="1800" dirty="0" smtClean="0">
                <a:solidFill>
                  <a:prstClr val="black"/>
                </a:solidFill>
              </a:rPr>
              <a:t> </a:t>
            </a:r>
            <a:r>
              <a:rPr lang="ar-SA" sz="1800" dirty="0">
                <a:solidFill>
                  <a:prstClr val="black"/>
                </a:solidFill>
              </a:rPr>
              <a:t>للظروف الأولية والتأثيرات </a:t>
            </a:r>
            <a:r>
              <a:rPr lang="ar-SA" sz="1800" dirty="0" smtClean="0">
                <a:solidFill>
                  <a:prstClr val="black"/>
                </a:solidFill>
              </a:rPr>
              <a:t>البيئية تظهر </a:t>
            </a:r>
            <a:r>
              <a:rPr lang="ar-SA" sz="1800" dirty="0">
                <a:solidFill>
                  <a:prstClr val="black"/>
                </a:solidFill>
              </a:rPr>
              <a:t>نفس السلوك </a:t>
            </a:r>
            <a:r>
              <a:rPr lang="ar-SA" sz="1800" dirty="0" smtClean="0">
                <a:solidFill>
                  <a:prstClr val="black"/>
                </a:solidFill>
              </a:rPr>
              <a:t>الديناميكي</a:t>
            </a:r>
            <a:endParaRPr lang="en-US" sz="1800" dirty="0">
              <a:solidFill>
                <a:prstClr val="black"/>
              </a:solidFill>
            </a:endParaRPr>
          </a:p>
          <a:p>
            <a:pPr lvl="1" algn="r" rtl="1">
              <a:buClrTx/>
            </a:pPr>
            <a:r>
              <a:rPr lang="ar-SA" sz="1800" b="1" dirty="0">
                <a:solidFill>
                  <a:prstClr val="black"/>
                </a:solidFill>
              </a:rPr>
              <a:t>الصلاحية التجريبية</a:t>
            </a:r>
            <a:r>
              <a:rPr lang="ar-SA" sz="1800" dirty="0">
                <a:solidFill>
                  <a:prstClr val="black"/>
                </a:solidFill>
              </a:rPr>
              <a:t>: يجب أن يظهر هنا أنه في مجال الغرض النموذجي ، تتوافق النتائج الكمية لنظام النموذج مع الملاحظات </a:t>
            </a:r>
            <a:r>
              <a:rPr lang="ar-SA" sz="1800" dirty="0" smtClean="0">
                <a:solidFill>
                  <a:prstClr val="black"/>
                </a:solidFill>
              </a:rPr>
              <a:t>التجريبية</a:t>
            </a:r>
            <a:endParaRPr lang="ar-LB" sz="1800" dirty="0" smtClean="0">
              <a:solidFill>
                <a:prstClr val="black"/>
              </a:solidFill>
            </a:endParaRPr>
          </a:p>
          <a:p>
            <a:pPr lvl="2" algn="r" rtl="1">
              <a:buClrTx/>
            </a:pPr>
            <a:r>
              <a:rPr lang="ar-SA" sz="1800" dirty="0" smtClean="0">
                <a:solidFill>
                  <a:prstClr val="black"/>
                </a:solidFill>
              </a:rPr>
              <a:t> </a:t>
            </a:r>
            <a:r>
              <a:rPr lang="ar-SA" sz="1800" dirty="0">
                <a:solidFill>
                  <a:prstClr val="black"/>
                </a:solidFill>
              </a:rPr>
              <a:t>أو ، إذا لم تكن متاحة ، تكون متسقة </a:t>
            </a:r>
            <a:r>
              <a:rPr lang="ar-SA" sz="1800" dirty="0" smtClean="0">
                <a:solidFill>
                  <a:prstClr val="black"/>
                </a:solidFill>
              </a:rPr>
              <a:t>ومعقولة</a:t>
            </a:r>
            <a:endParaRPr lang="en-US" sz="1800" dirty="0">
              <a:solidFill>
                <a:prstClr val="black"/>
              </a:solidFill>
            </a:endParaRPr>
          </a:p>
          <a:p>
            <a:pPr lvl="1" algn="r" rtl="1">
              <a:buClrTx/>
            </a:pPr>
            <a:r>
              <a:rPr lang="ar-SA" sz="1800" b="1" dirty="0">
                <a:solidFill>
                  <a:prstClr val="black"/>
                </a:solidFill>
              </a:rPr>
              <a:t>قابلية التطبيق</a:t>
            </a:r>
            <a:r>
              <a:rPr lang="ar-SA" sz="1800" dirty="0">
                <a:solidFill>
                  <a:prstClr val="black"/>
                </a:solidFill>
              </a:rPr>
              <a:t>: يجب أن يظهر هنا أن خيارات النموذج والمحاكاة تلبي مشكلات المستخدم </a:t>
            </a:r>
            <a:endParaRPr lang="ar-LB" sz="1800" dirty="0">
              <a:solidFill>
                <a:prstClr val="black"/>
              </a:solidFill>
            </a:endParaRPr>
          </a:p>
          <a:p>
            <a:pPr algn="r" rtl="1">
              <a:buClrTx/>
            </a:pPr>
            <a:endParaRPr lang="en-US" sz="2000" dirty="0">
              <a:solidFill>
                <a:prstClr val="black"/>
              </a:solidFill>
            </a:endParaRPr>
          </a:p>
        </p:txBody>
      </p:sp>
    </p:spTree>
    <p:extLst>
      <p:ext uri="{BB962C8B-B14F-4D97-AF65-F5344CB8AC3E}">
        <p14:creationId xmlns:p14="http://schemas.microsoft.com/office/powerpoint/2010/main" xmlns="" val="1347366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55674" y="6035678"/>
            <a:ext cx="1141948" cy="669925"/>
          </a:xfrm>
        </p:spPr>
        <p:txBody>
          <a:bodyPr/>
          <a:lstStyle/>
          <a:p>
            <a:fld id="{D57F1E4F-1CFF-5643-939E-217C01CDF565}" type="slidenum">
              <a:rPr lang="en-US" smtClean="0">
                <a:solidFill>
                  <a:srgbClr val="76DBF4">
                    <a:lumMod val="50000"/>
                  </a:srgbClr>
                </a:solidFill>
              </a:rPr>
              <a:pPr/>
              <a:t>51</a:t>
            </a:fld>
            <a:endParaRPr lang="en-US" dirty="0">
              <a:solidFill>
                <a:srgbClr val="76DBF4">
                  <a:lumMod val="50000"/>
                </a:srgbClr>
              </a:solidFill>
            </a:endParaRPr>
          </a:p>
        </p:txBody>
      </p:sp>
      <p:sp>
        <p:nvSpPr>
          <p:cNvPr id="5" name="Title 1"/>
          <p:cNvSpPr txBox="1">
            <a:spLocks/>
          </p:cNvSpPr>
          <p:nvPr/>
        </p:nvSpPr>
        <p:spPr>
          <a:xfrm>
            <a:off x="609284" y="7910"/>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ar-LB" sz="3200" b="1" dirty="0" smtClean="0">
                <a:solidFill>
                  <a:prstClr val="black"/>
                </a:solidFill>
                <a:latin typeface="Candara"/>
              </a:rPr>
              <a:t>ال</a:t>
            </a:r>
            <a:r>
              <a:rPr lang="ar-SA" sz="3200" b="1" dirty="0" smtClean="0">
                <a:solidFill>
                  <a:prstClr val="black"/>
                </a:solidFill>
                <a:latin typeface="Candara"/>
              </a:rPr>
              <a:t>نمذجة</a:t>
            </a:r>
            <a:r>
              <a:rPr lang="ar-LB" sz="3100" b="1" dirty="0" smtClean="0">
                <a:solidFill>
                  <a:prstClr val="black"/>
                </a:solidFill>
                <a:latin typeface="Candara"/>
              </a:rPr>
              <a:t> _ </a:t>
            </a:r>
            <a:r>
              <a:rPr lang="ar-SA" sz="2800" b="1" dirty="0" smtClean="0">
                <a:solidFill>
                  <a:prstClr val="black"/>
                </a:solidFill>
                <a:latin typeface="Candara"/>
              </a:rPr>
              <a:t>إنشاء نموذج أساسي بسيط</a:t>
            </a:r>
            <a:r>
              <a:rPr lang="ar-LB" sz="2800" b="1" dirty="0" smtClean="0">
                <a:solidFill>
                  <a:prstClr val="black"/>
                </a:solidFill>
                <a:latin typeface="Candara"/>
              </a:rPr>
              <a:t> </a:t>
            </a:r>
            <a:endParaRPr lang="fr-FR" dirty="0">
              <a:solidFill>
                <a:prstClr val="black"/>
              </a:solidFill>
              <a:latin typeface="Candara"/>
            </a:endParaRPr>
          </a:p>
        </p:txBody>
      </p:sp>
      <p:sp>
        <p:nvSpPr>
          <p:cNvPr id="6" name="Content Placeholder 2"/>
          <p:cNvSpPr txBox="1">
            <a:spLocks/>
          </p:cNvSpPr>
          <p:nvPr/>
        </p:nvSpPr>
        <p:spPr>
          <a:xfrm>
            <a:off x="561998" y="1421794"/>
            <a:ext cx="11028323" cy="50745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defRPr/>
            </a:pPr>
            <a:r>
              <a:rPr lang="ar-SA" sz="2000" b="1" dirty="0" smtClean="0">
                <a:solidFill>
                  <a:prstClr val="white">
                    <a:lumMod val="50000"/>
                  </a:prstClr>
                </a:solidFill>
              </a:rPr>
              <a:t>التحقق </a:t>
            </a:r>
            <a:r>
              <a:rPr lang="ar-SA" sz="2000" b="1" dirty="0">
                <a:solidFill>
                  <a:prstClr val="white">
                    <a:lumMod val="50000"/>
                  </a:prstClr>
                </a:solidFill>
              </a:rPr>
              <a:t>من صحة النموذج </a:t>
            </a:r>
            <a:r>
              <a:rPr lang="ar-SA" sz="2000" b="1" dirty="0" smtClean="0">
                <a:solidFill>
                  <a:prstClr val="white">
                    <a:lumMod val="50000"/>
                  </a:prstClr>
                </a:solidFill>
              </a:rPr>
              <a:t>الأول</a:t>
            </a:r>
            <a:endParaRPr lang="en-US" sz="900" dirty="0">
              <a:solidFill>
                <a:prstClr val="white">
                  <a:lumMod val="50000"/>
                </a:prstClr>
              </a:solidFill>
            </a:endParaRPr>
          </a:p>
          <a:p>
            <a:pPr algn="r" rtl="1">
              <a:buClrTx/>
            </a:pPr>
            <a:r>
              <a:rPr lang="ar-SA" sz="1800" dirty="0">
                <a:solidFill>
                  <a:prstClr val="black"/>
                </a:solidFill>
              </a:rPr>
              <a:t>نشأت الصلاحية الهيكلية للنموذج في البداية من النقل المباشر للرسم البياني للتأثير في </a:t>
            </a:r>
            <a:r>
              <a:rPr lang="ar-SA" sz="1800" dirty="0" smtClean="0">
                <a:solidFill>
                  <a:prstClr val="black"/>
                </a:solidFill>
              </a:rPr>
              <a:t>النموذج</a:t>
            </a:r>
            <a:endParaRPr lang="ar-LB" sz="1800" dirty="0" smtClean="0">
              <a:solidFill>
                <a:prstClr val="black"/>
              </a:solidFill>
            </a:endParaRPr>
          </a:p>
          <a:p>
            <a:pPr lvl="1" algn="r" rtl="1">
              <a:buClrTx/>
            </a:pPr>
            <a:r>
              <a:rPr lang="ar-SA" sz="1600" dirty="0" smtClean="0">
                <a:solidFill>
                  <a:prstClr val="black"/>
                </a:solidFill>
              </a:rPr>
              <a:t>يجب </a:t>
            </a:r>
            <a:r>
              <a:rPr lang="ar-SA" sz="1600" dirty="0">
                <a:solidFill>
                  <a:prstClr val="black"/>
                </a:solidFill>
              </a:rPr>
              <a:t>مراعاة القواعد الأساسية للنمذجة مع ديناميكيات </a:t>
            </a:r>
            <a:r>
              <a:rPr lang="ar-SA" sz="1600" dirty="0" smtClean="0">
                <a:solidFill>
                  <a:prstClr val="black"/>
                </a:solidFill>
              </a:rPr>
              <a:t>النظام</a:t>
            </a:r>
            <a:endParaRPr lang="ar-LB" sz="1600" dirty="0" smtClean="0">
              <a:solidFill>
                <a:prstClr val="black"/>
              </a:solidFill>
            </a:endParaRPr>
          </a:p>
          <a:p>
            <a:pPr lvl="1" algn="r" rtl="1">
              <a:buClrTx/>
            </a:pPr>
            <a:r>
              <a:rPr lang="ar-SA" sz="1600" dirty="0" smtClean="0">
                <a:solidFill>
                  <a:prstClr val="black"/>
                </a:solidFill>
              </a:rPr>
              <a:t>تم </a:t>
            </a:r>
            <a:r>
              <a:rPr lang="ar-SA" sz="1600" dirty="0">
                <a:solidFill>
                  <a:prstClr val="black"/>
                </a:solidFill>
              </a:rPr>
              <a:t>توفير مؤشر </a:t>
            </a:r>
            <a:r>
              <a:rPr lang="ar-SA" sz="1600" dirty="0" smtClean="0">
                <a:solidFill>
                  <a:prstClr val="black"/>
                </a:solidFill>
              </a:rPr>
              <a:t>آخر</a:t>
            </a:r>
            <a:r>
              <a:rPr lang="ar-LB" sz="1600" dirty="0" smtClean="0">
                <a:solidFill>
                  <a:prstClr val="black"/>
                </a:solidFill>
              </a:rPr>
              <a:t> </a:t>
            </a:r>
            <a:r>
              <a:rPr lang="ar-SA" sz="1600" dirty="0" smtClean="0">
                <a:solidFill>
                  <a:prstClr val="black"/>
                </a:solidFill>
              </a:rPr>
              <a:t>بواسطة </a:t>
            </a:r>
            <a:r>
              <a:rPr lang="ar-SA" sz="1600" dirty="0">
                <a:solidFill>
                  <a:prstClr val="black"/>
                </a:solidFill>
              </a:rPr>
              <a:t>"التحقق من الوحدات" في </a:t>
            </a:r>
            <a:r>
              <a:rPr lang="en-US" sz="1600" dirty="0">
                <a:solidFill>
                  <a:prstClr val="black"/>
                </a:solidFill>
                <a:latin typeface="Comic Sans MS" panose="030F0702030302020204" pitchFamily="66" charset="0"/>
              </a:rPr>
              <a:t>VENSIM</a:t>
            </a:r>
            <a:r>
              <a:rPr lang="ar-SA" sz="1600" dirty="0">
                <a:solidFill>
                  <a:prstClr val="black"/>
                </a:solidFill>
              </a:rPr>
              <a:t> </a:t>
            </a:r>
            <a:r>
              <a:rPr lang="ar-SA" sz="1600" dirty="0" smtClean="0">
                <a:solidFill>
                  <a:prstClr val="black"/>
                </a:solidFill>
              </a:rPr>
              <a:t> </a:t>
            </a:r>
            <a:endParaRPr lang="ar-LB" sz="1600" dirty="0" smtClean="0">
              <a:solidFill>
                <a:prstClr val="black"/>
              </a:solidFill>
            </a:endParaRPr>
          </a:p>
          <a:p>
            <a:pPr algn="r" rtl="1">
              <a:buClrTx/>
            </a:pPr>
            <a:r>
              <a:rPr lang="ar-SA" sz="1600" b="1" dirty="0" smtClean="0">
                <a:solidFill>
                  <a:prstClr val="black"/>
                </a:solidFill>
              </a:rPr>
              <a:t>نظرًا </a:t>
            </a:r>
            <a:r>
              <a:rPr lang="ar-SA" sz="1600" b="1" dirty="0">
                <a:solidFill>
                  <a:prstClr val="black"/>
                </a:solidFill>
              </a:rPr>
              <a:t>لاحترام القواعد </a:t>
            </a:r>
            <a:r>
              <a:rPr lang="ar-SA" sz="1600" b="1" dirty="0" smtClean="0">
                <a:solidFill>
                  <a:prstClr val="black"/>
                </a:solidFill>
              </a:rPr>
              <a:t>المذكورة </a:t>
            </a:r>
            <a:r>
              <a:rPr lang="ar-SA" sz="1600" b="1" dirty="0">
                <a:solidFill>
                  <a:prstClr val="black"/>
                </a:solidFill>
              </a:rPr>
              <a:t>ونجاح فحص </a:t>
            </a:r>
            <a:r>
              <a:rPr lang="ar-SA" sz="1600" b="1" dirty="0" smtClean="0">
                <a:solidFill>
                  <a:prstClr val="black"/>
                </a:solidFill>
              </a:rPr>
              <a:t>الوحدات </a:t>
            </a:r>
            <a:r>
              <a:rPr lang="ar-SA" sz="1600" b="1" dirty="0">
                <a:solidFill>
                  <a:prstClr val="black"/>
                </a:solidFill>
              </a:rPr>
              <a:t>، تم افتراض الصحة الهيكلية </a:t>
            </a:r>
            <a:r>
              <a:rPr lang="ar-SA" sz="1600" b="1" dirty="0" smtClean="0">
                <a:solidFill>
                  <a:prstClr val="black"/>
                </a:solidFill>
              </a:rPr>
              <a:t>للنموذج</a:t>
            </a:r>
            <a:endParaRPr lang="en-US" sz="1600" b="1" dirty="0">
              <a:solidFill>
                <a:prstClr val="black"/>
              </a:solidFill>
            </a:endParaRPr>
          </a:p>
          <a:p>
            <a:pPr marL="0" indent="0" algn="r" rtl="1">
              <a:buClrTx/>
              <a:buFont typeface="Symbol" pitchFamily="18" charset="2"/>
              <a:buNone/>
            </a:pPr>
            <a:endParaRPr lang="ar-LB" sz="600" dirty="0" smtClean="0">
              <a:solidFill>
                <a:prstClr val="black"/>
              </a:solidFill>
            </a:endParaRPr>
          </a:p>
          <a:p>
            <a:pPr algn="r" rtl="1">
              <a:buClrTx/>
            </a:pPr>
            <a:r>
              <a:rPr lang="ar-SA" sz="1600" b="1" dirty="0" smtClean="0">
                <a:solidFill>
                  <a:prstClr val="black"/>
                </a:solidFill>
              </a:rPr>
              <a:t>عند </a:t>
            </a:r>
            <a:r>
              <a:rPr lang="ar-SA" sz="1600" b="1" dirty="0">
                <a:solidFill>
                  <a:prstClr val="black"/>
                </a:solidFill>
              </a:rPr>
              <a:t>التحقق من الصحة السلوكية ، كان </a:t>
            </a:r>
            <a:r>
              <a:rPr lang="ar-SA" sz="1600" b="1" dirty="0" smtClean="0">
                <a:solidFill>
                  <a:prstClr val="black"/>
                </a:solidFill>
              </a:rPr>
              <a:t>هناك خطأ أساسي في النموذج واضح</a:t>
            </a:r>
            <a:r>
              <a:rPr lang="ar-SA" sz="1600" dirty="0" smtClean="0">
                <a:solidFill>
                  <a:prstClr val="black"/>
                </a:solidFill>
              </a:rPr>
              <a:t>:</a:t>
            </a:r>
            <a:endParaRPr lang="ar-LB" sz="1600" dirty="0" smtClean="0">
              <a:solidFill>
                <a:prstClr val="black"/>
              </a:solidFill>
            </a:endParaRPr>
          </a:p>
          <a:p>
            <a:pPr marL="0" indent="0" algn="r" rtl="1">
              <a:lnSpc>
                <a:spcPct val="150000"/>
              </a:lnSpc>
              <a:buClrTx/>
              <a:buFont typeface="Symbol" pitchFamily="18" charset="2"/>
              <a:buNone/>
            </a:pPr>
            <a:r>
              <a:rPr lang="ar-SA" sz="1800" dirty="0" smtClean="0">
                <a:solidFill>
                  <a:prstClr val="black"/>
                </a:solidFill>
              </a:rPr>
              <a:t> </a:t>
            </a:r>
            <a:r>
              <a:rPr lang="ar-SA" sz="1600" dirty="0">
                <a:solidFill>
                  <a:prstClr val="black"/>
                </a:solidFill>
              </a:rPr>
              <a:t>منذ أن تم حساب الشيخوخة </a:t>
            </a:r>
            <a:r>
              <a:rPr lang="ar-SA" sz="1600" dirty="0" smtClean="0">
                <a:solidFill>
                  <a:prstClr val="black"/>
                </a:solidFill>
              </a:rPr>
              <a:t>1</a:t>
            </a:r>
            <a:r>
              <a:rPr lang="ar-LB" sz="1600" dirty="0" smtClean="0">
                <a:solidFill>
                  <a:prstClr val="black"/>
                </a:solidFill>
              </a:rPr>
              <a:t>:</a:t>
            </a:r>
            <a:r>
              <a:rPr lang="ar-LB" sz="1600" dirty="0">
                <a:solidFill>
                  <a:prstClr val="black"/>
                </a:solidFill>
              </a:rPr>
              <a:t> </a:t>
            </a:r>
            <a:r>
              <a:rPr lang="ar-LB" sz="1600" dirty="0" smtClean="0">
                <a:solidFill>
                  <a:prstClr val="black"/>
                </a:solidFill>
              </a:rPr>
              <a:t>     </a:t>
            </a:r>
            <a:r>
              <a:rPr lang="en-US" sz="1800"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Aging 1= </a:t>
            </a:r>
            <a:r>
              <a:rPr lang="en-US" sz="18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population 00to14 / dwell time </a:t>
            </a:r>
            <a:r>
              <a:rPr lang="en-US" sz="1800"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00to14</a:t>
            </a:r>
            <a:endParaRPr lang="ar-LB" sz="1800"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marL="0" indent="0" algn="r" rtl="1">
              <a:buClrTx/>
              <a:buFont typeface="Symbol" pitchFamily="18" charset="2"/>
              <a:buNone/>
            </a:pPr>
            <a:r>
              <a:rPr lang="ar-LB" sz="8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800"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endParaRPr lang="en-US" sz="8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marL="301943" lvl="1" indent="0" algn="r" rtl="1">
              <a:buClrTx/>
              <a:buFont typeface="Symbol" pitchFamily="18" charset="2"/>
              <a:buNone/>
            </a:pPr>
            <a:r>
              <a:rPr lang="ar-SA" sz="1600" dirty="0" smtClean="0">
                <a:solidFill>
                  <a:prstClr val="black"/>
                </a:solidFill>
              </a:rPr>
              <a:t>مثال</a:t>
            </a:r>
            <a:r>
              <a:rPr lang="ar-LB" sz="1600" dirty="0" smtClean="0">
                <a:solidFill>
                  <a:prstClr val="black"/>
                </a:solidFill>
              </a:rPr>
              <a:t>:</a:t>
            </a:r>
            <a:r>
              <a:rPr lang="ar-SA" sz="1600" dirty="0" smtClean="0">
                <a:solidFill>
                  <a:prstClr val="black"/>
                </a:solidFill>
              </a:rPr>
              <a:t> </a:t>
            </a:r>
            <a:r>
              <a:rPr lang="ar-SA" sz="1600" dirty="0">
                <a:solidFill>
                  <a:prstClr val="black"/>
                </a:solidFill>
              </a:rPr>
              <a:t>"طفرة الولادة" في الوقت الذي تؤدي فيه </a:t>
            </a:r>
            <a:r>
              <a:rPr lang="en-US" sz="1600" b="1" spc="600" dirty="0">
                <a:solidFill>
                  <a:prstClr val="black"/>
                </a:solidFill>
                <a:latin typeface="Arial" panose="020B0604020202020204" pitchFamily="34" charset="0"/>
                <a:cs typeface="Arial" panose="020B0604020202020204" pitchFamily="34" charset="0"/>
              </a:rPr>
              <a:t>t</a:t>
            </a:r>
            <a:r>
              <a:rPr lang="ar-SA" sz="16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SA" sz="1600" dirty="0">
                <a:solidFill>
                  <a:prstClr val="black"/>
                </a:solidFill>
              </a:rPr>
              <a:t>بالفعل إلى زيادة قيمة الشيخوخة 1 في </a:t>
            </a:r>
            <a:r>
              <a:rPr lang="ar-LB" sz="1600" dirty="0" smtClean="0">
                <a:solidFill>
                  <a:prstClr val="black"/>
                </a:solidFill>
              </a:rPr>
              <a:t>(</a:t>
            </a:r>
            <a:r>
              <a:rPr lang="en-US" sz="1600" b="1" dirty="0" smtClean="0">
                <a:solidFill>
                  <a:prstClr val="black"/>
                </a:solidFill>
                <a:latin typeface="Arial" panose="020B0604020202020204" pitchFamily="34" charset="0"/>
              </a:rPr>
              <a:t>t + 1</a:t>
            </a:r>
            <a:r>
              <a:rPr lang="ar-LB" sz="1600" b="1" dirty="0">
                <a:solidFill>
                  <a:prstClr val="black"/>
                </a:solidFill>
                <a:latin typeface="Arial" panose="020B0604020202020204" pitchFamily="34" charset="0"/>
              </a:rPr>
              <a:t>)</a:t>
            </a:r>
            <a:r>
              <a:rPr lang="ar-SA" sz="1600" b="1" dirty="0" smtClean="0">
                <a:solidFill>
                  <a:prstClr val="black"/>
                </a:solidFill>
                <a:latin typeface="Arial" panose="020B0604020202020204" pitchFamily="34" charset="0"/>
              </a:rPr>
              <a:t> </a:t>
            </a:r>
            <a:r>
              <a:rPr lang="ar-SA" sz="1600" dirty="0">
                <a:solidFill>
                  <a:prstClr val="black"/>
                </a:solidFill>
              </a:rPr>
              <a:t>، ولكن هذا ليس صحيحًا. </a:t>
            </a:r>
            <a:r>
              <a:rPr lang="ar-SA" sz="1600" dirty="0" smtClean="0">
                <a:solidFill>
                  <a:prstClr val="black"/>
                </a:solidFill>
              </a:rPr>
              <a:t>بدلا</a:t>
            </a:r>
            <a:r>
              <a:rPr lang="ar-LB" sz="1600" dirty="0" smtClean="0">
                <a:solidFill>
                  <a:prstClr val="black"/>
                </a:solidFill>
              </a:rPr>
              <a:t>ً</a:t>
            </a:r>
            <a:r>
              <a:rPr lang="ar-SA" sz="1600" dirty="0" smtClean="0">
                <a:solidFill>
                  <a:prstClr val="black"/>
                </a:solidFill>
              </a:rPr>
              <a:t> </a:t>
            </a:r>
            <a:r>
              <a:rPr lang="ar-SA" sz="1600" dirty="0">
                <a:solidFill>
                  <a:prstClr val="black"/>
                </a:solidFill>
              </a:rPr>
              <a:t>من ذلك ، من المرجح أن تحدث زيادة في الشيخوخة 1 فقط في الوقت </a:t>
            </a:r>
            <a:r>
              <a:rPr lang="ar-LB" sz="1600" dirty="0" smtClean="0">
                <a:solidFill>
                  <a:prstClr val="black"/>
                </a:solidFill>
              </a:rPr>
              <a:t>(</a:t>
            </a:r>
            <a:r>
              <a:rPr lang="fr-FR" sz="1600" b="1" dirty="0">
                <a:solidFill>
                  <a:prstClr val="black"/>
                </a:solidFill>
                <a:latin typeface="Adobe Gothic Std B" pitchFamily="34" charset="-128"/>
                <a:ea typeface="Adobe Gothic Std B" pitchFamily="34" charset="-128"/>
              </a:rPr>
              <a:t>t + </a:t>
            </a:r>
            <a:r>
              <a:rPr lang="fr-FR" sz="1600" b="1" dirty="0" err="1">
                <a:solidFill>
                  <a:prstClr val="black"/>
                </a:solidFill>
                <a:latin typeface="Adobe Gothic Std B" pitchFamily="34" charset="-128"/>
                <a:ea typeface="Adobe Gothic Std B" pitchFamily="34" charset="-128"/>
              </a:rPr>
              <a:t>dwell</a:t>
            </a:r>
            <a:r>
              <a:rPr lang="fr-FR" sz="1600" b="1" dirty="0">
                <a:solidFill>
                  <a:prstClr val="black"/>
                </a:solidFill>
                <a:latin typeface="Adobe Gothic Std B" pitchFamily="34" charset="-128"/>
                <a:ea typeface="Adobe Gothic Std B" pitchFamily="34" charset="-128"/>
              </a:rPr>
              <a:t> time 00to14 </a:t>
            </a:r>
            <a:r>
              <a:rPr lang="ar-LB" sz="1600" dirty="0" smtClean="0">
                <a:solidFill>
                  <a:prstClr val="black"/>
                </a:solidFill>
                <a:effectLst>
                  <a:outerShdw blurRad="38100" dist="38100" dir="2700000" algn="tl">
                    <a:srgbClr val="000000">
                      <a:alpha val="43137"/>
                    </a:srgbClr>
                  </a:outerShdw>
                </a:effectLst>
              </a:rPr>
              <a:t>)</a:t>
            </a:r>
            <a:endParaRPr lang="ar-LB" sz="1600" dirty="0" smtClean="0">
              <a:solidFill>
                <a:prstClr val="black"/>
              </a:solidFill>
              <a:latin typeface="Courier New" panose="02070309020205020404" pitchFamily="49" charset="0"/>
              <a:cs typeface="Courier New" panose="02070309020205020404" pitchFamily="49" charset="0"/>
            </a:endParaRPr>
          </a:p>
          <a:p>
            <a:pPr marL="301943" lvl="1" indent="0" algn="r" rtl="1">
              <a:buClrTx/>
              <a:buFont typeface="Symbol" pitchFamily="18" charset="2"/>
              <a:buNone/>
            </a:pPr>
            <a:r>
              <a:rPr lang="en-US" sz="1800" dirty="0" smtClean="0">
                <a:solidFill>
                  <a:prstClr val="black"/>
                </a:solidFill>
                <a:effectLst>
                  <a:outerShdw blurRad="38100" dist="38100" dir="2700000" algn="tl">
                    <a:srgbClr val="000000">
                      <a:alpha val="43137"/>
                    </a:srgbClr>
                  </a:outerShdw>
                </a:effectLst>
              </a:rPr>
              <a:t> </a:t>
            </a:r>
            <a:r>
              <a:rPr lang="ar-SA" sz="1800" dirty="0" smtClean="0">
                <a:solidFill>
                  <a:prstClr val="black"/>
                </a:solidFill>
                <a:effectLst>
                  <a:outerShdw blurRad="38100" dist="38100" dir="2700000" algn="tl">
                    <a:srgbClr val="000000">
                      <a:alpha val="43137"/>
                    </a:srgbClr>
                  </a:outerShdw>
                </a:effectLst>
              </a:rPr>
              <a:t>⇚ </a:t>
            </a:r>
            <a:r>
              <a:rPr lang="ar-SA" sz="1800" dirty="0">
                <a:solidFill>
                  <a:prstClr val="black"/>
                </a:solidFill>
                <a:effectLst>
                  <a:outerShdw blurRad="38100" dist="38100" dir="2700000" algn="tl">
                    <a:srgbClr val="000000">
                      <a:alpha val="43137"/>
                    </a:srgbClr>
                  </a:outerShdw>
                </a:effectLst>
              </a:rPr>
              <a:t>يجب أن يظل هذا التأخير الزمني محددًا في </a:t>
            </a:r>
            <a:r>
              <a:rPr lang="ar-SA" sz="1800" dirty="0" smtClean="0">
                <a:solidFill>
                  <a:prstClr val="black"/>
                </a:solidFill>
                <a:effectLst>
                  <a:outerShdw blurRad="38100" dist="38100" dir="2700000" algn="tl">
                    <a:srgbClr val="000000">
                      <a:alpha val="43137"/>
                    </a:srgbClr>
                  </a:outerShdw>
                </a:effectLst>
              </a:rPr>
              <a:t>النموذج</a:t>
            </a:r>
            <a:endParaRPr lang="ar-LB" sz="1800" dirty="0" smtClean="0">
              <a:solidFill>
                <a:prstClr val="black"/>
              </a:solidFill>
              <a:effectLst>
                <a:outerShdw blurRad="38100" dist="38100" dir="2700000" algn="tl">
                  <a:srgbClr val="000000">
                    <a:alpha val="43137"/>
                  </a:srgbClr>
                </a:outerShdw>
              </a:effectLst>
            </a:endParaRPr>
          </a:p>
          <a:p>
            <a:pPr marL="0" indent="0" algn="r" rtl="1">
              <a:buClrTx/>
              <a:buFont typeface="Symbol" pitchFamily="18" charset="2"/>
              <a:buNone/>
            </a:pPr>
            <a:r>
              <a:rPr lang="ar-LB" sz="800" dirty="0">
                <a:solidFill>
                  <a:prstClr val="black"/>
                </a:solidFill>
                <a:effectLst>
                  <a:outerShdw blurRad="38100" dist="38100" dir="2700000" algn="tl">
                    <a:srgbClr val="000000">
                      <a:alpha val="43137"/>
                    </a:srgbClr>
                  </a:outerShdw>
                </a:effectLst>
              </a:rPr>
              <a:t> </a:t>
            </a:r>
            <a:r>
              <a:rPr lang="ar-LB" sz="800" dirty="0" smtClean="0">
                <a:solidFill>
                  <a:prstClr val="black"/>
                </a:solidFill>
                <a:effectLst>
                  <a:outerShdw blurRad="38100" dist="38100" dir="2700000" algn="tl">
                    <a:srgbClr val="000000">
                      <a:alpha val="43137"/>
                    </a:srgbClr>
                  </a:outerShdw>
                </a:effectLst>
              </a:rPr>
              <a:t> </a:t>
            </a:r>
          </a:p>
          <a:p>
            <a:pPr algn="r" rtl="1">
              <a:buClrTx/>
            </a:pPr>
            <a:r>
              <a:rPr lang="ar-SA" sz="1600" dirty="0">
                <a:solidFill>
                  <a:prstClr val="black"/>
                </a:solidFill>
              </a:rPr>
              <a:t>نظرًا لأن الأشخاص من فئة عمرية واحدة يعتبرون متجانسين في النموذج ، فإن الخطأ الموصوف يعتمد </a:t>
            </a:r>
            <a:r>
              <a:rPr lang="ar-SA" sz="1600" dirty="0" smtClean="0">
                <a:solidFill>
                  <a:prstClr val="black"/>
                </a:solidFill>
              </a:rPr>
              <a:t>على </a:t>
            </a:r>
            <a:r>
              <a:rPr lang="ar-SA" sz="1600" dirty="0">
                <a:solidFill>
                  <a:prstClr val="black"/>
                </a:solidFill>
              </a:rPr>
              <a:t>نطاق الفئة </a:t>
            </a:r>
            <a:r>
              <a:rPr lang="ar-SA" sz="1600" dirty="0" smtClean="0">
                <a:solidFill>
                  <a:prstClr val="black"/>
                </a:solidFill>
              </a:rPr>
              <a:t>العمرية</a:t>
            </a:r>
            <a:endParaRPr lang="en-US" sz="1600" dirty="0">
              <a:solidFill>
                <a:prstClr val="black"/>
              </a:solidFill>
            </a:endParaRPr>
          </a:p>
          <a:p>
            <a:pPr lvl="1" algn="r" rtl="1">
              <a:buClrTx/>
              <a:buFont typeface="Symbol" pitchFamily="18" charset="2"/>
              <a:buChar char=""/>
            </a:pPr>
            <a:r>
              <a:rPr lang="ar-SA" sz="1600" dirty="0">
                <a:solidFill>
                  <a:prstClr val="black"/>
                </a:solidFill>
              </a:rPr>
              <a:t>من أجل تقليل الخطأ ، يجب بالتالي تكوين فئات عمرية أصغر</a:t>
            </a:r>
            <a:endParaRPr lang="en-US" sz="1600" dirty="0">
              <a:solidFill>
                <a:prstClr val="black"/>
              </a:solidFill>
            </a:endParaRPr>
          </a:p>
          <a:p>
            <a:pPr lvl="2" algn="r" rtl="1">
              <a:buClrTx/>
            </a:pPr>
            <a:r>
              <a:rPr lang="ar-SA" sz="1600" dirty="0">
                <a:solidFill>
                  <a:prstClr val="black"/>
                </a:solidFill>
              </a:rPr>
              <a:t>في هذه الحالة ، تم إعطاء فترة التكامل على أنها </a:t>
            </a:r>
            <a:r>
              <a:rPr lang="en-US" sz="1600" dirty="0">
                <a:solidFill>
                  <a:prstClr val="black"/>
                </a:solidFill>
              </a:rPr>
              <a:t> </a:t>
            </a:r>
            <a:r>
              <a:rPr lang="en-US" sz="1600" dirty="0" err="1">
                <a:solidFill>
                  <a:prstClr val="black"/>
                </a:solidFill>
                <a:latin typeface="Adobe Gothic Std B" pitchFamily="34" charset="-128"/>
                <a:ea typeface="Adobe Gothic Std B" pitchFamily="34" charset="-128"/>
              </a:rPr>
              <a:t>dt</a:t>
            </a:r>
            <a:r>
              <a:rPr lang="en-US" sz="1600" dirty="0">
                <a:solidFill>
                  <a:prstClr val="black"/>
                </a:solidFill>
                <a:latin typeface="Adobe Gothic Std B" pitchFamily="34" charset="-128"/>
                <a:ea typeface="Adobe Gothic Std B" pitchFamily="34" charset="-128"/>
              </a:rPr>
              <a:t> = 0.25 </a:t>
            </a:r>
            <a:r>
              <a:rPr lang="ar-SA" sz="1600" dirty="0">
                <a:solidFill>
                  <a:prstClr val="black"/>
                </a:solidFill>
              </a:rPr>
              <a:t>سنة </a:t>
            </a:r>
            <a:endParaRPr lang="ar-LB" sz="1600" dirty="0">
              <a:solidFill>
                <a:prstClr val="black"/>
              </a:solidFill>
            </a:endParaRPr>
          </a:p>
          <a:p>
            <a:pPr lvl="2" algn="r" rtl="1">
              <a:buClrTx/>
            </a:pPr>
            <a:r>
              <a:rPr lang="ar-SA" sz="1600" dirty="0">
                <a:solidFill>
                  <a:prstClr val="black"/>
                </a:solidFill>
              </a:rPr>
              <a:t>كانت الفئة العمرية الأخيرة "75 فما فوق"</a:t>
            </a:r>
            <a:endParaRPr lang="ar-LB" sz="1600" dirty="0">
              <a:solidFill>
                <a:prstClr val="black"/>
              </a:solidFill>
            </a:endParaRPr>
          </a:p>
          <a:p>
            <a:pPr lvl="1" algn="r" rtl="1">
              <a:buClrTx/>
              <a:buFont typeface="Symbol" pitchFamily="18" charset="2"/>
              <a:buChar char="¿"/>
            </a:pPr>
            <a:r>
              <a:rPr lang="ar-SA" sz="1600" b="1" dirty="0">
                <a:solidFill>
                  <a:prstClr val="black"/>
                </a:solidFill>
              </a:rPr>
              <a:t> ينتج عن ذلك ما مجموعه 301 فئة عمرية أو "مجموعات ربع ولادة" </a:t>
            </a:r>
          </a:p>
          <a:p>
            <a:pPr marL="0" indent="0" algn="r" rtl="1">
              <a:buClrTx/>
              <a:buFont typeface="Symbol" pitchFamily="18" charset="2"/>
              <a:buNone/>
            </a:pPr>
            <a:endParaRPr lang="en-US" sz="18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2326585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ar-LB" dirty="0">
              <a:solidFill>
                <a:prstClr val="white"/>
              </a:solidFill>
            </a:endParaRPr>
          </a:p>
        </p:txBody>
      </p:sp>
      <p:sp>
        <p:nvSpPr>
          <p:cNvPr id="2" name="Slide Number Placeholder 1"/>
          <p:cNvSpPr>
            <a:spLocks noGrp="1"/>
          </p:cNvSpPr>
          <p:nvPr>
            <p:ph type="sldNum" sz="quarter" idx="12"/>
          </p:nvPr>
        </p:nvSpPr>
        <p:spPr>
          <a:xfrm>
            <a:off x="10951185" y="6117566"/>
            <a:ext cx="1141948" cy="669925"/>
          </a:xfrm>
        </p:spPr>
        <p:txBody>
          <a:bodyPr/>
          <a:lstStyle/>
          <a:p>
            <a:fld id="{D57F1E4F-1CFF-5643-939E-217C01CDF565}" type="slidenum">
              <a:rPr lang="en-US" smtClean="0">
                <a:solidFill>
                  <a:srgbClr val="76DBF4">
                    <a:lumMod val="50000"/>
                  </a:srgbClr>
                </a:solidFill>
              </a:rPr>
              <a:pPr/>
              <a:t>52</a:t>
            </a:fld>
            <a:endParaRPr lang="en-US" dirty="0">
              <a:solidFill>
                <a:srgbClr val="76DBF4">
                  <a:lumMod val="50000"/>
                </a:srgbClr>
              </a:solidFill>
            </a:endParaRPr>
          </a:p>
        </p:txBody>
      </p:sp>
      <p:sp>
        <p:nvSpPr>
          <p:cNvPr id="5" name="Title 1"/>
          <p:cNvSpPr txBox="1">
            <a:spLocks/>
          </p:cNvSpPr>
          <p:nvPr/>
        </p:nvSpPr>
        <p:spPr>
          <a:xfrm>
            <a:off x="925" y="-101274"/>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smtClean="0">
                <a:solidFill>
                  <a:prstClr val="black"/>
                </a:solidFill>
              </a:rPr>
              <a:t>تمديد </a:t>
            </a:r>
            <a:r>
              <a:rPr lang="ar-SA" sz="2800" b="1" dirty="0">
                <a:solidFill>
                  <a:prstClr val="black"/>
                </a:solidFill>
              </a:rPr>
              <a:t>النموذج الأساسي بالديناميكيات الزمنية</a:t>
            </a:r>
            <a:endParaRPr lang="en-US" sz="2800" dirty="0">
              <a:solidFill>
                <a:prstClr val="black"/>
              </a:solidFill>
            </a:endParaRPr>
          </a:p>
        </p:txBody>
      </p:sp>
      <p:grpSp>
        <p:nvGrpSpPr>
          <p:cNvPr id="24" name="Group 23"/>
          <p:cNvGrpSpPr/>
          <p:nvPr/>
        </p:nvGrpSpPr>
        <p:grpSpPr>
          <a:xfrm>
            <a:off x="114846" y="2533908"/>
            <a:ext cx="6158169" cy="3258133"/>
            <a:chOff x="114874" y="2533907"/>
            <a:chExt cx="6159773" cy="3258133"/>
          </a:xfrm>
        </p:grpSpPr>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874" y="2533907"/>
              <a:ext cx="6132477" cy="32564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1733179" y="2750187"/>
              <a:ext cx="1186925"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وفيات الأطفال</a:t>
              </a:r>
              <a:endParaRPr lang="fr-FR" sz="1100" dirty="0">
                <a:solidFill>
                  <a:prstClr val="black"/>
                </a:solidFill>
              </a:endParaRPr>
            </a:p>
          </p:txBody>
        </p:sp>
        <p:sp>
          <p:nvSpPr>
            <p:cNvPr id="4" name="TextBox 3"/>
            <p:cNvSpPr txBox="1"/>
            <p:nvPr/>
          </p:nvSpPr>
          <p:spPr>
            <a:xfrm>
              <a:off x="823601" y="3378406"/>
              <a:ext cx="978586"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معدل الولادات</a:t>
              </a:r>
              <a:endParaRPr lang="fr-FR" sz="1100" dirty="0">
                <a:solidFill>
                  <a:prstClr val="black"/>
                </a:solidFill>
              </a:endParaRPr>
            </a:p>
          </p:txBody>
        </p:sp>
        <p:sp>
          <p:nvSpPr>
            <p:cNvPr id="9" name="TextBox 8"/>
            <p:cNvSpPr txBox="1"/>
            <p:nvPr/>
          </p:nvSpPr>
          <p:spPr>
            <a:xfrm>
              <a:off x="1203525" y="3066179"/>
              <a:ext cx="1123116"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سنوات الإنجاب</a:t>
              </a:r>
              <a:endParaRPr lang="fr-FR" sz="1100" dirty="0">
                <a:solidFill>
                  <a:prstClr val="black"/>
                </a:solidFill>
              </a:endParaRPr>
            </a:p>
          </p:txBody>
        </p:sp>
        <p:sp>
          <p:nvSpPr>
            <p:cNvPr id="11" name="TextBox 10"/>
            <p:cNvSpPr txBox="1"/>
            <p:nvPr/>
          </p:nvSpPr>
          <p:spPr>
            <a:xfrm>
              <a:off x="142170" y="3720525"/>
              <a:ext cx="1395455" cy="430887"/>
            </a:xfrm>
            <a:prstGeom prst="rect">
              <a:avLst/>
            </a:prstGeom>
            <a:solidFill>
              <a:schemeClr val="bg1"/>
            </a:solidFill>
          </p:spPr>
          <p:txBody>
            <a:bodyPr wrap="square" rtlCol="0">
              <a:spAutoFit/>
            </a:bodyPr>
            <a:lstStyle/>
            <a:p>
              <a:pPr algn="ctr" defTabSz="457200"/>
              <a:r>
                <a:rPr lang="ar-LB" sz="1100" dirty="0" smtClean="0">
                  <a:solidFill>
                    <a:prstClr val="black"/>
                  </a:solidFill>
                </a:rPr>
                <a:t>المرأة القادرة على الإنجاب</a:t>
              </a:r>
              <a:endParaRPr lang="fr-FR" sz="1100" dirty="0">
                <a:solidFill>
                  <a:prstClr val="black"/>
                </a:solidFill>
              </a:endParaRPr>
            </a:p>
          </p:txBody>
        </p:sp>
        <p:sp>
          <p:nvSpPr>
            <p:cNvPr id="12" name="TextBox 11"/>
            <p:cNvSpPr txBox="1"/>
            <p:nvPr/>
          </p:nvSpPr>
          <p:spPr>
            <a:xfrm>
              <a:off x="114874" y="4708622"/>
              <a:ext cx="1353744"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حاصل الجنس</a:t>
              </a:r>
              <a:endParaRPr lang="fr-FR" sz="1100" dirty="0">
                <a:solidFill>
                  <a:prstClr val="black"/>
                </a:solidFill>
              </a:endParaRPr>
            </a:p>
          </p:txBody>
        </p:sp>
        <p:sp>
          <p:nvSpPr>
            <p:cNvPr id="13" name="TextBox 12"/>
            <p:cNvSpPr txBox="1"/>
            <p:nvPr/>
          </p:nvSpPr>
          <p:spPr>
            <a:xfrm>
              <a:off x="2368463" y="3956191"/>
              <a:ext cx="683813" cy="261610"/>
            </a:xfrm>
            <a:prstGeom prst="rect">
              <a:avLst/>
            </a:prstGeom>
            <a:solidFill>
              <a:schemeClr val="bg1"/>
            </a:solidFill>
          </p:spPr>
          <p:txBody>
            <a:bodyPr wrap="square" rtlCol="0">
              <a:spAutoFit/>
            </a:bodyPr>
            <a:lstStyle/>
            <a:p>
              <a:pPr defTabSz="457200"/>
              <a:r>
                <a:rPr lang="ar-LB" sz="1100" dirty="0" smtClean="0">
                  <a:solidFill>
                    <a:prstClr val="black"/>
                  </a:solidFill>
                </a:rPr>
                <a:t>الولادات</a:t>
              </a:r>
              <a:endParaRPr lang="fr-FR" sz="1100" dirty="0">
                <a:solidFill>
                  <a:prstClr val="black"/>
                </a:solidFill>
              </a:endParaRPr>
            </a:p>
          </p:txBody>
        </p:sp>
        <p:sp>
          <p:nvSpPr>
            <p:cNvPr id="14" name="TextBox 13"/>
            <p:cNvSpPr txBox="1"/>
            <p:nvPr/>
          </p:nvSpPr>
          <p:spPr>
            <a:xfrm>
              <a:off x="3052276" y="2541491"/>
              <a:ext cx="1601737" cy="246221"/>
            </a:xfrm>
            <a:prstGeom prst="rect">
              <a:avLst/>
            </a:prstGeom>
            <a:solidFill>
              <a:schemeClr val="bg1"/>
            </a:solidFill>
          </p:spPr>
          <p:txBody>
            <a:bodyPr wrap="square" rtlCol="0">
              <a:spAutoFit/>
            </a:bodyPr>
            <a:lstStyle/>
            <a:p>
              <a:pPr algn="ctr" defTabSz="457200"/>
              <a:r>
                <a:rPr lang="en-US" sz="1000" b="1" dirty="0" smtClean="0">
                  <a:solidFill>
                    <a:prstClr val="black"/>
                  </a:solidFill>
                  <a:effectLst>
                    <a:outerShdw blurRad="38100" dist="38100" dir="2700000" algn="tl">
                      <a:srgbClr val="000000">
                        <a:alpha val="43137"/>
                      </a:srgbClr>
                    </a:outerShdw>
                  </a:effectLst>
                </a:rPr>
                <a:t>&lt;</a:t>
              </a:r>
              <a:r>
                <a:rPr lang="ar-LB" sz="1000" b="1" dirty="0">
                  <a:solidFill>
                    <a:prstClr val="black"/>
                  </a:solidFill>
                  <a:effectLst>
                    <a:outerShdw blurRad="38100" dist="38100" dir="2700000" algn="tl">
                      <a:srgbClr val="000000">
                        <a:alpha val="43137"/>
                      </a:srgbClr>
                    </a:outerShdw>
                  </a:effectLst>
                </a:rPr>
                <a:t> </a:t>
              </a:r>
              <a:r>
                <a:rPr lang="ar-LB" sz="1000" dirty="0">
                  <a:solidFill>
                    <a:prstClr val="black"/>
                  </a:solidFill>
                  <a:effectLst>
                    <a:outerShdw blurRad="38100" dist="38100" dir="2700000" algn="tl">
                      <a:srgbClr val="000000">
                        <a:alpha val="43137"/>
                      </a:srgbClr>
                    </a:outerShdw>
                  </a:effectLst>
                </a:rPr>
                <a:t>تعداد السكان </a:t>
              </a:r>
              <a:r>
                <a:rPr lang="en-US" sz="1000" b="1" dirty="0" smtClean="0">
                  <a:solidFill>
                    <a:prstClr val="black"/>
                  </a:solidFill>
                  <a:effectLst>
                    <a:outerShdw blurRad="38100" dist="38100" dir="2700000" algn="tl">
                      <a:srgbClr val="000000">
                        <a:alpha val="43137"/>
                      </a:srgbClr>
                    </a:outerShdw>
                  </a:effectLst>
                </a:rPr>
                <a:t>&gt;</a:t>
              </a:r>
              <a:endParaRPr lang="fr-FR" sz="1000" b="1" dirty="0">
                <a:solidFill>
                  <a:prstClr val="black"/>
                </a:solidFill>
                <a:effectLst>
                  <a:outerShdw blurRad="38100" dist="38100" dir="2700000" algn="tl">
                    <a:srgbClr val="000000">
                      <a:alpha val="43137"/>
                    </a:srgbClr>
                  </a:outerShdw>
                </a:effectLst>
              </a:endParaRPr>
            </a:p>
          </p:txBody>
        </p:sp>
        <p:sp>
          <p:nvSpPr>
            <p:cNvPr id="15" name="TextBox 14"/>
            <p:cNvSpPr txBox="1"/>
            <p:nvPr/>
          </p:nvSpPr>
          <p:spPr>
            <a:xfrm>
              <a:off x="3706037" y="3560967"/>
              <a:ext cx="714190" cy="230832"/>
            </a:xfrm>
            <a:prstGeom prst="rect">
              <a:avLst/>
            </a:prstGeom>
            <a:solidFill>
              <a:schemeClr val="bg1"/>
            </a:solidFill>
          </p:spPr>
          <p:txBody>
            <a:bodyPr wrap="square" rtlCol="0">
              <a:spAutoFit/>
            </a:bodyPr>
            <a:lstStyle/>
            <a:p>
              <a:pPr algn="ctr" defTabSz="457200"/>
              <a:r>
                <a:rPr lang="ar-LB" sz="900" dirty="0" smtClean="0">
                  <a:solidFill>
                    <a:prstClr val="black"/>
                  </a:solidFill>
                </a:rPr>
                <a:t>الشيخوخة</a:t>
              </a:r>
              <a:endParaRPr lang="fr-FR" sz="900" dirty="0">
                <a:solidFill>
                  <a:prstClr val="black"/>
                </a:solidFill>
              </a:endParaRPr>
            </a:p>
          </p:txBody>
        </p:sp>
        <p:sp>
          <p:nvSpPr>
            <p:cNvPr id="16" name="TextBox 15"/>
            <p:cNvSpPr txBox="1"/>
            <p:nvPr/>
          </p:nvSpPr>
          <p:spPr>
            <a:xfrm>
              <a:off x="4333966" y="3169692"/>
              <a:ext cx="1303459"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وقت سكن الفوج</a:t>
              </a:r>
              <a:endParaRPr lang="fr-FR" sz="1100" dirty="0">
                <a:solidFill>
                  <a:prstClr val="black"/>
                </a:solidFill>
              </a:endParaRPr>
            </a:p>
          </p:txBody>
        </p:sp>
        <p:sp>
          <p:nvSpPr>
            <p:cNvPr id="17" name="TextBox 16"/>
            <p:cNvSpPr txBox="1"/>
            <p:nvPr/>
          </p:nvSpPr>
          <p:spPr>
            <a:xfrm>
              <a:off x="5318249" y="3642671"/>
              <a:ext cx="956398"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معدل الوفيات</a:t>
              </a:r>
              <a:endParaRPr lang="fr-FR" sz="1100" dirty="0">
                <a:solidFill>
                  <a:prstClr val="black"/>
                </a:solidFill>
              </a:endParaRPr>
            </a:p>
          </p:txBody>
        </p:sp>
        <p:sp>
          <p:nvSpPr>
            <p:cNvPr id="18" name="TextBox 17"/>
            <p:cNvSpPr txBox="1"/>
            <p:nvPr/>
          </p:nvSpPr>
          <p:spPr>
            <a:xfrm>
              <a:off x="4792034" y="3973443"/>
              <a:ext cx="698740"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الوفيات</a:t>
              </a:r>
              <a:endParaRPr lang="fr-FR" sz="1100" dirty="0">
                <a:solidFill>
                  <a:prstClr val="black"/>
                </a:solidFill>
              </a:endParaRPr>
            </a:p>
          </p:txBody>
        </p:sp>
        <p:sp>
          <p:nvSpPr>
            <p:cNvPr id="19" name="TextBox 18"/>
            <p:cNvSpPr txBox="1"/>
            <p:nvPr/>
          </p:nvSpPr>
          <p:spPr>
            <a:xfrm>
              <a:off x="3206738" y="4235053"/>
              <a:ext cx="1240241"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ناقل السكان</a:t>
              </a:r>
              <a:endParaRPr lang="fr-FR" sz="1100" dirty="0">
                <a:solidFill>
                  <a:prstClr val="black"/>
                </a:solidFill>
              </a:endParaRPr>
            </a:p>
          </p:txBody>
        </p:sp>
        <p:sp>
          <p:nvSpPr>
            <p:cNvPr id="20" name="TextBox 19"/>
            <p:cNvSpPr txBox="1"/>
            <p:nvPr/>
          </p:nvSpPr>
          <p:spPr>
            <a:xfrm>
              <a:off x="3135764" y="4856679"/>
              <a:ext cx="1518249"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السكان حسب العمر</a:t>
              </a:r>
              <a:endParaRPr lang="fr-FR" sz="1100" dirty="0">
                <a:solidFill>
                  <a:prstClr val="black"/>
                </a:solidFill>
              </a:endParaRPr>
            </a:p>
          </p:txBody>
        </p:sp>
        <p:sp>
          <p:nvSpPr>
            <p:cNvPr id="21" name="TextBox 20"/>
            <p:cNvSpPr txBox="1"/>
            <p:nvPr/>
          </p:nvSpPr>
          <p:spPr>
            <a:xfrm>
              <a:off x="3206738" y="5530430"/>
              <a:ext cx="1327033"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مجموع السكان</a:t>
              </a:r>
              <a:endParaRPr lang="fr-FR" sz="1100" dirty="0">
                <a:solidFill>
                  <a:prstClr val="black"/>
                </a:solidFill>
              </a:endParaRPr>
            </a:p>
          </p:txBody>
        </p:sp>
      </p:grpSp>
      <p:sp>
        <p:nvSpPr>
          <p:cNvPr id="6" name="Content Placeholder 2"/>
          <p:cNvSpPr txBox="1">
            <a:spLocks/>
          </p:cNvSpPr>
          <p:nvPr/>
        </p:nvSpPr>
        <p:spPr>
          <a:xfrm>
            <a:off x="302528" y="1335516"/>
            <a:ext cx="11445248" cy="537008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defRPr/>
            </a:pPr>
            <a:r>
              <a:rPr lang="ar-SA" sz="1800" b="1" dirty="0">
                <a:solidFill>
                  <a:prstClr val="black"/>
                </a:solidFill>
              </a:rPr>
              <a:t>الناقل السكاني</a:t>
            </a:r>
            <a:endParaRPr lang="ar-LB" sz="200" dirty="0" smtClean="0">
              <a:solidFill>
                <a:prstClr val="black"/>
              </a:solidFill>
            </a:endParaRPr>
          </a:p>
          <a:p>
            <a:pPr algn="r" rtl="1">
              <a:buClrTx/>
            </a:pPr>
            <a:r>
              <a:rPr lang="ar-SA" sz="1600" dirty="0" smtClean="0">
                <a:solidFill>
                  <a:prstClr val="black"/>
                </a:solidFill>
              </a:rPr>
              <a:t>من حيث المبدأ ، يمكن تمثيلها في نفس الشكل كما في النموذج مع ثلاث فئات عمرية ، ولكن هذا لا ينبغي أن يكون عمليًا</a:t>
            </a:r>
            <a:endParaRPr lang="ar-LB" sz="1600" dirty="0" smtClean="0">
              <a:solidFill>
                <a:prstClr val="black"/>
              </a:solidFill>
            </a:endParaRPr>
          </a:p>
          <a:p>
            <a:pPr algn="r" rtl="1">
              <a:buClrTx/>
            </a:pPr>
            <a:r>
              <a:rPr lang="ar-SA" sz="1600" dirty="0" smtClean="0">
                <a:solidFill>
                  <a:prstClr val="black"/>
                </a:solidFill>
              </a:rPr>
              <a:t> بدلاً من ذلك ، يوفر </a:t>
            </a:r>
            <a:r>
              <a:rPr lang="en-US" sz="1600" dirty="0" smtClean="0">
                <a:solidFill>
                  <a:prstClr val="black"/>
                </a:solidFill>
                <a:latin typeface="Adobe Gothic Std B" pitchFamily="34" charset="-128"/>
                <a:ea typeface="Adobe Gothic Std B" pitchFamily="34" charset="-128"/>
              </a:rPr>
              <a:t>VENSIM</a:t>
            </a:r>
            <a:r>
              <a:rPr lang="en-US" sz="1600" dirty="0" smtClean="0">
                <a:solidFill>
                  <a:prstClr val="black"/>
                </a:solidFill>
              </a:rPr>
              <a:t> </a:t>
            </a:r>
            <a:r>
              <a:rPr lang="ar-LB" sz="1600" dirty="0" smtClean="0">
                <a:solidFill>
                  <a:prstClr val="black"/>
                </a:solidFill>
              </a:rPr>
              <a:t> </a:t>
            </a:r>
            <a:r>
              <a:rPr lang="ar-SA" sz="1600" dirty="0" smtClean="0">
                <a:solidFill>
                  <a:prstClr val="black"/>
                </a:solidFill>
              </a:rPr>
              <a:t>خيار تعريف متغير كصفيف باستخدام ما يسمى بالبرامج النصية ، </a:t>
            </a:r>
            <a:r>
              <a:rPr lang="ar-SA" sz="1500" dirty="0" smtClean="0">
                <a:solidFill>
                  <a:prstClr val="black"/>
                </a:solidFill>
              </a:rPr>
              <a:t>بحيث يمكنه الاحتفاظ بعدة قيم </a:t>
            </a:r>
            <a:r>
              <a:rPr lang="ar-LB" sz="1500" dirty="0" smtClean="0">
                <a:solidFill>
                  <a:prstClr val="black"/>
                </a:solidFill>
              </a:rPr>
              <a:t>. </a:t>
            </a:r>
            <a:r>
              <a:rPr lang="ar-SA" sz="1500" dirty="0" smtClean="0">
                <a:solidFill>
                  <a:prstClr val="black"/>
                </a:solidFill>
              </a:rPr>
              <a:t>تتم معالجة القيم الفردية بواسطة ثوابت منخفض</a:t>
            </a:r>
          </a:p>
          <a:p>
            <a:pPr algn="r" rtl="1">
              <a:buClrTx/>
            </a:pP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باستخدام</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هذه</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الموارد</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يمكن</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نمذجة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عملية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الشيخوخة</a:t>
            </a:r>
            <a:r>
              <a:rPr lang="ar-LB" sz="1600" dirty="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بجهد</a:t>
            </a:r>
            <a:r>
              <a:rPr lang="ar-LB" sz="1600" dirty="0" smtClean="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قليل</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نسبيًا</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ar-LB" sz="1600" dirty="0">
              <a:solidFill>
                <a:prstClr val="black"/>
              </a:solidFill>
              <a:latin typeface="Tahoma" panose="020B0604030504040204" pitchFamily="34" charset="0"/>
              <a:ea typeface="Tahoma" panose="020B0604030504040204" pitchFamily="34" charset="0"/>
            </a:endParaRPr>
          </a:p>
          <a:p>
            <a:pPr algn="r" rtl="1">
              <a:buClrTx/>
            </a:pP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تم</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الجمع</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بين</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الفئات</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العمرية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الثلاث</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للنموذج</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الأساسي</a:t>
            </a:r>
            <a:r>
              <a:rPr lang="ar-LB" sz="1600" dirty="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متغير</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ar-LB" sz="1600" dirty="0" smtClean="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سكانية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واحد</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ناقل</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السكان</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وتم</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تعريفه</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على</a:t>
            </a:r>
            <a:r>
              <a:rPr lang="ar-LB" sz="1600" dirty="0" smtClean="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أنه</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مجموعة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من</a:t>
            </a:r>
            <a:r>
              <a:rPr lang="ar-LB" sz="1600" dirty="0" smtClean="0">
                <a:solidFill>
                  <a:prstClr val="black"/>
                </a:solidFill>
                <a:latin typeface="Tahoma" panose="020B0604030504040204" pitchFamily="34" charset="0"/>
                <a:ea typeface="Tahoma" panose="020B0604030504040204" pitchFamily="34" charset="0"/>
              </a:rPr>
              <a:t>                                                                                     </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الأتراب</a:t>
            </a:r>
            <a:r>
              <a:rPr lang="ar-LB" sz="1600" dirty="0" smtClean="0">
                <a:solidFill>
                  <a:prstClr val="black"/>
                </a:solidFill>
                <a:latin typeface="Tahoma" panose="020B0604030504040204" pitchFamily="34" charset="0"/>
                <a:ea typeface="Tahoma" panose="020B0604030504040204" pitchFamily="34" charset="0"/>
              </a:rPr>
              <a:t> </a:t>
            </a:r>
          </a:p>
          <a:p>
            <a:pPr marL="0" indent="0" algn="r" rtl="1">
              <a:buClrTx/>
              <a:buFont typeface="Symbol" pitchFamily="18" charset="2"/>
              <a:buNone/>
            </a:pPr>
            <a:r>
              <a:rPr lang="ar-LB" sz="400" dirty="0" smtClean="0">
                <a:solidFill>
                  <a:prstClr val="black"/>
                </a:solidFill>
                <a:latin typeface="Tahoma" panose="020B0604030504040204" pitchFamily="34" charset="0"/>
                <a:ea typeface="Tahoma" panose="020B0604030504040204" pitchFamily="34" charset="0"/>
              </a:rPr>
              <a:t>  </a:t>
            </a:r>
            <a:endParaRPr lang="ar-LB" sz="400" dirty="0">
              <a:solidFill>
                <a:prstClr val="black"/>
              </a:solidFill>
              <a:latin typeface="Tahoma" panose="020B0604030504040204" pitchFamily="34" charset="0"/>
              <a:ea typeface="Tahoma" panose="020B0604030504040204" pitchFamily="34" charset="0"/>
            </a:endParaRPr>
          </a:p>
          <a:p>
            <a:pPr algn="r" rtl="1">
              <a:buClrTx/>
            </a:pP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تنطبق</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معادلتان</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مختلفتان</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الآن</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على</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عدد</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الأشخاص</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ضمن</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ar-LB" sz="1600" dirty="0">
                <a:solidFill>
                  <a:prstClr val="black"/>
                </a:solidFill>
                <a:latin typeface="Tahoma" panose="020B0604030504040204" pitchFamily="34" charset="0"/>
                <a:ea typeface="Tahoma" panose="020B0604030504040204" pitchFamily="34" charset="0"/>
              </a:rPr>
              <a:t> </a:t>
            </a:r>
            <a:r>
              <a:rPr lang="ar-LB" sz="1600" dirty="0" smtClean="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مجموعة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نموذجية</a:t>
            </a:r>
            <a:r>
              <a:rPr lang="ar-LB" sz="1600" dirty="0">
                <a:solidFill>
                  <a:prstClr val="black"/>
                </a:solidFill>
                <a:latin typeface="Tahoma" panose="020B0604030504040204" pitchFamily="34" charset="0"/>
                <a:ea typeface="Tahoma" panose="020B0604030504040204" pitchFamily="34" charset="0"/>
              </a:rPr>
              <a:t> </a:t>
            </a:r>
          </a:p>
          <a:p>
            <a:pPr algn="r" rtl="1">
              <a:buClrTx/>
              <a:buFont typeface="Arial" panose="020B0604020202020204" pitchFamily="34" charset="0"/>
              <a:buChar char="•"/>
            </a:pP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في</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المجموعة</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الأولى</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تتدفق</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الولادات</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وتتقدم</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في</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العمر</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ar-LB" sz="1600" dirty="0" smtClean="0">
                <a:solidFill>
                  <a:prstClr val="black"/>
                </a:solidFill>
                <a:latin typeface="Tahoma" panose="020B0604030504040204" pitchFamily="34" charset="0"/>
                <a:ea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تؤخذ</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وفيات</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الأطفال</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بالفعل</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في</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الاعتبار</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عند</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الولادة</a:t>
            </a:r>
            <a:r>
              <a:rPr lang="ar-LB" sz="1600" dirty="0">
                <a:solidFill>
                  <a:prstClr val="black"/>
                </a:solidFill>
                <a:latin typeface="Tahoma" panose="020B0604030504040204" pitchFamily="34" charset="0"/>
                <a:ea typeface="Tahoma" panose="020B0604030504040204" pitchFamily="34" charset="0"/>
              </a:rPr>
              <a:t>) </a:t>
            </a:r>
            <a:endParaRPr lang="ar-LB" sz="1600" dirty="0" smtClean="0">
              <a:solidFill>
                <a:prstClr val="black"/>
              </a:solidFill>
              <a:latin typeface="Tahoma" panose="020B0604030504040204" pitchFamily="34" charset="0"/>
              <a:ea typeface="Tahoma" panose="020B0604030504040204" pitchFamily="34" charset="0"/>
            </a:endParaRPr>
          </a:p>
          <a:p>
            <a:pPr marL="0" indent="0" algn="r" rtl="1">
              <a:buClrTx/>
              <a:buFont typeface="Symbol" pitchFamily="18" charset="2"/>
              <a:buNone/>
              <a:defRPr/>
            </a:pPr>
            <a:r>
              <a:rPr lang="ar-LB" sz="1500" dirty="0">
                <a:solidFill>
                  <a:prstClr val="black"/>
                </a:solidFill>
                <a:latin typeface="Tahoma" panose="020B0604030504040204" pitchFamily="34" charset="0"/>
                <a:ea typeface="Tahoma" panose="020B0604030504040204" pitchFamily="34" charset="0"/>
              </a:rPr>
              <a:t> </a:t>
            </a:r>
            <a:r>
              <a:rPr lang="ar-LB" sz="1500" dirty="0" smtClean="0">
                <a:solidFill>
                  <a:prstClr val="black"/>
                </a:solidFill>
                <a:latin typeface="Tahoma" panose="020B0604030504040204" pitchFamily="34" charset="0"/>
                <a:ea typeface="Tahoma" panose="020B0604030504040204" pitchFamily="34" charset="0"/>
              </a:rPr>
              <a:t>         </a:t>
            </a:r>
            <a:r>
              <a:rPr lang="fr-FR" sz="1500"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Population </a:t>
            </a:r>
            <a:r>
              <a:rPr lang="fr-FR" sz="1500"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Conveyor</a:t>
            </a:r>
            <a:r>
              <a:rPr lang="fr-FR" sz="15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[KO] = ʃ </a:t>
            </a:r>
            <a:r>
              <a:rPr lang="fr-FR" sz="1500"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births-aging</a:t>
            </a:r>
            <a:r>
              <a:rPr lang="fr-FR" sz="15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[KO] </a:t>
            </a:r>
            <a:r>
              <a:rPr lang="ar-LB" sz="15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ar-LB" sz="1500"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endParaRPr lang="ar-LB" sz="15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algn="r" rtl="1">
              <a:buClrTx/>
              <a:buFont typeface="Arial" panose="020B0604020202020204" pitchFamily="34" charset="0"/>
              <a:buChar char="•"/>
            </a:pP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في</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جميع</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المجموعات</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النموذجية</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الأخرى</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يتقدم</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الشيخوخة</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ar-LB" sz="1600" dirty="0" smtClean="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ناقص</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وفيات</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المجموعة</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السابقة</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ويتدفق</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شيخوخة</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ووفيات</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ar-LB" sz="1600" dirty="0" smtClean="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المجموعة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النموذجية</a:t>
            </a:r>
            <a:r>
              <a:rPr lang="ar-LB" sz="1600" dirty="0">
                <a:solidFill>
                  <a:prstClr val="black"/>
                </a:solidFill>
                <a:latin typeface="Tahoma" panose="020B0604030504040204" pitchFamily="34" charset="0"/>
                <a:ea typeface="Tahoma" panose="020B0604030504040204" pitchFamily="34" charset="0"/>
              </a:rPr>
              <a:t>: </a:t>
            </a:r>
            <a:endParaRPr lang="ar-LB" sz="1600" dirty="0" smtClean="0">
              <a:solidFill>
                <a:prstClr val="black"/>
              </a:solidFill>
              <a:latin typeface="Tahoma" panose="020B0604030504040204" pitchFamily="34" charset="0"/>
              <a:ea typeface="Tahoma" panose="020B0604030504040204" pitchFamily="34" charset="0"/>
            </a:endParaRPr>
          </a:p>
          <a:p>
            <a:pPr algn="r" rtl="1">
              <a:buClrTx/>
              <a:buFont typeface="Arial" panose="020B0604020202020204" pitchFamily="34" charset="0"/>
              <a:buChar char="•"/>
            </a:pPr>
            <a:r>
              <a:rPr lang="ar-LB"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15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PopulationConveyor</a:t>
            </a:r>
            <a:r>
              <a:rPr lang="en-US"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[following cohorts] </a:t>
            </a:r>
            <a:r>
              <a:rPr lang="en-US"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a:t>
            </a:r>
            <a:endParaRPr lang="ar-LB"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marL="0" indent="0" algn="ctr">
              <a:buClrTx/>
              <a:buFont typeface="Symbol" pitchFamily="18" charset="2"/>
              <a:buNone/>
            </a:pPr>
            <a:r>
              <a:rPr lang="en-US"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ʃ</a:t>
            </a:r>
            <a:r>
              <a:rPr lang="ar-LB"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aging [previous cohorts]</a:t>
            </a:r>
            <a:r>
              <a:rPr lang="ar-LB"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 </a:t>
            </a:r>
            <a:r>
              <a:rPr lang="en-US"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deaths</a:t>
            </a:r>
            <a:r>
              <a:rPr lang="fr-FR"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previous</a:t>
            </a:r>
            <a:r>
              <a:rPr lang="fr-FR"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cohorts</a:t>
            </a:r>
            <a:r>
              <a:rPr lang="fr-FR"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 </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aging</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subsequent</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cohorts</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 </a:t>
            </a:r>
            <a:r>
              <a:rPr lang="fr-FR" sz="1500" b="1"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deaths</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subsequent</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cohorts</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24091367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55674" y="6035678"/>
            <a:ext cx="1141948" cy="669925"/>
          </a:xfrm>
        </p:spPr>
        <p:txBody>
          <a:bodyPr/>
          <a:lstStyle/>
          <a:p>
            <a:fld id="{D57F1E4F-1CFF-5643-939E-217C01CDF565}" type="slidenum">
              <a:rPr lang="en-US" smtClean="0">
                <a:solidFill>
                  <a:srgbClr val="76DBF4">
                    <a:lumMod val="50000"/>
                  </a:srgbClr>
                </a:solidFill>
              </a:rPr>
              <a:pPr/>
              <a:t>53</a:t>
            </a:fld>
            <a:endParaRPr lang="en-US" dirty="0">
              <a:solidFill>
                <a:srgbClr val="76DBF4">
                  <a:lumMod val="50000"/>
                </a:srgbClr>
              </a:solidFill>
            </a:endParaRPr>
          </a:p>
        </p:txBody>
      </p:sp>
      <p:sp>
        <p:nvSpPr>
          <p:cNvPr id="6" name="Title 1"/>
          <p:cNvSpPr txBox="1">
            <a:spLocks/>
          </p:cNvSpPr>
          <p:nvPr/>
        </p:nvSpPr>
        <p:spPr>
          <a:xfrm>
            <a:off x="925" y="-292346"/>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smtClean="0">
                <a:solidFill>
                  <a:prstClr val="black"/>
                </a:solidFill>
              </a:rPr>
              <a:t>تمديد </a:t>
            </a:r>
            <a:r>
              <a:rPr lang="ar-SA" sz="2800" b="1" dirty="0">
                <a:solidFill>
                  <a:prstClr val="black"/>
                </a:solidFill>
              </a:rPr>
              <a:t>النموذج الأساسي بالديناميكيات الزمنية</a:t>
            </a:r>
            <a:endParaRPr lang="en-US" sz="2800" dirty="0">
              <a:solidFill>
                <a:prstClr val="black"/>
              </a:solidFill>
            </a:endParaRPr>
          </a:p>
        </p:txBody>
      </p:sp>
      <p:sp>
        <p:nvSpPr>
          <p:cNvPr id="7" name="Content Placeholder 2"/>
          <p:cNvSpPr txBox="1">
            <a:spLocks/>
          </p:cNvSpPr>
          <p:nvPr/>
        </p:nvSpPr>
        <p:spPr>
          <a:xfrm>
            <a:off x="4461657" y="1253836"/>
            <a:ext cx="7354339" cy="122810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defRPr/>
            </a:pPr>
            <a:r>
              <a:rPr lang="ar-SA" sz="1800" b="1" dirty="0">
                <a:solidFill>
                  <a:prstClr val="white">
                    <a:lumMod val="50000"/>
                  </a:prstClr>
                </a:solidFill>
              </a:rPr>
              <a:t>الناقل </a:t>
            </a:r>
            <a:r>
              <a:rPr lang="ar-SA" sz="1800" b="1" dirty="0" smtClean="0">
                <a:solidFill>
                  <a:prstClr val="white">
                    <a:lumMod val="50000"/>
                  </a:prstClr>
                </a:solidFill>
              </a:rPr>
              <a:t>السكاني</a:t>
            </a:r>
            <a:endParaRPr lang="ar-LB" sz="400" dirty="0" smtClean="0">
              <a:solidFill>
                <a:prstClr val="white">
                  <a:lumMod val="50000"/>
                </a:prstClr>
              </a:solidFill>
            </a:endParaRPr>
          </a:p>
          <a:p>
            <a:pPr algn="r" rtl="1">
              <a:buClrTx/>
            </a:pPr>
            <a:r>
              <a:rPr lang="ar-LB" sz="1600" dirty="0" smtClean="0">
                <a:solidFill>
                  <a:prstClr val="black"/>
                </a:solidFill>
                <a:latin typeface="Tahoma" panose="020B0604030504040204" pitchFamily="34" charset="0"/>
                <a:ea typeface="Tahoma" panose="020B0604030504040204" pitchFamily="34" charset="0"/>
              </a:rPr>
              <a:t>كما </a:t>
            </a:r>
            <a:r>
              <a:rPr lang="ar-LB" sz="1600" dirty="0">
                <a:solidFill>
                  <a:prstClr val="black"/>
                </a:solidFill>
                <a:latin typeface="Tahoma" panose="020B0604030504040204" pitchFamily="34" charset="0"/>
                <a:ea typeface="Tahoma" panose="020B0604030504040204" pitchFamily="34" charset="0"/>
              </a:rPr>
              <a:t>هو معروف من النموذج الأساسي ، يتم حساب الشيخوخة لجميع الأتراب باستثناء الأخير من عدد الأشخاص في الفوج ومدة الإقامة: </a:t>
            </a:r>
          </a:p>
          <a:p>
            <a:pPr marL="0" indent="0" algn="ctr">
              <a:lnSpc>
                <a:spcPct val="150000"/>
              </a:lnSpc>
              <a:buClr>
                <a:srgbClr val="052F61"/>
              </a:buClr>
              <a:buFont typeface="Symbol" pitchFamily="18" charset="2"/>
              <a:buNone/>
            </a:pPr>
            <a:r>
              <a:rPr lang="fr-FR" sz="14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Aging</a:t>
            </a:r>
            <a:r>
              <a:rPr lang="fr-FR" sz="14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4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previous</a:t>
            </a:r>
            <a:r>
              <a:rPr lang="fr-FR" sz="14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4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cohorts</a:t>
            </a:r>
            <a:r>
              <a:rPr lang="fr-FR" sz="14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14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Population Conveyor [previous cohorts] / Length of stay</a:t>
            </a:r>
            <a:endParaRPr lang="ar-LB" sz="16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12" name="Content Placeholder 2"/>
          <p:cNvSpPr txBox="1">
            <a:spLocks/>
          </p:cNvSpPr>
          <p:nvPr/>
        </p:nvSpPr>
        <p:spPr>
          <a:xfrm>
            <a:off x="4461655" y="2392138"/>
            <a:ext cx="7381740" cy="432797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rtl="1">
              <a:buClrTx/>
              <a:buFont typeface="Symbol" pitchFamily="18" charset="2"/>
              <a:buNone/>
            </a:pPr>
            <a:endParaRPr lang="ar-LB" sz="600" dirty="0" smtClean="0">
              <a:solidFill>
                <a:prstClr val="black"/>
              </a:solidFill>
              <a:latin typeface="Tahoma" panose="020B0604030504040204" pitchFamily="34" charset="0"/>
              <a:ea typeface="Tahoma" panose="020B0604030504040204" pitchFamily="34" charset="0"/>
            </a:endParaRPr>
          </a:p>
          <a:p>
            <a:pPr algn="r" rtl="1">
              <a:buClrTx/>
            </a:pPr>
            <a:r>
              <a:rPr lang="ar-SA" sz="1600" dirty="0" smtClean="0">
                <a:solidFill>
                  <a:prstClr val="black"/>
                </a:solidFill>
              </a:rPr>
              <a:t>بالنسبة للفوج الأخير ، فإن الشيخوخة هي صفر ، لأن الناس يتركون هذه الفئة العمرية فقط من خلال الموت ، ولكن ليس من خلال الانتقال إلى فئة عمرية أعلى</a:t>
            </a:r>
            <a:r>
              <a:rPr lang="ar-LB" sz="1600" dirty="0" smtClean="0">
                <a:solidFill>
                  <a:prstClr val="black"/>
                </a:solidFill>
              </a:rPr>
              <a:t> </a:t>
            </a:r>
          </a:p>
          <a:p>
            <a:pPr marL="0" indent="0" algn="ctr" rtl="1">
              <a:buClrTx/>
              <a:buFont typeface="Symbol" pitchFamily="18" charset="2"/>
              <a:buNone/>
            </a:pPr>
            <a:r>
              <a:rPr lang="ar-LB" sz="1500" dirty="0" smtClean="0">
                <a:solidFill>
                  <a:prstClr val="black"/>
                </a:solidFill>
              </a:rPr>
              <a:t>   </a:t>
            </a:r>
            <a:r>
              <a:rPr lang="fr-FR" sz="15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Aging</a:t>
            </a:r>
            <a:r>
              <a:rPr lang="fr-FR"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[K300plus] = 0</a:t>
            </a:r>
            <a:endParaRPr lang="ar-LB"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algn="r" rtl="1">
              <a:buClrTx/>
            </a:pPr>
            <a:r>
              <a:rPr lang="ar-SA" sz="1600" dirty="0" smtClean="0">
                <a:solidFill>
                  <a:prstClr val="black"/>
                </a:solidFill>
              </a:rPr>
              <a:t>يوضح الجدول</a:t>
            </a:r>
            <a:r>
              <a:rPr lang="ar-LB" sz="1600" dirty="0" smtClean="0">
                <a:solidFill>
                  <a:prstClr val="black"/>
                </a:solidFill>
              </a:rPr>
              <a:t> أعلاه</a:t>
            </a:r>
            <a:r>
              <a:rPr lang="ar-SA" sz="1600" dirty="0" smtClean="0">
                <a:solidFill>
                  <a:prstClr val="black"/>
                </a:solidFill>
              </a:rPr>
              <a:t> </a:t>
            </a:r>
            <a:r>
              <a:rPr lang="ar-SA" sz="1600" dirty="0">
                <a:solidFill>
                  <a:prstClr val="black"/>
                </a:solidFill>
              </a:rPr>
              <a:t>تطورت الفوج العشرون الأول بين عامي 1990 و </a:t>
            </a:r>
            <a:r>
              <a:rPr lang="ar-SA" sz="1600" dirty="0" smtClean="0">
                <a:solidFill>
                  <a:prstClr val="black"/>
                </a:solidFill>
              </a:rPr>
              <a:t>1995. </a:t>
            </a:r>
            <a:r>
              <a:rPr lang="ar-SA" sz="1600" dirty="0">
                <a:solidFill>
                  <a:prstClr val="black"/>
                </a:solidFill>
              </a:rPr>
              <a:t>من السهل </a:t>
            </a:r>
            <a:r>
              <a:rPr lang="ar-SA" sz="1600" dirty="0" smtClean="0">
                <a:solidFill>
                  <a:prstClr val="black"/>
                </a:solidFill>
              </a:rPr>
              <a:t>أن</a:t>
            </a:r>
            <a:r>
              <a:rPr lang="ar-LB" sz="1600" dirty="0" smtClean="0">
                <a:solidFill>
                  <a:prstClr val="black"/>
                </a:solidFill>
              </a:rPr>
              <a:t> </a:t>
            </a:r>
            <a:r>
              <a:rPr lang="ar-SA" sz="1600" dirty="0" smtClean="0">
                <a:solidFill>
                  <a:prstClr val="black"/>
                </a:solidFill>
              </a:rPr>
              <a:t>نرى كيف </a:t>
            </a:r>
            <a:r>
              <a:rPr lang="ar-SA" sz="1600" dirty="0">
                <a:solidFill>
                  <a:prstClr val="black"/>
                </a:solidFill>
              </a:rPr>
              <a:t>، بناء على قيم التهيئة ، تشكل أعداد المواليد المحسوبة الأفواج الفردية وتتقدم بأربع فئات عمرية كل </a:t>
            </a:r>
            <a:r>
              <a:rPr lang="ar-SA" sz="1600" dirty="0" smtClean="0">
                <a:solidFill>
                  <a:prstClr val="black"/>
                </a:solidFill>
              </a:rPr>
              <a:t>عام</a:t>
            </a:r>
            <a:endParaRPr lang="ar-LB" sz="1600" dirty="0" smtClean="0">
              <a:solidFill>
                <a:prstClr val="black"/>
              </a:solidFill>
            </a:endParaRPr>
          </a:p>
          <a:p>
            <a:pPr algn="r" rtl="1">
              <a:buClrTx/>
            </a:pPr>
            <a:r>
              <a:rPr lang="ar-SA" sz="1500" b="1" dirty="0" smtClean="0">
                <a:solidFill>
                  <a:prstClr val="black"/>
                </a:solidFill>
              </a:rPr>
              <a:t> </a:t>
            </a:r>
            <a:r>
              <a:rPr lang="ar-SA" sz="1500" b="1" dirty="0">
                <a:solidFill>
                  <a:prstClr val="black"/>
                </a:solidFill>
              </a:rPr>
              <a:t>في هذا الصدد ، يمكن الآن افتراض الصحة السلوكية </a:t>
            </a:r>
            <a:r>
              <a:rPr lang="ar-SA" sz="1500" b="1" dirty="0" smtClean="0">
                <a:solidFill>
                  <a:prstClr val="black"/>
                </a:solidFill>
              </a:rPr>
              <a:t>للنموذج</a:t>
            </a:r>
            <a:endParaRPr lang="ar-LB" sz="1500" b="1" dirty="0" smtClean="0">
              <a:solidFill>
                <a:prstClr val="black"/>
              </a:solidFill>
            </a:endParaRPr>
          </a:p>
          <a:p>
            <a:pPr marL="0" indent="0" algn="r" rtl="1">
              <a:buClrTx/>
              <a:buFont typeface="Symbol" pitchFamily="18" charset="2"/>
              <a:buNone/>
            </a:pPr>
            <a:endParaRPr lang="ar-LB" sz="900" b="1" dirty="0">
              <a:solidFill>
                <a:prstClr val="black"/>
              </a:solidFill>
            </a:endParaRPr>
          </a:p>
          <a:p>
            <a:pPr algn="r" rtl="1">
              <a:buClrTx/>
              <a:buFont typeface="Wingdings" panose="05000000000000000000" pitchFamily="2" charset="2"/>
              <a:buChar char="§"/>
            </a:pPr>
            <a:r>
              <a:rPr lang="ar-SA" sz="1800" b="1" dirty="0">
                <a:solidFill>
                  <a:prstClr val="black"/>
                </a:solidFill>
              </a:rPr>
              <a:t>تعديل العوامل المؤثرة التي تعتمد على الوقت</a:t>
            </a:r>
            <a:endParaRPr lang="ar-LB" sz="1800" dirty="0">
              <a:solidFill>
                <a:prstClr val="black"/>
              </a:solidFill>
            </a:endParaRPr>
          </a:p>
          <a:p>
            <a:pPr algn="r" rtl="1">
              <a:buClrTx/>
            </a:pPr>
            <a:r>
              <a:rPr lang="ar-SA" sz="1700" dirty="0">
                <a:solidFill>
                  <a:prstClr val="black"/>
                </a:solidFill>
              </a:rPr>
              <a:t>من أجل أن تكون قادراً على التحقق من صحة النموذج التجريبي ، يجب أن تتم تهيئته بالقيم الحقيقية </a:t>
            </a:r>
            <a:endParaRPr lang="en-US" sz="1700" dirty="0">
              <a:solidFill>
                <a:prstClr val="black"/>
              </a:solidFill>
            </a:endParaRPr>
          </a:p>
          <a:p>
            <a:pPr algn="r" rtl="1">
              <a:buClrTx/>
            </a:pPr>
            <a:r>
              <a:rPr lang="ar-SA" sz="1700" dirty="0">
                <a:solidFill>
                  <a:prstClr val="black"/>
                </a:solidFill>
              </a:rPr>
              <a:t>لهذا تم تعريف</a:t>
            </a:r>
            <a:r>
              <a:rPr lang="en-US" sz="1700" dirty="0">
                <a:solidFill>
                  <a:prstClr val="black"/>
                </a:solidFill>
              </a:rPr>
              <a:t> </a:t>
            </a:r>
            <a:r>
              <a:rPr lang="ar-SA" sz="1700" dirty="0">
                <a:solidFill>
                  <a:prstClr val="black"/>
                </a:solidFill>
              </a:rPr>
              <a:t>متغير الظل الأولي ناقل السكان الأولي ، </a:t>
            </a:r>
            <a:endParaRPr lang="en-US" sz="1700" dirty="0">
              <a:solidFill>
                <a:prstClr val="black"/>
              </a:solidFill>
            </a:endParaRPr>
          </a:p>
          <a:p>
            <a:pPr lvl="1" algn="r" rtl="1">
              <a:buClrTx/>
            </a:pPr>
            <a:r>
              <a:rPr lang="ar-SA" sz="1500" dirty="0" smtClean="0">
                <a:solidFill>
                  <a:prstClr val="black"/>
                </a:solidFill>
              </a:rPr>
              <a:t>الذي </a:t>
            </a:r>
            <a:r>
              <a:rPr lang="ar-SA" sz="1500" dirty="0">
                <a:solidFill>
                  <a:prstClr val="black"/>
                </a:solidFill>
              </a:rPr>
              <a:t>يحتوي أيضًا على الأفواج كخط منخفض ويتضمن قيم عام 1990 وفقًا </a:t>
            </a:r>
            <a:r>
              <a:rPr lang="ar-LB" sz="1500" dirty="0">
                <a:solidFill>
                  <a:prstClr val="black"/>
                </a:solidFill>
              </a:rPr>
              <a:t>ل</a:t>
            </a:r>
            <a:r>
              <a:rPr lang="ar-SA" sz="1500" dirty="0">
                <a:solidFill>
                  <a:prstClr val="black"/>
                </a:solidFill>
              </a:rPr>
              <a:t>لجدول</a:t>
            </a:r>
            <a:r>
              <a:rPr lang="ar-LB" sz="1500" dirty="0">
                <a:solidFill>
                  <a:prstClr val="black"/>
                </a:solidFill>
              </a:rPr>
              <a:t> </a:t>
            </a:r>
            <a:r>
              <a:rPr lang="ar-LB" sz="1500" dirty="0" smtClean="0">
                <a:solidFill>
                  <a:prstClr val="black"/>
                </a:solidFill>
              </a:rPr>
              <a:t>أدناه</a:t>
            </a:r>
            <a:endParaRPr lang="en-US" sz="1500" dirty="0">
              <a:solidFill>
                <a:prstClr val="black"/>
              </a:solidFill>
            </a:endParaRPr>
          </a:p>
          <a:p>
            <a:pPr lvl="1" algn="r" rtl="1">
              <a:buClrTx/>
            </a:pPr>
            <a:r>
              <a:rPr lang="ar-SA" sz="1500" dirty="0" smtClean="0">
                <a:solidFill>
                  <a:prstClr val="black"/>
                </a:solidFill>
              </a:rPr>
              <a:t>كان </a:t>
            </a:r>
            <a:r>
              <a:rPr lang="ar-SA" sz="1500" dirty="0">
                <a:solidFill>
                  <a:prstClr val="black"/>
                </a:solidFill>
              </a:rPr>
              <a:t>من المفترض أن يتم توزيع السكان بالتساوي في الفئات العمرية من خمس سنوات متوفر </a:t>
            </a:r>
            <a:r>
              <a:rPr lang="ar-SA" sz="1500" dirty="0" smtClean="0">
                <a:solidFill>
                  <a:prstClr val="black"/>
                </a:solidFill>
              </a:rPr>
              <a:t>هناك</a:t>
            </a:r>
            <a:endParaRPr lang="en-US" sz="1500" b="1" dirty="0" smtClean="0">
              <a:solidFill>
                <a:prstClr val="black"/>
              </a:solidFill>
            </a:endParaRPr>
          </a:p>
          <a:p>
            <a:pPr algn="r" rtl="1">
              <a:buClrTx/>
            </a:pPr>
            <a:endParaRPr lang="ar-LB" sz="16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292" r="2687" b="4929"/>
          <a:stretch/>
        </p:blipFill>
        <p:spPr bwMode="auto">
          <a:xfrm>
            <a:off x="125590" y="1203547"/>
            <a:ext cx="4336065" cy="290727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9" name="Grafik 17"/>
          <p:cNvPicPr/>
          <p:nvPr/>
        </p:nvPicPr>
        <p:blipFill rotWithShape="1">
          <a:blip r:embed="rId4" cstate="print"/>
          <a:srcRect/>
          <a:stretch/>
        </p:blipFill>
        <p:spPr>
          <a:xfrm>
            <a:off x="111945" y="4172007"/>
            <a:ext cx="4349712" cy="2610459"/>
          </a:xfrm>
          <a:prstGeom prst="rect">
            <a:avLst/>
          </a:prstGeom>
          <a:ln>
            <a:solidFill>
              <a:schemeClr val="bg1">
                <a:lumMod val="50000"/>
              </a:schemeClr>
            </a:solidFill>
          </a:ln>
        </p:spPr>
      </p:pic>
    </p:spTree>
    <p:extLst>
      <p:ext uri="{BB962C8B-B14F-4D97-AF65-F5344CB8AC3E}">
        <p14:creationId xmlns:p14="http://schemas.microsoft.com/office/powerpoint/2010/main" xmlns="" val="19476735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64828" y="6131214"/>
            <a:ext cx="1141948" cy="669925"/>
          </a:xfrm>
        </p:spPr>
        <p:txBody>
          <a:bodyPr/>
          <a:lstStyle/>
          <a:p>
            <a:fld id="{D57F1E4F-1CFF-5643-939E-217C01CDF565}" type="slidenum">
              <a:rPr lang="en-US" smtClean="0">
                <a:solidFill>
                  <a:srgbClr val="76DBF4">
                    <a:lumMod val="50000"/>
                  </a:srgbClr>
                </a:solidFill>
              </a:rPr>
              <a:pPr/>
              <a:t>54</a:t>
            </a:fld>
            <a:endParaRPr lang="en-US" dirty="0">
              <a:solidFill>
                <a:srgbClr val="76DBF4">
                  <a:lumMod val="50000"/>
                </a:srgbClr>
              </a:solidFill>
            </a:endParaRPr>
          </a:p>
        </p:txBody>
      </p:sp>
      <p:sp>
        <p:nvSpPr>
          <p:cNvPr id="5" name="Title 1"/>
          <p:cNvSpPr txBox="1">
            <a:spLocks/>
          </p:cNvSpPr>
          <p:nvPr/>
        </p:nvSpPr>
        <p:spPr>
          <a:xfrm>
            <a:off x="925" y="-142218"/>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smtClean="0">
                <a:solidFill>
                  <a:prstClr val="black"/>
                </a:solidFill>
              </a:rPr>
              <a:t>تمديد </a:t>
            </a:r>
            <a:r>
              <a:rPr lang="ar-SA" sz="2800" b="1" dirty="0">
                <a:solidFill>
                  <a:prstClr val="black"/>
                </a:solidFill>
              </a:rPr>
              <a:t>النموذج الأساسي بالديناميكيات الزمنية</a:t>
            </a:r>
            <a:endParaRPr lang="en-US" sz="2800" dirty="0">
              <a:solidFill>
                <a:prstClr val="black"/>
              </a:solidFill>
            </a:endParaRPr>
          </a:p>
        </p:txBody>
      </p:sp>
      <p:sp>
        <p:nvSpPr>
          <p:cNvPr id="6" name="Content Placeholder 2"/>
          <p:cNvSpPr txBox="1">
            <a:spLocks/>
          </p:cNvSpPr>
          <p:nvPr/>
        </p:nvSpPr>
        <p:spPr>
          <a:xfrm>
            <a:off x="391786" y="1294572"/>
            <a:ext cx="11367901" cy="1913085"/>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smtClean="0">
                <a:solidFill>
                  <a:prstClr val="white">
                    <a:lumMod val="50000"/>
                  </a:prstClr>
                </a:solidFill>
              </a:rPr>
              <a:t>تعديل </a:t>
            </a:r>
            <a:r>
              <a:rPr lang="ar-SA" sz="1900" b="1" dirty="0">
                <a:solidFill>
                  <a:prstClr val="white">
                    <a:lumMod val="50000"/>
                  </a:prstClr>
                </a:solidFill>
              </a:rPr>
              <a:t>العوامل المؤثرة التي تعتمد على </a:t>
            </a:r>
            <a:r>
              <a:rPr lang="ar-SA" sz="1900" b="1" dirty="0" smtClean="0">
                <a:solidFill>
                  <a:prstClr val="white">
                    <a:lumMod val="50000"/>
                  </a:prstClr>
                </a:solidFill>
              </a:rPr>
              <a:t>الوقت</a:t>
            </a:r>
            <a:endParaRPr lang="ar-LB" sz="1900" dirty="0" smtClean="0">
              <a:solidFill>
                <a:prstClr val="white">
                  <a:lumMod val="50000"/>
                </a:prstClr>
              </a:solidFill>
            </a:endParaRPr>
          </a:p>
          <a:p>
            <a:pPr algn="r" rtl="1">
              <a:buClrTx/>
            </a:pPr>
            <a:r>
              <a:rPr lang="ar-SA" sz="1700" dirty="0" smtClean="0">
                <a:solidFill>
                  <a:prstClr val="black"/>
                </a:solidFill>
              </a:rPr>
              <a:t>بالإضافة </a:t>
            </a:r>
            <a:r>
              <a:rPr lang="ar-SA" sz="1700" dirty="0">
                <a:solidFill>
                  <a:prstClr val="black"/>
                </a:solidFill>
              </a:rPr>
              <a:t>إلى ذلك ، </a:t>
            </a:r>
            <a:r>
              <a:rPr lang="ar-SA" sz="1700" dirty="0" smtClean="0">
                <a:solidFill>
                  <a:prstClr val="black"/>
                </a:solidFill>
              </a:rPr>
              <a:t>لا </a:t>
            </a:r>
            <a:r>
              <a:rPr lang="ar-SA" sz="1700" dirty="0">
                <a:solidFill>
                  <a:prstClr val="black"/>
                </a:solidFill>
              </a:rPr>
              <a:t>بد من مراعاة تغير العوامل الخارجية بمرور </a:t>
            </a:r>
            <a:r>
              <a:rPr lang="ar-SA" sz="1700" dirty="0" smtClean="0">
                <a:solidFill>
                  <a:prstClr val="black"/>
                </a:solidFill>
              </a:rPr>
              <a:t>الوقت </a:t>
            </a:r>
            <a:endParaRPr lang="en-US" sz="800" dirty="0" smtClean="0">
              <a:solidFill>
                <a:prstClr val="black"/>
              </a:solidFill>
            </a:endParaRPr>
          </a:p>
          <a:p>
            <a:pPr algn="r" rtl="1">
              <a:buClrTx/>
            </a:pPr>
            <a:r>
              <a:rPr lang="ar-SA" sz="1700" dirty="0" smtClean="0">
                <a:solidFill>
                  <a:prstClr val="black"/>
                </a:solidFill>
              </a:rPr>
              <a:t>في </a:t>
            </a:r>
            <a:r>
              <a:rPr lang="ar-SA" sz="1700" dirty="0">
                <a:solidFill>
                  <a:prstClr val="black"/>
                </a:solidFill>
              </a:rPr>
              <a:t>النموذج الحالي على وجه الخصوص تطور معدل المواليد 12 ووفيات الأطفال ومعدل </a:t>
            </a:r>
            <a:r>
              <a:rPr lang="ar-SA" sz="1700" dirty="0" smtClean="0">
                <a:solidFill>
                  <a:prstClr val="black"/>
                </a:solidFill>
              </a:rPr>
              <a:t>الوفيات</a:t>
            </a:r>
            <a:endParaRPr lang="en-US" sz="1700" dirty="0">
              <a:solidFill>
                <a:prstClr val="black"/>
              </a:solidFill>
            </a:endParaRPr>
          </a:p>
          <a:p>
            <a:pPr algn="r" rtl="1">
              <a:buClrTx/>
            </a:pPr>
            <a:r>
              <a:rPr lang="ar-SA" sz="1700" dirty="0">
                <a:solidFill>
                  <a:prstClr val="black"/>
                </a:solidFill>
              </a:rPr>
              <a:t>حققت إندونيسيا نجاحًا كبيرًا في الحد من النمو السكاني في </a:t>
            </a:r>
            <a:r>
              <a:rPr lang="ar-SA" sz="1700" dirty="0" smtClean="0">
                <a:solidFill>
                  <a:prstClr val="black"/>
                </a:solidFill>
              </a:rPr>
              <a:t>السنوات</a:t>
            </a:r>
            <a:r>
              <a:rPr lang="ar-LB" sz="1700" dirty="0" smtClean="0">
                <a:solidFill>
                  <a:prstClr val="black"/>
                </a:solidFill>
              </a:rPr>
              <a:t> </a:t>
            </a:r>
            <a:r>
              <a:rPr lang="ar-SA" sz="1700" dirty="0" smtClean="0">
                <a:solidFill>
                  <a:prstClr val="black"/>
                </a:solidFill>
              </a:rPr>
              <a:t>الأخيرة </a:t>
            </a:r>
            <a:endParaRPr lang="ar-LB" sz="1700" dirty="0" smtClean="0">
              <a:solidFill>
                <a:prstClr val="black"/>
              </a:solidFill>
            </a:endParaRPr>
          </a:p>
          <a:p>
            <a:pPr lvl="1" algn="r" rtl="1">
              <a:buClrTx/>
            </a:pPr>
            <a:r>
              <a:rPr lang="ar-SA" sz="1600" dirty="0" smtClean="0">
                <a:solidFill>
                  <a:prstClr val="black">
                    <a:lumMod val="95000"/>
                    <a:lumOff val="5000"/>
                  </a:prstClr>
                </a:solidFill>
              </a:rPr>
              <a:t>على </a:t>
            </a:r>
            <a:r>
              <a:rPr lang="ar-SA" sz="1600" dirty="0">
                <a:solidFill>
                  <a:prstClr val="black">
                    <a:lumMod val="95000"/>
                    <a:lumOff val="5000"/>
                  </a:prstClr>
                </a:solidFill>
              </a:rPr>
              <a:t>سبيل المثال ، انخفض معدل المواليد إلى النصف من 5.6 في عام </a:t>
            </a:r>
            <a:r>
              <a:rPr lang="ar-SA" sz="1600" dirty="0" smtClean="0">
                <a:solidFill>
                  <a:prstClr val="black">
                    <a:lumMod val="95000"/>
                    <a:lumOff val="5000"/>
                  </a:prstClr>
                </a:solidFill>
              </a:rPr>
              <a:t>1971</a:t>
            </a:r>
            <a:r>
              <a:rPr lang="ar-LB" sz="1600" dirty="0">
                <a:solidFill>
                  <a:prstClr val="black">
                    <a:lumMod val="95000"/>
                    <a:lumOff val="5000"/>
                  </a:prstClr>
                </a:solidFill>
              </a:rPr>
              <a:t> </a:t>
            </a:r>
            <a:r>
              <a:rPr lang="ar-SA" sz="1600" dirty="0" smtClean="0">
                <a:solidFill>
                  <a:prstClr val="black">
                    <a:lumMod val="95000"/>
                    <a:lumOff val="5000"/>
                  </a:prstClr>
                </a:solidFill>
              </a:rPr>
              <a:t>إلى 2.85 </a:t>
            </a:r>
            <a:r>
              <a:rPr lang="ar-SA" sz="1600" dirty="0">
                <a:solidFill>
                  <a:prstClr val="black">
                    <a:lumMod val="95000"/>
                    <a:lumOff val="5000"/>
                  </a:prstClr>
                </a:solidFill>
              </a:rPr>
              <a:t>في عام 1994 (انظر </a:t>
            </a:r>
            <a:r>
              <a:rPr lang="ar-SA" sz="1600" dirty="0" smtClean="0">
                <a:solidFill>
                  <a:prstClr val="black">
                    <a:lumMod val="95000"/>
                    <a:lumOff val="5000"/>
                  </a:prstClr>
                </a:solidFill>
              </a:rPr>
              <a:t>الجدو</a:t>
            </a:r>
            <a:r>
              <a:rPr lang="ar-LB" sz="1600" dirty="0" smtClean="0">
                <a:solidFill>
                  <a:prstClr val="black">
                    <a:lumMod val="95000"/>
                    <a:lumOff val="5000"/>
                  </a:prstClr>
                </a:solidFill>
              </a:rPr>
              <a:t>ل</a:t>
            </a:r>
            <a:r>
              <a:rPr lang="ar-SA" sz="1600" dirty="0" smtClean="0">
                <a:solidFill>
                  <a:prstClr val="black">
                    <a:lumMod val="95000"/>
                    <a:lumOff val="5000"/>
                  </a:prstClr>
                </a:solidFill>
              </a:rPr>
              <a:t>) </a:t>
            </a:r>
            <a:endParaRPr lang="ar-LB" sz="1600" dirty="0" smtClean="0">
              <a:solidFill>
                <a:prstClr val="black">
                  <a:lumMod val="95000"/>
                  <a:lumOff val="5000"/>
                </a:prstClr>
              </a:solidFill>
            </a:endParaRPr>
          </a:p>
          <a:p>
            <a:pPr lvl="1" algn="r" rtl="1">
              <a:buClrTx/>
            </a:pPr>
            <a:r>
              <a:rPr lang="ar-SA" sz="1600" dirty="0" smtClean="0">
                <a:solidFill>
                  <a:prstClr val="black">
                    <a:lumMod val="95000"/>
                    <a:lumOff val="5000"/>
                  </a:prstClr>
                </a:solidFill>
              </a:rPr>
              <a:t>تشمل </a:t>
            </a:r>
            <a:r>
              <a:rPr lang="ar-SA" sz="1600" dirty="0">
                <a:solidFill>
                  <a:prstClr val="black">
                    <a:lumMod val="95000"/>
                    <a:lumOff val="5000"/>
                  </a:prstClr>
                </a:solidFill>
              </a:rPr>
              <a:t>الأسباب بالتأكيد مستوى معيشياً محسناً ، والتعليم العالي والتقدم الصحي </a:t>
            </a:r>
            <a:endParaRPr lang="ar-LB" sz="1600" dirty="0">
              <a:solidFill>
                <a:prstClr val="black">
                  <a:lumMod val="95000"/>
                  <a:lumOff val="5000"/>
                </a:prstClr>
              </a:solidFill>
            </a:endParaRPr>
          </a:p>
          <a:p>
            <a:pPr algn="r" rtl="1">
              <a:buClrTx/>
            </a:pPr>
            <a:endParaRPr lang="ar-LB" sz="1800" dirty="0">
              <a:solidFill>
                <a:prstClr val="black">
                  <a:lumMod val="95000"/>
                  <a:lumOff val="5000"/>
                </a:prstClr>
              </a:solidFill>
            </a:endParaRPr>
          </a:p>
          <a:p>
            <a:pPr algn="r" rtl="1">
              <a:buClrTx/>
            </a:pPr>
            <a:endParaRPr lang="ar-LB" sz="1800" dirty="0" smtClean="0">
              <a:solidFill>
                <a:prstClr val="black"/>
              </a:solidFill>
            </a:endParaRPr>
          </a:p>
          <a:p>
            <a:pPr algn="r" rtl="1">
              <a:lnSpc>
                <a:spcPct val="150000"/>
              </a:lnSpc>
              <a:buClrTx/>
            </a:pPr>
            <a:endParaRPr lang="ar-LB" sz="1800" b="1" dirty="0" smtClean="0">
              <a:solidFill>
                <a:prstClr val="black"/>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11" name="Content Placeholder 2"/>
          <p:cNvSpPr txBox="1">
            <a:spLocks/>
          </p:cNvSpPr>
          <p:nvPr/>
        </p:nvSpPr>
        <p:spPr>
          <a:xfrm>
            <a:off x="261188" y="5126659"/>
            <a:ext cx="11513006" cy="114603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pPr>
            <a:r>
              <a:rPr lang="ar-SA" sz="1700" dirty="0" smtClean="0">
                <a:solidFill>
                  <a:prstClr val="black">
                    <a:lumMod val="95000"/>
                    <a:lumOff val="5000"/>
                  </a:prstClr>
                </a:solidFill>
              </a:rPr>
              <a:t>يساهم </a:t>
            </a:r>
            <a:r>
              <a:rPr lang="ar-SA" sz="1700" dirty="0">
                <a:solidFill>
                  <a:prstClr val="black">
                    <a:lumMod val="95000"/>
                    <a:lumOff val="5000"/>
                  </a:prstClr>
                </a:solidFill>
              </a:rPr>
              <a:t>بشكل كبير في حقيقة أن المزيد </a:t>
            </a:r>
            <a:r>
              <a:rPr lang="ar-SA" sz="1700" dirty="0" smtClean="0">
                <a:solidFill>
                  <a:prstClr val="black">
                    <a:lumMod val="95000"/>
                    <a:lumOff val="5000"/>
                  </a:prstClr>
                </a:solidFill>
              </a:rPr>
              <a:t>من </a:t>
            </a:r>
            <a:r>
              <a:rPr lang="ar-SA" sz="1700" dirty="0">
                <a:solidFill>
                  <a:prstClr val="black">
                    <a:lumMod val="95000"/>
                    <a:lumOff val="5000"/>
                  </a:prstClr>
                </a:solidFill>
              </a:rPr>
              <a:t>الناس في إندونيسيا يخططون بنشاط </a:t>
            </a:r>
            <a:r>
              <a:rPr lang="ar-SA" sz="1700" dirty="0" smtClean="0">
                <a:solidFill>
                  <a:prstClr val="black">
                    <a:lumMod val="95000"/>
                    <a:lumOff val="5000"/>
                  </a:prstClr>
                </a:solidFill>
              </a:rPr>
              <a:t>للعائلات </a:t>
            </a:r>
            <a:endParaRPr lang="ar-LB" sz="1700" dirty="0" smtClean="0">
              <a:solidFill>
                <a:prstClr val="black">
                  <a:lumMod val="95000"/>
                  <a:lumOff val="5000"/>
                </a:prstClr>
              </a:solidFill>
            </a:endParaRPr>
          </a:p>
          <a:p>
            <a:pPr lvl="1" algn="r" rtl="1">
              <a:buClrTx/>
            </a:pPr>
            <a:r>
              <a:rPr lang="ar-SA" sz="1600" dirty="0" smtClean="0">
                <a:solidFill>
                  <a:prstClr val="black">
                    <a:lumMod val="95000"/>
                    <a:lumOff val="5000"/>
                  </a:prstClr>
                </a:solidFill>
              </a:rPr>
              <a:t>وهذا </a:t>
            </a:r>
            <a:r>
              <a:rPr lang="ar-SA" sz="1600" dirty="0">
                <a:solidFill>
                  <a:prstClr val="black">
                    <a:lumMod val="95000"/>
                    <a:lumOff val="5000"/>
                  </a:prstClr>
                </a:solidFill>
              </a:rPr>
              <a:t>يشمل كلاً من زيادة سن الزواج وزيادة انتشار وكفاءة وسائل منع الحمل </a:t>
            </a:r>
            <a:r>
              <a:rPr lang="ar-SA" sz="1600" dirty="0" smtClean="0">
                <a:solidFill>
                  <a:prstClr val="black">
                    <a:lumMod val="95000"/>
                    <a:lumOff val="5000"/>
                  </a:prstClr>
                </a:solidFill>
              </a:rPr>
              <a:t>الحديثة</a:t>
            </a:r>
            <a:endParaRPr lang="ar-LB" sz="1600" dirty="0" smtClean="0">
              <a:solidFill>
                <a:prstClr val="black">
                  <a:lumMod val="95000"/>
                  <a:lumOff val="5000"/>
                </a:prstClr>
              </a:solidFill>
            </a:endParaRPr>
          </a:p>
          <a:p>
            <a:pPr lvl="1" algn="r" rtl="1">
              <a:buClrTx/>
            </a:pPr>
            <a:r>
              <a:rPr lang="ar-SA" sz="1600" dirty="0" smtClean="0">
                <a:solidFill>
                  <a:prstClr val="black">
                    <a:lumMod val="95000"/>
                    <a:lumOff val="5000"/>
                  </a:prstClr>
                </a:solidFill>
              </a:rPr>
              <a:t>بينما </a:t>
            </a:r>
            <a:r>
              <a:rPr lang="ar-SA" sz="1600" dirty="0">
                <a:solidFill>
                  <a:prstClr val="black">
                    <a:lumMod val="95000"/>
                    <a:lumOff val="5000"/>
                  </a:prstClr>
                </a:solidFill>
              </a:rPr>
              <a:t>استخدمت حوالي 10٪ فقط من النساء المتزوجات اللواتي تتراوح أعمارهن بين 15 و 49 عامًا وسائل منع الحمل في عام </a:t>
            </a:r>
            <a:r>
              <a:rPr lang="ar-SA" sz="1600" dirty="0" smtClean="0">
                <a:solidFill>
                  <a:prstClr val="black">
                    <a:lumMod val="95000"/>
                    <a:lumOff val="5000"/>
                  </a:prstClr>
                </a:solidFill>
              </a:rPr>
              <a:t>1971، </a:t>
            </a:r>
            <a:r>
              <a:rPr lang="ar-SA" sz="1600" dirty="0">
                <a:solidFill>
                  <a:prstClr val="black">
                    <a:lumMod val="95000"/>
                    <a:lumOff val="5000"/>
                  </a:prstClr>
                </a:solidFill>
              </a:rPr>
              <a:t>ارتفعت هذه النسبة إلى 49.7٪ في عام 1991 و 57٪ في عام </a:t>
            </a:r>
            <a:r>
              <a:rPr lang="ar-SA" sz="1600" dirty="0" smtClean="0">
                <a:solidFill>
                  <a:prstClr val="black">
                    <a:lumMod val="95000"/>
                    <a:lumOff val="5000"/>
                  </a:prstClr>
                </a:solidFill>
              </a:rPr>
              <a:t>1998</a:t>
            </a:r>
            <a:endParaRPr lang="ar-LB" sz="1600" dirty="0" smtClean="0">
              <a:solidFill>
                <a:prstClr val="black">
                  <a:lumMod val="95000"/>
                  <a:lumOff val="5000"/>
                </a:prstClr>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56961" y="3345305"/>
            <a:ext cx="9474907" cy="1647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136166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64828" y="6131214"/>
            <a:ext cx="1141948" cy="669925"/>
          </a:xfrm>
        </p:spPr>
        <p:txBody>
          <a:bodyPr/>
          <a:lstStyle/>
          <a:p>
            <a:fld id="{D57F1E4F-1CFF-5643-939E-217C01CDF565}" type="slidenum">
              <a:rPr lang="en-US" smtClean="0">
                <a:solidFill>
                  <a:srgbClr val="76DBF4">
                    <a:lumMod val="50000"/>
                  </a:srgbClr>
                </a:solidFill>
              </a:rPr>
              <a:pPr/>
              <a:t>55</a:t>
            </a:fld>
            <a:endParaRPr lang="en-US" dirty="0">
              <a:solidFill>
                <a:srgbClr val="76DBF4">
                  <a:lumMod val="50000"/>
                </a:srgbClr>
              </a:solidFill>
            </a:endParaRPr>
          </a:p>
        </p:txBody>
      </p:sp>
      <p:sp>
        <p:nvSpPr>
          <p:cNvPr id="5" name="Title 1"/>
          <p:cNvSpPr txBox="1">
            <a:spLocks/>
          </p:cNvSpPr>
          <p:nvPr/>
        </p:nvSpPr>
        <p:spPr>
          <a:xfrm>
            <a:off x="925" y="-142218"/>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smtClean="0">
                <a:solidFill>
                  <a:prstClr val="black"/>
                </a:solidFill>
              </a:rPr>
              <a:t>تمديد </a:t>
            </a:r>
            <a:r>
              <a:rPr lang="ar-SA" sz="2800" b="1" dirty="0">
                <a:solidFill>
                  <a:prstClr val="black"/>
                </a:solidFill>
              </a:rPr>
              <a:t>النموذج الأساسي بالديناميكيات الزمنية</a:t>
            </a:r>
            <a:endParaRPr lang="en-US" sz="2800" dirty="0">
              <a:solidFill>
                <a:prstClr val="black"/>
              </a:solidFill>
            </a:endParaRPr>
          </a:p>
        </p:txBody>
      </p:sp>
      <p:sp>
        <p:nvSpPr>
          <p:cNvPr id="6" name="Content Placeholder 2"/>
          <p:cNvSpPr txBox="1">
            <a:spLocks/>
          </p:cNvSpPr>
          <p:nvPr/>
        </p:nvSpPr>
        <p:spPr>
          <a:xfrm>
            <a:off x="4761827" y="1294574"/>
            <a:ext cx="6999592" cy="5365535"/>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700" b="1" dirty="0" smtClean="0">
                <a:solidFill>
                  <a:prstClr val="white">
                    <a:lumMod val="50000"/>
                  </a:prstClr>
                </a:solidFill>
              </a:rPr>
              <a:t>تعديل </a:t>
            </a:r>
            <a:r>
              <a:rPr lang="ar-SA" sz="1700" b="1" dirty="0">
                <a:solidFill>
                  <a:prstClr val="white">
                    <a:lumMod val="50000"/>
                  </a:prstClr>
                </a:solidFill>
              </a:rPr>
              <a:t>العوامل المؤثرة التي تعتمد على </a:t>
            </a:r>
            <a:r>
              <a:rPr lang="ar-SA" sz="1700" b="1" dirty="0" smtClean="0">
                <a:solidFill>
                  <a:prstClr val="white">
                    <a:lumMod val="50000"/>
                  </a:prstClr>
                </a:solidFill>
              </a:rPr>
              <a:t>الوقت</a:t>
            </a:r>
            <a:endParaRPr lang="ar-LB" sz="1700" b="1" dirty="0" smtClean="0">
              <a:solidFill>
                <a:prstClr val="white">
                  <a:lumMod val="50000"/>
                </a:prstClr>
              </a:solidFill>
            </a:endParaRPr>
          </a:p>
          <a:p>
            <a:pPr algn="r" rtl="1">
              <a:buClrTx/>
              <a:buFont typeface="Wingdings" panose="05000000000000000000" pitchFamily="2" charset="2"/>
              <a:buChar char="§"/>
            </a:pPr>
            <a:endParaRPr lang="ar-LB" sz="3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يرجع </a:t>
            </a:r>
            <a:r>
              <a:rPr lang="ar-SA" sz="1700" dirty="0">
                <a:solidFill>
                  <a:prstClr val="black">
                    <a:lumMod val="95000"/>
                    <a:lumOff val="5000"/>
                  </a:prstClr>
                </a:solidFill>
              </a:rPr>
              <a:t>هذا التطور إلى حد كبير إلى برنامج الأمم المتحدة للتنمية </a:t>
            </a:r>
            <a:r>
              <a:rPr lang="ar-SA" sz="1700" dirty="0" smtClean="0">
                <a:solidFill>
                  <a:prstClr val="black">
                    <a:lumMod val="95000"/>
                    <a:lumOff val="5000"/>
                  </a:prstClr>
                </a:solidFill>
              </a:rPr>
              <a:t>السكانية، </a:t>
            </a:r>
            <a:r>
              <a:rPr lang="ar-SA" sz="1700" dirty="0">
                <a:solidFill>
                  <a:prstClr val="black">
                    <a:lumMod val="95000"/>
                    <a:lumOff val="5000"/>
                  </a:prstClr>
                </a:solidFill>
              </a:rPr>
              <a:t>الذي تم تنفيذه في إندونيسيا مع نجاح مثالي وحصلت إندونيسيا على "جائزة السكان" في عام </a:t>
            </a:r>
            <a:r>
              <a:rPr lang="ar-SA" sz="1700" dirty="0" smtClean="0">
                <a:solidFill>
                  <a:prstClr val="black">
                    <a:lumMod val="95000"/>
                    <a:lumOff val="5000"/>
                  </a:prstClr>
                </a:solidFill>
              </a:rPr>
              <a:t>1989</a:t>
            </a:r>
            <a:endParaRPr lang="en-US" sz="1700" dirty="0">
              <a:solidFill>
                <a:prstClr val="black">
                  <a:lumMod val="95000"/>
                  <a:lumOff val="5000"/>
                </a:prstClr>
              </a:solidFill>
            </a:endParaRPr>
          </a:p>
          <a:p>
            <a:pPr algn="r" rtl="1">
              <a:buClrTx/>
            </a:pPr>
            <a:r>
              <a:rPr lang="ar-SA" sz="1700" dirty="0" smtClean="0">
                <a:solidFill>
                  <a:prstClr val="black">
                    <a:lumMod val="95000"/>
                    <a:lumOff val="5000"/>
                  </a:prstClr>
                </a:solidFill>
              </a:rPr>
              <a:t>من</a:t>
            </a:r>
            <a:r>
              <a:rPr lang="ar-LB" sz="1700" dirty="0" smtClean="0">
                <a:solidFill>
                  <a:prstClr val="black">
                    <a:lumMod val="95000"/>
                    <a:lumOff val="5000"/>
                  </a:prstClr>
                </a:solidFill>
              </a:rPr>
              <a:t> </a:t>
            </a:r>
            <a:r>
              <a:rPr lang="ar-SA" sz="1700" dirty="0">
                <a:solidFill>
                  <a:prstClr val="black">
                    <a:lumMod val="95000"/>
                    <a:lumOff val="5000"/>
                  </a:prstClr>
                </a:solidFill>
              </a:rPr>
              <a:t>لذلك يبدو من </a:t>
            </a:r>
            <a:r>
              <a:rPr lang="ar-SA" sz="1700" dirty="0" smtClean="0">
                <a:solidFill>
                  <a:prstClr val="black">
                    <a:lumMod val="95000"/>
                    <a:lumOff val="5000"/>
                  </a:prstClr>
                </a:solidFill>
              </a:rPr>
              <a:t>الواقعي </a:t>
            </a:r>
            <a:r>
              <a:rPr lang="ar-SA" sz="1700" dirty="0">
                <a:solidFill>
                  <a:prstClr val="black">
                    <a:lumMod val="95000"/>
                    <a:lumOff val="5000"/>
                  </a:prstClr>
                </a:solidFill>
              </a:rPr>
              <a:t>أن يستمر هذا </a:t>
            </a:r>
            <a:r>
              <a:rPr lang="ar-SA" sz="1700" dirty="0" smtClean="0">
                <a:solidFill>
                  <a:prstClr val="black">
                    <a:lumMod val="95000"/>
                    <a:lumOff val="5000"/>
                  </a:prstClr>
                </a:solidFill>
              </a:rPr>
              <a:t>الاتجاه </a:t>
            </a:r>
            <a:endParaRPr lang="ar-LB" sz="17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سلسلة </a:t>
            </a:r>
            <a:r>
              <a:rPr lang="ar-SA" sz="1700" dirty="0">
                <a:solidFill>
                  <a:prstClr val="black">
                    <a:lumMod val="95000"/>
                    <a:lumOff val="5000"/>
                  </a:prstClr>
                </a:solidFill>
              </a:rPr>
              <a:t>زمنية </a:t>
            </a:r>
            <a:r>
              <a:rPr lang="ar-SA" sz="1700" dirty="0" smtClean="0">
                <a:solidFill>
                  <a:prstClr val="black">
                    <a:lumMod val="95000"/>
                    <a:lumOff val="5000"/>
                  </a:prstClr>
                </a:solidFill>
              </a:rPr>
              <a:t>متوقعة </a:t>
            </a:r>
            <a:r>
              <a:rPr lang="ar-SA" sz="1700" dirty="0">
                <a:solidFill>
                  <a:prstClr val="black">
                    <a:lumMod val="95000"/>
                    <a:lumOff val="5000"/>
                  </a:prstClr>
                </a:solidFill>
              </a:rPr>
              <a:t>لمعدل </a:t>
            </a:r>
            <a:r>
              <a:rPr lang="ar-SA" sz="1700" dirty="0" smtClean="0">
                <a:solidFill>
                  <a:prstClr val="black">
                    <a:lumMod val="95000"/>
                    <a:lumOff val="5000"/>
                  </a:prstClr>
                </a:solidFill>
              </a:rPr>
              <a:t>ال</a:t>
            </a:r>
            <a:r>
              <a:rPr lang="ar-LB" sz="1700" dirty="0" smtClean="0">
                <a:solidFill>
                  <a:prstClr val="black">
                    <a:lumMod val="95000"/>
                    <a:lumOff val="5000"/>
                  </a:prstClr>
                </a:solidFill>
              </a:rPr>
              <a:t>ولادات</a:t>
            </a:r>
            <a:r>
              <a:rPr lang="ar-SA" sz="1700" dirty="0" smtClean="0">
                <a:solidFill>
                  <a:prstClr val="black">
                    <a:lumMod val="95000"/>
                    <a:lumOff val="5000"/>
                  </a:prstClr>
                </a:solidFill>
              </a:rPr>
              <a:t> </a:t>
            </a:r>
            <a:r>
              <a:rPr lang="ar-SA" sz="1700" dirty="0">
                <a:solidFill>
                  <a:prstClr val="black">
                    <a:lumMod val="95000"/>
                    <a:lumOff val="5000"/>
                  </a:prstClr>
                </a:solidFill>
              </a:rPr>
              <a:t>هي من مكتب الولايات المتحدة للتعداد </a:t>
            </a:r>
            <a:r>
              <a:rPr lang="ar-SA" sz="1700" dirty="0" smtClean="0">
                <a:solidFill>
                  <a:prstClr val="black">
                    <a:lumMod val="95000"/>
                    <a:lumOff val="5000"/>
                  </a:prstClr>
                </a:solidFill>
              </a:rPr>
              <a:t>المتاح. </a:t>
            </a:r>
            <a:r>
              <a:rPr lang="ar-SA" sz="1700" dirty="0">
                <a:solidFill>
                  <a:prstClr val="black">
                    <a:lumMod val="95000"/>
                    <a:lumOff val="5000"/>
                  </a:prstClr>
                </a:solidFill>
              </a:rPr>
              <a:t>هو مبين في </a:t>
            </a:r>
            <a:r>
              <a:rPr lang="ar-SA" sz="1700" dirty="0" smtClean="0">
                <a:solidFill>
                  <a:prstClr val="black">
                    <a:lumMod val="95000"/>
                    <a:lumOff val="5000"/>
                  </a:prstClr>
                </a:solidFill>
              </a:rPr>
              <a:t>الشكل</a:t>
            </a:r>
            <a:r>
              <a:rPr lang="ar-LB" sz="1700" dirty="0" smtClean="0">
                <a:solidFill>
                  <a:prstClr val="black">
                    <a:lumMod val="95000"/>
                    <a:lumOff val="5000"/>
                  </a:prstClr>
                </a:solidFill>
              </a:rPr>
              <a:t> اعلاه</a:t>
            </a:r>
            <a:r>
              <a:rPr lang="ar-SA" sz="1700" dirty="0" smtClean="0">
                <a:solidFill>
                  <a:prstClr val="black">
                    <a:lumMod val="95000"/>
                    <a:lumOff val="5000"/>
                  </a:prstClr>
                </a:solidFill>
              </a:rPr>
              <a:t> </a:t>
            </a:r>
            <a:r>
              <a:rPr lang="ar-SA" sz="1700" dirty="0">
                <a:solidFill>
                  <a:prstClr val="black">
                    <a:lumMod val="95000"/>
                    <a:lumOff val="5000"/>
                  </a:prstClr>
                </a:solidFill>
              </a:rPr>
              <a:t>وكان أساس </a:t>
            </a:r>
            <a:r>
              <a:rPr lang="ar-SA" sz="1700" dirty="0" smtClean="0">
                <a:solidFill>
                  <a:prstClr val="black">
                    <a:lumMod val="95000"/>
                    <a:lumOff val="5000"/>
                  </a:prstClr>
                </a:solidFill>
              </a:rPr>
              <a:t>النموذج</a:t>
            </a:r>
            <a:r>
              <a:rPr lang="ar-LB" sz="1700" dirty="0" smtClean="0">
                <a:solidFill>
                  <a:prstClr val="black">
                    <a:lumMod val="95000"/>
                    <a:lumOff val="5000"/>
                  </a:prstClr>
                </a:solidFill>
              </a:rPr>
              <a:t> </a:t>
            </a:r>
          </a:p>
          <a:p>
            <a:pPr algn="r" rtl="1">
              <a:buClrTx/>
            </a:pPr>
            <a:r>
              <a:rPr lang="ar-SA" sz="1700" dirty="0" smtClean="0">
                <a:solidFill>
                  <a:prstClr val="black">
                    <a:lumMod val="95000"/>
                    <a:lumOff val="5000"/>
                  </a:prstClr>
                </a:solidFill>
              </a:rPr>
              <a:t>أصبح </a:t>
            </a:r>
            <a:r>
              <a:rPr lang="ar-SA" sz="1700" dirty="0">
                <a:solidFill>
                  <a:prstClr val="black">
                    <a:lumMod val="95000"/>
                    <a:lumOff val="5000"/>
                  </a:prstClr>
                </a:solidFill>
              </a:rPr>
              <a:t>التقدم في وفيات الأطفال أكثر وضوحا في </a:t>
            </a:r>
            <a:r>
              <a:rPr lang="ar-SA" sz="1700" dirty="0" smtClean="0">
                <a:solidFill>
                  <a:prstClr val="black">
                    <a:lumMod val="95000"/>
                    <a:lumOff val="5000"/>
                  </a:prstClr>
                </a:solidFill>
              </a:rPr>
              <a:t>إندونيسيا </a:t>
            </a:r>
            <a:endParaRPr lang="ar-LB" sz="17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انخفض </a:t>
            </a:r>
            <a:r>
              <a:rPr lang="ar-SA" sz="1500" dirty="0">
                <a:solidFill>
                  <a:prstClr val="black">
                    <a:lumMod val="95000"/>
                    <a:lumOff val="5000"/>
                  </a:prstClr>
                </a:solidFill>
              </a:rPr>
              <a:t>من 145 حالة وفاة لكل 1000 مولود في عام 1971 إلى 43.7 في </a:t>
            </a:r>
            <a:r>
              <a:rPr lang="ar-SA" sz="1500" dirty="0" smtClean="0">
                <a:solidFill>
                  <a:prstClr val="black">
                    <a:lumMod val="95000"/>
                    <a:lumOff val="5000"/>
                  </a:prstClr>
                </a:solidFill>
              </a:rPr>
              <a:t>عام</a:t>
            </a:r>
            <a:r>
              <a:rPr lang="ar-LB" sz="1500" dirty="0" smtClean="0">
                <a:solidFill>
                  <a:prstClr val="black">
                    <a:lumMod val="95000"/>
                    <a:lumOff val="5000"/>
                  </a:prstClr>
                </a:solidFill>
              </a:rPr>
              <a:t> </a:t>
            </a:r>
            <a:r>
              <a:rPr lang="ar-SA" sz="1500" dirty="0" smtClean="0">
                <a:solidFill>
                  <a:prstClr val="black">
                    <a:lumMod val="95000"/>
                    <a:lumOff val="5000"/>
                  </a:prstClr>
                </a:solidFill>
              </a:rPr>
              <a:t>1999 </a:t>
            </a:r>
            <a:endParaRPr lang="ar-LB" sz="15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نظرًا </a:t>
            </a:r>
            <a:r>
              <a:rPr lang="ar-SA" sz="1500" dirty="0">
                <a:solidFill>
                  <a:prstClr val="black">
                    <a:lumMod val="95000"/>
                    <a:lumOff val="5000"/>
                  </a:prstClr>
                </a:solidFill>
              </a:rPr>
              <a:t>لأن هذه القيمة لا تزال أعلى بكثير من الدول الغربية (للمقارنة: </a:t>
            </a:r>
            <a:r>
              <a:rPr lang="en-US" sz="1500" dirty="0">
                <a:solidFill>
                  <a:prstClr val="black">
                    <a:lumMod val="95000"/>
                    <a:lumOff val="5000"/>
                  </a:prstClr>
                </a:solidFill>
                <a:latin typeface="Adobe Fan Heiti Std B" pitchFamily="34" charset="-128"/>
                <a:ea typeface="Adobe Fan Heiti Std B" pitchFamily="34" charset="-128"/>
              </a:rPr>
              <a:t>FRG 1999: 5</a:t>
            </a:r>
            <a:r>
              <a:rPr lang="ar-SA" sz="1500" dirty="0">
                <a:solidFill>
                  <a:prstClr val="black">
                    <a:lumMod val="95000"/>
                    <a:lumOff val="5000"/>
                  </a:prstClr>
                </a:solidFill>
              </a:rPr>
              <a:t>) ، فمن المتوقع حدوث انخفاض </a:t>
            </a:r>
            <a:r>
              <a:rPr lang="ar-SA" sz="1500" dirty="0" smtClean="0">
                <a:solidFill>
                  <a:prstClr val="black">
                    <a:lumMod val="95000"/>
                    <a:lumOff val="5000"/>
                  </a:prstClr>
                </a:solidFill>
              </a:rPr>
              <a:t>آخر </a:t>
            </a:r>
            <a:endParaRPr lang="ar-LB" sz="15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مرة </a:t>
            </a:r>
            <a:r>
              <a:rPr lang="ar-SA" sz="1700" dirty="0">
                <a:solidFill>
                  <a:prstClr val="black">
                    <a:lumMod val="95000"/>
                    <a:lumOff val="5000"/>
                  </a:prstClr>
                </a:solidFill>
              </a:rPr>
              <a:t>أخرى ، استخدم مكتب توقعات الولايات المتحدة للتعداد ، وهو موضح في الشكل </a:t>
            </a:r>
            <a:r>
              <a:rPr lang="ar-LB" sz="1700" dirty="0" smtClean="0">
                <a:solidFill>
                  <a:prstClr val="black">
                    <a:lumMod val="95000"/>
                    <a:lumOff val="5000"/>
                  </a:prstClr>
                </a:solidFill>
              </a:rPr>
              <a:t>ادناه </a:t>
            </a:r>
          </a:p>
          <a:p>
            <a:pPr algn="r" rtl="1">
              <a:buClrTx/>
            </a:pPr>
            <a:r>
              <a:rPr lang="ar-SA" sz="1700" dirty="0" smtClean="0">
                <a:solidFill>
                  <a:prstClr val="black">
                    <a:lumMod val="95000"/>
                    <a:lumOff val="5000"/>
                  </a:prstClr>
                </a:solidFill>
              </a:rPr>
              <a:t>نظرًا </a:t>
            </a:r>
            <a:r>
              <a:rPr lang="ar-SA" sz="1700" dirty="0">
                <a:solidFill>
                  <a:prstClr val="black">
                    <a:lumMod val="95000"/>
                    <a:lumOff val="5000"/>
                  </a:prstClr>
                </a:solidFill>
              </a:rPr>
              <a:t>لعدم إمكانية الحصول على بيانات قابلة للاستخدام لمعدلات الوفيات ، تم افتراض القيم التالية في البداية:</a:t>
            </a:r>
            <a:endParaRPr lang="en-US" sz="1700" dirty="0">
              <a:solidFill>
                <a:prstClr val="black">
                  <a:lumMod val="95000"/>
                  <a:lumOff val="5000"/>
                </a:prstClr>
              </a:solidFill>
            </a:endParaRPr>
          </a:p>
          <a:p>
            <a:pPr lvl="1" algn="r" rtl="1">
              <a:buClrTx/>
              <a:buFont typeface="Arial" panose="020B0604020202020204" pitchFamily="34" charset="0"/>
              <a:buChar char="•"/>
            </a:pPr>
            <a:r>
              <a:rPr lang="ar-SA" sz="1500" dirty="0">
                <a:solidFill>
                  <a:prstClr val="black">
                    <a:lumMod val="95000"/>
                    <a:lumOff val="5000"/>
                  </a:prstClr>
                </a:solidFill>
              </a:rPr>
              <a:t>الفئة العمرية 55 إلى 69 سنة: 2٪</a:t>
            </a:r>
            <a:endParaRPr lang="en-US" sz="1500" dirty="0">
              <a:solidFill>
                <a:prstClr val="black">
                  <a:lumMod val="95000"/>
                  <a:lumOff val="5000"/>
                </a:prstClr>
              </a:solidFill>
            </a:endParaRPr>
          </a:p>
          <a:p>
            <a:pPr lvl="1" algn="r" rtl="1">
              <a:buClrTx/>
              <a:buFont typeface="Arial" panose="020B0604020202020204" pitchFamily="34" charset="0"/>
              <a:buChar char="•"/>
            </a:pPr>
            <a:r>
              <a:rPr lang="ar-SA" sz="1500" dirty="0">
                <a:solidFill>
                  <a:prstClr val="black">
                    <a:lumMod val="95000"/>
                    <a:lumOff val="5000"/>
                  </a:prstClr>
                </a:solidFill>
              </a:rPr>
              <a:t>الفئة العمرية 70 إلى 74 سنة: 2٪</a:t>
            </a:r>
            <a:endParaRPr lang="en-US" sz="1500" dirty="0">
              <a:solidFill>
                <a:prstClr val="black">
                  <a:lumMod val="95000"/>
                  <a:lumOff val="5000"/>
                </a:prstClr>
              </a:solidFill>
            </a:endParaRPr>
          </a:p>
          <a:p>
            <a:pPr lvl="1" algn="r" rtl="1">
              <a:buClrTx/>
              <a:buFont typeface="Arial" panose="020B0604020202020204" pitchFamily="34" charset="0"/>
              <a:buChar char="•"/>
            </a:pPr>
            <a:r>
              <a:rPr lang="ar-SA" sz="1500" dirty="0">
                <a:solidFill>
                  <a:prstClr val="black">
                    <a:lumMod val="95000"/>
                    <a:lumOff val="5000"/>
                  </a:prstClr>
                </a:solidFill>
              </a:rPr>
              <a:t>الفئة العمرية فوق 75 سنة: 5</a:t>
            </a:r>
            <a:r>
              <a:rPr lang="ar-SA" sz="1500" dirty="0" smtClean="0">
                <a:solidFill>
                  <a:prstClr val="black">
                    <a:lumMod val="95000"/>
                    <a:lumOff val="5000"/>
                  </a:prstClr>
                </a:solidFill>
              </a:rPr>
              <a:t>٪</a:t>
            </a:r>
            <a:r>
              <a:rPr lang="ar-LB" sz="1500" dirty="0" smtClean="0">
                <a:solidFill>
                  <a:prstClr val="black">
                    <a:lumMod val="95000"/>
                    <a:lumOff val="5000"/>
                  </a:prstClr>
                </a:solidFill>
              </a:rPr>
              <a:t> </a:t>
            </a:r>
            <a:endParaRPr lang="en-US" sz="1500" dirty="0">
              <a:solidFill>
                <a:prstClr val="black">
                  <a:lumMod val="95000"/>
                  <a:lumOff val="5000"/>
                </a:prstClr>
              </a:solidFill>
            </a:endParaRPr>
          </a:p>
          <a:p>
            <a:pPr algn="r" rtl="1">
              <a:buClrTx/>
            </a:pPr>
            <a:endParaRPr lang="en-US" sz="1600" dirty="0">
              <a:solidFill>
                <a:prstClr val="black">
                  <a:lumMod val="95000"/>
                  <a:lumOff val="5000"/>
                </a:prstClr>
              </a:solidFill>
            </a:endParaRPr>
          </a:p>
          <a:p>
            <a:pPr algn="r" rtl="1">
              <a:buClrTx/>
            </a:pPr>
            <a:endParaRPr lang="en-US" sz="1600" dirty="0">
              <a:solidFill>
                <a:prstClr val="black">
                  <a:lumMod val="95000"/>
                  <a:lumOff val="5000"/>
                </a:prstClr>
              </a:solidFill>
            </a:endParaRPr>
          </a:p>
          <a:p>
            <a:pPr algn="r" rtl="1">
              <a:buClrTx/>
            </a:pPr>
            <a:endParaRPr lang="ar-LB" sz="1600" dirty="0">
              <a:solidFill>
                <a:prstClr val="black">
                  <a:lumMod val="95000"/>
                  <a:lumOff val="5000"/>
                </a:prstClr>
              </a:solidFill>
            </a:endParaRPr>
          </a:p>
          <a:p>
            <a:pPr algn="r" rtl="1">
              <a:buClrTx/>
            </a:pPr>
            <a:endParaRPr lang="ar-LB" sz="1600" dirty="0" smtClean="0">
              <a:solidFill>
                <a:prstClr val="black">
                  <a:lumMod val="95000"/>
                  <a:lumOff val="5000"/>
                </a:prstClr>
              </a:solidFill>
            </a:endParaRPr>
          </a:p>
          <a:p>
            <a:pPr algn="r" rtl="1">
              <a:lnSpc>
                <a:spcPct val="150000"/>
              </a:lnSpc>
              <a:buClrTx/>
            </a:pPr>
            <a:endParaRPr lang="ar-LB" sz="1600" b="1" dirty="0" smtClean="0">
              <a:solidFill>
                <a:prstClr val="black">
                  <a:lumMod val="95000"/>
                  <a:lumOff val="5000"/>
                </a:prst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0993" y="1239165"/>
            <a:ext cx="4639958" cy="266410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0992" y="4037260"/>
            <a:ext cx="4639991" cy="264238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746994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64828" y="6131214"/>
            <a:ext cx="1141948" cy="669925"/>
          </a:xfrm>
        </p:spPr>
        <p:txBody>
          <a:bodyPr/>
          <a:lstStyle/>
          <a:p>
            <a:fld id="{D57F1E4F-1CFF-5643-939E-217C01CDF565}" type="slidenum">
              <a:rPr lang="en-US" smtClean="0">
                <a:solidFill>
                  <a:srgbClr val="76DBF4">
                    <a:lumMod val="50000"/>
                  </a:srgbClr>
                </a:solidFill>
              </a:rPr>
              <a:pPr/>
              <a:t>56</a:t>
            </a:fld>
            <a:endParaRPr lang="en-US" dirty="0">
              <a:solidFill>
                <a:srgbClr val="76DBF4">
                  <a:lumMod val="50000"/>
                </a:srgbClr>
              </a:solidFill>
            </a:endParaRPr>
          </a:p>
        </p:txBody>
      </p:sp>
      <p:sp>
        <p:nvSpPr>
          <p:cNvPr id="5" name="Title 1"/>
          <p:cNvSpPr txBox="1">
            <a:spLocks/>
          </p:cNvSpPr>
          <p:nvPr/>
        </p:nvSpPr>
        <p:spPr>
          <a:xfrm>
            <a:off x="925" y="-381766"/>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smtClean="0">
                <a:solidFill>
                  <a:prstClr val="black"/>
                </a:solidFill>
              </a:rPr>
              <a:t>تمديد </a:t>
            </a:r>
            <a:r>
              <a:rPr lang="ar-SA" sz="2800" b="1" dirty="0">
                <a:solidFill>
                  <a:prstClr val="black"/>
                </a:solidFill>
              </a:rPr>
              <a:t>النموذج الأساسي بالديناميكيات الزمنية</a:t>
            </a:r>
            <a:endParaRPr lang="en-US" sz="2800" dirty="0">
              <a:solidFill>
                <a:prstClr val="black"/>
              </a:solidFill>
            </a:endParaRPr>
          </a:p>
        </p:txBody>
      </p:sp>
      <p:sp>
        <p:nvSpPr>
          <p:cNvPr id="6" name="Content Placeholder 2"/>
          <p:cNvSpPr txBox="1">
            <a:spLocks/>
          </p:cNvSpPr>
          <p:nvPr/>
        </p:nvSpPr>
        <p:spPr>
          <a:xfrm>
            <a:off x="4366145" y="1000432"/>
            <a:ext cx="7558893" cy="433584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smtClean="0">
                <a:solidFill>
                  <a:prstClr val="black">
                    <a:lumMod val="95000"/>
                    <a:lumOff val="5000"/>
                  </a:prstClr>
                </a:solidFill>
              </a:rPr>
              <a:t>المعايرة </a:t>
            </a:r>
            <a:r>
              <a:rPr lang="ar-SA" sz="1900" b="1" dirty="0">
                <a:solidFill>
                  <a:prstClr val="black">
                    <a:lumMod val="95000"/>
                    <a:lumOff val="5000"/>
                  </a:prstClr>
                </a:solidFill>
              </a:rPr>
              <a:t>الأولى للنموذج</a:t>
            </a:r>
            <a:endParaRPr lang="en-US" sz="1900" dirty="0">
              <a:solidFill>
                <a:prstClr val="black">
                  <a:lumMod val="95000"/>
                  <a:lumOff val="5000"/>
                </a:prstClr>
              </a:solidFill>
            </a:endParaRPr>
          </a:p>
          <a:p>
            <a:pPr algn="r" rtl="1">
              <a:buClrTx/>
            </a:pPr>
            <a:r>
              <a:rPr lang="ar-SA" sz="1700" dirty="0">
                <a:solidFill>
                  <a:prstClr val="black">
                    <a:lumMod val="95000"/>
                    <a:lumOff val="5000"/>
                  </a:prstClr>
                </a:solidFill>
              </a:rPr>
              <a:t>بناءً على ما سبق ، يجب على النموذج الآن معايرة البيانات </a:t>
            </a:r>
            <a:r>
              <a:rPr lang="ar-SA" sz="1700" dirty="0" smtClean="0">
                <a:solidFill>
                  <a:prstClr val="black">
                    <a:lumMod val="95000"/>
                    <a:lumOff val="5000"/>
                  </a:prstClr>
                </a:solidFill>
              </a:rPr>
              <a:t>والافتراضات</a:t>
            </a:r>
            <a:r>
              <a:rPr lang="ar-LB" sz="1700" dirty="0" smtClean="0">
                <a:solidFill>
                  <a:prstClr val="black">
                    <a:lumMod val="95000"/>
                    <a:lumOff val="5000"/>
                  </a:prstClr>
                </a:solidFill>
              </a:rPr>
              <a:t> </a:t>
            </a:r>
          </a:p>
          <a:p>
            <a:pPr algn="r" rtl="1">
              <a:buClrTx/>
            </a:pPr>
            <a:r>
              <a:rPr lang="ar-SA" sz="1700" dirty="0" smtClean="0">
                <a:solidFill>
                  <a:prstClr val="black">
                    <a:lumMod val="95000"/>
                    <a:lumOff val="5000"/>
                  </a:prstClr>
                </a:solidFill>
              </a:rPr>
              <a:t>يتم </a:t>
            </a:r>
            <a:r>
              <a:rPr lang="ar-SA" sz="1700" dirty="0">
                <a:solidFill>
                  <a:prstClr val="black">
                    <a:lumMod val="95000"/>
                    <a:lumOff val="5000"/>
                  </a:prstClr>
                </a:solidFill>
              </a:rPr>
              <a:t>فحصها على أساس القيم </a:t>
            </a:r>
            <a:r>
              <a:rPr lang="ar-SA" sz="1700" dirty="0" smtClean="0">
                <a:solidFill>
                  <a:prstClr val="black">
                    <a:lumMod val="95000"/>
                    <a:lumOff val="5000"/>
                  </a:prstClr>
                </a:solidFill>
              </a:rPr>
              <a:t>التجريبية </a:t>
            </a:r>
            <a:endParaRPr lang="ar-LB" sz="17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الأرقام </a:t>
            </a:r>
            <a:r>
              <a:rPr lang="ar-SA" sz="1500" dirty="0">
                <a:solidFill>
                  <a:prstClr val="black">
                    <a:lumMod val="95000"/>
                    <a:lumOff val="5000"/>
                  </a:prstClr>
                </a:solidFill>
              </a:rPr>
              <a:t>السكانية لكل فئة عمرية للأعوام 1995 إلى 2000 متاحة كقيم </a:t>
            </a:r>
            <a:r>
              <a:rPr lang="ar-SA" sz="1500" dirty="0" smtClean="0">
                <a:solidFill>
                  <a:prstClr val="black">
                    <a:lumMod val="95000"/>
                    <a:lumOff val="5000"/>
                  </a:prstClr>
                </a:solidFill>
              </a:rPr>
              <a:t>مقارنة</a:t>
            </a:r>
            <a:endParaRPr lang="ar-LB" sz="15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تستند </a:t>
            </a:r>
            <a:r>
              <a:rPr lang="ar-SA" sz="1500" dirty="0">
                <a:solidFill>
                  <a:prstClr val="black">
                    <a:lumMod val="95000"/>
                    <a:lumOff val="5000"/>
                  </a:prstClr>
                </a:solidFill>
              </a:rPr>
              <a:t>قيم عام 1995 إلى المسح الجزئي الذي تم إجراؤه في ذلك الوقت في </a:t>
            </a:r>
            <a:r>
              <a:rPr lang="ar-SA" sz="1500" dirty="0" smtClean="0">
                <a:solidFill>
                  <a:prstClr val="black">
                    <a:lumMod val="95000"/>
                    <a:lumOff val="5000"/>
                  </a:prstClr>
                </a:solidFill>
              </a:rPr>
              <a:t>إندونيسيا، وقيم </a:t>
            </a:r>
            <a:r>
              <a:rPr lang="ar-SA" sz="1500" dirty="0">
                <a:solidFill>
                  <a:prstClr val="black">
                    <a:lumMod val="95000"/>
                    <a:lumOff val="5000"/>
                  </a:prstClr>
                </a:solidFill>
              </a:rPr>
              <a:t>الفترة من 1996 إلى 2000 هي تحديثات لهذا </a:t>
            </a:r>
            <a:r>
              <a:rPr lang="ar-SA" sz="1500" dirty="0" smtClean="0">
                <a:solidFill>
                  <a:prstClr val="black">
                    <a:lumMod val="95000"/>
                    <a:lumOff val="5000"/>
                  </a:prstClr>
                </a:solidFill>
              </a:rPr>
              <a:t>المسح</a:t>
            </a:r>
            <a:endParaRPr lang="en-US" sz="1500" dirty="0">
              <a:solidFill>
                <a:prstClr val="black">
                  <a:lumMod val="95000"/>
                  <a:lumOff val="5000"/>
                </a:prstClr>
              </a:solidFill>
            </a:endParaRPr>
          </a:p>
          <a:p>
            <a:pPr algn="r" rtl="1">
              <a:buClrTx/>
            </a:pPr>
            <a:r>
              <a:rPr lang="ar-SA" sz="1700" dirty="0">
                <a:solidFill>
                  <a:prstClr val="black">
                    <a:lumMod val="95000"/>
                    <a:lumOff val="5000"/>
                  </a:prstClr>
                </a:solidFill>
              </a:rPr>
              <a:t>جلبت أول عمليات المحاكاة بالفعل نتيجة مرضية بأن النموذج يلبي الواقع بالنسبة للفئات العمرية حتى 54 </a:t>
            </a:r>
            <a:r>
              <a:rPr lang="ar-SA" sz="1700" dirty="0" smtClean="0">
                <a:solidFill>
                  <a:prstClr val="black">
                    <a:lumMod val="95000"/>
                    <a:lumOff val="5000"/>
                  </a:prstClr>
                </a:solidFill>
              </a:rPr>
              <a:t>عامًا</a:t>
            </a:r>
            <a:endParaRPr lang="ar-LB" sz="17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كانت </a:t>
            </a:r>
            <a:r>
              <a:rPr lang="ar-SA" sz="1500" dirty="0">
                <a:solidFill>
                  <a:prstClr val="black">
                    <a:lumMod val="95000"/>
                    <a:lumOff val="5000"/>
                  </a:prstClr>
                </a:solidFill>
              </a:rPr>
              <a:t>الانحرافات في هذه الفئات العمرية دائمًا تقريبًا أقل من +/- 5٪ ، </a:t>
            </a:r>
            <a:r>
              <a:rPr lang="ar-SA" sz="1500" dirty="0" smtClean="0">
                <a:solidFill>
                  <a:prstClr val="black">
                    <a:lumMod val="95000"/>
                    <a:lumOff val="5000"/>
                  </a:prstClr>
                </a:solidFill>
              </a:rPr>
              <a:t>ف</a:t>
            </a:r>
            <a:r>
              <a:rPr lang="ar-LB" sz="1500" dirty="0" smtClean="0">
                <a:solidFill>
                  <a:prstClr val="black">
                    <a:lumMod val="95000"/>
                    <a:lumOff val="5000"/>
                  </a:prstClr>
                </a:solidFill>
              </a:rPr>
              <a:t>ي المتوسط </a:t>
            </a:r>
            <a:r>
              <a:rPr lang="ar-SA" sz="1500" dirty="0" smtClean="0">
                <a:solidFill>
                  <a:prstClr val="black">
                    <a:lumMod val="95000"/>
                    <a:lumOff val="5000"/>
                  </a:prstClr>
                </a:solidFill>
              </a:rPr>
              <a:t>​</a:t>
            </a:r>
            <a:r>
              <a:rPr lang="ar-SA" sz="1500" dirty="0">
                <a:solidFill>
                  <a:prstClr val="black">
                    <a:lumMod val="95000"/>
                    <a:lumOff val="5000"/>
                  </a:prstClr>
                </a:solidFill>
              </a:rPr>
              <a:t>حوالي 1</a:t>
            </a:r>
            <a:r>
              <a:rPr lang="ar-SA" sz="1500" dirty="0" smtClean="0">
                <a:solidFill>
                  <a:prstClr val="black">
                    <a:lumMod val="95000"/>
                    <a:lumOff val="5000"/>
                  </a:prstClr>
                </a:solidFill>
              </a:rPr>
              <a:t>٪ </a:t>
            </a:r>
            <a:endParaRPr lang="ar-LB" sz="15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تم </a:t>
            </a:r>
            <a:r>
              <a:rPr lang="ar-SA" sz="1500" dirty="0">
                <a:solidFill>
                  <a:prstClr val="black">
                    <a:lumMod val="95000"/>
                    <a:lumOff val="5000"/>
                  </a:prstClr>
                </a:solidFill>
              </a:rPr>
              <a:t>تحقيق قيم جيدة </a:t>
            </a:r>
            <a:r>
              <a:rPr lang="ar-SA" sz="1500" dirty="0" smtClean="0">
                <a:solidFill>
                  <a:prstClr val="black">
                    <a:lumMod val="95000"/>
                    <a:lumOff val="5000"/>
                  </a:prstClr>
                </a:solidFill>
              </a:rPr>
              <a:t>لجميع السكان</a:t>
            </a:r>
            <a:r>
              <a:rPr lang="ar-LB" sz="1500" dirty="0" smtClean="0">
                <a:solidFill>
                  <a:prstClr val="black">
                    <a:lumMod val="95000"/>
                    <a:lumOff val="5000"/>
                  </a:prstClr>
                </a:solidFill>
              </a:rPr>
              <a:t>, </a:t>
            </a:r>
            <a:r>
              <a:rPr lang="ar-SA" sz="1500" dirty="0" smtClean="0">
                <a:solidFill>
                  <a:prstClr val="black">
                    <a:lumMod val="95000"/>
                    <a:lumOff val="5000"/>
                  </a:prstClr>
                </a:solidFill>
              </a:rPr>
              <a:t>كان </a:t>
            </a:r>
            <a:r>
              <a:rPr lang="ar-SA" sz="1500" dirty="0">
                <a:solidFill>
                  <a:prstClr val="black">
                    <a:lumMod val="95000"/>
                    <a:lumOff val="5000"/>
                  </a:prstClr>
                </a:solidFill>
              </a:rPr>
              <a:t>الانحراف 0.36٪ لعام </a:t>
            </a:r>
            <a:r>
              <a:rPr lang="ar-SA" sz="1500" dirty="0" smtClean="0">
                <a:solidFill>
                  <a:prstClr val="black">
                    <a:lumMod val="95000"/>
                    <a:lumOff val="5000"/>
                  </a:prstClr>
                </a:solidFill>
              </a:rPr>
              <a:t>1995</a:t>
            </a:r>
            <a:r>
              <a:rPr lang="ar-LB" sz="1500" dirty="0" smtClean="0">
                <a:solidFill>
                  <a:prstClr val="black">
                    <a:lumMod val="95000"/>
                    <a:lumOff val="5000"/>
                  </a:prstClr>
                </a:solidFill>
              </a:rPr>
              <a:t> </a:t>
            </a:r>
            <a:r>
              <a:rPr lang="ar-SA" sz="1500" dirty="0" smtClean="0">
                <a:solidFill>
                  <a:prstClr val="black">
                    <a:lumMod val="95000"/>
                    <a:lumOff val="5000"/>
                  </a:prstClr>
                </a:solidFill>
              </a:rPr>
              <a:t>و 1.68</a:t>
            </a:r>
            <a:r>
              <a:rPr lang="ar-SA" sz="1500" dirty="0">
                <a:solidFill>
                  <a:prstClr val="black">
                    <a:lumMod val="95000"/>
                    <a:lumOff val="5000"/>
                  </a:prstClr>
                </a:solidFill>
              </a:rPr>
              <a:t>٪ لعام </a:t>
            </a:r>
            <a:r>
              <a:rPr lang="ar-SA" sz="1500" dirty="0" smtClean="0">
                <a:solidFill>
                  <a:prstClr val="black">
                    <a:lumMod val="95000"/>
                    <a:lumOff val="5000"/>
                  </a:prstClr>
                </a:solidFill>
              </a:rPr>
              <a:t>2000 </a:t>
            </a:r>
            <a:endParaRPr lang="ar-LB" sz="15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ولم </a:t>
            </a:r>
            <a:r>
              <a:rPr lang="ar-SA" sz="1500" dirty="0">
                <a:solidFill>
                  <a:prstClr val="black">
                    <a:lumMod val="95000"/>
                    <a:lumOff val="5000"/>
                  </a:prstClr>
                </a:solidFill>
              </a:rPr>
              <a:t>تحدث الانحرافات الأكبر إلا في الفئات العمرية المذكورة </a:t>
            </a:r>
            <a:r>
              <a:rPr lang="ar-LB" sz="1500" dirty="0" smtClean="0">
                <a:solidFill>
                  <a:prstClr val="black">
                    <a:lumMod val="95000"/>
                    <a:lumOff val="5000"/>
                  </a:prstClr>
                </a:solidFill>
              </a:rPr>
              <a:t>سابقاً</a:t>
            </a:r>
            <a:r>
              <a:rPr lang="ar-SA" sz="1500" dirty="0" smtClean="0">
                <a:solidFill>
                  <a:prstClr val="black">
                    <a:lumMod val="95000"/>
                    <a:lumOff val="5000"/>
                  </a:prstClr>
                </a:solidFill>
              </a:rPr>
              <a:t> </a:t>
            </a:r>
            <a:r>
              <a:rPr lang="ar-SA" sz="1500" dirty="0">
                <a:solidFill>
                  <a:prstClr val="black">
                    <a:lumMod val="95000"/>
                    <a:lumOff val="5000"/>
                  </a:prstClr>
                </a:solidFill>
              </a:rPr>
              <a:t>، حيث تم تعديل معدلات الوفيات تدريجياً على النحو التالي:</a:t>
            </a:r>
            <a:endParaRPr lang="en-US" sz="1500" dirty="0">
              <a:solidFill>
                <a:prstClr val="black">
                  <a:lumMod val="95000"/>
                  <a:lumOff val="5000"/>
                </a:prstClr>
              </a:solidFill>
            </a:endParaRPr>
          </a:p>
          <a:p>
            <a:pPr lvl="2" algn="r" rtl="1">
              <a:buClrTx/>
            </a:pPr>
            <a:r>
              <a:rPr lang="ar-SA" sz="1300" dirty="0">
                <a:solidFill>
                  <a:prstClr val="black">
                    <a:lumMod val="95000"/>
                    <a:lumOff val="5000"/>
                  </a:prstClr>
                </a:solidFill>
              </a:rPr>
              <a:t>الفئة العمرية 55 إلى 69 سنة: 1٪</a:t>
            </a:r>
            <a:endParaRPr lang="en-US" sz="1300" dirty="0">
              <a:solidFill>
                <a:prstClr val="black">
                  <a:lumMod val="95000"/>
                  <a:lumOff val="5000"/>
                </a:prstClr>
              </a:solidFill>
            </a:endParaRPr>
          </a:p>
          <a:p>
            <a:pPr lvl="2" algn="r" rtl="1">
              <a:buClrTx/>
            </a:pPr>
            <a:r>
              <a:rPr lang="ar-SA" sz="1300" dirty="0">
                <a:solidFill>
                  <a:prstClr val="black">
                    <a:lumMod val="95000"/>
                    <a:lumOff val="5000"/>
                  </a:prstClr>
                </a:solidFill>
              </a:rPr>
              <a:t>الفئة العمرية 70 إلى 74 سنة: 5٪</a:t>
            </a:r>
            <a:endParaRPr lang="en-US" sz="1300" dirty="0">
              <a:solidFill>
                <a:prstClr val="black">
                  <a:lumMod val="95000"/>
                  <a:lumOff val="5000"/>
                </a:prstClr>
              </a:solidFill>
            </a:endParaRPr>
          </a:p>
          <a:p>
            <a:pPr lvl="2" algn="r" rtl="1">
              <a:buClrTx/>
            </a:pPr>
            <a:r>
              <a:rPr lang="ar-SA" sz="1300" dirty="0">
                <a:solidFill>
                  <a:prstClr val="black">
                    <a:lumMod val="95000"/>
                    <a:lumOff val="5000"/>
                  </a:prstClr>
                </a:solidFill>
              </a:rPr>
              <a:t>الفئة العمرية فوق 75 سنة: 10</a:t>
            </a:r>
            <a:r>
              <a:rPr lang="ar-SA" sz="1300" dirty="0" smtClean="0">
                <a:solidFill>
                  <a:prstClr val="black">
                    <a:lumMod val="95000"/>
                    <a:lumOff val="5000"/>
                  </a:prstClr>
                </a:solidFill>
              </a:rPr>
              <a:t>٪</a:t>
            </a:r>
            <a:endParaRPr lang="en-US" sz="1800" dirty="0">
              <a:solidFill>
                <a:prstClr val="black">
                  <a:lumMod val="95000"/>
                  <a:lumOff val="5000"/>
                </a:prstClr>
              </a:solidFill>
            </a:endParaRPr>
          </a:p>
          <a:p>
            <a:pPr algn="r" rtl="1">
              <a:buClrTx/>
            </a:pPr>
            <a:endParaRPr lang="ar-LB" sz="1800" dirty="0">
              <a:solidFill>
                <a:prstClr val="black">
                  <a:lumMod val="95000"/>
                  <a:lumOff val="5000"/>
                </a:prstClr>
              </a:solidFill>
            </a:endParaRPr>
          </a:p>
          <a:p>
            <a:pPr algn="r" rtl="1">
              <a:buClrTx/>
            </a:pPr>
            <a:endParaRPr lang="ar-LB" sz="1800" dirty="0" smtClean="0">
              <a:solidFill>
                <a:prstClr val="black">
                  <a:lumMod val="95000"/>
                  <a:lumOff val="5000"/>
                </a:prstClr>
              </a:solidFill>
            </a:endParaRPr>
          </a:p>
          <a:p>
            <a:pPr algn="r" rtl="1">
              <a:lnSpc>
                <a:spcPct val="150000"/>
              </a:lnSpc>
              <a:buClrTx/>
            </a:pPr>
            <a:endParaRPr lang="ar-LB" sz="1800" b="1" dirty="0" smtClean="0">
              <a:solidFill>
                <a:prstClr val="black">
                  <a:lumMod val="95000"/>
                  <a:lumOff val="5000"/>
                </a:prst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286" r="1324" b="3182"/>
          <a:stretch/>
        </p:blipFill>
        <p:spPr bwMode="auto">
          <a:xfrm>
            <a:off x="81863" y="1276069"/>
            <a:ext cx="4284281" cy="285238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863" y="4299048"/>
            <a:ext cx="4284281" cy="117690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sp>
        <p:nvSpPr>
          <p:cNvPr id="11" name="Content Placeholder 2"/>
          <p:cNvSpPr txBox="1">
            <a:spLocks/>
          </p:cNvSpPr>
          <p:nvPr/>
        </p:nvSpPr>
        <p:spPr>
          <a:xfrm>
            <a:off x="163730" y="5308978"/>
            <a:ext cx="11761307" cy="126924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pPr>
            <a:r>
              <a:rPr lang="ar-SA" sz="1700" dirty="0" smtClean="0">
                <a:solidFill>
                  <a:prstClr val="black">
                    <a:lumMod val="95000"/>
                    <a:lumOff val="5000"/>
                  </a:prstClr>
                </a:solidFill>
              </a:rPr>
              <a:t>هناك </a:t>
            </a:r>
            <a:r>
              <a:rPr lang="ar-SA" sz="1700" dirty="0">
                <a:solidFill>
                  <a:prstClr val="black">
                    <a:lumMod val="95000"/>
                    <a:lumOff val="5000"/>
                  </a:prstClr>
                </a:solidFill>
              </a:rPr>
              <a:t>سببان لقبول الانحرافات بهذه الطريقة: </a:t>
            </a:r>
            <a:endParaRPr lang="ar-LB" sz="1700" dirty="0" smtClean="0">
              <a:solidFill>
                <a:prstClr val="black">
                  <a:lumMod val="95000"/>
                  <a:lumOff val="5000"/>
                </a:prstClr>
              </a:solidFill>
            </a:endParaRPr>
          </a:p>
          <a:p>
            <a:pPr lvl="1" algn="r" rtl="1">
              <a:buClrTx/>
              <a:buFont typeface="Arial" panose="020B0604020202020204" pitchFamily="34" charset="0"/>
              <a:buChar char="•"/>
            </a:pPr>
            <a:r>
              <a:rPr lang="ar-SA" sz="1500" dirty="0" smtClean="0">
                <a:solidFill>
                  <a:prstClr val="black">
                    <a:lumMod val="95000"/>
                    <a:lumOff val="5000"/>
                  </a:prstClr>
                </a:solidFill>
              </a:rPr>
              <a:t>أولاً</a:t>
            </a:r>
            <a:r>
              <a:rPr lang="ar-SA" sz="1500" dirty="0">
                <a:solidFill>
                  <a:prstClr val="black">
                    <a:lumMod val="95000"/>
                    <a:lumOff val="5000"/>
                  </a:prstClr>
                </a:solidFill>
              </a:rPr>
              <a:t>: إذا قمت بدمج أكبر خمس فئات عمرية في واحدة ، والتي يمكن قبولها بالتأكيد لغرض النموذج ، يتم التخلص من الاختلافات </a:t>
            </a:r>
            <a:r>
              <a:rPr lang="ar-SA" sz="1500" dirty="0" smtClean="0">
                <a:solidFill>
                  <a:prstClr val="black">
                    <a:lumMod val="95000"/>
                    <a:lumOff val="5000"/>
                  </a:prstClr>
                </a:solidFill>
              </a:rPr>
              <a:t>تقريبًا</a:t>
            </a:r>
            <a:endParaRPr lang="ar-LB" sz="1500" dirty="0" smtClean="0">
              <a:solidFill>
                <a:prstClr val="black">
                  <a:lumMod val="95000"/>
                  <a:lumOff val="5000"/>
                </a:prstClr>
              </a:solidFill>
            </a:endParaRPr>
          </a:p>
          <a:p>
            <a:pPr lvl="1" algn="r" rtl="1">
              <a:buClrTx/>
              <a:buFont typeface="Arial" panose="020B0604020202020204" pitchFamily="34" charset="0"/>
              <a:buChar char="•"/>
            </a:pPr>
            <a:r>
              <a:rPr lang="ar-SA" sz="1500" dirty="0" smtClean="0">
                <a:solidFill>
                  <a:prstClr val="black">
                    <a:lumMod val="95000"/>
                    <a:lumOff val="5000"/>
                  </a:prstClr>
                </a:solidFill>
              </a:rPr>
              <a:t>ثانيًا </a:t>
            </a:r>
            <a:r>
              <a:rPr lang="ar-SA" sz="1500" dirty="0">
                <a:solidFill>
                  <a:prstClr val="black">
                    <a:lumMod val="95000"/>
                    <a:lumOff val="5000"/>
                  </a:prstClr>
                </a:solidFill>
              </a:rPr>
              <a:t>، تمتلك الفئتان العمريتان الأعلى انحرافًا أكبر نسبة صغيرة من إجمالي </a:t>
            </a:r>
            <a:r>
              <a:rPr lang="ar-SA" sz="1500" dirty="0" smtClean="0">
                <a:solidFill>
                  <a:prstClr val="black">
                    <a:lumMod val="95000"/>
                    <a:lumOff val="5000"/>
                  </a:prstClr>
                </a:solidFill>
              </a:rPr>
              <a:t>السكان </a:t>
            </a:r>
            <a:r>
              <a:rPr lang="ar-SA" sz="1500" dirty="0">
                <a:solidFill>
                  <a:prstClr val="black">
                    <a:lumMod val="95000"/>
                    <a:lumOff val="5000"/>
                  </a:prstClr>
                </a:solidFill>
              </a:rPr>
              <a:t>بحيث يمكن تجاهل الانحراف </a:t>
            </a:r>
            <a:r>
              <a:rPr lang="ar-SA" sz="1500" dirty="0" smtClean="0">
                <a:solidFill>
                  <a:prstClr val="black">
                    <a:lumMod val="95000"/>
                    <a:lumOff val="5000"/>
                  </a:prstClr>
                </a:solidFill>
              </a:rPr>
              <a:t>المطلق </a:t>
            </a:r>
            <a:endParaRPr lang="ar-LB" sz="15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بسبب </a:t>
            </a:r>
            <a:r>
              <a:rPr lang="ar-SA" sz="1700" dirty="0">
                <a:solidFill>
                  <a:prstClr val="black">
                    <a:lumMod val="95000"/>
                    <a:lumOff val="5000"/>
                  </a:prstClr>
                </a:solidFill>
              </a:rPr>
              <a:t>توطين النموذج الذي تم تنفيذه لاحقًا ، تم تغيير الانحرافات في الفئات العمرية. يتم عرض القيم النهائية في </a:t>
            </a:r>
            <a:r>
              <a:rPr lang="ar-LB" sz="1700" dirty="0" smtClean="0">
                <a:solidFill>
                  <a:prstClr val="black">
                    <a:lumMod val="95000"/>
                    <a:lumOff val="5000"/>
                  </a:prstClr>
                </a:solidFill>
              </a:rPr>
              <a:t>هذاين </a:t>
            </a:r>
            <a:r>
              <a:rPr lang="ar-SA" sz="1700" dirty="0" smtClean="0">
                <a:solidFill>
                  <a:prstClr val="black">
                    <a:lumMod val="95000"/>
                    <a:lumOff val="5000"/>
                  </a:prstClr>
                </a:solidFill>
              </a:rPr>
              <a:t>الجدول</a:t>
            </a:r>
            <a:r>
              <a:rPr lang="ar-LB" sz="1700" dirty="0" smtClean="0">
                <a:solidFill>
                  <a:prstClr val="black">
                    <a:lumMod val="95000"/>
                    <a:lumOff val="5000"/>
                  </a:prstClr>
                </a:solidFill>
              </a:rPr>
              <a:t>ين</a:t>
            </a:r>
            <a:endParaRPr lang="en-US" sz="1700" dirty="0">
              <a:solidFill>
                <a:prstClr val="black">
                  <a:lumMod val="95000"/>
                  <a:lumOff val="5000"/>
                </a:prstClr>
              </a:solidFill>
            </a:endParaRPr>
          </a:p>
          <a:p>
            <a:pPr algn="r" rtl="1">
              <a:buClrTx/>
            </a:pPr>
            <a:endParaRPr lang="ar-LB" sz="1700" dirty="0" smtClean="0">
              <a:solidFill>
                <a:prstClr val="black">
                  <a:lumMod val="95000"/>
                  <a:lumOff val="5000"/>
                </a:prstClr>
              </a:solidFill>
            </a:endParaRPr>
          </a:p>
        </p:txBody>
      </p:sp>
    </p:spTree>
    <p:extLst>
      <p:ext uri="{BB962C8B-B14F-4D97-AF65-F5344CB8AC3E}">
        <p14:creationId xmlns:p14="http://schemas.microsoft.com/office/powerpoint/2010/main" xmlns="" val="8933921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64828" y="6131214"/>
            <a:ext cx="1141948" cy="669925"/>
          </a:xfrm>
        </p:spPr>
        <p:txBody>
          <a:bodyPr/>
          <a:lstStyle/>
          <a:p>
            <a:fld id="{D57F1E4F-1CFF-5643-939E-217C01CDF565}" type="slidenum">
              <a:rPr lang="en-US" smtClean="0">
                <a:solidFill>
                  <a:srgbClr val="76DBF4">
                    <a:lumMod val="50000"/>
                  </a:srgbClr>
                </a:solidFill>
              </a:rPr>
              <a:pPr/>
              <a:t>57</a:t>
            </a:fld>
            <a:endParaRPr lang="en-US" dirty="0">
              <a:solidFill>
                <a:srgbClr val="76DBF4">
                  <a:lumMod val="50000"/>
                </a:srgbClr>
              </a:solidFill>
            </a:endParaRPr>
          </a:p>
        </p:txBody>
      </p:sp>
      <p:sp>
        <p:nvSpPr>
          <p:cNvPr id="5" name="Title 1"/>
          <p:cNvSpPr txBox="1">
            <a:spLocks/>
          </p:cNvSpPr>
          <p:nvPr/>
        </p:nvSpPr>
        <p:spPr>
          <a:xfrm>
            <a:off x="925" y="-299878"/>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a:solidFill>
                  <a:prstClr val="black">
                    <a:lumMod val="95000"/>
                    <a:lumOff val="5000"/>
                  </a:prstClr>
                </a:solidFill>
              </a:rPr>
              <a:t>توسيع النموذج بهيكل إقليمي</a:t>
            </a:r>
            <a:endParaRPr lang="en-US" sz="2800" dirty="0">
              <a:solidFill>
                <a:prstClr val="black">
                  <a:lumMod val="95000"/>
                  <a:lumOff val="5000"/>
                </a:prstClr>
              </a:solidFill>
            </a:endParaRPr>
          </a:p>
        </p:txBody>
      </p:sp>
      <p:sp>
        <p:nvSpPr>
          <p:cNvPr id="6" name="Content Placeholder 2"/>
          <p:cNvSpPr txBox="1">
            <a:spLocks/>
          </p:cNvSpPr>
          <p:nvPr/>
        </p:nvSpPr>
        <p:spPr>
          <a:xfrm>
            <a:off x="4147836" y="1287042"/>
            <a:ext cx="7736267" cy="4090181"/>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smtClean="0">
                <a:solidFill>
                  <a:prstClr val="black">
                    <a:lumMod val="95000"/>
                    <a:lumOff val="5000"/>
                  </a:prstClr>
                </a:solidFill>
              </a:rPr>
              <a:t>تعريف </a:t>
            </a:r>
            <a:r>
              <a:rPr lang="ar-SA" sz="1900" b="1" dirty="0">
                <a:solidFill>
                  <a:prstClr val="black">
                    <a:lumMod val="95000"/>
                    <a:lumOff val="5000"/>
                  </a:prstClr>
                </a:solidFill>
              </a:rPr>
              <a:t>المحافظات على أنها اشتراكات</a:t>
            </a:r>
            <a:endParaRPr lang="en-US" sz="1900" dirty="0">
              <a:solidFill>
                <a:prstClr val="black">
                  <a:lumMod val="95000"/>
                  <a:lumOff val="5000"/>
                </a:prstClr>
              </a:solidFill>
            </a:endParaRPr>
          </a:p>
          <a:p>
            <a:pPr marL="0" indent="0" algn="r" rtl="1">
              <a:buClrTx/>
              <a:buFont typeface="Symbol" pitchFamily="18" charset="2"/>
              <a:buNone/>
            </a:pPr>
            <a:r>
              <a:rPr lang="ar-SA" sz="1800" dirty="0">
                <a:solidFill>
                  <a:prstClr val="black">
                    <a:lumMod val="95000"/>
                    <a:lumOff val="5000"/>
                  </a:prstClr>
                </a:solidFill>
              </a:rPr>
              <a:t>نظرًا لأن الأداء الأساسي للنموذج هو نفسه بالطبع بالنسبة لجميع </a:t>
            </a:r>
            <a:r>
              <a:rPr lang="ar-SA" sz="1800" dirty="0" smtClean="0">
                <a:solidFill>
                  <a:prstClr val="black">
                    <a:lumMod val="95000"/>
                    <a:lumOff val="5000"/>
                  </a:prstClr>
                </a:solidFill>
              </a:rPr>
              <a:t>المقاطعات، </a:t>
            </a:r>
            <a:r>
              <a:rPr lang="ar-SA" sz="1800" dirty="0">
                <a:solidFill>
                  <a:prstClr val="black">
                    <a:lumMod val="95000"/>
                    <a:lumOff val="5000"/>
                  </a:prstClr>
                </a:solidFill>
              </a:rPr>
              <a:t>فقد كان من المنطقي استخدام تقنية المنخفض </a:t>
            </a:r>
            <a:r>
              <a:rPr lang="ar-SA" sz="1800" dirty="0" smtClean="0">
                <a:solidFill>
                  <a:prstClr val="black">
                    <a:lumMod val="95000"/>
                    <a:lumOff val="5000"/>
                  </a:prstClr>
                </a:solidFill>
              </a:rPr>
              <a:t>الموضحة </a:t>
            </a:r>
            <a:r>
              <a:rPr lang="ar-SA" sz="1800" dirty="0">
                <a:solidFill>
                  <a:prstClr val="black">
                    <a:lumMod val="95000"/>
                    <a:lumOff val="5000"/>
                  </a:prstClr>
                </a:solidFill>
              </a:rPr>
              <a:t>للتوطين الإقليمي </a:t>
            </a:r>
            <a:endParaRPr lang="ar-LB" sz="1800" dirty="0">
              <a:solidFill>
                <a:prstClr val="black">
                  <a:lumMod val="95000"/>
                  <a:lumOff val="5000"/>
                </a:prstClr>
              </a:solidFill>
            </a:endParaRPr>
          </a:p>
          <a:p>
            <a:pPr algn="r" rtl="1">
              <a:buClrTx/>
              <a:buFont typeface="Arial" panose="020B0604020202020204" pitchFamily="34" charset="0"/>
              <a:buChar char="•"/>
            </a:pPr>
            <a:r>
              <a:rPr lang="ar-SA" sz="1800" dirty="0" smtClean="0">
                <a:solidFill>
                  <a:prstClr val="black">
                    <a:lumMod val="95000"/>
                    <a:lumOff val="5000"/>
                  </a:prstClr>
                </a:solidFill>
              </a:rPr>
              <a:t>لأن </a:t>
            </a:r>
            <a:r>
              <a:rPr lang="ar-SA" sz="1800" dirty="0">
                <a:solidFill>
                  <a:prstClr val="black">
                    <a:lumMod val="95000"/>
                    <a:lumOff val="5000"/>
                  </a:prstClr>
                </a:solidFill>
              </a:rPr>
              <a:t>التعريف الموحد للرموز في جميع النماذج الفرعية </a:t>
            </a:r>
            <a:r>
              <a:rPr lang="ar-SA" sz="1800" dirty="0" smtClean="0">
                <a:solidFill>
                  <a:prstClr val="black">
                    <a:lumMod val="95000"/>
                    <a:lumOff val="5000"/>
                  </a:prstClr>
                </a:solidFill>
              </a:rPr>
              <a:t>مهم ، </a:t>
            </a:r>
            <a:r>
              <a:rPr lang="ar-SA" sz="1800" dirty="0">
                <a:solidFill>
                  <a:prstClr val="black">
                    <a:lumMod val="95000"/>
                    <a:lumOff val="5000"/>
                  </a:prstClr>
                </a:solidFill>
              </a:rPr>
              <a:t>تم إنشاء قالب نموذجي من قبل المشرف على هذا العمل واستخدمه جميع </a:t>
            </a:r>
            <a:r>
              <a:rPr lang="ar-SA" sz="1800" dirty="0" smtClean="0">
                <a:solidFill>
                  <a:prstClr val="black">
                    <a:lumMod val="95000"/>
                    <a:lumOff val="5000"/>
                  </a:prstClr>
                </a:solidFill>
              </a:rPr>
              <a:t>المشاركين</a:t>
            </a:r>
            <a:r>
              <a:rPr lang="ar-LB" sz="1800" dirty="0">
                <a:solidFill>
                  <a:prstClr val="black">
                    <a:lumMod val="95000"/>
                    <a:lumOff val="5000"/>
                  </a:prstClr>
                </a:solidFill>
              </a:rPr>
              <a:t> </a:t>
            </a:r>
            <a:endParaRPr lang="ar-LB" sz="1800" dirty="0" smtClean="0">
              <a:solidFill>
                <a:prstClr val="black">
                  <a:lumMod val="95000"/>
                  <a:lumOff val="5000"/>
                </a:prstClr>
              </a:solidFill>
            </a:endParaRPr>
          </a:p>
          <a:p>
            <a:pPr algn="r" rtl="1">
              <a:buClrTx/>
              <a:buFont typeface="Arial" panose="020B0604020202020204" pitchFamily="34" charset="0"/>
              <a:buChar char="•"/>
            </a:pPr>
            <a:r>
              <a:rPr lang="ar-SA" sz="1800" dirty="0" smtClean="0">
                <a:solidFill>
                  <a:prstClr val="black">
                    <a:lumMod val="95000"/>
                    <a:lumOff val="5000"/>
                  </a:prstClr>
                </a:solidFill>
              </a:rPr>
              <a:t>يحتوي </a:t>
            </a:r>
            <a:r>
              <a:rPr lang="ar-SA" sz="1800" dirty="0">
                <a:solidFill>
                  <a:prstClr val="black">
                    <a:lumMod val="95000"/>
                    <a:lumOff val="5000"/>
                  </a:prstClr>
                </a:solidFill>
              </a:rPr>
              <a:t>الخط على أسماء المقاطعات الـ 26 ، وقد تم حذف تيمور الشرقية بسبب الاستقلال الذي حصل عليه </a:t>
            </a:r>
            <a:r>
              <a:rPr lang="ar-SA" sz="1800" dirty="0" smtClean="0">
                <a:solidFill>
                  <a:prstClr val="black">
                    <a:lumMod val="95000"/>
                    <a:lumOff val="5000"/>
                  </a:prstClr>
                </a:solidFill>
              </a:rPr>
              <a:t>مؤخرًا</a:t>
            </a:r>
            <a:endParaRPr lang="ar-LB" sz="1800" dirty="0" smtClean="0">
              <a:solidFill>
                <a:prstClr val="black">
                  <a:lumMod val="95000"/>
                  <a:lumOff val="5000"/>
                </a:prstClr>
              </a:solidFill>
            </a:endParaRPr>
          </a:p>
          <a:p>
            <a:pPr marL="0" indent="0" algn="r" rtl="1">
              <a:buClrTx/>
              <a:buFont typeface="Symbol" pitchFamily="18" charset="2"/>
              <a:buNone/>
            </a:pPr>
            <a:r>
              <a:rPr lang="ar-LB" sz="800" b="1" dirty="0" smtClean="0">
                <a:solidFill>
                  <a:prstClr val="black">
                    <a:lumMod val="95000"/>
                    <a:lumOff val="5000"/>
                  </a:prstClr>
                </a:solidFill>
              </a:rPr>
              <a:t>   </a:t>
            </a:r>
            <a:endParaRPr lang="ar-LB" sz="800" b="1" dirty="0">
              <a:solidFill>
                <a:prstClr val="black">
                  <a:lumMod val="95000"/>
                  <a:lumOff val="5000"/>
                </a:prstClr>
              </a:solidFill>
            </a:endParaRPr>
          </a:p>
          <a:p>
            <a:pPr algn="r" rtl="1">
              <a:buClrTx/>
              <a:buFont typeface="Wingdings" panose="05000000000000000000" pitchFamily="2" charset="2"/>
              <a:buChar char="§"/>
            </a:pPr>
            <a:r>
              <a:rPr lang="ar-SA" sz="1900" b="1" dirty="0" smtClean="0">
                <a:solidFill>
                  <a:prstClr val="black">
                    <a:lumMod val="95000"/>
                    <a:lumOff val="5000"/>
                  </a:prstClr>
                </a:solidFill>
              </a:rPr>
              <a:t>توافر </a:t>
            </a:r>
            <a:r>
              <a:rPr lang="ar-SA" sz="1900" b="1" dirty="0">
                <a:solidFill>
                  <a:prstClr val="black">
                    <a:lumMod val="95000"/>
                    <a:lumOff val="5000"/>
                  </a:prstClr>
                </a:solidFill>
              </a:rPr>
              <a:t>البيانات والافتراضات لفرادى المحافظات</a:t>
            </a:r>
            <a:endParaRPr lang="en-US" sz="1900" dirty="0">
              <a:solidFill>
                <a:prstClr val="black">
                  <a:lumMod val="95000"/>
                  <a:lumOff val="5000"/>
                </a:prstClr>
              </a:solidFill>
            </a:endParaRPr>
          </a:p>
          <a:p>
            <a:pPr marL="0" indent="0" algn="r" rtl="1">
              <a:buClrTx/>
              <a:buFont typeface="Symbol" pitchFamily="18" charset="2"/>
              <a:buNone/>
            </a:pPr>
            <a:r>
              <a:rPr lang="ar-LB" sz="1800" dirty="0">
                <a:solidFill>
                  <a:prstClr val="black">
                    <a:lumMod val="95000"/>
                    <a:lumOff val="5000"/>
                  </a:prstClr>
                </a:solidFill>
              </a:rPr>
              <a:t>ك</a:t>
            </a:r>
            <a:r>
              <a:rPr lang="ar-SA" sz="1800" dirty="0" smtClean="0">
                <a:solidFill>
                  <a:prstClr val="black">
                    <a:lumMod val="95000"/>
                    <a:lumOff val="5000"/>
                  </a:prstClr>
                </a:solidFill>
              </a:rPr>
              <a:t>خطوة ثانية ، تم </a:t>
            </a:r>
            <a:r>
              <a:rPr lang="ar-SA" sz="1800" dirty="0">
                <a:solidFill>
                  <a:prstClr val="black">
                    <a:lumMod val="95000"/>
                    <a:lumOff val="5000"/>
                  </a:prstClr>
                </a:solidFill>
              </a:rPr>
              <a:t>تعيين هذا المنخفض لجميع المتغيرات ، والتي تختلف خصائصها وفقًا </a:t>
            </a:r>
            <a:r>
              <a:rPr lang="ar-SA" sz="1800" dirty="0" smtClean="0">
                <a:solidFill>
                  <a:prstClr val="black">
                    <a:lumMod val="95000"/>
                    <a:lumOff val="5000"/>
                  </a:prstClr>
                </a:solidFill>
              </a:rPr>
              <a:t>للمحافظات</a:t>
            </a:r>
            <a:endParaRPr lang="ar-LB" sz="1800" dirty="0" smtClean="0">
              <a:solidFill>
                <a:prstClr val="black">
                  <a:lumMod val="95000"/>
                  <a:lumOff val="5000"/>
                </a:prstClr>
              </a:solidFill>
            </a:endParaRPr>
          </a:p>
          <a:p>
            <a:pPr algn="r" rtl="1">
              <a:buClrTx/>
            </a:pPr>
            <a:r>
              <a:rPr lang="ar-SA" sz="1600" dirty="0" smtClean="0">
                <a:solidFill>
                  <a:prstClr val="black">
                    <a:lumMod val="95000"/>
                    <a:lumOff val="5000"/>
                  </a:prstClr>
                </a:solidFill>
              </a:rPr>
              <a:t>بالإضافة إلى المستوى </a:t>
            </a:r>
            <a:r>
              <a:rPr lang="ar-SA" sz="1600" dirty="0">
                <a:solidFill>
                  <a:prstClr val="black">
                    <a:lumMod val="95000"/>
                    <a:lumOff val="5000"/>
                  </a:prstClr>
                </a:solidFill>
              </a:rPr>
              <a:t>المتغير للناقل السكاني والولادات في حجم النهر ، </a:t>
            </a:r>
            <a:r>
              <a:rPr lang="ar-SA" sz="1600" dirty="0" smtClean="0">
                <a:solidFill>
                  <a:prstClr val="black">
                    <a:lumMod val="95000"/>
                    <a:lumOff val="5000"/>
                  </a:prstClr>
                </a:solidFill>
              </a:rPr>
              <a:t>والشيخوخة </a:t>
            </a:r>
            <a:r>
              <a:rPr lang="ar-SA" sz="1600" dirty="0">
                <a:solidFill>
                  <a:prstClr val="black">
                    <a:lumMod val="95000"/>
                    <a:lumOff val="5000"/>
                  </a:prstClr>
                </a:solidFill>
              </a:rPr>
              <a:t>والوفيات ، </a:t>
            </a:r>
            <a:r>
              <a:rPr lang="ar-SA" sz="1600" dirty="0" smtClean="0">
                <a:solidFill>
                  <a:prstClr val="black">
                    <a:lumMod val="95000"/>
                    <a:lumOff val="5000"/>
                  </a:prstClr>
                </a:solidFill>
              </a:rPr>
              <a:t>فهي </a:t>
            </a:r>
            <a:r>
              <a:rPr lang="ar-SA" sz="1600" dirty="0">
                <a:solidFill>
                  <a:prstClr val="black">
                    <a:lumMod val="95000"/>
                    <a:lumOff val="5000"/>
                  </a:prstClr>
                </a:solidFill>
              </a:rPr>
              <a:t>على وجه الخصوص العوامل الخارجية لمعدل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r>
              <a:rPr lang="ar-SA" sz="1600" dirty="0" smtClean="0">
                <a:solidFill>
                  <a:prstClr val="black">
                    <a:lumMod val="95000"/>
                    <a:lumOff val="5000"/>
                  </a:prstClr>
                </a:solidFill>
              </a:rPr>
              <a:t> </a:t>
            </a:r>
            <a:r>
              <a:rPr lang="ar-SA" sz="1600" dirty="0">
                <a:solidFill>
                  <a:prstClr val="black">
                    <a:lumMod val="95000"/>
                    <a:lumOff val="5000"/>
                  </a:prstClr>
                </a:solidFill>
              </a:rPr>
              <a:t>، ونسبة النساء ووفيات الأطفال ، والتي كانت البيانات متاحة على مستوى المقاطعات (انظر </a:t>
            </a:r>
            <a:r>
              <a:rPr lang="ar-SA" sz="1600" dirty="0" smtClean="0">
                <a:solidFill>
                  <a:prstClr val="black">
                    <a:lumMod val="95000"/>
                    <a:lumOff val="5000"/>
                  </a:prstClr>
                </a:solidFill>
              </a:rPr>
              <a:t>الجدول)  </a:t>
            </a:r>
            <a:endParaRPr lang="ar-LB" sz="2000" dirty="0">
              <a:solidFill>
                <a:prstClr val="black">
                  <a:lumMod val="95000"/>
                  <a:lumOff val="5000"/>
                </a:prstClr>
              </a:solidFill>
            </a:endParaRPr>
          </a:p>
          <a:p>
            <a:pPr algn="r" rtl="1">
              <a:buClrTx/>
            </a:pPr>
            <a:endParaRPr lang="ar-LB" sz="1800" dirty="0" smtClean="0">
              <a:solidFill>
                <a:prstClr val="black">
                  <a:lumMod val="95000"/>
                  <a:lumOff val="5000"/>
                </a:prstClr>
              </a:solidFill>
            </a:endParaRPr>
          </a:p>
          <a:p>
            <a:pPr algn="r" rtl="1">
              <a:lnSpc>
                <a:spcPct val="150000"/>
              </a:lnSpc>
              <a:buClrTx/>
            </a:pPr>
            <a:endParaRPr lang="ar-LB" sz="1800" b="1" dirty="0" smtClean="0">
              <a:solidFill>
                <a:prstClr val="black">
                  <a:lumMod val="95000"/>
                  <a:lumOff val="5000"/>
                </a:prst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0290" y="1072445"/>
            <a:ext cx="4160346" cy="43730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Content Placeholder 2"/>
          <p:cNvSpPr txBox="1">
            <a:spLocks/>
          </p:cNvSpPr>
          <p:nvPr/>
        </p:nvSpPr>
        <p:spPr>
          <a:xfrm>
            <a:off x="123937" y="5363569"/>
            <a:ext cx="11773813" cy="126924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pPr>
            <a:r>
              <a:rPr lang="ar-SA" sz="1800" dirty="0" smtClean="0">
                <a:solidFill>
                  <a:prstClr val="black">
                    <a:lumMod val="95000"/>
                    <a:lumOff val="5000"/>
                  </a:prstClr>
                </a:solidFill>
              </a:rPr>
              <a:t>لمزيد </a:t>
            </a:r>
            <a:r>
              <a:rPr lang="ar-SA" sz="1800" dirty="0">
                <a:solidFill>
                  <a:prstClr val="black">
                    <a:lumMod val="95000"/>
                    <a:lumOff val="5000"/>
                  </a:prstClr>
                </a:solidFill>
              </a:rPr>
              <a:t>من التطوير ، افترض أن معدلات ال</a:t>
            </a:r>
            <a:r>
              <a:rPr lang="ar-LB" sz="1800" dirty="0">
                <a:solidFill>
                  <a:prstClr val="black">
                    <a:lumMod val="95000"/>
                    <a:lumOff val="5000"/>
                  </a:prstClr>
                </a:solidFill>
              </a:rPr>
              <a:t>ولادات</a:t>
            </a:r>
            <a:r>
              <a:rPr lang="ar-SA" sz="1800" dirty="0">
                <a:solidFill>
                  <a:prstClr val="black">
                    <a:lumMod val="95000"/>
                    <a:lumOff val="5000"/>
                  </a:prstClr>
                </a:solidFill>
              </a:rPr>
              <a:t> في المقاطعات الفردية تطورت بنفس الطريقة كما في إندونيسيا بأكملها </a:t>
            </a:r>
            <a:r>
              <a:rPr lang="ar-SA" sz="1800" dirty="0" smtClean="0">
                <a:solidFill>
                  <a:prstClr val="black">
                    <a:lumMod val="95000"/>
                    <a:lumOff val="5000"/>
                  </a:prstClr>
                </a:solidFill>
              </a:rPr>
              <a:t> </a:t>
            </a:r>
            <a:endParaRPr lang="ar-LB" sz="1800" dirty="0">
              <a:solidFill>
                <a:prstClr val="black">
                  <a:lumMod val="95000"/>
                  <a:lumOff val="5000"/>
                </a:prstClr>
              </a:solidFill>
            </a:endParaRPr>
          </a:p>
          <a:p>
            <a:pPr lvl="1" algn="r" rtl="1">
              <a:buClrTx/>
            </a:pPr>
            <a:r>
              <a:rPr lang="ar-SA" sz="1600" dirty="0">
                <a:solidFill>
                  <a:prstClr val="black">
                    <a:lumMod val="95000"/>
                    <a:lumOff val="5000"/>
                  </a:prstClr>
                </a:solidFill>
              </a:rPr>
              <a:t>حيث تم اختيار 1995 كسنة </a:t>
            </a:r>
            <a:r>
              <a:rPr lang="ar-SA" sz="1600" dirty="0" smtClean="0">
                <a:solidFill>
                  <a:prstClr val="black">
                    <a:lumMod val="95000"/>
                    <a:lumOff val="5000"/>
                  </a:prstClr>
                </a:solidFill>
              </a:rPr>
              <a:t>مرجعية</a:t>
            </a:r>
            <a:endParaRPr lang="ar-LB" sz="1600" dirty="0">
              <a:solidFill>
                <a:prstClr val="black">
                  <a:lumMod val="95000"/>
                  <a:lumOff val="5000"/>
                </a:prstClr>
              </a:solidFill>
            </a:endParaRPr>
          </a:p>
          <a:p>
            <a:pPr lvl="1" algn="r" rtl="1">
              <a:buClrTx/>
            </a:pPr>
            <a:r>
              <a:rPr lang="ar-SA" sz="1600" dirty="0" smtClean="0">
                <a:solidFill>
                  <a:prstClr val="black">
                    <a:lumMod val="95000"/>
                    <a:lumOff val="5000"/>
                  </a:prstClr>
                </a:solidFill>
              </a:rPr>
              <a:t>تم </a:t>
            </a:r>
            <a:r>
              <a:rPr lang="ar-SA" sz="1600" dirty="0">
                <a:solidFill>
                  <a:prstClr val="black">
                    <a:lumMod val="95000"/>
                    <a:lumOff val="5000"/>
                  </a:prstClr>
                </a:solidFill>
              </a:rPr>
              <a:t>اعتماد القيم التي تم تجميعها </a:t>
            </a:r>
            <a:r>
              <a:rPr lang="ar-SA" sz="1600" dirty="0" smtClean="0">
                <a:solidFill>
                  <a:prstClr val="black">
                    <a:lumMod val="95000"/>
                    <a:lumOff val="5000"/>
                  </a:prstClr>
                </a:solidFill>
              </a:rPr>
              <a:t>لجميع </a:t>
            </a:r>
            <a:r>
              <a:rPr lang="ar-SA" sz="1600" dirty="0">
                <a:solidFill>
                  <a:prstClr val="black">
                    <a:lumMod val="95000"/>
                    <a:lumOff val="5000"/>
                  </a:prstClr>
                </a:solidFill>
              </a:rPr>
              <a:t>المقاطعات وافترض أنها ثابتة بمرور </a:t>
            </a:r>
            <a:r>
              <a:rPr lang="ar-SA" sz="1600" dirty="0" smtClean="0">
                <a:solidFill>
                  <a:prstClr val="black">
                    <a:lumMod val="95000"/>
                    <a:lumOff val="5000"/>
                  </a:prstClr>
                </a:solidFill>
              </a:rPr>
              <a:t>الوقت</a:t>
            </a:r>
            <a:endParaRPr lang="ar-LB" sz="1600" dirty="0">
              <a:solidFill>
                <a:prstClr val="black">
                  <a:lumMod val="95000"/>
                  <a:lumOff val="5000"/>
                </a:prstClr>
              </a:solidFill>
            </a:endParaRPr>
          </a:p>
          <a:p>
            <a:pPr lvl="1" algn="r" rtl="1">
              <a:buClrTx/>
            </a:pPr>
            <a:r>
              <a:rPr lang="ar-SA" sz="1600" dirty="0" smtClean="0">
                <a:solidFill>
                  <a:prstClr val="black">
                    <a:lumMod val="95000"/>
                    <a:lumOff val="5000"/>
                  </a:prstClr>
                </a:solidFill>
              </a:rPr>
              <a:t>تم </a:t>
            </a:r>
            <a:r>
              <a:rPr lang="ar-SA" sz="1600" dirty="0">
                <a:solidFill>
                  <a:prstClr val="black">
                    <a:lumMod val="95000"/>
                    <a:lumOff val="5000"/>
                  </a:prstClr>
                </a:solidFill>
              </a:rPr>
              <a:t>منح نسبة النساء في المحافظات الفردية لعدة سنوات ؛ وقد استخدمت قيم عام 1995 وافترضت أيضا أنها ثابتة بمرور </a:t>
            </a:r>
            <a:r>
              <a:rPr lang="ar-SA" sz="1600" dirty="0" smtClean="0">
                <a:solidFill>
                  <a:prstClr val="black">
                    <a:lumMod val="95000"/>
                    <a:lumOff val="5000"/>
                  </a:prstClr>
                </a:solidFill>
              </a:rPr>
              <a:t>الوقت</a:t>
            </a:r>
            <a:endParaRPr lang="en-US" sz="1600" dirty="0">
              <a:solidFill>
                <a:prstClr val="black">
                  <a:lumMod val="95000"/>
                  <a:lumOff val="5000"/>
                </a:prstClr>
              </a:solidFill>
            </a:endParaRPr>
          </a:p>
        </p:txBody>
      </p:sp>
    </p:spTree>
    <p:extLst>
      <p:ext uri="{BB962C8B-B14F-4D97-AF65-F5344CB8AC3E}">
        <p14:creationId xmlns:p14="http://schemas.microsoft.com/office/powerpoint/2010/main" xmlns="" val="40150103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64828" y="6151918"/>
            <a:ext cx="1141948" cy="669925"/>
          </a:xfrm>
        </p:spPr>
        <p:txBody>
          <a:bodyPr/>
          <a:lstStyle/>
          <a:p>
            <a:fld id="{D57F1E4F-1CFF-5643-939E-217C01CDF565}" type="slidenum">
              <a:rPr lang="en-US" smtClean="0">
                <a:solidFill>
                  <a:srgbClr val="76DBF4">
                    <a:lumMod val="50000"/>
                  </a:srgbClr>
                </a:solidFill>
              </a:rPr>
              <a:pPr/>
              <a:t>58</a:t>
            </a:fld>
            <a:endParaRPr lang="en-US" dirty="0">
              <a:solidFill>
                <a:srgbClr val="76DBF4">
                  <a:lumMod val="50000"/>
                </a:srgbClr>
              </a:solidFill>
            </a:endParaRPr>
          </a:p>
        </p:txBody>
      </p:sp>
      <p:sp>
        <p:nvSpPr>
          <p:cNvPr id="6" name="Content Placeholder 2"/>
          <p:cNvSpPr txBox="1">
            <a:spLocks/>
          </p:cNvSpPr>
          <p:nvPr/>
        </p:nvSpPr>
        <p:spPr>
          <a:xfrm>
            <a:off x="7217786" y="1378403"/>
            <a:ext cx="4704298" cy="2825113"/>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800" b="1" dirty="0" smtClean="0">
                <a:solidFill>
                  <a:prstClr val="black">
                    <a:lumMod val="95000"/>
                    <a:lumOff val="5000"/>
                  </a:prstClr>
                </a:solidFill>
              </a:rPr>
              <a:t>المعايرة </a:t>
            </a:r>
            <a:r>
              <a:rPr lang="ar-SA" sz="1800" b="1" dirty="0">
                <a:solidFill>
                  <a:prstClr val="black">
                    <a:lumMod val="95000"/>
                    <a:lumOff val="5000"/>
                  </a:prstClr>
                </a:solidFill>
              </a:rPr>
              <a:t>الثانية للنموذج الكلي</a:t>
            </a:r>
            <a:endParaRPr lang="en-US" sz="1800" dirty="0">
              <a:solidFill>
                <a:prstClr val="black">
                  <a:lumMod val="95000"/>
                  <a:lumOff val="5000"/>
                </a:prstClr>
              </a:solidFill>
            </a:endParaRPr>
          </a:p>
          <a:p>
            <a:pPr algn="r" rtl="1">
              <a:buClrTx/>
            </a:pPr>
            <a:r>
              <a:rPr lang="ar-SA" sz="1600" dirty="0">
                <a:solidFill>
                  <a:prstClr val="black">
                    <a:lumMod val="95000"/>
                    <a:lumOff val="5000"/>
                  </a:prstClr>
                </a:solidFill>
              </a:rPr>
              <a:t>أظهرت المحاولات الأولى للمعايرة مع القيم والافتراضات المذكورة </a:t>
            </a:r>
            <a:r>
              <a:rPr lang="ar-LB" sz="1600" dirty="0" smtClean="0">
                <a:solidFill>
                  <a:prstClr val="black">
                    <a:lumMod val="95000"/>
                    <a:lumOff val="5000"/>
                  </a:prstClr>
                </a:solidFill>
              </a:rPr>
              <a:t>سابقاً</a:t>
            </a:r>
            <a:r>
              <a:rPr lang="ar-SA" sz="1600" dirty="0" smtClean="0">
                <a:solidFill>
                  <a:prstClr val="black">
                    <a:lumMod val="95000"/>
                    <a:lumOff val="5000"/>
                  </a:prstClr>
                </a:solidFill>
              </a:rPr>
              <a:t> </a:t>
            </a:r>
            <a:r>
              <a:rPr lang="ar-SA" sz="1600" dirty="0">
                <a:solidFill>
                  <a:prstClr val="black">
                    <a:lumMod val="95000"/>
                    <a:lumOff val="5000"/>
                  </a:prstClr>
                </a:solidFill>
              </a:rPr>
              <a:t>اتجاهين في سلوك النموذج: </a:t>
            </a:r>
            <a:endParaRPr lang="ar-LB" sz="1600" dirty="0" smtClean="0">
              <a:solidFill>
                <a:prstClr val="black">
                  <a:lumMod val="95000"/>
                  <a:lumOff val="5000"/>
                </a:prstClr>
              </a:solidFill>
            </a:endParaRPr>
          </a:p>
          <a:p>
            <a:pPr lvl="1" algn="r" rtl="1">
              <a:buClrTx/>
            </a:pPr>
            <a:r>
              <a:rPr lang="ar-SA" sz="1600" dirty="0" smtClean="0">
                <a:solidFill>
                  <a:prstClr val="black">
                    <a:lumMod val="95000"/>
                    <a:lumOff val="5000"/>
                  </a:prstClr>
                </a:solidFill>
              </a:rPr>
              <a:t>المناطق </a:t>
            </a:r>
            <a:r>
              <a:rPr lang="ar-SA" sz="1600" dirty="0">
                <a:solidFill>
                  <a:prstClr val="black">
                    <a:lumMod val="95000"/>
                    <a:lumOff val="5000"/>
                  </a:prstClr>
                </a:solidFill>
              </a:rPr>
              <a:t>الضعيفة هيكليًا (مقاطعات ذات كثافة سكانية منخفضة بشكل رئيسي) نمت بشكل أبطأ مما كانت عليه في </a:t>
            </a:r>
            <a:r>
              <a:rPr lang="ar-SA" sz="1600" dirty="0" smtClean="0">
                <a:solidFill>
                  <a:prstClr val="black">
                    <a:lumMod val="95000"/>
                    <a:lumOff val="5000"/>
                  </a:prstClr>
                </a:solidFill>
              </a:rPr>
              <a:t>الواقع</a:t>
            </a:r>
            <a:endParaRPr lang="ar-LB" sz="1600" dirty="0" smtClean="0">
              <a:solidFill>
                <a:prstClr val="black">
                  <a:lumMod val="95000"/>
                  <a:lumOff val="5000"/>
                </a:prstClr>
              </a:solidFill>
            </a:endParaRPr>
          </a:p>
          <a:p>
            <a:pPr lvl="1" algn="r" rtl="1">
              <a:buClrTx/>
            </a:pPr>
            <a:r>
              <a:rPr lang="ar-SA" sz="1600" dirty="0" smtClean="0">
                <a:solidFill>
                  <a:prstClr val="black">
                    <a:lumMod val="95000"/>
                    <a:lumOff val="5000"/>
                  </a:prstClr>
                </a:solidFill>
              </a:rPr>
              <a:t>المحافظات </a:t>
            </a:r>
            <a:r>
              <a:rPr lang="ar-SA" sz="1600" dirty="0">
                <a:solidFill>
                  <a:prstClr val="black">
                    <a:lumMod val="95000"/>
                    <a:lumOff val="5000"/>
                  </a:prstClr>
                </a:solidFill>
              </a:rPr>
              <a:t>المتقدمة (بشكل أساسي مقاطعات ذات كثافة سكانية عالية ) نمت بشكل أسرع مما كانت عليه في </a:t>
            </a:r>
            <a:r>
              <a:rPr lang="ar-SA" sz="1600" dirty="0" smtClean="0">
                <a:solidFill>
                  <a:prstClr val="black">
                    <a:lumMod val="95000"/>
                    <a:lumOff val="5000"/>
                  </a:prstClr>
                </a:solidFill>
              </a:rPr>
              <a:t>الواقع</a:t>
            </a:r>
            <a:endParaRPr lang="ar-LB" sz="1600" dirty="0" smtClean="0">
              <a:solidFill>
                <a:prstClr val="black">
                  <a:lumMod val="95000"/>
                  <a:lumOff val="5000"/>
                </a:prstClr>
              </a:solidFill>
            </a:endParaRPr>
          </a:p>
          <a:p>
            <a:pPr algn="r" rtl="1">
              <a:lnSpc>
                <a:spcPct val="150000"/>
              </a:lnSpc>
              <a:buClrTx/>
            </a:pPr>
            <a:endParaRPr lang="ar-LB" sz="1600" b="1" dirty="0" smtClean="0">
              <a:solidFill>
                <a:prstClr val="black">
                  <a:lumMod val="95000"/>
                  <a:lumOff val="5000"/>
                </a:prst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9" name="Title 1"/>
          <p:cNvSpPr txBox="1">
            <a:spLocks/>
          </p:cNvSpPr>
          <p:nvPr/>
        </p:nvSpPr>
        <p:spPr>
          <a:xfrm>
            <a:off x="925" y="-327174"/>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a:solidFill>
                  <a:prstClr val="black">
                    <a:lumMod val="95000"/>
                    <a:lumOff val="5000"/>
                  </a:prstClr>
                </a:solidFill>
              </a:rPr>
              <a:t>توسيع النموذج بهيكل إقليمي</a:t>
            </a:r>
            <a:endParaRPr lang="en-US" sz="2800" dirty="0">
              <a:solidFill>
                <a:prstClr val="black">
                  <a:lumMod val="95000"/>
                  <a:lumOff val="5000"/>
                </a:prstClr>
              </a:solidFill>
            </a:endParaRPr>
          </a:p>
        </p:txBody>
      </p:sp>
      <p:sp>
        <p:nvSpPr>
          <p:cNvPr id="12" name="Content Placeholder 2"/>
          <p:cNvSpPr txBox="1">
            <a:spLocks/>
          </p:cNvSpPr>
          <p:nvPr/>
        </p:nvSpPr>
        <p:spPr>
          <a:xfrm>
            <a:off x="4529877" y="4120088"/>
            <a:ext cx="7392206" cy="2506225"/>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pPr>
            <a:r>
              <a:rPr lang="ar-SA" sz="1600" dirty="0" smtClean="0">
                <a:solidFill>
                  <a:prstClr val="black">
                    <a:lumMod val="95000"/>
                    <a:lumOff val="5000"/>
                  </a:prstClr>
                </a:solidFill>
              </a:rPr>
              <a:t>لهذا </a:t>
            </a:r>
            <a:r>
              <a:rPr lang="ar-SA" sz="1600" dirty="0">
                <a:solidFill>
                  <a:prstClr val="black">
                    <a:lumMod val="95000"/>
                    <a:lumOff val="5000"/>
                  </a:prstClr>
                </a:solidFill>
              </a:rPr>
              <a:t>السبب ، تم تشكيل ثلاث فئات من المقاطعات ، لكل منها افتراضات مختلفة حول الهيكل العمري للسكان في عام 1990 وفترة خصوبة النساء</a:t>
            </a:r>
            <a:r>
              <a:rPr lang="ar-LB" sz="1600" dirty="0">
                <a:solidFill>
                  <a:prstClr val="black">
                    <a:lumMod val="95000"/>
                    <a:lumOff val="5000"/>
                  </a:prstClr>
                </a:solidFill>
              </a:rPr>
              <a:t> (انظر الشكل </a:t>
            </a:r>
            <a:r>
              <a:rPr lang="ar-LB" sz="1600" dirty="0" smtClean="0">
                <a:solidFill>
                  <a:prstClr val="black">
                    <a:lumMod val="95000"/>
                    <a:lumOff val="5000"/>
                  </a:prstClr>
                </a:solidFill>
              </a:rPr>
              <a:t>اعلاه)</a:t>
            </a:r>
            <a:endParaRPr lang="ar-LB" sz="1600" dirty="0">
              <a:solidFill>
                <a:prstClr val="black">
                  <a:lumMod val="95000"/>
                  <a:lumOff val="5000"/>
                </a:prstClr>
              </a:solidFill>
            </a:endParaRPr>
          </a:p>
          <a:p>
            <a:pPr algn="r" rtl="1">
              <a:buClrTx/>
            </a:pPr>
            <a:r>
              <a:rPr lang="ar-LB" sz="1600" dirty="0">
                <a:solidFill>
                  <a:prstClr val="black">
                    <a:lumMod val="95000"/>
                    <a:lumOff val="5000"/>
                  </a:prstClr>
                </a:solidFill>
              </a:rPr>
              <a:t>ك</a:t>
            </a:r>
            <a:r>
              <a:rPr lang="ar-SA" sz="1600" dirty="0">
                <a:solidFill>
                  <a:prstClr val="black">
                    <a:lumMod val="95000"/>
                    <a:lumOff val="5000"/>
                  </a:prstClr>
                </a:solidFill>
              </a:rPr>
              <a:t>ذلك افترض أن النساء </a:t>
            </a:r>
            <a:r>
              <a:rPr lang="ar-LB" sz="1600" dirty="0">
                <a:solidFill>
                  <a:prstClr val="black">
                    <a:lumMod val="95000"/>
                    <a:lumOff val="5000"/>
                  </a:prstClr>
                </a:solidFill>
              </a:rPr>
              <a:t>:</a:t>
            </a:r>
          </a:p>
          <a:p>
            <a:pPr lvl="1" algn="r" rtl="1">
              <a:buClrTx/>
            </a:pPr>
            <a:r>
              <a:rPr lang="ar-LB" sz="1600" dirty="0">
                <a:solidFill>
                  <a:prstClr val="black">
                    <a:lumMod val="95000"/>
                    <a:lumOff val="5000"/>
                  </a:prstClr>
                </a:solidFill>
              </a:rPr>
              <a:t>في </a:t>
            </a:r>
            <a:r>
              <a:rPr lang="ar-SA" sz="1600" dirty="0">
                <a:solidFill>
                  <a:prstClr val="black">
                    <a:lumMod val="95000"/>
                    <a:lumOff val="5000"/>
                  </a:prstClr>
                </a:solidFill>
              </a:rPr>
              <a:t>المقاطعات الضعيفة هيكليًا لديهن أطفال تتراوح أعمارهن من 15 إلى 30 عامًا </a:t>
            </a:r>
            <a:endParaRPr lang="ar-LB" sz="1600" dirty="0">
              <a:solidFill>
                <a:prstClr val="black">
                  <a:lumMod val="95000"/>
                  <a:lumOff val="5000"/>
                </a:prstClr>
              </a:solidFill>
            </a:endParaRPr>
          </a:p>
          <a:p>
            <a:pPr lvl="1" algn="r" rtl="1">
              <a:buClrTx/>
            </a:pPr>
            <a:r>
              <a:rPr lang="ar-SA" sz="1600" dirty="0">
                <a:solidFill>
                  <a:prstClr val="black">
                    <a:lumMod val="95000"/>
                    <a:lumOff val="5000"/>
                  </a:prstClr>
                </a:solidFill>
              </a:rPr>
              <a:t>في المناطق المتوسطة من 15 إلى 44 عامًا </a:t>
            </a:r>
            <a:endParaRPr lang="ar-LB" sz="1600" dirty="0">
              <a:solidFill>
                <a:prstClr val="black">
                  <a:lumMod val="95000"/>
                  <a:lumOff val="5000"/>
                </a:prstClr>
              </a:solidFill>
            </a:endParaRPr>
          </a:p>
          <a:p>
            <a:pPr lvl="1" algn="r" rtl="1">
              <a:buClrTx/>
            </a:pPr>
            <a:r>
              <a:rPr lang="ar-SA" sz="1600" dirty="0">
                <a:solidFill>
                  <a:prstClr val="black">
                    <a:lumMod val="95000"/>
                    <a:lumOff val="5000"/>
                  </a:prstClr>
                </a:solidFill>
              </a:rPr>
              <a:t>في المقاطعات المتقدمة الذين تتراوح أعمارهم بين 20 و 44 عامًا </a:t>
            </a:r>
            <a:endParaRPr lang="ar-LB" sz="1600" dirty="0">
              <a:solidFill>
                <a:prstClr val="black">
                  <a:lumMod val="95000"/>
                  <a:lumOff val="5000"/>
                </a:prstClr>
              </a:solidFill>
            </a:endParaRPr>
          </a:p>
          <a:p>
            <a:pPr algn="r" rtl="1">
              <a:buClrTx/>
            </a:pPr>
            <a:r>
              <a:rPr lang="ar-SA" sz="1600" dirty="0">
                <a:solidFill>
                  <a:prstClr val="black">
                    <a:lumMod val="95000"/>
                    <a:lumOff val="5000"/>
                  </a:prstClr>
                </a:solidFill>
              </a:rPr>
              <a:t>بالنسبة للنموذج العام ، كان الانحراف بعد هذه التعديلات 1.2٪ في عام 2000</a:t>
            </a:r>
            <a:r>
              <a:rPr lang="ar-LB" sz="1600" dirty="0">
                <a:solidFill>
                  <a:prstClr val="black">
                    <a:lumMod val="95000"/>
                    <a:lumOff val="5000"/>
                  </a:prstClr>
                </a:solidFill>
              </a:rPr>
              <a:t> (</a:t>
            </a:r>
            <a:r>
              <a:rPr lang="ar-SA" sz="1600" dirty="0" smtClean="0">
                <a:solidFill>
                  <a:prstClr val="black">
                    <a:lumMod val="95000"/>
                    <a:lumOff val="5000"/>
                  </a:prstClr>
                </a:solidFill>
              </a:rPr>
              <a:t>ا</a:t>
            </a:r>
            <a:r>
              <a:rPr lang="ar-LB" sz="1600" dirty="0" smtClean="0">
                <a:solidFill>
                  <a:prstClr val="black">
                    <a:lumMod val="95000"/>
                    <a:lumOff val="5000"/>
                  </a:prstClr>
                </a:solidFill>
              </a:rPr>
              <a:t>نظر ا</a:t>
            </a:r>
            <a:r>
              <a:rPr lang="ar-SA" sz="1600" dirty="0" smtClean="0">
                <a:solidFill>
                  <a:prstClr val="black">
                    <a:lumMod val="95000"/>
                    <a:lumOff val="5000"/>
                  </a:prstClr>
                </a:solidFill>
              </a:rPr>
              <a:t>لشكل </a:t>
            </a:r>
            <a:r>
              <a:rPr lang="ar-LB" sz="1600" dirty="0" smtClean="0">
                <a:solidFill>
                  <a:prstClr val="black">
                    <a:lumMod val="95000"/>
                    <a:lumOff val="5000"/>
                  </a:prstClr>
                </a:solidFill>
              </a:rPr>
              <a:t>ادناه)</a:t>
            </a:r>
            <a:endParaRPr lang="en-US" sz="1600" dirty="0">
              <a:solidFill>
                <a:prstClr val="black">
                  <a:lumMod val="95000"/>
                  <a:lumOff val="5000"/>
                </a:prstClr>
              </a:solidFill>
            </a:endParaRPr>
          </a:p>
          <a:p>
            <a:pPr algn="r" rtl="1">
              <a:buClrTx/>
            </a:pPr>
            <a:endParaRPr lang="ar-LB" sz="1600" dirty="0" smtClean="0">
              <a:solidFill>
                <a:prstClr val="black">
                  <a:lumMod val="95000"/>
                  <a:lumOff val="5000"/>
                </a:prstClr>
              </a:solidFill>
            </a:endParaRPr>
          </a:p>
        </p:txBody>
      </p:sp>
      <p:pic>
        <p:nvPicPr>
          <p:cNvPr id="5125" name="Picture 5"/>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51" t="2595" r="1695" b="3416"/>
          <a:stretch/>
        </p:blipFill>
        <p:spPr bwMode="auto">
          <a:xfrm>
            <a:off x="95508" y="1255568"/>
            <a:ext cx="7094990" cy="279781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5124"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435" t="7785" r="2028" b="2946"/>
          <a:stretch/>
        </p:blipFill>
        <p:spPr bwMode="auto">
          <a:xfrm>
            <a:off x="95508" y="4121628"/>
            <a:ext cx="4366148" cy="260021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0658441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64828" y="6131214"/>
            <a:ext cx="1141948" cy="669925"/>
          </a:xfrm>
        </p:spPr>
        <p:txBody>
          <a:bodyPr/>
          <a:lstStyle/>
          <a:p>
            <a:fld id="{D57F1E4F-1CFF-5643-939E-217C01CDF565}" type="slidenum">
              <a:rPr lang="en-US" smtClean="0">
                <a:solidFill>
                  <a:srgbClr val="76DBF4">
                    <a:lumMod val="50000"/>
                  </a:srgbClr>
                </a:solidFill>
              </a:rPr>
              <a:pPr/>
              <a:t>59</a:t>
            </a:fld>
            <a:endParaRPr lang="en-US" dirty="0">
              <a:solidFill>
                <a:srgbClr val="76DBF4">
                  <a:lumMod val="50000"/>
                </a:srgbClr>
              </a:solidFill>
            </a:endParaRPr>
          </a:p>
        </p:txBody>
      </p:sp>
      <p:sp>
        <p:nvSpPr>
          <p:cNvPr id="6" name="Content Placeholder 2"/>
          <p:cNvSpPr txBox="1">
            <a:spLocks/>
          </p:cNvSpPr>
          <p:nvPr/>
        </p:nvSpPr>
        <p:spPr>
          <a:xfrm>
            <a:off x="5198443" y="1351407"/>
            <a:ext cx="6581492" cy="5339679"/>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2000" b="1" dirty="0">
                <a:solidFill>
                  <a:prstClr val="black">
                    <a:lumMod val="95000"/>
                    <a:lumOff val="5000"/>
                  </a:prstClr>
                </a:solidFill>
              </a:rPr>
              <a:t>تطوير أحجام الأسرة</a:t>
            </a:r>
            <a:endParaRPr lang="en-US" sz="2000" b="1" dirty="0" smtClean="0">
              <a:solidFill>
                <a:prstClr val="black">
                  <a:lumMod val="95000"/>
                  <a:lumOff val="5000"/>
                </a:prstClr>
              </a:solidFill>
            </a:endParaRPr>
          </a:p>
          <a:p>
            <a:pPr algn="r" rtl="1">
              <a:buClrTx/>
            </a:pPr>
            <a:r>
              <a:rPr lang="ar-LB" sz="1700" dirty="0" smtClean="0">
                <a:solidFill>
                  <a:prstClr val="black">
                    <a:lumMod val="95000"/>
                    <a:lumOff val="5000"/>
                  </a:prstClr>
                </a:solidFill>
              </a:rPr>
              <a:t>بما أ</a:t>
            </a:r>
            <a:r>
              <a:rPr lang="ar-SA" sz="1700" dirty="0" smtClean="0">
                <a:solidFill>
                  <a:prstClr val="black">
                    <a:lumMod val="95000"/>
                    <a:lumOff val="5000"/>
                  </a:prstClr>
                </a:solidFill>
              </a:rPr>
              <a:t>ن </a:t>
            </a:r>
            <a:r>
              <a:rPr lang="ar-SA" sz="1700" dirty="0">
                <a:solidFill>
                  <a:prstClr val="black">
                    <a:lumMod val="95000"/>
                    <a:lumOff val="5000"/>
                  </a:prstClr>
                </a:solidFill>
              </a:rPr>
              <a:t>المعلومات حول عدد الأسر وحجم الأسر </a:t>
            </a:r>
            <a:r>
              <a:rPr lang="ar-SA" sz="1700" dirty="0" smtClean="0">
                <a:solidFill>
                  <a:prstClr val="black">
                    <a:lumMod val="95000"/>
                    <a:lumOff val="5000"/>
                  </a:prstClr>
                </a:solidFill>
              </a:rPr>
              <a:t>المعيشية</a:t>
            </a:r>
            <a:r>
              <a:rPr lang="ar-LB" sz="1700" dirty="0" smtClean="0">
                <a:solidFill>
                  <a:prstClr val="black">
                    <a:lumMod val="95000"/>
                    <a:lumOff val="5000"/>
                  </a:prstClr>
                </a:solidFill>
              </a:rPr>
              <a:t> </a:t>
            </a:r>
            <a:r>
              <a:rPr lang="ar-SA" sz="1700" dirty="0" smtClean="0">
                <a:solidFill>
                  <a:prstClr val="black">
                    <a:lumMod val="95000"/>
                    <a:lumOff val="5000"/>
                  </a:prstClr>
                </a:solidFill>
              </a:rPr>
              <a:t>محدود</a:t>
            </a:r>
            <a:r>
              <a:rPr lang="ar-LB" sz="1700" dirty="0" smtClean="0">
                <a:solidFill>
                  <a:prstClr val="black">
                    <a:lumMod val="95000"/>
                    <a:lumOff val="5000"/>
                  </a:prstClr>
                </a:solidFill>
              </a:rPr>
              <a:t>ة</a:t>
            </a:r>
            <a:r>
              <a:rPr lang="ar-SA" sz="1700" dirty="0" smtClean="0">
                <a:solidFill>
                  <a:prstClr val="black">
                    <a:lumMod val="95000"/>
                    <a:lumOff val="5000"/>
                  </a:prstClr>
                </a:solidFill>
              </a:rPr>
              <a:t> </a:t>
            </a:r>
            <a:r>
              <a:rPr lang="ar-SA" sz="1700" dirty="0">
                <a:solidFill>
                  <a:prstClr val="black">
                    <a:lumMod val="95000"/>
                    <a:lumOff val="5000"/>
                  </a:prstClr>
                </a:solidFill>
              </a:rPr>
              <a:t>للغاية </a:t>
            </a:r>
            <a:endParaRPr lang="ar-LB" sz="17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تم </a:t>
            </a:r>
            <a:r>
              <a:rPr lang="ar-SA" sz="1700" dirty="0">
                <a:solidFill>
                  <a:prstClr val="black">
                    <a:lumMod val="95000"/>
                    <a:lumOff val="5000"/>
                  </a:prstClr>
                </a:solidFill>
              </a:rPr>
              <a:t>استخدام الطريقة المسماة لتحديد عدد الأسر </a:t>
            </a:r>
            <a:endParaRPr lang="ar-LB" sz="1700" dirty="0" smtClean="0">
              <a:solidFill>
                <a:prstClr val="black">
                  <a:lumMod val="95000"/>
                  <a:lumOff val="5000"/>
                </a:prstClr>
              </a:solidFill>
            </a:endParaRPr>
          </a:p>
          <a:p>
            <a:pPr algn="r" rtl="1">
              <a:buClr>
                <a:srgbClr val="052F61"/>
              </a:buClr>
            </a:pPr>
            <a:r>
              <a:rPr lang="ar-SA" sz="1700" dirty="0">
                <a:solidFill>
                  <a:prstClr val="black"/>
                </a:solidFill>
              </a:rPr>
              <a:t>كان من المفترض</a:t>
            </a:r>
            <a:r>
              <a:rPr lang="ar-LB" sz="1700" dirty="0">
                <a:solidFill>
                  <a:prstClr val="black"/>
                </a:solidFill>
              </a:rPr>
              <a:t> </a:t>
            </a:r>
            <a:r>
              <a:rPr lang="ar-SA" sz="1700" dirty="0">
                <a:solidFill>
                  <a:prstClr val="black"/>
                </a:solidFill>
              </a:rPr>
              <a:t>إذا قسمت إجمالي عدد السكان على عدد الأسر ، فستحصل على متوسط ​​حجم الأسرة </a:t>
            </a:r>
            <a:endParaRPr lang="ar-LB" sz="1700" dirty="0">
              <a:solidFill>
                <a:prstClr val="black"/>
              </a:solidFill>
            </a:endParaRPr>
          </a:p>
          <a:p>
            <a:pPr algn="r" rtl="1">
              <a:buClr>
                <a:srgbClr val="052F61"/>
              </a:buClr>
            </a:pPr>
            <a:r>
              <a:rPr lang="ar-LB" sz="1700" dirty="0">
                <a:solidFill>
                  <a:prstClr val="black"/>
                </a:solidFill>
              </a:rPr>
              <a:t>لكن</a:t>
            </a:r>
            <a:r>
              <a:rPr lang="ar-SA" sz="1700" dirty="0">
                <a:solidFill>
                  <a:prstClr val="black"/>
                </a:solidFill>
              </a:rPr>
              <a:t> تطبيق نفس الإجراء على المحافظات الفردية ، </a:t>
            </a:r>
            <a:r>
              <a:rPr lang="ar-LB" sz="1700" dirty="0">
                <a:solidFill>
                  <a:prstClr val="black"/>
                </a:solidFill>
              </a:rPr>
              <a:t>يعطي</a:t>
            </a:r>
            <a:r>
              <a:rPr lang="ar-SA" sz="1700" dirty="0">
                <a:solidFill>
                  <a:prstClr val="black"/>
                </a:solidFill>
              </a:rPr>
              <a:t> انحرافات كبيرة في الحالات الفردية </a:t>
            </a:r>
            <a:endParaRPr lang="ar-LB" sz="1700" dirty="0">
              <a:solidFill>
                <a:prstClr val="black"/>
              </a:solidFill>
            </a:endParaRPr>
          </a:p>
          <a:p>
            <a:pPr algn="r" rtl="1">
              <a:buClr>
                <a:srgbClr val="052F61"/>
              </a:buClr>
            </a:pPr>
            <a:r>
              <a:rPr lang="ar-SA" sz="1700" dirty="0">
                <a:solidFill>
                  <a:prstClr val="black"/>
                </a:solidFill>
              </a:rPr>
              <a:t>لهذا السبب ، </a:t>
            </a:r>
            <a:r>
              <a:rPr lang="ar-SA" sz="1700" dirty="0" smtClean="0">
                <a:solidFill>
                  <a:prstClr val="black">
                    <a:lumMod val="95000"/>
                    <a:lumOff val="5000"/>
                  </a:prstClr>
                </a:solidFill>
              </a:rPr>
              <a:t>استند </a:t>
            </a:r>
            <a:r>
              <a:rPr lang="ar-SA" sz="1700" dirty="0">
                <a:solidFill>
                  <a:prstClr val="black">
                    <a:lumMod val="95000"/>
                    <a:lumOff val="5000"/>
                  </a:prstClr>
                </a:solidFill>
              </a:rPr>
              <a:t>حساب عدد الأسر في المقاطعات الفردية إلى حجم الأسرة النسبية </a:t>
            </a:r>
            <a:r>
              <a:rPr lang="ar-SA" sz="1700" dirty="0" smtClean="0">
                <a:solidFill>
                  <a:prstClr val="black">
                    <a:lumMod val="95000"/>
                    <a:lumOff val="5000"/>
                  </a:prstClr>
                </a:solidFill>
              </a:rPr>
              <a:t> </a:t>
            </a:r>
            <a:endParaRPr lang="ar-LB" sz="1700" dirty="0" smtClean="0">
              <a:solidFill>
                <a:prstClr val="black">
                  <a:lumMod val="95000"/>
                  <a:lumOff val="5000"/>
                </a:prstClr>
              </a:solidFill>
            </a:endParaRPr>
          </a:p>
          <a:p>
            <a:pPr lvl="1" algn="r" rtl="1">
              <a:buClrTx/>
            </a:pPr>
            <a:r>
              <a:rPr lang="ar-SA" sz="1700" dirty="0" smtClean="0">
                <a:solidFill>
                  <a:prstClr val="black">
                    <a:lumMod val="95000"/>
                    <a:lumOff val="5000"/>
                  </a:prstClr>
                </a:solidFill>
              </a:rPr>
              <a:t>يتم </a:t>
            </a:r>
            <a:r>
              <a:rPr lang="ar-SA" sz="1700" dirty="0">
                <a:solidFill>
                  <a:prstClr val="black">
                    <a:lumMod val="95000"/>
                    <a:lumOff val="5000"/>
                  </a:prstClr>
                </a:solidFill>
              </a:rPr>
              <a:t>الحصول عليه من خلال قسمة حجم الأسرة المرصود تجريبيًا على مقاطعة على متوسط ​​حجم الأسرة المتوقع لإجمالي </a:t>
            </a:r>
            <a:r>
              <a:rPr lang="ar-SA" sz="1700" dirty="0" smtClean="0">
                <a:solidFill>
                  <a:prstClr val="black">
                    <a:lumMod val="95000"/>
                    <a:lumOff val="5000"/>
                  </a:prstClr>
                </a:solidFill>
              </a:rPr>
              <a:t>إندونيسيا </a:t>
            </a:r>
            <a:endParaRPr lang="ar-LB" sz="17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يلخص </a:t>
            </a:r>
            <a:r>
              <a:rPr lang="ar-SA" sz="1700" dirty="0">
                <a:solidFill>
                  <a:prstClr val="black">
                    <a:lumMod val="95000"/>
                    <a:lumOff val="5000"/>
                  </a:prstClr>
                </a:solidFill>
              </a:rPr>
              <a:t>الجدول </a:t>
            </a:r>
            <a:r>
              <a:rPr lang="ar-LB" sz="1700" dirty="0">
                <a:solidFill>
                  <a:prstClr val="black">
                    <a:lumMod val="95000"/>
                    <a:lumOff val="5000"/>
                  </a:prstClr>
                </a:solidFill>
              </a:rPr>
              <a:t> </a:t>
            </a:r>
            <a:r>
              <a:rPr lang="ar-LB" sz="1700" dirty="0" smtClean="0">
                <a:solidFill>
                  <a:prstClr val="black">
                    <a:lumMod val="95000"/>
                    <a:lumOff val="5000"/>
                  </a:prstClr>
                </a:solidFill>
              </a:rPr>
              <a:t>اعلاه</a:t>
            </a:r>
            <a:r>
              <a:rPr lang="ar-SA" sz="1700" dirty="0" smtClean="0">
                <a:solidFill>
                  <a:prstClr val="black">
                    <a:lumMod val="95000"/>
                    <a:lumOff val="5000"/>
                  </a:prstClr>
                </a:solidFill>
              </a:rPr>
              <a:t> </a:t>
            </a:r>
            <a:r>
              <a:rPr lang="ar-SA" sz="1700" dirty="0">
                <a:solidFill>
                  <a:prstClr val="black">
                    <a:lumMod val="95000"/>
                    <a:lumOff val="5000"/>
                  </a:prstClr>
                </a:solidFill>
              </a:rPr>
              <a:t>البيانات المتاحة عن أحجام الأسرة وأحجام الأسرة النسبية المستمدة منها </a:t>
            </a:r>
            <a:endParaRPr lang="ar-LB" sz="17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بالنسبة </a:t>
            </a:r>
            <a:r>
              <a:rPr lang="ar-SA" sz="1700" dirty="0">
                <a:solidFill>
                  <a:prstClr val="black">
                    <a:lumMod val="95000"/>
                    <a:lumOff val="5000"/>
                  </a:prstClr>
                </a:solidFill>
              </a:rPr>
              <a:t>للمقاطعات التي لم تتوفر عنها معلومات ، تم اعتماد قيمة المقاطعة التي ظهرت أكثر تشابهًا من حيث السمات الجغرافية </a:t>
            </a:r>
            <a:r>
              <a:rPr lang="ar-SA" sz="1700" dirty="0" smtClean="0">
                <a:solidFill>
                  <a:prstClr val="black">
                    <a:lumMod val="95000"/>
                    <a:lumOff val="5000"/>
                  </a:prstClr>
                </a:solidFill>
              </a:rPr>
              <a:t>والهيكلية</a:t>
            </a:r>
            <a:r>
              <a:rPr lang="ar-LB" sz="1700" dirty="0" smtClean="0">
                <a:solidFill>
                  <a:prstClr val="black">
                    <a:lumMod val="95000"/>
                    <a:lumOff val="5000"/>
                  </a:prstClr>
                </a:solidFill>
              </a:rPr>
              <a:t> (انظر الجدول ادناه)</a:t>
            </a:r>
          </a:p>
          <a:p>
            <a:pPr algn="r" rtl="1">
              <a:lnSpc>
                <a:spcPct val="150000"/>
              </a:lnSpc>
              <a:buClrTx/>
            </a:pPr>
            <a:endParaRPr lang="ar-LB" sz="1800" b="1" dirty="0" smtClean="0">
              <a:solidFill>
                <a:prstClr val="black">
                  <a:lumMod val="95000"/>
                  <a:lumOff val="5000"/>
                </a:prst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9" name="Title 1"/>
          <p:cNvSpPr txBox="1">
            <a:spLocks/>
          </p:cNvSpPr>
          <p:nvPr/>
        </p:nvSpPr>
        <p:spPr>
          <a:xfrm>
            <a:off x="925" y="-327174"/>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lumMod val="95000"/>
                    <a:lumOff val="5000"/>
                  </a:prstClr>
                </a:solidFill>
                <a:latin typeface="Candara"/>
              </a:rPr>
              <a:t>ال</a:t>
            </a:r>
            <a:r>
              <a:rPr lang="ar-SA" sz="3200" b="1" dirty="0" smtClean="0">
                <a:solidFill>
                  <a:prstClr val="black">
                    <a:lumMod val="95000"/>
                    <a:lumOff val="5000"/>
                  </a:prstClr>
                </a:solidFill>
                <a:latin typeface="Candara"/>
              </a:rPr>
              <a:t>نمذجة</a:t>
            </a:r>
            <a:r>
              <a:rPr lang="ar-LB" sz="3200" b="1" dirty="0" smtClean="0">
                <a:solidFill>
                  <a:prstClr val="black">
                    <a:lumMod val="95000"/>
                    <a:lumOff val="5000"/>
                  </a:prstClr>
                </a:solidFill>
                <a:latin typeface="Candara"/>
              </a:rPr>
              <a:t> _ </a:t>
            </a:r>
            <a:r>
              <a:rPr lang="ar-SA" sz="2800" b="1" dirty="0">
                <a:solidFill>
                  <a:prstClr val="black">
                    <a:lumMod val="95000"/>
                    <a:lumOff val="5000"/>
                  </a:prstClr>
                </a:solidFill>
              </a:rPr>
              <a:t>توسيع النموذج ليشمل أنواع الأسرة</a:t>
            </a:r>
            <a:endParaRPr lang="en-US" sz="2800" dirty="0">
              <a:solidFill>
                <a:prstClr val="black">
                  <a:lumMod val="95000"/>
                  <a:lumOff val="5000"/>
                </a:prstClr>
              </a:solidFill>
            </a:endParaRP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932"/>
          <a:stretch/>
        </p:blipFill>
        <p:spPr bwMode="auto">
          <a:xfrm>
            <a:off x="265303" y="1335341"/>
            <a:ext cx="4933141" cy="250767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2066"/>
          <a:stretch/>
        </p:blipFill>
        <p:spPr bwMode="auto">
          <a:xfrm>
            <a:off x="265301" y="3928924"/>
            <a:ext cx="4933142" cy="27662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6836665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r" rtl="1"/>
            <a:r>
              <a:rPr lang="ar-LB" b="1" u="sng" dirty="0" smtClean="0"/>
              <a:t>الفصل الثاني</a:t>
            </a:r>
            <a:endParaRPr lang="en-US" dirty="0"/>
          </a:p>
        </p:txBody>
      </p:sp>
      <p:sp>
        <p:nvSpPr>
          <p:cNvPr id="3" name="Inhaltsplatzhalter 2"/>
          <p:cNvSpPr>
            <a:spLocks noGrp="1"/>
          </p:cNvSpPr>
          <p:nvPr>
            <p:ph idx="1"/>
          </p:nvPr>
        </p:nvSpPr>
        <p:spPr>
          <a:xfrm>
            <a:off x="763269" y="1371600"/>
            <a:ext cx="10969943" cy="762000"/>
          </a:xfrm>
        </p:spPr>
        <p:txBody>
          <a:bodyPr>
            <a:normAutofit/>
          </a:bodyPr>
          <a:lstStyle/>
          <a:p>
            <a:pPr lvl="0" algn="just" rtl="1"/>
            <a:r>
              <a:rPr lang="ar-LB" sz="2200" dirty="0"/>
              <a:t>يحاول الاقتصاديون العمل بموضوعية عملية في نطاق عملهم. مثل جميع العلماء يضعون الاقتصاديون فرضيات مناسبة و يبنون نماذج بسيطة ليفهموا بشكل أفضل العالم الحقيقي</a:t>
            </a:r>
            <a:endParaRPr lang="en-US" sz="2200" dirty="0"/>
          </a:p>
          <a:p>
            <a:pPr algn="r" rtl="1"/>
            <a:endParaRPr lang="en-US" sz="2200" dirty="0"/>
          </a:p>
        </p:txBody>
      </p:sp>
      <p:sp>
        <p:nvSpPr>
          <p:cNvPr id="4" name="Inhaltsplatzhalter 2"/>
          <p:cNvSpPr txBox="1">
            <a:spLocks/>
          </p:cNvSpPr>
          <p:nvPr/>
        </p:nvSpPr>
        <p:spPr>
          <a:xfrm>
            <a:off x="7313612" y="2438400"/>
            <a:ext cx="4416743" cy="35814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r>
              <a:rPr lang="ar-LB" sz="2200" dirty="0" smtClean="0"/>
              <a:t>ينقسم علم الاقتصاد الى الاقتصاد الكلي(</a:t>
            </a:r>
            <a:r>
              <a:rPr lang="en-US" sz="2200" dirty="0" smtClean="0"/>
              <a:t>Macroeconomics</a:t>
            </a:r>
            <a:r>
              <a:rPr lang="ar-LB" sz="2200" dirty="0" smtClean="0"/>
              <a:t>) و الاقتصاد الجزئي(</a:t>
            </a:r>
            <a:r>
              <a:rPr lang="en-US" sz="2200" dirty="0" smtClean="0"/>
              <a:t>Microeconomics</a:t>
            </a:r>
            <a:r>
              <a:rPr lang="ar-LB" sz="2200" dirty="0" smtClean="0"/>
              <a:t>). يدرس الاقتصاديون الجزئيون سلوك اتخاذ القرار للأسر و الشركات كما يدرسون تفاعلهما في الأسواق. يدرس خبراء الاقتصاد الكلي على المستوى الكلي القوى و اتجاهات التنمية التي تؤثر على الاقتصاد ككل</a:t>
            </a:r>
            <a:endParaRPr lang="en-US" sz="2200" dirty="0" smtClean="0"/>
          </a:p>
          <a:p>
            <a:pPr algn="r" rtl="1"/>
            <a:endParaRPr lang="en-US" sz="22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1812" y="2209800"/>
            <a:ext cx="6248400" cy="42992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324176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55674" y="6035678"/>
            <a:ext cx="1141948" cy="669925"/>
          </a:xfrm>
        </p:spPr>
        <p:txBody>
          <a:bodyPr/>
          <a:lstStyle/>
          <a:p>
            <a:fld id="{D57F1E4F-1CFF-5643-939E-217C01CDF565}" type="slidenum">
              <a:rPr lang="en-US" smtClean="0">
                <a:solidFill>
                  <a:srgbClr val="76DBF4">
                    <a:lumMod val="50000"/>
                  </a:srgbClr>
                </a:solidFill>
              </a:rPr>
              <a:pPr/>
              <a:t>60</a:t>
            </a:fld>
            <a:endParaRPr lang="en-US" dirty="0">
              <a:solidFill>
                <a:srgbClr val="76DBF4">
                  <a:lumMod val="50000"/>
                </a:srgbClr>
              </a:solidFill>
            </a:endParaRPr>
          </a:p>
        </p:txBody>
      </p:sp>
      <p:sp>
        <p:nvSpPr>
          <p:cNvPr id="5" name="Content Placeholder 2"/>
          <p:cNvSpPr txBox="1">
            <a:spLocks/>
          </p:cNvSpPr>
          <p:nvPr/>
        </p:nvSpPr>
        <p:spPr>
          <a:xfrm>
            <a:off x="3929532" y="1113330"/>
            <a:ext cx="7831772" cy="2981001"/>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a:solidFill>
                  <a:prstClr val="black">
                    <a:lumMod val="95000"/>
                    <a:lumOff val="5000"/>
                  </a:prstClr>
                </a:solidFill>
              </a:rPr>
              <a:t>اشتقاق </a:t>
            </a:r>
            <a:r>
              <a:rPr lang="ar-SA" sz="1900" b="1" dirty="0" smtClean="0">
                <a:solidFill>
                  <a:prstClr val="black">
                    <a:lumMod val="95000"/>
                    <a:lumOff val="5000"/>
                  </a:prstClr>
                </a:solidFill>
              </a:rPr>
              <a:t>دخل </a:t>
            </a:r>
            <a:r>
              <a:rPr lang="ar-SA" sz="1900" b="1" dirty="0">
                <a:solidFill>
                  <a:prstClr val="black">
                    <a:lumMod val="95000"/>
                    <a:lumOff val="5000"/>
                  </a:prstClr>
                </a:solidFill>
              </a:rPr>
              <a:t>الأسرة</a:t>
            </a:r>
            <a:endParaRPr lang="en-US" sz="1900" b="1" dirty="0" smtClean="0">
              <a:solidFill>
                <a:prstClr val="black">
                  <a:lumMod val="95000"/>
                  <a:lumOff val="5000"/>
                </a:prstClr>
              </a:solidFill>
            </a:endParaRPr>
          </a:p>
          <a:p>
            <a:pPr algn="r" rtl="1">
              <a:buClrTx/>
            </a:pPr>
            <a:r>
              <a:rPr lang="ar-SA" sz="1700" dirty="0" smtClean="0">
                <a:solidFill>
                  <a:prstClr val="black">
                    <a:lumMod val="95000"/>
                    <a:lumOff val="5000"/>
                  </a:prstClr>
                </a:solidFill>
              </a:rPr>
              <a:t>لكي </a:t>
            </a:r>
            <a:r>
              <a:rPr lang="ar-SA" sz="1700" dirty="0">
                <a:solidFill>
                  <a:prstClr val="black">
                    <a:lumMod val="95000"/>
                    <a:lumOff val="5000"/>
                  </a:prstClr>
                </a:solidFill>
              </a:rPr>
              <a:t>تتمكن من تصنيف الأسر بشكل أكبر ، يجب أن يتم اشتقاق دخل الأسرة </a:t>
            </a:r>
            <a:r>
              <a:rPr lang="ar-SA" sz="1700" dirty="0" smtClean="0">
                <a:solidFill>
                  <a:prstClr val="black">
                    <a:lumMod val="95000"/>
                    <a:lumOff val="5000"/>
                  </a:prstClr>
                </a:solidFill>
              </a:rPr>
              <a:t>أولاً </a:t>
            </a:r>
            <a:endParaRPr lang="ar-LB" sz="17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كان </a:t>
            </a:r>
            <a:r>
              <a:rPr lang="ar-SA" sz="1500" dirty="0">
                <a:solidFill>
                  <a:prstClr val="black">
                    <a:lumMod val="95000"/>
                    <a:lumOff val="5000"/>
                  </a:prstClr>
                </a:solidFill>
              </a:rPr>
              <a:t>من المفترض أن الدخل الفردي المتغير المتاح سيتم إعطاؤه من نموذج فرعي </a:t>
            </a:r>
            <a:r>
              <a:rPr lang="ar-SA" sz="1500" dirty="0" smtClean="0">
                <a:solidFill>
                  <a:prstClr val="black">
                    <a:lumMod val="95000"/>
                    <a:lumOff val="5000"/>
                  </a:prstClr>
                </a:solidFill>
              </a:rPr>
              <a:t>آخر </a:t>
            </a:r>
            <a:endParaRPr lang="ar-LB" sz="15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كان </a:t>
            </a:r>
            <a:r>
              <a:rPr lang="ar-SA" sz="1500" dirty="0">
                <a:solidFill>
                  <a:prstClr val="black">
                    <a:lumMod val="95000"/>
                    <a:lumOff val="5000"/>
                  </a:prstClr>
                </a:solidFill>
              </a:rPr>
              <a:t>من المفترض أيضًا أن حصة القوى العاملة كانت 70٪ من السكان الذين تتراوح أعمارهم بين 15 و 64 </a:t>
            </a:r>
            <a:r>
              <a:rPr lang="ar-SA" sz="1500" dirty="0" smtClean="0">
                <a:solidFill>
                  <a:prstClr val="black">
                    <a:lumMod val="95000"/>
                    <a:lumOff val="5000"/>
                  </a:prstClr>
                </a:solidFill>
              </a:rPr>
              <a:t>عامًا </a:t>
            </a:r>
            <a:endParaRPr lang="ar-LB" sz="15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من </a:t>
            </a:r>
            <a:r>
              <a:rPr lang="ar-SA" sz="1700" dirty="0">
                <a:solidFill>
                  <a:prstClr val="black">
                    <a:lumMod val="95000"/>
                    <a:lumOff val="5000"/>
                  </a:prstClr>
                </a:solidFill>
              </a:rPr>
              <a:t>الضروري التحقق </a:t>
            </a:r>
            <a:r>
              <a:rPr lang="ar-SA" sz="1700" dirty="0" smtClean="0">
                <a:solidFill>
                  <a:prstClr val="black">
                    <a:lumMod val="95000"/>
                    <a:lumOff val="5000"/>
                  </a:prstClr>
                </a:solidFill>
              </a:rPr>
              <a:t>فيما </a:t>
            </a:r>
            <a:r>
              <a:rPr lang="ar-SA" sz="1700" dirty="0">
                <a:solidFill>
                  <a:prstClr val="black">
                    <a:lumMod val="95000"/>
                    <a:lumOff val="5000"/>
                  </a:prstClr>
                </a:solidFill>
              </a:rPr>
              <a:t>إذا كان من الممكن اشتقاق نسبة العاملين من النماذج الفرعية </a:t>
            </a:r>
            <a:r>
              <a:rPr lang="ar-SA" sz="1700" dirty="0" smtClean="0">
                <a:solidFill>
                  <a:prstClr val="black">
                    <a:lumMod val="95000"/>
                    <a:lumOff val="5000"/>
                  </a:prstClr>
                </a:solidFill>
              </a:rPr>
              <a:t>الأخرى</a:t>
            </a:r>
            <a:r>
              <a:rPr lang="ar-LB" sz="1700" dirty="0" smtClean="0">
                <a:solidFill>
                  <a:prstClr val="black">
                    <a:lumMod val="95000"/>
                    <a:lumOff val="5000"/>
                  </a:prstClr>
                </a:solidFill>
              </a:rPr>
              <a:t>, </a:t>
            </a:r>
            <a:r>
              <a:rPr lang="ar-SA" sz="1700" dirty="0" smtClean="0">
                <a:solidFill>
                  <a:prstClr val="black">
                    <a:lumMod val="95000"/>
                    <a:lumOff val="5000"/>
                  </a:prstClr>
                </a:solidFill>
              </a:rPr>
              <a:t>ونتيجة </a:t>
            </a:r>
            <a:r>
              <a:rPr lang="ar-SA" sz="1700" dirty="0">
                <a:solidFill>
                  <a:prstClr val="black">
                    <a:lumMod val="95000"/>
                    <a:lumOff val="5000"/>
                  </a:prstClr>
                </a:solidFill>
              </a:rPr>
              <a:t>لذلك دخل </a:t>
            </a:r>
            <a:r>
              <a:rPr lang="ar-SA" sz="1700" dirty="0" smtClean="0">
                <a:solidFill>
                  <a:prstClr val="black">
                    <a:lumMod val="95000"/>
                    <a:lumOff val="5000"/>
                  </a:prstClr>
                </a:solidFill>
              </a:rPr>
              <a:t>الأسرة</a:t>
            </a:r>
            <a:endParaRPr lang="en-US" sz="1700" dirty="0">
              <a:solidFill>
                <a:prstClr val="black">
                  <a:lumMod val="95000"/>
                  <a:lumOff val="5000"/>
                </a:prstClr>
              </a:solidFill>
            </a:endParaRPr>
          </a:p>
          <a:p>
            <a:pPr marL="0" indent="0" algn="ctr" rtl="1">
              <a:lnSpc>
                <a:spcPct val="150000"/>
              </a:lnSpc>
              <a:buClrTx/>
              <a:buFont typeface="Symbol" pitchFamily="18" charset="2"/>
              <a:buNone/>
            </a:pPr>
            <a:r>
              <a:rPr lang="ar-SA" sz="1600" dirty="0" smtClean="0">
                <a:solidFill>
                  <a:prstClr val="black">
                    <a:lumMod val="95000"/>
                    <a:lumOff val="5000"/>
                  </a:prstClr>
                </a:solidFill>
                <a:effectLst>
                  <a:outerShdw blurRad="38100" dist="38100" dir="2700000" algn="tl">
                    <a:srgbClr val="000000">
                      <a:alpha val="43137"/>
                    </a:srgbClr>
                  </a:outerShdw>
                </a:effectLst>
              </a:rPr>
              <a:t>دخل </a:t>
            </a:r>
            <a:r>
              <a:rPr lang="ar-SA" sz="1600" dirty="0">
                <a:solidFill>
                  <a:prstClr val="black">
                    <a:lumMod val="95000"/>
                    <a:lumOff val="5000"/>
                  </a:prstClr>
                </a:solidFill>
                <a:effectLst>
                  <a:outerShdw blurRad="38100" dist="38100" dir="2700000" algn="tl">
                    <a:srgbClr val="000000">
                      <a:alpha val="43137"/>
                    </a:srgbClr>
                  </a:outerShdw>
                </a:effectLst>
              </a:rPr>
              <a:t>الأسرة = الأشخاص العاملين / الأسر المعيشية </a:t>
            </a:r>
            <a:r>
              <a:rPr lang="en-US" sz="1600" b="1" dirty="0">
                <a:solidFill>
                  <a:prstClr val="black">
                    <a:lumMod val="95000"/>
                    <a:lumOff val="5000"/>
                  </a:prstClr>
                </a:solidFill>
                <a:effectLst>
                  <a:outerShdw blurRad="38100" dist="38100" dir="2700000" algn="tl">
                    <a:srgbClr val="000000">
                      <a:alpha val="43137"/>
                    </a:srgbClr>
                  </a:outerShdw>
                </a:effectLst>
                <a:latin typeface="Adobe Fan Heiti Std B" pitchFamily="34" charset="-128"/>
                <a:ea typeface="Adobe Fan Heiti Std B" pitchFamily="34" charset="-128"/>
              </a:rPr>
              <a:t>x</a:t>
            </a:r>
            <a:r>
              <a:rPr lang="en-US" sz="1600" dirty="0">
                <a:solidFill>
                  <a:prstClr val="black">
                    <a:lumMod val="95000"/>
                    <a:lumOff val="5000"/>
                  </a:prstClr>
                </a:solidFill>
                <a:effectLst>
                  <a:outerShdw blurRad="38100" dist="38100" dir="2700000" algn="tl">
                    <a:srgbClr val="000000">
                      <a:alpha val="43137"/>
                    </a:srgbClr>
                  </a:outerShdw>
                </a:effectLst>
              </a:rPr>
              <a:t> </a:t>
            </a:r>
            <a:r>
              <a:rPr lang="ar-LB" sz="1600" dirty="0" smtClean="0">
                <a:solidFill>
                  <a:prstClr val="black">
                    <a:lumMod val="95000"/>
                    <a:lumOff val="5000"/>
                  </a:prstClr>
                </a:solidFill>
                <a:effectLst>
                  <a:outerShdw blurRad="38100" dist="38100" dir="2700000" algn="tl">
                    <a:srgbClr val="000000">
                      <a:alpha val="43137"/>
                    </a:srgbClr>
                  </a:outerShdw>
                </a:effectLst>
              </a:rPr>
              <a:t> </a:t>
            </a:r>
            <a:r>
              <a:rPr lang="ar-SA" sz="1600" dirty="0" smtClean="0">
                <a:solidFill>
                  <a:prstClr val="black">
                    <a:lumMod val="95000"/>
                    <a:lumOff val="5000"/>
                  </a:prstClr>
                </a:solidFill>
                <a:effectLst>
                  <a:outerShdw blurRad="38100" dist="38100" dir="2700000" algn="tl">
                    <a:srgbClr val="000000">
                      <a:alpha val="43137"/>
                    </a:srgbClr>
                  </a:outerShdw>
                </a:effectLst>
              </a:rPr>
              <a:t>دخل </a:t>
            </a:r>
            <a:r>
              <a:rPr lang="ar-SA" sz="1600" dirty="0">
                <a:solidFill>
                  <a:prstClr val="black">
                    <a:lumMod val="95000"/>
                    <a:lumOff val="5000"/>
                  </a:prstClr>
                </a:solidFill>
                <a:effectLst>
                  <a:outerShdw blurRad="38100" dist="38100" dir="2700000" algn="tl">
                    <a:srgbClr val="000000">
                      <a:alpha val="43137"/>
                    </a:srgbClr>
                  </a:outerShdw>
                </a:effectLst>
              </a:rPr>
              <a:t>الفرد</a:t>
            </a:r>
            <a:endParaRPr lang="en-US" sz="1600" dirty="0">
              <a:solidFill>
                <a:prstClr val="black">
                  <a:lumMod val="95000"/>
                  <a:lumOff val="5000"/>
                </a:prstClr>
              </a:solidFill>
              <a:effectLst>
                <a:outerShdw blurRad="38100" dist="38100" dir="2700000" algn="tl">
                  <a:srgbClr val="000000">
                    <a:alpha val="43137"/>
                  </a:srgbClr>
                </a:outerShdw>
              </a:effectLst>
            </a:endParaRPr>
          </a:p>
          <a:p>
            <a:pPr algn="r" rtl="1">
              <a:buClrTx/>
            </a:pPr>
            <a:r>
              <a:rPr lang="ar-SA" sz="1700" dirty="0">
                <a:solidFill>
                  <a:prstClr val="black">
                    <a:lumMod val="95000"/>
                    <a:lumOff val="5000"/>
                  </a:prstClr>
                </a:solidFill>
              </a:rPr>
              <a:t>يتم حساب هذه القيمة على مستوى </a:t>
            </a:r>
            <a:r>
              <a:rPr lang="ar-SA" sz="1700" dirty="0" smtClean="0">
                <a:solidFill>
                  <a:prstClr val="black">
                    <a:lumMod val="95000"/>
                    <a:lumOff val="5000"/>
                  </a:prstClr>
                </a:solidFill>
              </a:rPr>
              <a:t>المقاطعات</a:t>
            </a:r>
            <a:r>
              <a:rPr lang="ar-LB" sz="1700" dirty="0" smtClean="0">
                <a:solidFill>
                  <a:prstClr val="black">
                    <a:lumMod val="95000"/>
                    <a:lumOff val="5000"/>
                  </a:prstClr>
                </a:solidFill>
              </a:rPr>
              <a:t> </a:t>
            </a:r>
          </a:p>
        </p:txBody>
      </p:sp>
      <p:sp>
        <p:nvSpPr>
          <p:cNvPr id="6" name="Content Placeholder 2"/>
          <p:cNvSpPr txBox="1">
            <a:spLocks/>
          </p:cNvSpPr>
          <p:nvPr/>
        </p:nvSpPr>
        <p:spPr>
          <a:xfrm>
            <a:off x="5300126" y="4094328"/>
            <a:ext cx="6461180" cy="261127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smtClean="0">
                <a:solidFill>
                  <a:prstClr val="black">
                    <a:lumMod val="95000"/>
                    <a:lumOff val="5000"/>
                  </a:prstClr>
                </a:solidFill>
              </a:rPr>
              <a:t>التفريق </a:t>
            </a:r>
            <a:r>
              <a:rPr lang="ar-SA" sz="1900" b="1" dirty="0">
                <a:solidFill>
                  <a:prstClr val="black">
                    <a:lumMod val="95000"/>
                    <a:lumOff val="5000"/>
                  </a:prstClr>
                </a:solidFill>
              </a:rPr>
              <a:t>بين أنواع الأسرة</a:t>
            </a:r>
            <a:r>
              <a:rPr lang="ar-LB" sz="1900" dirty="0" smtClean="0">
                <a:solidFill>
                  <a:prstClr val="black">
                    <a:lumMod val="95000"/>
                    <a:lumOff val="5000"/>
                  </a:prstClr>
                </a:solidFill>
              </a:rPr>
              <a:t> </a:t>
            </a:r>
          </a:p>
          <a:p>
            <a:pPr algn="r" rtl="1">
              <a:buClrTx/>
            </a:pPr>
            <a:r>
              <a:rPr lang="ar-SA" sz="1700" dirty="0" smtClean="0">
                <a:solidFill>
                  <a:prstClr val="black">
                    <a:lumMod val="95000"/>
                    <a:lumOff val="5000"/>
                  </a:prstClr>
                </a:solidFill>
              </a:rPr>
              <a:t>من </a:t>
            </a:r>
            <a:r>
              <a:rPr lang="ar-SA" sz="1700" dirty="0" smtClean="0">
                <a:solidFill>
                  <a:prstClr val="black"/>
                </a:solidFill>
              </a:rPr>
              <a:t>أجل </a:t>
            </a:r>
            <a:r>
              <a:rPr lang="ar-SA" sz="1700" dirty="0">
                <a:solidFill>
                  <a:prstClr val="black"/>
                </a:solidFill>
              </a:rPr>
              <a:t>التمييز بين أنواع الأسر المعيشية ، كان لا بد من استخدام ال</a:t>
            </a:r>
            <a:r>
              <a:rPr lang="ar-LB" sz="1700" dirty="0">
                <a:solidFill>
                  <a:prstClr val="black"/>
                </a:solidFill>
              </a:rPr>
              <a:t>بيانات </a:t>
            </a:r>
            <a:r>
              <a:rPr lang="en-US" sz="1700" dirty="0">
                <a:solidFill>
                  <a:prstClr val="black"/>
                </a:solidFill>
                <a:latin typeface="Adobe Fan Heiti Std B" pitchFamily="34" charset="-128"/>
                <a:ea typeface="Adobe Fan Heiti Std B" pitchFamily="34" charset="-128"/>
              </a:rPr>
              <a:t>Java</a:t>
            </a:r>
            <a:r>
              <a:rPr lang="ar-LB" sz="1700" dirty="0">
                <a:solidFill>
                  <a:prstClr val="black"/>
                </a:solidFill>
              </a:rPr>
              <a:t> المتعلقة بتوزيع الدخل باستخدام المركزية لعام 1995 بشكل حصري </a:t>
            </a:r>
            <a:r>
              <a:rPr lang="ar-LB" sz="1700" dirty="0" smtClean="0">
                <a:solidFill>
                  <a:prstClr val="black"/>
                </a:solidFill>
              </a:rPr>
              <a:t>تقريبًا (انظر </a:t>
            </a:r>
            <a:r>
              <a:rPr lang="ar-SA" sz="1700" dirty="0" smtClean="0">
                <a:solidFill>
                  <a:prstClr val="black"/>
                </a:solidFill>
              </a:rPr>
              <a:t>الشكل</a:t>
            </a:r>
            <a:r>
              <a:rPr lang="ar-LB" sz="1700" dirty="0" smtClean="0">
                <a:solidFill>
                  <a:prstClr val="black"/>
                </a:solidFill>
              </a:rPr>
              <a:t> اعلاه)</a:t>
            </a:r>
            <a:r>
              <a:rPr lang="ar-SA" sz="1700" dirty="0" smtClean="0">
                <a:solidFill>
                  <a:prstClr val="black"/>
                </a:solidFill>
              </a:rPr>
              <a:t> </a:t>
            </a:r>
            <a:endParaRPr lang="en-US" sz="1700" dirty="0" smtClean="0">
              <a:solidFill>
                <a:prstClr val="black"/>
              </a:solidFill>
            </a:endParaRPr>
          </a:p>
          <a:p>
            <a:pPr algn="r" rtl="1">
              <a:buClrTx/>
            </a:pPr>
            <a:r>
              <a:rPr lang="ar-SA" sz="1700" dirty="0" smtClean="0">
                <a:solidFill>
                  <a:prstClr val="black"/>
                </a:solidFill>
              </a:rPr>
              <a:t>إذا </a:t>
            </a:r>
            <a:r>
              <a:rPr lang="ar-SA" sz="1700" dirty="0">
                <a:solidFill>
                  <a:prstClr val="black"/>
                </a:solidFill>
              </a:rPr>
              <a:t>تم اختيار الحدود بشكل مناسب ، يمكن تحويل التوزيع الموضح إلى دخل الأسرة والأنواع الثلاثة "الأسر ذات الدخل المنخفض" و"الأسر ذات الدخل المتوسط" و"التمييز بين الأسر ذات الدخل </a:t>
            </a:r>
            <a:r>
              <a:rPr lang="ar-SA" sz="1700" dirty="0" smtClean="0">
                <a:solidFill>
                  <a:prstClr val="black"/>
                </a:solidFill>
              </a:rPr>
              <a:t>المرتفع"</a:t>
            </a:r>
            <a:r>
              <a:rPr lang="ar-LB" sz="1700" dirty="0" smtClean="0">
                <a:solidFill>
                  <a:prstClr val="black"/>
                </a:solidFill>
              </a:rPr>
              <a:t> </a:t>
            </a:r>
          </a:p>
          <a:p>
            <a:pPr algn="r" rtl="1">
              <a:buClrTx/>
            </a:pPr>
            <a:r>
              <a:rPr lang="ar-LB" sz="1700" dirty="0">
                <a:solidFill>
                  <a:prstClr val="black">
                    <a:lumMod val="95000"/>
                    <a:lumOff val="5000"/>
                  </a:prstClr>
                </a:solidFill>
              </a:rPr>
              <a:t>تم استخدام </a:t>
            </a:r>
            <a:r>
              <a:rPr lang="en-US" sz="1700" dirty="0">
                <a:solidFill>
                  <a:prstClr val="black">
                    <a:lumMod val="95000"/>
                    <a:lumOff val="5000"/>
                  </a:prstClr>
                </a:solidFill>
                <a:latin typeface="Adobe Fan Heiti Std B" pitchFamily="34" charset="-128"/>
                <a:ea typeface="Adobe Fan Heiti Std B" pitchFamily="34" charset="-128"/>
              </a:rPr>
              <a:t>VENSIM</a:t>
            </a:r>
            <a:r>
              <a:rPr lang="ar-LB" sz="1700" dirty="0">
                <a:solidFill>
                  <a:prstClr val="black">
                    <a:lumMod val="95000"/>
                    <a:lumOff val="5000"/>
                  </a:prstClr>
                </a:solidFill>
              </a:rPr>
              <a:t> لهذا </a:t>
            </a:r>
            <a:r>
              <a:rPr lang="ar-LB" sz="1700" dirty="0" smtClean="0">
                <a:solidFill>
                  <a:prstClr val="black">
                    <a:lumMod val="95000"/>
                    <a:lumOff val="5000"/>
                  </a:prstClr>
                </a:solidFill>
              </a:rPr>
              <a:t>الغرض</a:t>
            </a:r>
            <a:endParaRPr lang="en-US" sz="1700" dirty="0">
              <a:solidFill>
                <a:prstClr val="black"/>
              </a:solidFill>
            </a:endParaRPr>
          </a:p>
          <a:p>
            <a:pPr algn="r" rtl="1">
              <a:buClrTx/>
            </a:pPr>
            <a:endParaRPr lang="ar-LB" sz="1800" dirty="0" smtClean="0">
              <a:solidFill>
                <a:prstClr val="black">
                  <a:lumMod val="95000"/>
                  <a:lumOff val="5000"/>
                </a:prstClr>
              </a:solidFill>
            </a:endParaRPr>
          </a:p>
        </p:txBody>
      </p:sp>
      <p:sp>
        <p:nvSpPr>
          <p:cNvPr id="7" name="Title 1"/>
          <p:cNvSpPr txBox="1">
            <a:spLocks/>
          </p:cNvSpPr>
          <p:nvPr/>
        </p:nvSpPr>
        <p:spPr>
          <a:xfrm>
            <a:off x="925" y="-327174"/>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lumMod val="95000"/>
                    <a:lumOff val="5000"/>
                  </a:prstClr>
                </a:solidFill>
                <a:latin typeface="Candara"/>
              </a:rPr>
              <a:t>ال</a:t>
            </a:r>
            <a:r>
              <a:rPr lang="ar-SA" sz="3200" b="1" dirty="0" smtClean="0">
                <a:solidFill>
                  <a:prstClr val="black">
                    <a:lumMod val="95000"/>
                    <a:lumOff val="5000"/>
                  </a:prstClr>
                </a:solidFill>
                <a:latin typeface="Candara"/>
              </a:rPr>
              <a:t>نمذجة</a:t>
            </a:r>
            <a:r>
              <a:rPr lang="ar-LB" sz="3200" b="1" dirty="0" smtClean="0">
                <a:solidFill>
                  <a:prstClr val="black">
                    <a:lumMod val="95000"/>
                    <a:lumOff val="5000"/>
                  </a:prstClr>
                </a:solidFill>
                <a:latin typeface="Candara"/>
              </a:rPr>
              <a:t> _ </a:t>
            </a:r>
            <a:r>
              <a:rPr lang="ar-SA" sz="2800" b="1" dirty="0">
                <a:solidFill>
                  <a:prstClr val="black">
                    <a:lumMod val="95000"/>
                    <a:lumOff val="5000"/>
                  </a:prstClr>
                </a:solidFill>
              </a:rPr>
              <a:t>توسيع النموذج ليشمل أنواع الأسرة</a:t>
            </a:r>
            <a:endParaRPr lang="en-US" sz="2800" dirty="0">
              <a:solidFill>
                <a:prstClr val="black">
                  <a:lumMod val="95000"/>
                  <a:lumOff val="5000"/>
                </a:prstClr>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0979" y="1229296"/>
            <a:ext cx="3758553" cy="262492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grpSp>
        <p:nvGrpSpPr>
          <p:cNvPr id="16" name="Group 15"/>
          <p:cNvGrpSpPr/>
          <p:nvPr/>
        </p:nvGrpSpPr>
        <p:grpSpPr>
          <a:xfrm>
            <a:off x="177332" y="3977051"/>
            <a:ext cx="5170078" cy="2728549"/>
            <a:chOff x="130080" y="3977051"/>
            <a:chExt cx="5171425" cy="2728549"/>
          </a:xfrm>
        </p:grpSpPr>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0080" y="3977051"/>
              <a:ext cx="5171425" cy="272854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sp>
          <p:nvSpPr>
            <p:cNvPr id="3" name="TextBox 2"/>
            <p:cNvSpPr txBox="1"/>
            <p:nvPr/>
          </p:nvSpPr>
          <p:spPr>
            <a:xfrm>
              <a:off x="2009846" y="3998792"/>
              <a:ext cx="1565867" cy="400110"/>
            </a:xfrm>
            <a:prstGeom prst="rect">
              <a:avLst/>
            </a:prstGeom>
            <a:solidFill>
              <a:schemeClr val="bg1"/>
            </a:solidFill>
          </p:spPr>
          <p:txBody>
            <a:bodyPr wrap="square" rtlCol="0">
              <a:spAutoFit/>
            </a:bodyPr>
            <a:lstStyle/>
            <a:p>
              <a:pPr algn="ctr" defTabSz="457200"/>
              <a:r>
                <a:rPr lang="ar-LB" sz="2000" b="1" dirty="0" smtClean="0">
                  <a:solidFill>
                    <a:prstClr val="black"/>
                  </a:solidFill>
                  <a:latin typeface="Courier New" panose="02070309020205020404" pitchFamily="49" charset="0"/>
                  <a:cs typeface="Courier New" panose="02070309020205020404" pitchFamily="49" charset="0"/>
                </a:rPr>
                <a:t>دخل الأسرة</a:t>
              </a:r>
              <a:endParaRPr lang="fr-FR" sz="2000" b="1" dirty="0">
                <a:solidFill>
                  <a:prstClr val="black"/>
                </a:solidFill>
                <a:latin typeface="Courier New" panose="02070309020205020404" pitchFamily="49" charset="0"/>
                <a:cs typeface="Courier New" panose="02070309020205020404" pitchFamily="49" charset="0"/>
              </a:endParaRPr>
            </a:p>
          </p:txBody>
        </p:sp>
        <p:sp>
          <p:nvSpPr>
            <p:cNvPr id="4" name="TextBox 3"/>
            <p:cNvSpPr txBox="1"/>
            <p:nvPr/>
          </p:nvSpPr>
          <p:spPr>
            <a:xfrm>
              <a:off x="2494484" y="4853692"/>
              <a:ext cx="460857" cy="246221"/>
            </a:xfrm>
            <a:prstGeom prst="rect">
              <a:avLst/>
            </a:prstGeom>
            <a:solidFill>
              <a:schemeClr val="bg1"/>
            </a:solidFill>
            <a:ln>
              <a:solidFill>
                <a:schemeClr val="bg1">
                  <a:lumMod val="50000"/>
                </a:schemeClr>
              </a:solidFill>
            </a:ln>
          </p:spPr>
          <p:txBody>
            <a:bodyPr wrap="square" rtlCol="0">
              <a:spAutoFit/>
            </a:bodyPr>
            <a:lstStyle/>
            <a:p>
              <a:pPr algn="ctr" defTabSz="457200"/>
              <a:r>
                <a:rPr lang="ar-LB" sz="1000" b="1" dirty="0" smtClean="0">
                  <a:solidFill>
                    <a:prstClr val="black"/>
                  </a:solidFill>
                  <a:latin typeface="Arial" panose="020B0604020202020204" pitchFamily="34" charset="0"/>
                  <a:cs typeface="Arial" panose="020B0604020202020204" pitchFamily="34" charset="0"/>
                </a:rPr>
                <a:t>مساعد</a:t>
              </a:r>
              <a:endParaRPr lang="fr-FR" sz="1050" b="1"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264331" y="5399964"/>
              <a:ext cx="820666" cy="553998"/>
            </a:xfrm>
            <a:prstGeom prst="rect">
              <a:avLst/>
            </a:prstGeom>
            <a:solidFill>
              <a:schemeClr val="bg1"/>
            </a:solidFill>
          </p:spPr>
          <p:txBody>
            <a:bodyPr wrap="square" rtlCol="0">
              <a:spAutoFit/>
            </a:bodyPr>
            <a:lstStyle/>
            <a:p>
              <a:pPr algn="ctr" defTabSz="457200"/>
              <a:r>
                <a:rPr lang="ar-LB" sz="1500" b="1" dirty="0" smtClean="0">
                  <a:solidFill>
                    <a:prstClr val="black"/>
                  </a:solidFill>
                  <a:latin typeface="Courier New" panose="02070309020205020404" pitchFamily="49" charset="0"/>
                  <a:cs typeface="Courier New" panose="02070309020205020404" pitchFamily="49" charset="0"/>
                </a:rPr>
                <a:t>منخفض الدخل</a:t>
              </a:r>
              <a:endParaRPr lang="fr-FR" sz="1500" b="1" dirty="0">
                <a:solidFill>
                  <a:prstClr val="black"/>
                </a:solidFill>
                <a:latin typeface="Courier New" panose="02070309020205020404" pitchFamily="49" charset="0"/>
                <a:cs typeface="Courier New" panose="02070309020205020404" pitchFamily="49" charset="0"/>
              </a:endParaRPr>
            </a:p>
          </p:txBody>
        </p:sp>
        <p:sp>
          <p:nvSpPr>
            <p:cNvPr id="12" name="TextBox 11"/>
            <p:cNvSpPr txBox="1"/>
            <p:nvPr/>
          </p:nvSpPr>
          <p:spPr>
            <a:xfrm>
              <a:off x="2292823" y="5426881"/>
              <a:ext cx="825691" cy="553998"/>
            </a:xfrm>
            <a:prstGeom prst="rect">
              <a:avLst/>
            </a:prstGeom>
            <a:solidFill>
              <a:schemeClr val="bg1"/>
            </a:solidFill>
          </p:spPr>
          <p:txBody>
            <a:bodyPr wrap="square" rtlCol="0">
              <a:spAutoFit/>
            </a:bodyPr>
            <a:lstStyle/>
            <a:p>
              <a:pPr algn="ctr" defTabSz="457200"/>
              <a:r>
                <a:rPr lang="ar-LB" sz="1500" b="1" dirty="0" smtClean="0">
                  <a:solidFill>
                    <a:prstClr val="black"/>
                  </a:solidFill>
                  <a:latin typeface="Courier New" panose="02070309020205020404" pitchFamily="49" charset="0"/>
                  <a:cs typeface="Courier New" panose="02070309020205020404" pitchFamily="49" charset="0"/>
                </a:rPr>
                <a:t>متوسط الدخل</a:t>
              </a:r>
              <a:endParaRPr lang="fr-FR" sz="1500" b="1" dirty="0">
                <a:solidFill>
                  <a:prstClr val="black"/>
                </a:solidFill>
                <a:latin typeface="Courier New" panose="02070309020205020404" pitchFamily="49" charset="0"/>
                <a:cs typeface="Courier New" panose="02070309020205020404" pitchFamily="49" charset="0"/>
              </a:endParaRPr>
            </a:p>
          </p:txBody>
        </p:sp>
        <p:sp>
          <p:nvSpPr>
            <p:cNvPr id="13" name="TextBox 12"/>
            <p:cNvSpPr txBox="1"/>
            <p:nvPr/>
          </p:nvSpPr>
          <p:spPr>
            <a:xfrm>
              <a:off x="4343400" y="5426881"/>
              <a:ext cx="812800" cy="553998"/>
            </a:xfrm>
            <a:prstGeom prst="rect">
              <a:avLst/>
            </a:prstGeom>
            <a:solidFill>
              <a:schemeClr val="bg1"/>
            </a:solidFill>
          </p:spPr>
          <p:txBody>
            <a:bodyPr wrap="square" rtlCol="0">
              <a:spAutoFit/>
            </a:bodyPr>
            <a:lstStyle/>
            <a:p>
              <a:pPr algn="ctr" defTabSz="457200"/>
              <a:r>
                <a:rPr lang="ar-LB" sz="1500" b="1" dirty="0" smtClean="0">
                  <a:solidFill>
                    <a:prstClr val="black"/>
                  </a:solidFill>
                  <a:latin typeface="Courier New" panose="02070309020205020404" pitchFamily="49" charset="0"/>
                  <a:cs typeface="Courier New" panose="02070309020205020404" pitchFamily="49" charset="0"/>
                </a:rPr>
                <a:t>مرتفع الدخل</a:t>
              </a:r>
              <a:endParaRPr lang="fr-FR" sz="1500" b="1" dirty="0">
                <a:solidFill>
                  <a:prstClr val="black"/>
                </a:solidFill>
                <a:latin typeface="Courier New" panose="02070309020205020404" pitchFamily="49" charset="0"/>
                <a:cs typeface="Courier New" panose="02070309020205020404" pitchFamily="49" charset="0"/>
              </a:endParaRPr>
            </a:p>
          </p:txBody>
        </p:sp>
        <p:sp>
          <p:nvSpPr>
            <p:cNvPr id="14" name="TextBox 13"/>
            <p:cNvSpPr txBox="1"/>
            <p:nvPr/>
          </p:nvSpPr>
          <p:spPr>
            <a:xfrm>
              <a:off x="1130300" y="5852362"/>
              <a:ext cx="1085850" cy="292388"/>
            </a:xfrm>
            <a:prstGeom prst="rect">
              <a:avLst/>
            </a:prstGeom>
            <a:solidFill>
              <a:schemeClr val="bg1"/>
            </a:solidFill>
          </p:spPr>
          <p:txBody>
            <a:bodyPr wrap="square" rtlCol="0">
              <a:spAutoFit/>
            </a:bodyPr>
            <a:lstStyle/>
            <a:p>
              <a:pPr defTabSz="457200"/>
              <a:r>
                <a:rPr lang="ar-LB" sz="1300" b="1" dirty="0" smtClean="0">
                  <a:solidFill>
                    <a:prstClr val="black"/>
                  </a:solidFill>
                  <a:latin typeface="Courier New" panose="02070309020205020404" pitchFamily="49" charset="0"/>
                  <a:cs typeface="Courier New" panose="02070309020205020404" pitchFamily="49" charset="0"/>
                </a:rPr>
                <a:t>الإنتقال 1</a:t>
              </a:r>
              <a:endParaRPr lang="fr-FR" sz="1300" b="1" dirty="0">
                <a:solidFill>
                  <a:prstClr val="black"/>
                </a:solidFill>
                <a:latin typeface="Courier New" panose="02070309020205020404" pitchFamily="49" charset="0"/>
                <a:cs typeface="Courier New" panose="02070309020205020404" pitchFamily="49" charset="0"/>
              </a:endParaRPr>
            </a:p>
          </p:txBody>
        </p:sp>
        <p:sp>
          <p:nvSpPr>
            <p:cNvPr id="17" name="TextBox 16"/>
            <p:cNvSpPr txBox="1"/>
            <p:nvPr/>
          </p:nvSpPr>
          <p:spPr>
            <a:xfrm>
              <a:off x="3175000" y="5889481"/>
              <a:ext cx="1085850" cy="292388"/>
            </a:xfrm>
            <a:prstGeom prst="rect">
              <a:avLst/>
            </a:prstGeom>
            <a:solidFill>
              <a:schemeClr val="bg1"/>
            </a:solidFill>
          </p:spPr>
          <p:txBody>
            <a:bodyPr wrap="square" rtlCol="0">
              <a:spAutoFit/>
            </a:bodyPr>
            <a:lstStyle/>
            <a:p>
              <a:pPr defTabSz="457200"/>
              <a:r>
                <a:rPr lang="ar-LB" sz="1300" b="1" dirty="0" smtClean="0">
                  <a:solidFill>
                    <a:prstClr val="black"/>
                  </a:solidFill>
                  <a:latin typeface="Courier New" panose="02070309020205020404" pitchFamily="49" charset="0"/>
                  <a:cs typeface="Courier New" panose="02070309020205020404" pitchFamily="49" charset="0"/>
                </a:rPr>
                <a:t>الإنتقال 2</a:t>
              </a:r>
              <a:endParaRPr lang="fr-FR" sz="1300" b="1" dirty="0">
                <a:solidFill>
                  <a:prstClr val="black"/>
                </a:solidFill>
                <a:latin typeface="Courier New" panose="02070309020205020404" pitchFamily="49" charset="0"/>
                <a:cs typeface="Courier New" panose="02070309020205020404" pitchFamily="49" charset="0"/>
              </a:endParaRPr>
            </a:p>
          </p:txBody>
        </p:sp>
      </p:grpSp>
    </p:spTree>
    <p:extLst>
      <p:ext uri="{BB962C8B-B14F-4D97-AF65-F5344CB8AC3E}">
        <p14:creationId xmlns:p14="http://schemas.microsoft.com/office/powerpoint/2010/main" xmlns="" val="15073157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55674" y="6035678"/>
            <a:ext cx="1141948" cy="669925"/>
          </a:xfrm>
        </p:spPr>
        <p:txBody>
          <a:bodyPr/>
          <a:lstStyle/>
          <a:p>
            <a:fld id="{D57F1E4F-1CFF-5643-939E-217C01CDF565}" type="slidenum">
              <a:rPr lang="en-US" smtClean="0">
                <a:solidFill>
                  <a:srgbClr val="76DBF4">
                    <a:lumMod val="50000"/>
                  </a:srgbClr>
                </a:solidFill>
              </a:rPr>
              <a:pPr/>
              <a:t>61</a:t>
            </a:fld>
            <a:endParaRPr lang="en-US" dirty="0">
              <a:solidFill>
                <a:srgbClr val="76DBF4">
                  <a:lumMod val="50000"/>
                </a:srgbClr>
              </a:solidFill>
            </a:endParaRPr>
          </a:p>
        </p:txBody>
      </p:sp>
      <p:sp>
        <p:nvSpPr>
          <p:cNvPr id="5" name="Content Placeholder 2"/>
          <p:cNvSpPr txBox="1">
            <a:spLocks/>
          </p:cNvSpPr>
          <p:nvPr/>
        </p:nvSpPr>
        <p:spPr>
          <a:xfrm>
            <a:off x="371864" y="1221359"/>
            <a:ext cx="11352208" cy="265460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
                <a:srgbClr val="052F61"/>
              </a:buClr>
            </a:pPr>
            <a:r>
              <a:rPr lang="ar-LB" sz="1700" dirty="0" smtClean="0">
                <a:solidFill>
                  <a:prstClr val="black">
                    <a:lumMod val="95000"/>
                    <a:lumOff val="5000"/>
                  </a:prstClr>
                </a:solidFill>
              </a:rPr>
              <a:t>بعد</a:t>
            </a:r>
            <a:r>
              <a:rPr lang="ar-SA" sz="1700" dirty="0" smtClean="0">
                <a:solidFill>
                  <a:prstClr val="black">
                    <a:lumMod val="95000"/>
                    <a:lumOff val="5000"/>
                  </a:prstClr>
                </a:solidFill>
              </a:rPr>
              <a:t> </a:t>
            </a:r>
            <a:r>
              <a:rPr lang="ar-SA" sz="1700" dirty="0">
                <a:solidFill>
                  <a:prstClr val="black">
                    <a:lumMod val="95000"/>
                    <a:lumOff val="5000"/>
                  </a:prstClr>
                </a:solidFill>
              </a:rPr>
              <a:t>مقارنة قيم النموذج مع القيم التجريبية القليلة </a:t>
            </a:r>
            <a:r>
              <a:rPr lang="ar-SA" sz="1700" dirty="0" smtClean="0">
                <a:solidFill>
                  <a:prstClr val="black">
                    <a:lumMod val="95000"/>
                    <a:lumOff val="5000"/>
                  </a:prstClr>
                </a:solidFill>
              </a:rPr>
              <a:t>المتاحة </a:t>
            </a:r>
            <a:r>
              <a:rPr lang="ar-SA" sz="1700" dirty="0">
                <a:solidFill>
                  <a:prstClr val="black">
                    <a:lumMod val="95000"/>
                    <a:lumOff val="5000"/>
                  </a:prstClr>
                </a:solidFill>
              </a:rPr>
              <a:t>، يمكن افتراض الصلاحية التجريبية. نظرًا لأن النموذج يحسب جميع البيانات </a:t>
            </a:r>
            <a:r>
              <a:rPr lang="ar-SA" sz="1700" dirty="0" smtClean="0">
                <a:solidFill>
                  <a:prstClr val="black">
                    <a:lumMod val="95000"/>
                    <a:lumOff val="5000"/>
                  </a:prstClr>
                </a:solidFill>
              </a:rPr>
              <a:t>المذكورة </a:t>
            </a:r>
            <a:r>
              <a:rPr lang="ar-SA" sz="1700" dirty="0">
                <a:solidFill>
                  <a:prstClr val="black">
                    <a:lumMod val="95000"/>
                    <a:lumOff val="5000"/>
                  </a:prstClr>
                </a:solidFill>
              </a:rPr>
              <a:t>بعد إجراء الإضافات وبالتالي فهو متاح للنماذج الفرعية </a:t>
            </a:r>
            <a:r>
              <a:rPr lang="ar-SA" sz="1700" dirty="0" smtClean="0">
                <a:solidFill>
                  <a:prstClr val="black">
                    <a:lumMod val="95000"/>
                    <a:lumOff val="5000"/>
                  </a:prstClr>
                </a:solidFill>
              </a:rPr>
              <a:t>الأخرى، </a:t>
            </a:r>
            <a:r>
              <a:rPr lang="ar-SA" sz="1700" dirty="0">
                <a:solidFill>
                  <a:prstClr val="black">
                    <a:lumMod val="95000"/>
                    <a:lumOff val="5000"/>
                  </a:prstClr>
                </a:solidFill>
              </a:rPr>
              <a:t>فقد كان التطبيق صالحًا </a:t>
            </a:r>
            <a:r>
              <a:rPr lang="ar-SA" sz="1700" dirty="0" smtClean="0">
                <a:solidFill>
                  <a:prstClr val="black">
                    <a:lumMod val="95000"/>
                    <a:lumOff val="5000"/>
                  </a:prstClr>
                </a:solidFill>
              </a:rPr>
              <a:t>أيضًا</a:t>
            </a:r>
            <a:endParaRPr lang="ar-LB" sz="1700" dirty="0" smtClean="0">
              <a:solidFill>
                <a:prstClr val="black">
                  <a:lumMod val="95000"/>
                  <a:lumOff val="5000"/>
                </a:prstClr>
              </a:solidFill>
            </a:endParaRPr>
          </a:p>
          <a:p>
            <a:pPr marL="0" indent="0" algn="r" rtl="1">
              <a:buClr>
                <a:srgbClr val="052F61"/>
              </a:buClr>
              <a:buFont typeface="Symbol" pitchFamily="18" charset="2"/>
              <a:buNone/>
            </a:pPr>
            <a:r>
              <a:rPr lang="ar-LB" sz="500" dirty="0" smtClean="0">
                <a:solidFill>
                  <a:prstClr val="black">
                    <a:lumMod val="95000"/>
                    <a:lumOff val="5000"/>
                  </a:prstClr>
                </a:solidFill>
              </a:rPr>
              <a:t>    </a:t>
            </a:r>
            <a:endParaRPr lang="en-US" sz="500" dirty="0">
              <a:solidFill>
                <a:prstClr val="black">
                  <a:lumMod val="95000"/>
                  <a:lumOff val="5000"/>
                </a:prstClr>
              </a:solidFill>
            </a:endParaRPr>
          </a:p>
          <a:p>
            <a:pPr algn="r" rtl="1">
              <a:buClrTx/>
            </a:pPr>
            <a:r>
              <a:rPr lang="ar-SA" sz="1700" dirty="0">
                <a:solidFill>
                  <a:prstClr val="black">
                    <a:lumMod val="95000"/>
                    <a:lumOff val="5000"/>
                  </a:prstClr>
                </a:solidFill>
              </a:rPr>
              <a:t>في التشغيل الأول للمحاكاة ، تم التنبؤ بالتنمية السكانية باستخدام القيم والافتراضات المذكورة </a:t>
            </a:r>
            <a:r>
              <a:rPr lang="ar-LB" sz="1700" dirty="0" smtClean="0">
                <a:solidFill>
                  <a:prstClr val="black">
                    <a:lumMod val="95000"/>
                    <a:lumOff val="5000"/>
                  </a:prstClr>
                </a:solidFill>
              </a:rPr>
              <a:t>سابقاً</a:t>
            </a:r>
            <a:r>
              <a:rPr lang="ar-SA" sz="1700" dirty="0" smtClean="0">
                <a:solidFill>
                  <a:prstClr val="black">
                    <a:lumMod val="95000"/>
                    <a:lumOff val="5000"/>
                  </a:prstClr>
                </a:solidFill>
              </a:rPr>
              <a:t> </a:t>
            </a:r>
            <a:endParaRPr lang="ar-LB" sz="17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في </a:t>
            </a:r>
            <a:r>
              <a:rPr lang="ar-SA" sz="1500" dirty="0">
                <a:solidFill>
                  <a:prstClr val="black">
                    <a:lumMod val="95000"/>
                    <a:lumOff val="5000"/>
                  </a:prstClr>
                </a:solidFill>
              </a:rPr>
              <a:t>ظل هذه الظروف ، سيزداد عدد السكان من 212 مليون في عام 2000 إلى 309 مليون في عام </a:t>
            </a:r>
            <a:r>
              <a:rPr lang="ar-SA" sz="1500" dirty="0" smtClean="0">
                <a:solidFill>
                  <a:prstClr val="black">
                    <a:lumMod val="95000"/>
                    <a:lumOff val="5000"/>
                  </a:prstClr>
                </a:solidFill>
              </a:rPr>
              <a:t>2040 </a:t>
            </a:r>
            <a:endParaRPr lang="ar-LB" sz="15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سيتضاعف </a:t>
            </a:r>
            <a:r>
              <a:rPr lang="ar-SA" sz="1500" dirty="0">
                <a:solidFill>
                  <a:prstClr val="black">
                    <a:lumMod val="95000"/>
                    <a:lumOff val="5000"/>
                  </a:prstClr>
                </a:solidFill>
              </a:rPr>
              <a:t>عدد الأسر تقريبًا من 55 مليون في عام 2000 إلى 109 مليون في عام </a:t>
            </a:r>
            <a:r>
              <a:rPr lang="ar-SA" sz="1500" dirty="0" smtClean="0">
                <a:solidFill>
                  <a:prstClr val="black">
                    <a:lumMod val="95000"/>
                    <a:lumOff val="5000"/>
                  </a:prstClr>
                </a:solidFill>
              </a:rPr>
              <a:t>2040 </a:t>
            </a:r>
            <a:endParaRPr lang="ar-LB" sz="1500" dirty="0" smtClean="0">
              <a:solidFill>
                <a:prstClr val="black">
                  <a:lumMod val="95000"/>
                  <a:lumOff val="5000"/>
                </a:prstClr>
              </a:solidFill>
            </a:endParaRPr>
          </a:p>
          <a:p>
            <a:pPr algn="r" rtl="1">
              <a:buClrTx/>
              <a:buFontTx/>
              <a:buChar char="⇚"/>
            </a:pPr>
            <a:r>
              <a:rPr lang="ar-SA" sz="1700" dirty="0" smtClean="0">
                <a:solidFill>
                  <a:prstClr val="black">
                    <a:lumMod val="95000"/>
                    <a:lumOff val="5000"/>
                  </a:prstClr>
                </a:solidFill>
              </a:rPr>
              <a:t>وهذا </a:t>
            </a:r>
            <a:r>
              <a:rPr lang="ar-SA" sz="1700" dirty="0">
                <a:solidFill>
                  <a:prstClr val="black">
                    <a:lumMod val="95000"/>
                    <a:lumOff val="5000"/>
                  </a:prstClr>
                </a:solidFill>
              </a:rPr>
              <a:t>من شأنه أن يقلل متوسط ​​حجم الأسرة من 3.8 أشخاص في عام 2000 إلى 2.8 شخص في عام </a:t>
            </a:r>
            <a:r>
              <a:rPr lang="ar-SA" sz="1700" dirty="0" smtClean="0">
                <a:solidFill>
                  <a:prstClr val="black">
                    <a:lumMod val="95000"/>
                    <a:lumOff val="5000"/>
                  </a:prstClr>
                </a:solidFill>
              </a:rPr>
              <a:t>2040 </a:t>
            </a:r>
            <a:endParaRPr lang="ar-LB" sz="17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كما </a:t>
            </a:r>
            <a:r>
              <a:rPr lang="ar-SA" sz="1700" dirty="0">
                <a:solidFill>
                  <a:prstClr val="black">
                    <a:lumMod val="95000"/>
                    <a:lumOff val="5000"/>
                  </a:prstClr>
                </a:solidFill>
              </a:rPr>
              <a:t>هو متوقع ، ستكون هناك أيضًا اختلافات إقليمية كبيرة. بينما يوجد متوسط ​​نمو </a:t>
            </a:r>
            <a:r>
              <a:rPr lang="ar-SA" sz="1700" dirty="0" smtClean="0">
                <a:solidFill>
                  <a:prstClr val="black">
                    <a:lumMod val="95000"/>
                    <a:lumOff val="5000"/>
                  </a:prstClr>
                </a:solidFill>
              </a:rPr>
              <a:t>يقارب 1٪ </a:t>
            </a:r>
            <a:r>
              <a:rPr lang="ar-SA" sz="1700" dirty="0">
                <a:solidFill>
                  <a:prstClr val="black">
                    <a:lumMod val="95000"/>
                    <a:lumOff val="5000"/>
                  </a:prstClr>
                </a:solidFill>
              </a:rPr>
              <a:t>سنويًا لكل إندونيسيا </a:t>
            </a:r>
            <a:r>
              <a:rPr lang="ar-LB" sz="1700" dirty="0" smtClean="0">
                <a:solidFill>
                  <a:prstClr val="black">
                    <a:lumMod val="95000"/>
                    <a:lumOff val="5000"/>
                  </a:prstClr>
                </a:solidFill>
              </a:rPr>
              <a:t>, </a:t>
            </a:r>
            <a:r>
              <a:rPr lang="ar-SA" sz="1700" dirty="0" smtClean="0">
                <a:solidFill>
                  <a:prstClr val="black">
                    <a:lumMod val="95000"/>
                    <a:lumOff val="5000"/>
                  </a:prstClr>
                </a:solidFill>
              </a:rPr>
              <a:t>إيريان </a:t>
            </a:r>
            <a:r>
              <a:rPr lang="ar-SA" sz="1700" dirty="0">
                <a:solidFill>
                  <a:prstClr val="black">
                    <a:lumMod val="95000"/>
                    <a:lumOff val="5000"/>
                  </a:prstClr>
                </a:solidFill>
              </a:rPr>
              <a:t>جايا بمتوسط ​​نمو 1.6٪ </a:t>
            </a:r>
            <a:r>
              <a:rPr lang="ar-LB" sz="1700" dirty="0" smtClean="0">
                <a:solidFill>
                  <a:prstClr val="black">
                    <a:lumMod val="95000"/>
                    <a:lumOff val="5000"/>
                  </a:prstClr>
                </a:solidFill>
              </a:rPr>
              <a:t>, </a:t>
            </a:r>
            <a:r>
              <a:rPr lang="ar-SA" sz="1700" dirty="0" smtClean="0">
                <a:solidFill>
                  <a:prstClr val="black">
                    <a:lumMod val="95000"/>
                    <a:lumOff val="5000"/>
                  </a:prstClr>
                </a:solidFill>
              </a:rPr>
              <a:t>جاكرتا </a:t>
            </a:r>
            <a:r>
              <a:rPr lang="ar-SA" sz="1700" dirty="0">
                <a:solidFill>
                  <a:prstClr val="black">
                    <a:lumMod val="95000"/>
                    <a:lumOff val="5000"/>
                  </a:prstClr>
                </a:solidFill>
              </a:rPr>
              <a:t>بنسبة 0.6٪ </a:t>
            </a:r>
            <a:r>
              <a:rPr lang="ar-LB" sz="1700" dirty="0" smtClean="0">
                <a:solidFill>
                  <a:prstClr val="black">
                    <a:lumMod val="95000"/>
                    <a:lumOff val="5000"/>
                  </a:prstClr>
                </a:solidFill>
              </a:rPr>
              <a:t>تقريباً</a:t>
            </a:r>
          </a:p>
          <a:p>
            <a:pPr algn="r" rtl="1">
              <a:lnSpc>
                <a:spcPct val="150000"/>
              </a:lnSpc>
              <a:buClrTx/>
            </a:pPr>
            <a:endParaRPr lang="ar-LB" sz="1800" b="1" dirty="0" smtClean="0">
              <a:solidFill>
                <a:prstClr val="black">
                  <a:lumMod val="95000"/>
                  <a:lumOff val="5000"/>
                </a:prst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6" name="Content Placeholder 2"/>
          <p:cNvSpPr txBox="1">
            <a:spLocks/>
          </p:cNvSpPr>
          <p:nvPr/>
        </p:nvSpPr>
        <p:spPr>
          <a:xfrm>
            <a:off x="5225733" y="3918958"/>
            <a:ext cx="6498337" cy="277598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a:solidFill>
                  <a:prstClr val="black">
                    <a:lumMod val="95000"/>
                    <a:lumOff val="5000"/>
                  </a:prstClr>
                </a:solidFill>
              </a:rPr>
              <a:t>مقارنة بتوقعات </a:t>
            </a:r>
            <a:r>
              <a:rPr lang="ar-SA" sz="1900" b="1" dirty="0" smtClean="0">
                <a:solidFill>
                  <a:prstClr val="black">
                    <a:lumMod val="95000"/>
                    <a:lumOff val="5000"/>
                  </a:prstClr>
                </a:solidFill>
              </a:rPr>
              <a:t>أخرى</a:t>
            </a:r>
            <a:endParaRPr lang="ar-LB" sz="19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من </a:t>
            </a:r>
            <a:r>
              <a:rPr lang="ar-SA" sz="1700" dirty="0">
                <a:solidFill>
                  <a:prstClr val="black">
                    <a:lumMod val="95000"/>
                    <a:lumOff val="5000"/>
                  </a:prstClr>
                </a:solidFill>
              </a:rPr>
              <a:t>أجل الحصول على انطباع عما إذا كان مثل هذا التطور واقعيًا ، تمت مقارنة توقعات النموذج مع توقعات من مؤسسات أخرى</a:t>
            </a:r>
            <a:r>
              <a:rPr lang="ar-LB" sz="1700" dirty="0">
                <a:solidFill>
                  <a:prstClr val="black">
                    <a:lumMod val="95000"/>
                    <a:lumOff val="5000"/>
                  </a:prstClr>
                </a:solidFill>
              </a:rPr>
              <a:t> (</a:t>
            </a:r>
            <a:r>
              <a:rPr lang="ar-SA" sz="1700" dirty="0">
                <a:solidFill>
                  <a:prstClr val="black">
                    <a:lumMod val="95000"/>
                    <a:lumOff val="5000"/>
                  </a:prstClr>
                </a:solidFill>
              </a:rPr>
              <a:t>مكتب الولايات المتحدة للتعداد</a:t>
            </a:r>
            <a:r>
              <a:rPr lang="ar-LB" sz="1700" dirty="0">
                <a:solidFill>
                  <a:prstClr val="black">
                    <a:lumMod val="95000"/>
                    <a:lumOff val="5000"/>
                  </a:prstClr>
                </a:solidFill>
              </a:rPr>
              <a:t>,</a:t>
            </a:r>
            <a:r>
              <a:rPr lang="ar-SA" sz="1700" dirty="0">
                <a:solidFill>
                  <a:prstClr val="black">
                    <a:lumMod val="95000"/>
                    <a:lumOff val="5000"/>
                  </a:prstClr>
                </a:solidFill>
              </a:rPr>
              <a:t> تقدير الأمم المتحدة</a:t>
            </a:r>
            <a:r>
              <a:rPr lang="ar-LB" sz="1700" dirty="0">
                <a:solidFill>
                  <a:prstClr val="black">
                    <a:lumMod val="95000"/>
                    <a:lumOff val="5000"/>
                  </a:prstClr>
                </a:solidFill>
              </a:rPr>
              <a:t> و</a:t>
            </a:r>
            <a:r>
              <a:rPr lang="ar-SA" sz="1700" dirty="0">
                <a:solidFill>
                  <a:prstClr val="black">
                    <a:lumMod val="95000"/>
                    <a:lumOff val="5000"/>
                  </a:prstClr>
                </a:solidFill>
              </a:rPr>
              <a:t>مكتب التعداد السكاني في الولايات المتحدة</a:t>
            </a:r>
            <a:r>
              <a:rPr lang="ar-LB" sz="1700" dirty="0">
                <a:solidFill>
                  <a:prstClr val="black">
                    <a:lumMod val="95000"/>
                    <a:lumOff val="5000"/>
                  </a:prstClr>
                </a:solidFill>
              </a:rPr>
              <a:t>)</a:t>
            </a:r>
            <a:r>
              <a:rPr lang="ar-SA" sz="1700" dirty="0">
                <a:solidFill>
                  <a:prstClr val="black">
                    <a:lumMod val="95000"/>
                    <a:lumOff val="5000"/>
                  </a:prstClr>
                </a:solidFill>
              </a:rPr>
              <a:t> </a:t>
            </a:r>
            <a:endParaRPr lang="ar-LB" sz="1700" dirty="0" smtClean="0">
              <a:solidFill>
                <a:prstClr val="black">
                  <a:lumMod val="95000"/>
                  <a:lumOff val="5000"/>
                </a:prstClr>
              </a:solidFill>
            </a:endParaRPr>
          </a:p>
          <a:p>
            <a:pPr lvl="1" algn="r" rtl="1">
              <a:buClrTx/>
              <a:buFontTx/>
              <a:buChar char="⇚"/>
            </a:pPr>
            <a:r>
              <a:rPr lang="ar-SA" sz="1700" dirty="0" smtClean="0">
                <a:solidFill>
                  <a:prstClr val="black">
                    <a:lumMod val="95000"/>
                    <a:lumOff val="5000"/>
                  </a:prstClr>
                </a:solidFill>
              </a:rPr>
              <a:t>ينتج </a:t>
            </a:r>
            <a:r>
              <a:rPr lang="ar-SA" sz="1700" dirty="0">
                <a:solidFill>
                  <a:prstClr val="black">
                    <a:lumMod val="95000"/>
                    <a:lumOff val="5000"/>
                  </a:prstClr>
                </a:solidFill>
              </a:rPr>
              <a:t>عن هذا قيمة 301 مليون نسمة لعام 2040 وهذا يعني أن توقعات النموذج الذي تم إنشاؤه تقع بالضبط بين قيم المؤسسات الأخرى ، والتي يمكن أن تكون على الأقل مؤشرا على جودة التوقعات</a:t>
            </a:r>
            <a:r>
              <a:rPr lang="ar-LB" sz="1700" dirty="0">
                <a:solidFill>
                  <a:prstClr val="black">
                    <a:lumMod val="95000"/>
                    <a:lumOff val="5000"/>
                  </a:prstClr>
                </a:solidFill>
              </a:rPr>
              <a:t> (انظر </a:t>
            </a:r>
            <a:r>
              <a:rPr lang="ar-SA" sz="1700" dirty="0">
                <a:solidFill>
                  <a:prstClr val="black">
                    <a:lumMod val="95000"/>
                    <a:lumOff val="5000"/>
                  </a:prstClr>
                </a:solidFill>
              </a:rPr>
              <a:t>الشكل</a:t>
            </a:r>
            <a:r>
              <a:rPr lang="ar-LB" sz="1700" dirty="0" smtClean="0">
                <a:solidFill>
                  <a:prstClr val="black">
                    <a:lumMod val="95000"/>
                    <a:lumOff val="5000"/>
                  </a:prstClr>
                </a:solidFill>
              </a:rPr>
              <a:t>)</a:t>
            </a:r>
            <a:endParaRPr lang="en-US" sz="1700" dirty="0">
              <a:solidFill>
                <a:prstClr val="black">
                  <a:lumMod val="95000"/>
                  <a:lumOff val="5000"/>
                </a:prstClr>
              </a:solidFill>
            </a:endParaRPr>
          </a:p>
        </p:txBody>
      </p:sp>
      <p:sp>
        <p:nvSpPr>
          <p:cNvPr id="7" name="Title 1"/>
          <p:cNvSpPr txBox="1">
            <a:spLocks/>
          </p:cNvSpPr>
          <p:nvPr/>
        </p:nvSpPr>
        <p:spPr>
          <a:xfrm>
            <a:off x="925" y="2"/>
            <a:ext cx="12184726" cy="925552"/>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SA" sz="3200" b="1" dirty="0" smtClean="0">
                <a:solidFill>
                  <a:prstClr val="black">
                    <a:lumMod val="95000"/>
                    <a:lumOff val="5000"/>
                  </a:prstClr>
                </a:solidFill>
              </a:rPr>
              <a:t>المحاكاة</a:t>
            </a:r>
            <a:r>
              <a:rPr lang="ar-LB" sz="3200" b="1" dirty="0" smtClean="0">
                <a:solidFill>
                  <a:prstClr val="black">
                    <a:lumMod val="95000"/>
                    <a:lumOff val="5000"/>
                  </a:prstClr>
                </a:solidFill>
              </a:rPr>
              <a:t>_ </a:t>
            </a:r>
            <a:r>
              <a:rPr lang="ar-SA" sz="2800" b="1" dirty="0">
                <a:solidFill>
                  <a:prstClr val="black">
                    <a:lumMod val="95000"/>
                    <a:lumOff val="5000"/>
                  </a:prstClr>
                </a:solidFill>
              </a:rPr>
              <a:t>التنبؤ بالتنمية السكانية على أساس الافتراضات </a:t>
            </a:r>
            <a:endParaRPr lang="en-US" sz="2800" dirty="0">
              <a:solidFill>
                <a:prstClr val="black">
                  <a:lumMod val="95000"/>
                  <a:lumOff val="5000"/>
                </a:prstClr>
              </a:solidFill>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0429" y="3575716"/>
            <a:ext cx="5041748" cy="305098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779261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81769" y="6177572"/>
            <a:ext cx="1141948" cy="669925"/>
          </a:xfrm>
        </p:spPr>
        <p:txBody>
          <a:bodyPr/>
          <a:lstStyle/>
          <a:p>
            <a:fld id="{D57F1E4F-1CFF-5643-939E-217C01CDF565}" type="slidenum">
              <a:rPr lang="en-US" smtClean="0">
                <a:solidFill>
                  <a:srgbClr val="76DBF4">
                    <a:lumMod val="50000"/>
                  </a:srgbClr>
                </a:solidFill>
              </a:rPr>
              <a:pPr/>
              <a:t>62</a:t>
            </a:fld>
            <a:endParaRPr lang="en-US" dirty="0">
              <a:solidFill>
                <a:srgbClr val="76DBF4">
                  <a:lumMod val="50000"/>
                </a:srgbClr>
              </a:solidFill>
            </a:endParaRPr>
          </a:p>
        </p:txBody>
      </p:sp>
      <p:sp>
        <p:nvSpPr>
          <p:cNvPr id="5" name="Content Placeholder 2"/>
          <p:cNvSpPr txBox="1">
            <a:spLocks/>
          </p:cNvSpPr>
          <p:nvPr/>
        </p:nvSpPr>
        <p:spPr>
          <a:xfrm>
            <a:off x="529483" y="1008167"/>
            <a:ext cx="11352208" cy="157642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
                <a:srgbClr val="052F61"/>
              </a:buClr>
              <a:buFont typeface="Wingdings" panose="05000000000000000000" pitchFamily="2" charset="2"/>
              <a:buChar char="§"/>
            </a:pPr>
            <a:r>
              <a:rPr lang="ar-SA" sz="1800" b="1" dirty="0">
                <a:solidFill>
                  <a:prstClr val="black">
                    <a:lumMod val="95000"/>
                    <a:lumOff val="5000"/>
                  </a:prstClr>
                </a:solidFill>
              </a:rPr>
              <a:t>السيناريو 1: "التباطؤ قيد التقدم"</a:t>
            </a:r>
            <a:endParaRPr lang="ar-LB" sz="1800" dirty="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في </a:t>
            </a:r>
            <a:r>
              <a:rPr lang="ar-SA" sz="1600" dirty="0">
                <a:solidFill>
                  <a:prstClr val="black">
                    <a:lumMod val="95000"/>
                    <a:lumOff val="5000"/>
                  </a:prstClr>
                </a:solidFill>
              </a:rPr>
              <a:t>السيناريو </a:t>
            </a:r>
            <a:r>
              <a:rPr lang="ar-SA" sz="1600" dirty="0" smtClean="0">
                <a:solidFill>
                  <a:prstClr val="black">
                    <a:lumMod val="95000"/>
                    <a:lumOff val="5000"/>
                  </a:prstClr>
                </a:solidFill>
              </a:rPr>
              <a:t>الأول</a:t>
            </a:r>
            <a:r>
              <a:rPr lang="ar-LB" sz="1600" dirty="0" smtClean="0">
                <a:solidFill>
                  <a:prstClr val="black">
                    <a:lumMod val="95000"/>
                    <a:lumOff val="5000"/>
                  </a:prstClr>
                </a:solidFill>
              </a:rPr>
              <a:t> </a:t>
            </a:r>
            <a:r>
              <a:rPr lang="ar-SA" sz="1600" dirty="0" smtClean="0">
                <a:solidFill>
                  <a:prstClr val="black">
                    <a:lumMod val="95000"/>
                    <a:lumOff val="5000"/>
                  </a:prstClr>
                </a:solidFill>
              </a:rPr>
              <a:t>يجب </a:t>
            </a:r>
            <a:r>
              <a:rPr lang="ar-SA" sz="1600" dirty="0">
                <a:solidFill>
                  <a:prstClr val="black">
                    <a:lumMod val="95000"/>
                    <a:lumOff val="5000"/>
                  </a:prstClr>
                </a:solidFill>
              </a:rPr>
              <a:t>فحص التطور الذي سيحدث إذا كان الانخفاض المتوقع في معدل المواليد أبطأ مما كان متوقعًا في </a:t>
            </a:r>
            <a:r>
              <a:rPr lang="ar-SA" sz="1600" dirty="0" smtClean="0">
                <a:solidFill>
                  <a:prstClr val="black">
                    <a:lumMod val="95000"/>
                    <a:lumOff val="5000"/>
                  </a:prstClr>
                </a:solidFill>
              </a:rPr>
              <a:t>البداية</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لهذا </a:t>
            </a:r>
            <a:r>
              <a:rPr lang="ar-SA" sz="1600" dirty="0">
                <a:solidFill>
                  <a:prstClr val="black">
                    <a:lumMod val="95000"/>
                    <a:lumOff val="5000"/>
                  </a:prstClr>
                </a:solidFill>
              </a:rPr>
              <a:t>الغرض ، تم زيادة معدلات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r>
              <a:rPr lang="ar-SA" sz="1600" dirty="0" smtClean="0">
                <a:solidFill>
                  <a:prstClr val="black">
                    <a:lumMod val="95000"/>
                    <a:lumOff val="5000"/>
                  </a:prstClr>
                </a:solidFill>
              </a:rPr>
              <a:t> </a:t>
            </a:r>
            <a:r>
              <a:rPr lang="ar-SA" sz="1600" dirty="0">
                <a:solidFill>
                  <a:prstClr val="black">
                    <a:lumMod val="95000"/>
                    <a:lumOff val="5000"/>
                  </a:prstClr>
                </a:solidFill>
              </a:rPr>
              <a:t>الأصلية بنسبة 1 ٪ كل </a:t>
            </a:r>
            <a:r>
              <a:rPr lang="ar-SA" sz="1600" dirty="0" smtClean="0">
                <a:solidFill>
                  <a:prstClr val="black">
                    <a:lumMod val="95000"/>
                    <a:lumOff val="5000"/>
                  </a:prstClr>
                </a:solidFill>
              </a:rPr>
              <a:t>عام</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في </a:t>
            </a:r>
            <a:r>
              <a:rPr lang="ar-SA" sz="1600" dirty="0">
                <a:solidFill>
                  <a:prstClr val="black">
                    <a:lumMod val="95000"/>
                    <a:lumOff val="5000"/>
                  </a:prstClr>
                </a:solidFill>
              </a:rPr>
              <a:t>ظل هذه الظروف الجديدة ، ستكون هناك زيادة خطية تقريبًا في عدد </a:t>
            </a:r>
            <a:r>
              <a:rPr lang="ar-SA" sz="1600" dirty="0" smtClean="0">
                <a:solidFill>
                  <a:prstClr val="black">
                    <a:lumMod val="95000"/>
                    <a:lumOff val="5000"/>
                  </a:prstClr>
                </a:solidFill>
              </a:rPr>
              <a:t>السكان </a:t>
            </a:r>
            <a:r>
              <a:rPr lang="ar-LB" sz="1600" dirty="0" smtClean="0">
                <a:solidFill>
                  <a:prstClr val="black">
                    <a:lumMod val="95000"/>
                    <a:lumOff val="5000"/>
                  </a:prstClr>
                </a:solidFill>
              </a:rPr>
              <a:t>                                                             </a:t>
            </a:r>
            <a:r>
              <a:rPr lang="ar-SA" sz="1600" dirty="0" smtClean="0">
                <a:solidFill>
                  <a:prstClr val="black">
                    <a:lumMod val="95000"/>
                    <a:lumOff val="5000"/>
                  </a:prstClr>
                </a:solidFill>
              </a:rPr>
              <a:t>وقيمة </a:t>
            </a:r>
            <a:r>
              <a:rPr lang="ar-SA" sz="1600" dirty="0">
                <a:solidFill>
                  <a:prstClr val="black">
                    <a:lumMod val="95000"/>
                    <a:lumOff val="5000"/>
                  </a:prstClr>
                </a:solidFill>
              </a:rPr>
              <a:t>ما يقرب من 376 مليون نسمة في عام </a:t>
            </a:r>
            <a:r>
              <a:rPr lang="ar-SA" sz="1600" dirty="0" smtClean="0">
                <a:solidFill>
                  <a:prstClr val="black">
                    <a:lumMod val="95000"/>
                    <a:lumOff val="5000"/>
                  </a:prstClr>
                </a:solidFill>
              </a:rPr>
              <a:t>2040</a:t>
            </a:r>
            <a:endParaRPr lang="en-US" sz="1600" dirty="0">
              <a:solidFill>
                <a:prstClr val="black">
                  <a:lumMod val="95000"/>
                  <a:lumOff val="5000"/>
                </a:prstClr>
              </a:solidFill>
            </a:endParaRPr>
          </a:p>
        </p:txBody>
      </p:sp>
      <p:sp>
        <p:nvSpPr>
          <p:cNvPr id="6" name="Content Placeholder 2"/>
          <p:cNvSpPr txBox="1">
            <a:spLocks/>
          </p:cNvSpPr>
          <p:nvPr/>
        </p:nvSpPr>
        <p:spPr>
          <a:xfrm>
            <a:off x="4687906" y="2655893"/>
            <a:ext cx="7193784" cy="199257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800" b="1" dirty="0" smtClean="0">
                <a:solidFill>
                  <a:prstClr val="black">
                    <a:lumMod val="95000"/>
                    <a:lumOff val="5000"/>
                  </a:prstClr>
                </a:solidFill>
              </a:rPr>
              <a:t>السيناريو </a:t>
            </a:r>
            <a:r>
              <a:rPr lang="ar-SA" sz="1800" b="1" dirty="0">
                <a:solidFill>
                  <a:prstClr val="black">
                    <a:lumMod val="95000"/>
                    <a:lumOff val="5000"/>
                  </a:prstClr>
                </a:solidFill>
              </a:rPr>
              <a:t>2: "إندونيسيا تلحق بالركب"</a:t>
            </a:r>
            <a:endParaRPr lang="en-US" sz="1800" dirty="0">
              <a:solidFill>
                <a:prstClr val="black">
                  <a:lumMod val="95000"/>
                  <a:lumOff val="5000"/>
                </a:prstClr>
              </a:solidFill>
            </a:endParaRPr>
          </a:p>
          <a:p>
            <a:pPr algn="r" rtl="1">
              <a:buClr>
                <a:srgbClr val="052F61"/>
              </a:buClr>
            </a:pPr>
            <a:r>
              <a:rPr lang="ar-SA" sz="1600" dirty="0">
                <a:solidFill>
                  <a:prstClr val="black">
                    <a:lumMod val="95000"/>
                    <a:lumOff val="5000"/>
                  </a:prstClr>
                </a:solidFill>
              </a:rPr>
              <a:t>في الحالة المعاكسة </a:t>
            </a:r>
            <a:r>
              <a:rPr lang="ar-SA" sz="1600" dirty="0" smtClean="0">
                <a:solidFill>
                  <a:prstClr val="black">
                    <a:lumMod val="95000"/>
                    <a:lumOff val="5000"/>
                  </a:prstClr>
                </a:solidFill>
              </a:rPr>
              <a:t>، يجب </a:t>
            </a:r>
            <a:r>
              <a:rPr lang="ar-SA" sz="1600" dirty="0">
                <a:solidFill>
                  <a:prstClr val="black">
                    <a:lumMod val="95000"/>
                    <a:lumOff val="5000"/>
                  </a:prstClr>
                </a:solidFill>
              </a:rPr>
              <a:t>التحقق </a:t>
            </a:r>
            <a:r>
              <a:rPr lang="ar-SA" sz="1600" dirty="0" smtClean="0">
                <a:solidFill>
                  <a:prstClr val="black">
                    <a:lumMod val="95000"/>
                    <a:lumOff val="5000"/>
                  </a:prstClr>
                </a:solidFill>
              </a:rPr>
              <a:t>عندما </a:t>
            </a:r>
            <a:r>
              <a:rPr lang="ar-SA" sz="1600" dirty="0">
                <a:solidFill>
                  <a:prstClr val="black">
                    <a:lumMod val="95000"/>
                    <a:lumOff val="5000"/>
                  </a:prstClr>
                </a:solidFill>
              </a:rPr>
              <a:t>يتسارع انخفاض معدلات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r>
              <a:rPr lang="ar-SA" sz="1600" dirty="0" smtClean="0">
                <a:solidFill>
                  <a:prstClr val="black">
                    <a:lumMod val="95000"/>
                    <a:lumOff val="5000"/>
                  </a:prstClr>
                </a:solidFill>
              </a:rPr>
              <a:t> </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ك</a:t>
            </a:r>
            <a:r>
              <a:rPr lang="ar-LB" sz="1600" dirty="0" smtClean="0">
                <a:solidFill>
                  <a:prstClr val="black">
                    <a:lumMod val="95000"/>
                    <a:lumOff val="5000"/>
                  </a:prstClr>
                </a:solidFill>
              </a:rPr>
              <a:t>ذلك </a:t>
            </a:r>
            <a:r>
              <a:rPr lang="ar-SA" sz="1600" dirty="0" smtClean="0">
                <a:solidFill>
                  <a:prstClr val="black">
                    <a:lumMod val="95000"/>
                    <a:lumOff val="5000"/>
                  </a:prstClr>
                </a:solidFill>
              </a:rPr>
              <a:t>تم </a:t>
            </a:r>
            <a:r>
              <a:rPr lang="ar-SA" sz="1600" dirty="0">
                <a:solidFill>
                  <a:prstClr val="black">
                    <a:lumMod val="95000"/>
                    <a:lumOff val="5000"/>
                  </a:prstClr>
                </a:solidFill>
              </a:rPr>
              <a:t>افتراض انحراف بنسبة 1٪ سنويًا بناءً على القيمة </a:t>
            </a:r>
            <a:r>
              <a:rPr lang="ar-SA" sz="1600" dirty="0" smtClean="0">
                <a:solidFill>
                  <a:prstClr val="black">
                    <a:lumMod val="95000"/>
                    <a:lumOff val="5000"/>
                  </a:prstClr>
                </a:solidFill>
              </a:rPr>
              <a:t>الأصلية </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في </a:t>
            </a:r>
            <a:r>
              <a:rPr lang="ar-SA" sz="1600" dirty="0">
                <a:solidFill>
                  <a:prstClr val="black">
                    <a:lumMod val="95000"/>
                    <a:lumOff val="5000"/>
                  </a:prstClr>
                </a:solidFill>
              </a:rPr>
              <a:t>هذه الحالة اتضح أن الزيادة في عدد السكان </a:t>
            </a:r>
            <a:r>
              <a:rPr lang="ar-SA" sz="1600" dirty="0" smtClean="0">
                <a:solidFill>
                  <a:prstClr val="black">
                    <a:lumMod val="95000"/>
                    <a:lumOff val="5000"/>
                  </a:prstClr>
                </a:solidFill>
              </a:rPr>
              <a:t>ست</a:t>
            </a:r>
            <a:r>
              <a:rPr lang="ar-LB" sz="1600" dirty="0" smtClean="0">
                <a:solidFill>
                  <a:prstClr val="black">
                    <a:lumMod val="95000"/>
                    <a:lumOff val="5000"/>
                  </a:prstClr>
                </a:solidFill>
              </a:rPr>
              <a:t>كون</a:t>
            </a:r>
            <a:r>
              <a:rPr lang="ar-SA" sz="1600" dirty="0" smtClean="0">
                <a:solidFill>
                  <a:prstClr val="black">
                    <a:lumMod val="95000"/>
                    <a:lumOff val="5000"/>
                  </a:prstClr>
                </a:solidFill>
              </a:rPr>
              <a:t> </a:t>
            </a:r>
            <a:r>
              <a:rPr lang="ar-SA" sz="1600" dirty="0">
                <a:solidFill>
                  <a:prstClr val="black">
                    <a:lumMod val="95000"/>
                    <a:lumOff val="5000"/>
                  </a:prstClr>
                </a:solidFill>
              </a:rPr>
              <a:t>في وقت مبكر </a:t>
            </a:r>
            <a:r>
              <a:rPr lang="ar-SA" sz="1600" dirty="0" smtClean="0">
                <a:solidFill>
                  <a:prstClr val="black">
                    <a:lumMod val="95000"/>
                    <a:lumOff val="5000"/>
                  </a:prstClr>
                </a:solidFill>
              </a:rPr>
              <a:t>للغاية </a:t>
            </a:r>
            <a:endParaRPr lang="ar-LB" sz="1600" dirty="0" smtClean="0">
              <a:solidFill>
                <a:prstClr val="black">
                  <a:lumMod val="95000"/>
                  <a:lumOff val="5000"/>
                </a:prstClr>
              </a:solidFill>
            </a:endParaRPr>
          </a:p>
          <a:p>
            <a:pPr lvl="1" algn="r" rtl="1">
              <a:buClr>
                <a:srgbClr val="052F61"/>
              </a:buClr>
            </a:pPr>
            <a:r>
              <a:rPr lang="ar-SA" sz="1400" dirty="0" smtClean="0">
                <a:solidFill>
                  <a:prstClr val="black">
                    <a:lumMod val="95000"/>
                    <a:lumOff val="5000"/>
                  </a:prstClr>
                </a:solidFill>
              </a:rPr>
              <a:t>بحلول </a:t>
            </a:r>
            <a:r>
              <a:rPr lang="ar-SA" sz="1400" dirty="0">
                <a:solidFill>
                  <a:prstClr val="black">
                    <a:lumMod val="95000"/>
                    <a:lumOff val="5000"/>
                  </a:prstClr>
                </a:solidFill>
              </a:rPr>
              <a:t>عام 2028 ، سيكون إجمالي عدد السكان قد نما إلى 260 مليونًا ، وبعد ذلك سينخفض ​​إلى 251 مليونًا في عام </a:t>
            </a:r>
            <a:r>
              <a:rPr lang="ar-SA" sz="1400" dirty="0" smtClean="0">
                <a:solidFill>
                  <a:prstClr val="black">
                    <a:lumMod val="95000"/>
                    <a:lumOff val="5000"/>
                  </a:prstClr>
                </a:solidFill>
              </a:rPr>
              <a:t>2040</a:t>
            </a:r>
            <a:r>
              <a:rPr lang="ar-LB" sz="1400" dirty="0" smtClean="0">
                <a:solidFill>
                  <a:prstClr val="black">
                    <a:lumMod val="95000"/>
                    <a:lumOff val="5000"/>
                  </a:prstClr>
                </a:solidFill>
              </a:rPr>
              <a:t> </a:t>
            </a:r>
          </a:p>
        </p:txBody>
      </p:sp>
      <p:sp>
        <p:nvSpPr>
          <p:cNvPr id="7" name="Title 1"/>
          <p:cNvSpPr txBox="1">
            <a:spLocks/>
          </p:cNvSpPr>
          <p:nvPr/>
        </p:nvSpPr>
        <p:spPr>
          <a:xfrm>
            <a:off x="925" y="-94594"/>
            <a:ext cx="12184726" cy="925552"/>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SA" sz="3200" b="1" dirty="0" smtClean="0">
                <a:solidFill>
                  <a:prstClr val="black">
                    <a:lumMod val="95000"/>
                    <a:lumOff val="5000"/>
                  </a:prstClr>
                </a:solidFill>
              </a:rPr>
              <a:t>المحاكاة</a:t>
            </a:r>
            <a:r>
              <a:rPr lang="ar-LB" sz="3200" b="1" dirty="0" smtClean="0">
                <a:solidFill>
                  <a:prstClr val="black">
                    <a:lumMod val="95000"/>
                    <a:lumOff val="5000"/>
                  </a:prstClr>
                </a:solidFill>
              </a:rPr>
              <a:t>_ </a:t>
            </a:r>
            <a:r>
              <a:rPr lang="ar-SA" sz="2800" b="1" dirty="0">
                <a:solidFill>
                  <a:prstClr val="black">
                    <a:lumMod val="95000"/>
                    <a:lumOff val="5000"/>
                  </a:prstClr>
                </a:solidFill>
              </a:rPr>
              <a:t>التنبؤ في سيناريوهات مختلفة</a:t>
            </a:r>
            <a:endParaRPr lang="en-US" sz="2800" dirty="0">
              <a:solidFill>
                <a:prstClr val="black">
                  <a:lumMod val="95000"/>
                  <a:lumOff val="5000"/>
                </a:prstClr>
              </a:solidFill>
            </a:endParaRPr>
          </a:p>
        </p:txBody>
      </p:sp>
      <p:pic>
        <p:nvPicPr>
          <p:cNvPr id="1536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6618" r="6036"/>
          <a:stretch/>
        </p:blipFill>
        <p:spPr bwMode="auto">
          <a:xfrm>
            <a:off x="427648" y="1986455"/>
            <a:ext cx="4407043" cy="267778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sp>
        <p:nvSpPr>
          <p:cNvPr id="11" name="Content Placeholder 2"/>
          <p:cNvSpPr txBox="1">
            <a:spLocks/>
          </p:cNvSpPr>
          <p:nvPr/>
        </p:nvSpPr>
        <p:spPr>
          <a:xfrm>
            <a:off x="380363" y="4501936"/>
            <a:ext cx="11501327" cy="228249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
                <a:srgbClr val="052F61"/>
              </a:buClr>
              <a:buFont typeface="Wingdings" panose="05000000000000000000" pitchFamily="2" charset="2"/>
              <a:buChar char="§"/>
            </a:pPr>
            <a:r>
              <a:rPr lang="ar-SA" sz="1800" b="1" dirty="0" smtClean="0">
                <a:solidFill>
                  <a:prstClr val="black">
                    <a:lumMod val="95000"/>
                    <a:lumOff val="5000"/>
                  </a:prstClr>
                </a:solidFill>
              </a:rPr>
              <a:t>تفسير </a:t>
            </a:r>
            <a:r>
              <a:rPr lang="ar-SA" sz="1800" b="1" dirty="0">
                <a:solidFill>
                  <a:prstClr val="black">
                    <a:lumMod val="95000"/>
                    <a:lumOff val="5000"/>
                  </a:prstClr>
                </a:solidFill>
              </a:rPr>
              <a:t>النتائج</a:t>
            </a:r>
            <a:endParaRPr lang="en-US" sz="1800" dirty="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أظهرت </a:t>
            </a:r>
            <a:r>
              <a:rPr lang="ar-SA" sz="1600" dirty="0">
                <a:solidFill>
                  <a:prstClr val="black">
                    <a:lumMod val="95000"/>
                    <a:lumOff val="5000"/>
                  </a:prstClr>
                </a:solidFill>
              </a:rPr>
              <a:t>الاختلافات الكبيرة بين السيناريوهات الثلاثة أن تطور معدلات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r>
              <a:rPr lang="ar-SA" sz="1600" dirty="0" smtClean="0">
                <a:solidFill>
                  <a:prstClr val="black">
                    <a:lumMod val="95000"/>
                    <a:lumOff val="5000"/>
                  </a:prstClr>
                </a:solidFill>
              </a:rPr>
              <a:t> </a:t>
            </a:r>
            <a:r>
              <a:rPr lang="ar-SA" sz="1600" dirty="0">
                <a:solidFill>
                  <a:prstClr val="black">
                    <a:lumMod val="95000"/>
                    <a:lumOff val="5000"/>
                  </a:prstClr>
                </a:solidFill>
              </a:rPr>
              <a:t>له أهمية حاسمة للتطور طويل الأجل </a:t>
            </a:r>
            <a:r>
              <a:rPr lang="ar-SA" sz="1600" dirty="0" smtClean="0">
                <a:solidFill>
                  <a:prstClr val="black">
                    <a:lumMod val="95000"/>
                    <a:lumOff val="5000"/>
                  </a:prstClr>
                </a:solidFill>
              </a:rPr>
              <a:t>للسكان </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حتى </a:t>
            </a:r>
            <a:r>
              <a:rPr lang="ar-SA" sz="1600" dirty="0">
                <a:solidFill>
                  <a:prstClr val="black">
                    <a:lumMod val="95000"/>
                    <a:lumOff val="5000"/>
                  </a:prstClr>
                </a:solidFill>
              </a:rPr>
              <a:t>التغييرات الصغيرة جدًا تؤدي إلى تغيير سلوك النموذج </a:t>
            </a:r>
            <a:r>
              <a:rPr lang="ar-SA" sz="1600" dirty="0" smtClean="0">
                <a:solidFill>
                  <a:prstClr val="black">
                    <a:lumMod val="95000"/>
                    <a:lumOff val="5000"/>
                  </a:prstClr>
                </a:solidFill>
              </a:rPr>
              <a:t>تمامًا </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إن </a:t>
            </a:r>
            <a:r>
              <a:rPr lang="ar-SA" sz="1600" dirty="0">
                <a:solidFill>
                  <a:prstClr val="black">
                    <a:lumMod val="95000"/>
                    <a:lumOff val="5000"/>
                  </a:prstClr>
                </a:solidFill>
              </a:rPr>
              <a:t>"فن التكهن" هو بالتحديد التنبؤ بمعدلات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r>
              <a:rPr lang="ar-SA" sz="1600" dirty="0" smtClean="0">
                <a:solidFill>
                  <a:prstClr val="black">
                    <a:lumMod val="95000"/>
                    <a:lumOff val="5000"/>
                  </a:prstClr>
                </a:solidFill>
              </a:rPr>
              <a:t> </a:t>
            </a:r>
            <a:r>
              <a:rPr lang="ar-SA" sz="1600" dirty="0">
                <a:solidFill>
                  <a:prstClr val="black">
                    <a:lumMod val="95000"/>
                    <a:lumOff val="5000"/>
                  </a:prstClr>
                </a:solidFill>
              </a:rPr>
              <a:t>بدقة قدر </a:t>
            </a:r>
            <a:r>
              <a:rPr lang="ar-SA" sz="1600" dirty="0" smtClean="0">
                <a:solidFill>
                  <a:prstClr val="black">
                    <a:lumMod val="95000"/>
                    <a:lumOff val="5000"/>
                  </a:prstClr>
                </a:solidFill>
              </a:rPr>
              <a:t>الإمكان</a:t>
            </a:r>
            <a:endParaRPr lang="ar-LB" sz="1600" dirty="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في </a:t>
            </a:r>
            <a:r>
              <a:rPr lang="ar-SA" sz="1600" dirty="0">
                <a:solidFill>
                  <a:prstClr val="black">
                    <a:lumMod val="95000"/>
                    <a:lumOff val="5000"/>
                  </a:prstClr>
                </a:solidFill>
              </a:rPr>
              <a:t>النموذج الذي تم تطويره هنا ، تم افتراض أن معدل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r>
              <a:rPr lang="ar-SA" sz="1600" dirty="0" smtClean="0">
                <a:solidFill>
                  <a:prstClr val="black">
                    <a:lumMod val="95000"/>
                    <a:lumOff val="5000"/>
                  </a:prstClr>
                </a:solidFill>
              </a:rPr>
              <a:t> </a:t>
            </a:r>
            <a:r>
              <a:rPr lang="ar-SA" sz="1600" dirty="0">
                <a:solidFill>
                  <a:prstClr val="black">
                    <a:lumMod val="95000"/>
                    <a:lumOff val="5000"/>
                  </a:prstClr>
                </a:solidFill>
              </a:rPr>
              <a:t>خارجي وتم استخدام التوقعات </a:t>
            </a:r>
            <a:r>
              <a:rPr lang="ar-SA" sz="1600" dirty="0" smtClean="0">
                <a:solidFill>
                  <a:prstClr val="black">
                    <a:lumMod val="95000"/>
                    <a:lumOff val="5000"/>
                  </a:prstClr>
                </a:solidFill>
              </a:rPr>
              <a:t>المتاحة</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في </a:t>
            </a:r>
            <a:r>
              <a:rPr lang="ar-SA" sz="1600" dirty="0">
                <a:solidFill>
                  <a:prstClr val="black">
                    <a:lumMod val="95000"/>
                    <a:lumOff val="5000"/>
                  </a:prstClr>
                </a:solidFill>
              </a:rPr>
              <a:t>الواقع ، سيكون هناك أيضًا تبعيات على الأحجام الأخرى لمعدل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p>
          <a:p>
            <a:pPr algn="r" rtl="1">
              <a:buClr>
                <a:srgbClr val="052F61"/>
              </a:buClr>
            </a:pPr>
            <a:r>
              <a:rPr lang="ar-SA" sz="1600" dirty="0" smtClean="0">
                <a:solidFill>
                  <a:prstClr val="black">
                    <a:lumMod val="95000"/>
                    <a:lumOff val="5000"/>
                  </a:prstClr>
                </a:solidFill>
              </a:rPr>
              <a:t>كجزء </a:t>
            </a:r>
            <a:r>
              <a:rPr lang="ar-SA" sz="1600" dirty="0">
                <a:solidFill>
                  <a:prstClr val="black">
                    <a:lumMod val="95000"/>
                    <a:lumOff val="5000"/>
                  </a:prstClr>
                </a:solidFill>
              </a:rPr>
              <a:t>من تكامل النموذج </a:t>
            </a:r>
            <a:r>
              <a:rPr lang="ar-SA" sz="1600" dirty="0" smtClean="0">
                <a:solidFill>
                  <a:prstClr val="black">
                    <a:lumMod val="95000"/>
                    <a:lumOff val="5000"/>
                  </a:prstClr>
                </a:solidFill>
              </a:rPr>
              <a:t>،</a:t>
            </a:r>
            <a:r>
              <a:rPr lang="ar-LB" sz="1600" dirty="0" smtClean="0">
                <a:solidFill>
                  <a:prstClr val="black">
                    <a:lumMod val="95000"/>
                    <a:lumOff val="5000"/>
                  </a:prstClr>
                </a:solidFill>
              </a:rPr>
              <a:t> </a:t>
            </a:r>
            <a:r>
              <a:rPr lang="ar-SA" sz="1600" dirty="0" smtClean="0">
                <a:solidFill>
                  <a:prstClr val="black">
                    <a:lumMod val="95000"/>
                    <a:lumOff val="5000"/>
                  </a:prstClr>
                </a:solidFill>
              </a:rPr>
              <a:t>لذلك </a:t>
            </a:r>
            <a:r>
              <a:rPr lang="ar-SA" sz="1600" dirty="0">
                <a:solidFill>
                  <a:prstClr val="black">
                    <a:lumMod val="95000"/>
                    <a:lumOff val="5000"/>
                  </a:prstClr>
                </a:solidFill>
              </a:rPr>
              <a:t>ينبغي النظر في تضمين هذه التبعيات في النموذج العام</a:t>
            </a:r>
            <a:endParaRPr lang="en-US" sz="1600" dirty="0">
              <a:solidFill>
                <a:prstClr val="black">
                  <a:lumMod val="95000"/>
                  <a:lumOff val="5000"/>
                </a:prstClr>
              </a:solidFill>
            </a:endParaRPr>
          </a:p>
        </p:txBody>
      </p:sp>
    </p:spTree>
    <p:extLst>
      <p:ext uri="{BB962C8B-B14F-4D97-AF65-F5344CB8AC3E}">
        <p14:creationId xmlns:p14="http://schemas.microsoft.com/office/powerpoint/2010/main" xmlns="" val="13994396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55674" y="6035678"/>
            <a:ext cx="1141948" cy="669925"/>
          </a:xfrm>
        </p:spPr>
        <p:txBody>
          <a:bodyPr/>
          <a:lstStyle/>
          <a:p>
            <a:fld id="{D57F1E4F-1CFF-5643-939E-217C01CDF565}" type="slidenum">
              <a:rPr lang="en-US" smtClean="0">
                <a:solidFill>
                  <a:srgbClr val="76DBF4">
                    <a:lumMod val="50000"/>
                  </a:srgbClr>
                </a:solidFill>
              </a:rPr>
              <a:pPr/>
              <a:t>63</a:t>
            </a:fld>
            <a:endParaRPr lang="en-US" dirty="0">
              <a:solidFill>
                <a:srgbClr val="76DBF4">
                  <a:lumMod val="50000"/>
                </a:srgbClr>
              </a:solidFill>
            </a:endParaRPr>
          </a:p>
        </p:txBody>
      </p:sp>
      <p:sp>
        <p:nvSpPr>
          <p:cNvPr id="5" name="Content Placeholder 2"/>
          <p:cNvSpPr txBox="1">
            <a:spLocks/>
          </p:cNvSpPr>
          <p:nvPr/>
        </p:nvSpPr>
        <p:spPr>
          <a:xfrm>
            <a:off x="362510" y="1567957"/>
            <a:ext cx="11233039" cy="4706721"/>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rtl="1">
              <a:buClr>
                <a:srgbClr val="052F61"/>
              </a:buClr>
              <a:buFont typeface="Symbol" pitchFamily="18" charset="2"/>
              <a:buNone/>
            </a:pPr>
            <a:r>
              <a:rPr lang="ar-SA" sz="2000" dirty="0" smtClean="0">
                <a:solidFill>
                  <a:prstClr val="black">
                    <a:lumMod val="95000"/>
                    <a:lumOff val="5000"/>
                  </a:prstClr>
                </a:solidFill>
              </a:rPr>
              <a:t>يمكن </a:t>
            </a:r>
            <a:r>
              <a:rPr lang="ar-SA" sz="2000" dirty="0">
                <a:solidFill>
                  <a:prstClr val="black">
                    <a:lumMod val="95000"/>
                    <a:lumOff val="5000"/>
                  </a:prstClr>
                </a:solidFill>
              </a:rPr>
              <a:t>تلخيص النتائج الرئيسية لهذا العمل على النحو التالي:</a:t>
            </a:r>
            <a:endParaRPr lang="en-US" sz="2000" dirty="0">
              <a:solidFill>
                <a:prstClr val="black">
                  <a:lumMod val="95000"/>
                  <a:lumOff val="5000"/>
                </a:prstClr>
              </a:solidFill>
            </a:endParaRPr>
          </a:p>
          <a:p>
            <a:pPr algn="r" rtl="1">
              <a:buClr>
                <a:srgbClr val="052F61"/>
              </a:buClr>
            </a:pPr>
            <a:r>
              <a:rPr lang="ar-SA" sz="2000" dirty="0" smtClean="0">
                <a:solidFill>
                  <a:prstClr val="black">
                    <a:lumMod val="95000"/>
                    <a:lumOff val="5000"/>
                  </a:prstClr>
                </a:solidFill>
              </a:rPr>
              <a:t>النموذج </a:t>
            </a:r>
            <a:r>
              <a:rPr lang="ar-SA" sz="2000" dirty="0">
                <a:solidFill>
                  <a:prstClr val="black">
                    <a:lumMod val="95000"/>
                    <a:lumOff val="5000"/>
                  </a:prstClr>
                </a:solidFill>
              </a:rPr>
              <a:t>الذي تم إنشاؤه بشكل جيد يتطابق مع التطور الحقيقي للسكان في فترة </a:t>
            </a:r>
            <a:r>
              <a:rPr lang="ar-SA" sz="2000" dirty="0" smtClean="0">
                <a:solidFill>
                  <a:prstClr val="black">
                    <a:lumMod val="95000"/>
                    <a:lumOff val="5000"/>
                  </a:prstClr>
                </a:solidFill>
              </a:rPr>
              <a:t>المعايرة </a:t>
            </a:r>
            <a:endParaRPr lang="ar-LB" sz="2000" dirty="0" smtClean="0">
              <a:solidFill>
                <a:prstClr val="black">
                  <a:lumMod val="95000"/>
                  <a:lumOff val="5000"/>
                </a:prstClr>
              </a:solidFill>
            </a:endParaRPr>
          </a:p>
          <a:p>
            <a:pPr lvl="1" algn="r" rtl="1">
              <a:buClr>
                <a:srgbClr val="052F61"/>
              </a:buClr>
            </a:pPr>
            <a:r>
              <a:rPr lang="ar-SA" sz="2000" dirty="0" smtClean="0">
                <a:solidFill>
                  <a:prstClr val="black">
                    <a:lumMod val="95000"/>
                    <a:lumOff val="5000"/>
                  </a:prstClr>
                </a:solidFill>
              </a:rPr>
              <a:t>تبلغ </a:t>
            </a:r>
            <a:r>
              <a:rPr lang="ar-SA" sz="2000" dirty="0">
                <a:solidFill>
                  <a:prstClr val="black">
                    <a:lumMod val="95000"/>
                    <a:lumOff val="5000"/>
                  </a:prstClr>
                </a:solidFill>
              </a:rPr>
              <a:t>الانحرافات عن إجمالي إندونيسيا حوالي 1 ٪ في عام 2000 ، على مستوى المقاطعات في الغالب أقل من +/- 2 ٪ في عام </a:t>
            </a:r>
            <a:r>
              <a:rPr lang="ar-SA" sz="2000" dirty="0" smtClean="0">
                <a:solidFill>
                  <a:prstClr val="black">
                    <a:lumMod val="95000"/>
                    <a:lumOff val="5000"/>
                  </a:prstClr>
                </a:solidFill>
              </a:rPr>
              <a:t>1995</a:t>
            </a:r>
            <a:endParaRPr lang="en-US" sz="2000" dirty="0">
              <a:solidFill>
                <a:prstClr val="black">
                  <a:lumMod val="95000"/>
                  <a:lumOff val="5000"/>
                </a:prstClr>
              </a:solidFill>
            </a:endParaRPr>
          </a:p>
          <a:p>
            <a:pPr algn="r" rtl="1">
              <a:buClr>
                <a:srgbClr val="052F61"/>
              </a:buClr>
            </a:pPr>
            <a:r>
              <a:rPr lang="ar-SA" sz="2000" dirty="0">
                <a:solidFill>
                  <a:prstClr val="black">
                    <a:lumMod val="95000"/>
                    <a:lumOff val="5000"/>
                  </a:prstClr>
                </a:solidFill>
              </a:rPr>
              <a:t>تبدو القيمة المتوقعة لـ 309 مليون نسمة في عام 2040 واقعية بالنظر إلى النجاح الكبير الذي حققته إندونيسيا في الحد من النمو السكاني وبالمقارنة مع التوقعات </a:t>
            </a:r>
            <a:r>
              <a:rPr lang="ar-SA" sz="2000" dirty="0" smtClean="0">
                <a:solidFill>
                  <a:prstClr val="black">
                    <a:lumMod val="95000"/>
                    <a:lumOff val="5000"/>
                  </a:prstClr>
                </a:solidFill>
              </a:rPr>
              <a:t>الأخرى </a:t>
            </a:r>
            <a:endParaRPr lang="ar-LB" sz="2000" dirty="0" smtClean="0">
              <a:solidFill>
                <a:prstClr val="black">
                  <a:lumMod val="95000"/>
                  <a:lumOff val="5000"/>
                </a:prstClr>
              </a:solidFill>
            </a:endParaRPr>
          </a:p>
          <a:p>
            <a:pPr lvl="1" algn="r" rtl="1">
              <a:buClr>
                <a:srgbClr val="052F61"/>
              </a:buClr>
            </a:pPr>
            <a:r>
              <a:rPr lang="ar-SA" sz="2000" dirty="0" smtClean="0">
                <a:solidFill>
                  <a:prstClr val="black">
                    <a:lumMod val="95000"/>
                    <a:lumOff val="5000"/>
                  </a:prstClr>
                </a:solidFill>
              </a:rPr>
              <a:t>وهو </a:t>
            </a:r>
            <a:r>
              <a:rPr lang="ar-SA" sz="2000" dirty="0">
                <a:solidFill>
                  <a:prstClr val="black">
                    <a:lumMod val="95000"/>
                    <a:lumOff val="5000"/>
                  </a:prstClr>
                </a:solidFill>
              </a:rPr>
              <a:t>يقابل متوسط ​​نمو سنوي يقارب. 1٪ بين عامي 2000 و </a:t>
            </a:r>
            <a:r>
              <a:rPr lang="ar-SA" sz="2000" dirty="0" smtClean="0">
                <a:solidFill>
                  <a:prstClr val="black">
                    <a:lumMod val="95000"/>
                    <a:lumOff val="5000"/>
                  </a:prstClr>
                </a:solidFill>
              </a:rPr>
              <a:t>2040</a:t>
            </a:r>
            <a:endParaRPr lang="en-US" sz="2000" dirty="0">
              <a:solidFill>
                <a:prstClr val="black">
                  <a:lumMod val="95000"/>
                  <a:lumOff val="5000"/>
                </a:prstClr>
              </a:solidFill>
            </a:endParaRPr>
          </a:p>
          <a:p>
            <a:pPr algn="r" rtl="1">
              <a:buClr>
                <a:srgbClr val="052F61"/>
              </a:buClr>
            </a:pPr>
            <a:r>
              <a:rPr lang="ar-SA" sz="2000" dirty="0">
                <a:solidFill>
                  <a:prstClr val="black">
                    <a:lumMod val="95000"/>
                    <a:lumOff val="5000"/>
                  </a:prstClr>
                </a:solidFill>
              </a:rPr>
              <a:t>بالنسبة للفترة المتوقعة ، يضاعف النموذج تقريبًا عدد الأسر وبالتالي انخفاض متوسط ​​حجم الأسرة من 3.8 فردًا حاليًا إلى 2.8 فردًا في عام </a:t>
            </a:r>
            <a:r>
              <a:rPr lang="ar-SA" sz="2000" dirty="0" smtClean="0">
                <a:solidFill>
                  <a:prstClr val="black">
                    <a:lumMod val="95000"/>
                    <a:lumOff val="5000"/>
                  </a:prstClr>
                </a:solidFill>
              </a:rPr>
              <a:t>2040 </a:t>
            </a:r>
            <a:endParaRPr lang="ar-LB" sz="2000" dirty="0" smtClean="0">
              <a:solidFill>
                <a:prstClr val="black">
                  <a:lumMod val="95000"/>
                  <a:lumOff val="5000"/>
                </a:prstClr>
              </a:solidFill>
            </a:endParaRPr>
          </a:p>
          <a:p>
            <a:pPr lvl="1" algn="r" rtl="1">
              <a:buClr>
                <a:srgbClr val="052F61"/>
              </a:buClr>
            </a:pPr>
            <a:r>
              <a:rPr lang="ar-SA" sz="2000" dirty="0" smtClean="0">
                <a:solidFill>
                  <a:prstClr val="black">
                    <a:lumMod val="95000"/>
                    <a:lumOff val="5000"/>
                  </a:prstClr>
                </a:solidFill>
              </a:rPr>
              <a:t>يعتمد </a:t>
            </a:r>
            <a:r>
              <a:rPr lang="ar-SA" sz="2000" dirty="0">
                <a:solidFill>
                  <a:prstClr val="black">
                    <a:lumMod val="95000"/>
                    <a:lumOff val="5000"/>
                  </a:prstClr>
                </a:solidFill>
              </a:rPr>
              <a:t>تطوير الأسر حسب فئة الدخل بشكل كبير على النماذج الفرعية الأخرى ويجب أن يكون ضمن النطاق يتم فحص تكامل النموذج مرة </a:t>
            </a:r>
            <a:r>
              <a:rPr lang="ar-SA" sz="2000" dirty="0" smtClean="0">
                <a:solidFill>
                  <a:prstClr val="black">
                    <a:lumMod val="95000"/>
                    <a:lumOff val="5000"/>
                  </a:prstClr>
                </a:solidFill>
              </a:rPr>
              <a:t>أخرى</a:t>
            </a:r>
            <a:endParaRPr lang="en-US" sz="2000" dirty="0">
              <a:solidFill>
                <a:prstClr val="black">
                  <a:lumMod val="95000"/>
                  <a:lumOff val="5000"/>
                </a:prstClr>
              </a:solidFill>
            </a:endParaRPr>
          </a:p>
          <a:p>
            <a:pPr algn="r" rtl="1">
              <a:buClr>
                <a:srgbClr val="052F61"/>
              </a:buClr>
            </a:pPr>
            <a:r>
              <a:rPr lang="ar-SA" sz="2000" dirty="0">
                <a:solidFill>
                  <a:prstClr val="black">
                    <a:lumMod val="95000"/>
                    <a:lumOff val="5000"/>
                  </a:prstClr>
                </a:solidFill>
              </a:rPr>
              <a:t>تم تحديد معدل </a:t>
            </a:r>
            <a:r>
              <a:rPr lang="ar-SA" sz="2000" dirty="0" smtClean="0">
                <a:solidFill>
                  <a:prstClr val="black">
                    <a:lumMod val="95000"/>
                    <a:lumOff val="5000"/>
                  </a:prstClr>
                </a:solidFill>
              </a:rPr>
              <a:t>ال</a:t>
            </a:r>
            <a:r>
              <a:rPr lang="ar-LB" sz="2000" dirty="0" smtClean="0">
                <a:solidFill>
                  <a:prstClr val="black">
                    <a:lumMod val="95000"/>
                    <a:lumOff val="5000"/>
                  </a:prstClr>
                </a:solidFill>
              </a:rPr>
              <a:t>ولادات</a:t>
            </a:r>
            <a:r>
              <a:rPr lang="ar-SA" sz="2000" dirty="0" smtClean="0">
                <a:solidFill>
                  <a:prstClr val="black">
                    <a:lumMod val="95000"/>
                    <a:lumOff val="5000"/>
                  </a:prstClr>
                </a:solidFill>
              </a:rPr>
              <a:t> </a:t>
            </a:r>
            <a:r>
              <a:rPr lang="ar-SA" sz="2000" dirty="0">
                <a:solidFill>
                  <a:prstClr val="black">
                    <a:lumMod val="95000"/>
                    <a:lumOff val="5000"/>
                  </a:prstClr>
                </a:solidFill>
              </a:rPr>
              <a:t>باعتباره المحدد الحاسم للتنمية السكانية. </a:t>
            </a:r>
            <a:endParaRPr lang="ar-LB" sz="2000" dirty="0" smtClean="0">
              <a:solidFill>
                <a:prstClr val="black">
                  <a:lumMod val="95000"/>
                  <a:lumOff val="5000"/>
                </a:prstClr>
              </a:solidFill>
            </a:endParaRPr>
          </a:p>
          <a:p>
            <a:pPr lvl="1" algn="r" rtl="1">
              <a:buClrTx/>
              <a:buFont typeface="CommercialPi BT" panose="05020102010206080802" pitchFamily="18" charset="2"/>
              <a:buChar char="Ü"/>
            </a:pPr>
            <a:r>
              <a:rPr lang="ar-SA" sz="2000" dirty="0" smtClean="0">
                <a:solidFill>
                  <a:prstClr val="black">
                    <a:lumMod val="95000"/>
                    <a:lumOff val="5000"/>
                  </a:prstClr>
                </a:solidFill>
              </a:rPr>
              <a:t>هنا </a:t>
            </a:r>
            <a:r>
              <a:rPr lang="ar-SA" sz="2000" dirty="0">
                <a:solidFill>
                  <a:prstClr val="black">
                    <a:lumMod val="95000"/>
                    <a:lumOff val="5000"/>
                  </a:prstClr>
                </a:solidFill>
              </a:rPr>
              <a:t>، يجب أيضًا التحقق من التبعيات على النماذج الفرعية الأخرى كجزء من تكامل </a:t>
            </a:r>
            <a:r>
              <a:rPr lang="ar-SA" sz="2000" dirty="0" smtClean="0">
                <a:solidFill>
                  <a:prstClr val="black">
                    <a:lumMod val="95000"/>
                    <a:lumOff val="5000"/>
                  </a:prstClr>
                </a:solidFill>
              </a:rPr>
              <a:t>النموذج</a:t>
            </a:r>
            <a:endParaRPr lang="en-US" sz="2000" dirty="0">
              <a:solidFill>
                <a:prstClr val="black">
                  <a:lumMod val="95000"/>
                  <a:lumOff val="5000"/>
                </a:prstClr>
              </a:solidFill>
            </a:endParaRPr>
          </a:p>
        </p:txBody>
      </p:sp>
      <p:sp>
        <p:nvSpPr>
          <p:cNvPr id="7" name="Title 1"/>
          <p:cNvSpPr txBox="1">
            <a:spLocks/>
          </p:cNvSpPr>
          <p:nvPr/>
        </p:nvSpPr>
        <p:spPr>
          <a:xfrm>
            <a:off x="925" y="0"/>
            <a:ext cx="12184726" cy="1083214"/>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SA" sz="3200" b="1" dirty="0">
                <a:solidFill>
                  <a:prstClr val="black">
                    <a:lumMod val="95000"/>
                    <a:lumOff val="5000"/>
                  </a:prstClr>
                </a:solidFill>
              </a:rPr>
              <a:t>الملاحظة النهائية</a:t>
            </a:r>
            <a:endParaRPr lang="en-US" sz="3200" dirty="0">
              <a:solidFill>
                <a:prstClr val="black">
                  <a:lumMod val="95000"/>
                  <a:lumOff val="5000"/>
                </a:prstClr>
              </a:solidFill>
            </a:endParaRPr>
          </a:p>
        </p:txBody>
      </p:sp>
    </p:spTree>
    <p:extLst>
      <p:ext uri="{BB962C8B-B14F-4D97-AF65-F5344CB8AC3E}">
        <p14:creationId xmlns:p14="http://schemas.microsoft.com/office/powerpoint/2010/main" xmlns="" val="28635896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645482" y="2343242"/>
            <a:ext cx="8532178" cy="1507067"/>
          </a:xfrm>
        </p:spPr>
        <p:txBody>
          <a:bodyPr/>
          <a:lstStyle/>
          <a:p>
            <a:pPr algn="ctr"/>
            <a:r>
              <a:rPr lang="ar-LB" b="1" dirty="0" smtClean="0">
                <a:latin typeface="GE SS Unique Light" pitchFamily="18" charset="-78"/>
                <a:ea typeface="GE SS Unique Light" pitchFamily="18" charset="-78"/>
                <a:cs typeface="GE SS Unique Light" pitchFamily="18" charset="-78"/>
              </a:rPr>
              <a:t>جزاكم الله خيراً</a:t>
            </a:r>
            <a:endParaRPr lang="fr-FR" b="1" dirty="0">
              <a:latin typeface="GE SS Unique Light" pitchFamily="18" charset="-78"/>
              <a:ea typeface="GE SS Unique Light" pitchFamily="18" charset="-78"/>
              <a:cs typeface="GE SS Unique Light" pitchFamily="18" charset="-78"/>
            </a:endParaRPr>
          </a:p>
        </p:txBody>
      </p:sp>
      <p:cxnSp>
        <p:nvCxnSpPr>
          <p:cNvPr id="8" name="Straight Connector 7"/>
          <p:cNvCxnSpPr/>
          <p:nvPr/>
        </p:nvCxnSpPr>
        <p:spPr>
          <a:xfrm>
            <a:off x="3626168" y="3489435"/>
            <a:ext cx="4570807" cy="15765"/>
          </a:xfrm>
          <a:prstGeom prst="line">
            <a:avLst/>
          </a:prstGeom>
          <a:ln w="38100">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5">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12018" y="37277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9" descr="C:\Users\USER\Desktop\AECENAR\pngguru.com(17).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69239" y="37277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0">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51491" y="37277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363066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162" y="3428999"/>
            <a:ext cx="10360501" cy="1447801"/>
          </a:xfrm>
        </p:spPr>
        <p:txBody>
          <a:bodyPr/>
          <a:lstStyle/>
          <a:p>
            <a:r>
              <a:rPr lang="fr-FR" sz="9600" b="1" dirty="0" smtClean="0"/>
              <a:t>Social Obstacles</a:t>
            </a:r>
            <a:endParaRPr lang="fr-FR" sz="9600" b="1" dirty="0"/>
          </a:p>
        </p:txBody>
      </p:sp>
      <p:sp>
        <p:nvSpPr>
          <p:cNvPr id="3" name="Subtitle 2"/>
          <p:cNvSpPr>
            <a:spLocks noGrp="1"/>
          </p:cNvSpPr>
          <p:nvPr>
            <p:ph type="subTitle" idx="1"/>
          </p:nvPr>
        </p:nvSpPr>
        <p:spPr/>
        <p:txBody>
          <a:bodyPr>
            <a:normAutofit/>
          </a:bodyPr>
          <a:lstStyle/>
          <a:p>
            <a:r>
              <a:rPr lang="fr-FR" sz="2000" dirty="0" err="1" smtClean="0">
                <a:solidFill>
                  <a:schemeClr val="accent6">
                    <a:lumMod val="75000"/>
                  </a:schemeClr>
                </a:solidFill>
              </a:rPr>
              <a:t>Prepared</a:t>
            </a:r>
            <a:r>
              <a:rPr lang="fr-FR" sz="2000" dirty="0" smtClean="0">
                <a:solidFill>
                  <a:schemeClr val="accent6">
                    <a:lumMod val="75000"/>
                  </a:schemeClr>
                </a:solidFill>
              </a:rPr>
              <a:t> by </a:t>
            </a:r>
            <a:r>
              <a:rPr lang="fr-FR" sz="2000" b="1" dirty="0" smtClean="0">
                <a:solidFill>
                  <a:schemeClr val="accent6">
                    <a:lumMod val="75000"/>
                  </a:schemeClr>
                </a:solidFill>
              </a:rPr>
              <a:t>Bilal MOURAD</a:t>
            </a:r>
            <a:endParaRPr lang="fr-FR" sz="2000" b="1" dirty="0">
              <a:solidFill>
                <a:schemeClr val="accent6">
                  <a:lumMod val="75000"/>
                </a:schemeClr>
              </a:solidFill>
            </a:endParaRPr>
          </a:p>
        </p:txBody>
      </p:sp>
      <p:pic>
        <p:nvPicPr>
          <p:cNvPr id="4" name="Grafik 4" descr="AECENAR_Kopf_withWebsiteAdress_kleiner.jpg"/>
          <p:cNvPicPr/>
          <p:nvPr/>
        </p:nvPicPr>
        <p:blipFill>
          <a:blip r:embed="rId3" cstate="print"/>
          <a:srcRect/>
          <a:stretch>
            <a:fillRect/>
          </a:stretch>
        </p:blipFill>
        <p:spPr bwMode="auto">
          <a:xfrm>
            <a:off x="74614" y="76200"/>
            <a:ext cx="6686925" cy="1295400"/>
          </a:xfrm>
          <a:prstGeom prst="rect">
            <a:avLst/>
          </a:prstGeom>
          <a:noFill/>
          <a:ln w="9525">
            <a:noFill/>
            <a:miter lim="800000"/>
            <a:headEnd/>
            <a:tailEnd/>
          </a:ln>
        </p:spPr>
      </p:pic>
      <p:pic>
        <p:nvPicPr>
          <p:cNvPr id="5" name="Bild 4" descr="http://aecenar.com/images/IEP_Logo_mitName.jpg"/>
          <p:cNvPicPr/>
          <p:nvPr/>
        </p:nvPicPr>
        <p:blipFill>
          <a:blip r:embed="rId4" cstate="print"/>
          <a:srcRect/>
          <a:stretch>
            <a:fillRect/>
          </a:stretch>
        </p:blipFill>
        <p:spPr bwMode="auto">
          <a:xfrm>
            <a:off x="9218613" y="76200"/>
            <a:ext cx="2895600" cy="1524000"/>
          </a:xfrm>
          <a:prstGeom prst="rect">
            <a:avLst/>
          </a:prstGeom>
          <a:noFill/>
          <a:ln w="9525">
            <a:noFill/>
            <a:miter lim="800000"/>
            <a:headEnd/>
            <a:tailEnd/>
          </a:ln>
        </p:spPr>
      </p:pic>
    </p:spTree>
    <p:extLst>
      <p:ext uri="{BB962C8B-B14F-4D97-AF65-F5344CB8AC3E}">
        <p14:creationId xmlns:p14="http://schemas.microsoft.com/office/powerpoint/2010/main" xmlns="" val="26856578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228600"/>
            <a:ext cx="10868369" cy="990600"/>
          </a:xfrm>
        </p:spPr>
        <p:txBody>
          <a:bodyPr/>
          <a:lstStyle/>
          <a:p>
            <a:pPr algn="r" rtl="1"/>
            <a:r>
              <a:rPr lang="ar-LB" b="1" dirty="0" smtClean="0"/>
              <a:t>العقبات الإجتماعية</a:t>
            </a:r>
            <a:endParaRPr lang="fr-FR" b="1" dirty="0"/>
          </a:p>
        </p:txBody>
      </p:sp>
      <p:sp>
        <p:nvSpPr>
          <p:cNvPr id="20" name="Inhaltsplatzhalter 2"/>
          <p:cNvSpPr>
            <a:spLocks noGrp="1"/>
          </p:cNvSpPr>
          <p:nvPr>
            <p:ph idx="1"/>
          </p:nvPr>
        </p:nvSpPr>
        <p:spPr>
          <a:xfrm>
            <a:off x="455612" y="3276600"/>
            <a:ext cx="11353799" cy="3083768"/>
          </a:xfrm>
        </p:spPr>
        <p:txBody>
          <a:bodyPr>
            <a:noAutofit/>
          </a:bodyPr>
          <a:lstStyle/>
          <a:p>
            <a:pPr marL="0" indent="0" algn="just" rtl="1">
              <a:buNone/>
            </a:pPr>
            <a:r>
              <a:rPr lang="ar-LB" sz="2200" dirty="0">
                <a:solidFill>
                  <a:schemeClr val="tx1"/>
                </a:solidFill>
              </a:rPr>
              <a:t>یتصف لبنان الحالي بالفساد و الفقر و قلة النظافة و </a:t>
            </a:r>
            <a:r>
              <a:rPr lang="ar-LB" sz="2200" dirty="0" smtClean="0">
                <a:solidFill>
                  <a:schemeClr val="tx1"/>
                </a:solidFill>
              </a:rPr>
              <a:t>مشاكل أخرى </a:t>
            </a:r>
            <a:r>
              <a:rPr lang="ar-LB" sz="2200" dirty="0">
                <a:solidFill>
                  <a:schemeClr val="tx1"/>
                </a:solidFill>
              </a:rPr>
              <a:t>لا تعد و لا تحصى...</a:t>
            </a:r>
          </a:p>
          <a:p>
            <a:pPr marL="0" indent="0" algn="just" rtl="1">
              <a:buNone/>
            </a:pPr>
            <a:r>
              <a:rPr lang="ar-LB" sz="2200" dirty="0">
                <a:solidFill>
                  <a:schemeClr val="tx1"/>
                </a:solidFill>
              </a:rPr>
              <a:t>الحل لتلك المشاكل ھو بلا شك الاصلاح </a:t>
            </a:r>
            <a:r>
              <a:rPr lang="ar-LB" sz="2200" dirty="0" smtClean="0">
                <a:solidFill>
                  <a:schemeClr val="tx1"/>
                </a:solidFill>
              </a:rPr>
              <a:t>واعادة </a:t>
            </a:r>
            <a:r>
              <a:rPr lang="ar-LB" sz="2200" dirty="0">
                <a:solidFill>
                  <a:schemeClr val="tx1"/>
                </a:solidFill>
              </a:rPr>
              <a:t>تحقیق التنمیة </a:t>
            </a:r>
            <a:r>
              <a:rPr lang="ar-LB" sz="2200" dirty="0" smtClean="0">
                <a:solidFill>
                  <a:schemeClr val="tx1"/>
                </a:solidFill>
              </a:rPr>
              <a:t>على مختلف </a:t>
            </a:r>
            <a:r>
              <a:rPr lang="ar-LB" sz="2200" dirty="0">
                <a:solidFill>
                  <a:schemeClr val="tx1"/>
                </a:solidFill>
              </a:rPr>
              <a:t>أبعادھا للتخلص من مصائب </a:t>
            </a:r>
            <a:r>
              <a:rPr lang="ar-LB" sz="2200" dirty="0" smtClean="0">
                <a:solidFill>
                  <a:schemeClr val="tx1"/>
                </a:solidFill>
              </a:rPr>
              <a:t>لبنان</a:t>
            </a:r>
            <a:endParaRPr lang="ar-LB" sz="2200" dirty="0">
              <a:solidFill>
                <a:schemeClr val="tx1"/>
              </a:solidFill>
            </a:endParaRPr>
          </a:p>
          <a:p>
            <a:pPr marL="0" indent="0" algn="just" rtl="1">
              <a:buNone/>
            </a:pPr>
            <a:r>
              <a:rPr lang="ar-LB" sz="2200" dirty="0">
                <a:solidFill>
                  <a:schemeClr val="tx1"/>
                </a:solidFill>
              </a:rPr>
              <a:t>فھل ترى أن الاصلاح في لبنان ممكن و من أین نبدأ؟</a:t>
            </a:r>
          </a:p>
          <a:p>
            <a:pPr marL="0" indent="0" algn="just" rtl="1">
              <a:buNone/>
            </a:pPr>
            <a:r>
              <a:rPr lang="ar-LB" sz="2200" dirty="0">
                <a:solidFill>
                  <a:schemeClr val="tx1"/>
                </a:solidFill>
              </a:rPr>
              <a:t>غالبا ما نسمع أن الزعماء ھم من یعرقلون التنمیة و </a:t>
            </a:r>
            <a:r>
              <a:rPr lang="ar-LB" sz="2200" dirty="0" smtClean="0">
                <a:solidFill>
                  <a:schemeClr val="tx1"/>
                </a:solidFill>
              </a:rPr>
              <a:t>ذلك بفسادھم </a:t>
            </a:r>
            <a:r>
              <a:rPr lang="ar-LB" sz="2200" dirty="0">
                <a:solidFill>
                  <a:schemeClr val="tx1"/>
                </a:solidFill>
              </a:rPr>
              <a:t>و استبدادھم, و ھذا أمر لاشك </a:t>
            </a:r>
            <a:r>
              <a:rPr lang="ar-LB" sz="2200" dirty="0" smtClean="0">
                <a:solidFill>
                  <a:schemeClr val="tx1"/>
                </a:solidFill>
              </a:rPr>
              <a:t>فیه, </a:t>
            </a:r>
            <a:r>
              <a:rPr lang="ar-LB" sz="2200" dirty="0">
                <a:solidFill>
                  <a:schemeClr val="tx1"/>
                </a:solidFill>
              </a:rPr>
              <a:t>فھم أكثر من </a:t>
            </a:r>
            <a:r>
              <a:rPr lang="ar-LB" sz="2200" dirty="0" smtClean="0">
                <a:solidFill>
                  <a:schemeClr val="tx1"/>
                </a:solidFill>
              </a:rPr>
              <a:t>یملكون القدرة </a:t>
            </a:r>
            <a:r>
              <a:rPr lang="ar-LB" sz="2200" dirty="0">
                <a:solidFill>
                  <a:schemeClr val="tx1"/>
                </a:solidFill>
              </a:rPr>
              <a:t>على عرقلة النھوض للدولة, لكن من یعینھم ھو الشعب </a:t>
            </a:r>
            <a:r>
              <a:rPr lang="ar-LB" sz="2200" dirty="0" smtClean="0">
                <a:solidFill>
                  <a:schemeClr val="tx1"/>
                </a:solidFill>
              </a:rPr>
              <a:t>نفسه الذي </a:t>
            </a:r>
            <a:r>
              <a:rPr lang="ar-LB" sz="2200" dirty="0">
                <a:solidFill>
                  <a:schemeClr val="tx1"/>
                </a:solidFill>
              </a:rPr>
              <a:t>یشكو من شرھم, و ھم في النھایة أیضا لبنانیین أي یفكرون </a:t>
            </a:r>
            <a:r>
              <a:rPr lang="ar-LB" sz="2200" dirty="0" smtClean="0">
                <a:solidFill>
                  <a:schemeClr val="tx1"/>
                </a:solidFill>
              </a:rPr>
              <a:t>ویتصرفون </a:t>
            </a:r>
            <a:r>
              <a:rPr lang="ar-LB" sz="2200" dirty="0">
                <a:solidFill>
                  <a:schemeClr val="tx1"/>
                </a:solidFill>
              </a:rPr>
              <a:t>كما یفكر و یتصرف اللبناني, من المستحیل أن </a:t>
            </a:r>
            <a:r>
              <a:rPr lang="ar-LB" sz="2200" dirty="0" smtClean="0">
                <a:solidFill>
                  <a:schemeClr val="tx1"/>
                </a:solidFill>
              </a:rPr>
              <a:t>یكون ھؤلاء </a:t>
            </a:r>
            <a:r>
              <a:rPr lang="ar-LB" sz="2200" dirty="0">
                <a:solidFill>
                  <a:schemeClr val="tx1"/>
                </a:solidFill>
              </a:rPr>
              <a:t>الزعماء بالصدفة ھم نخبة من شر اللبنانیین, لأن الواقع </a:t>
            </a:r>
            <a:r>
              <a:rPr lang="ar-LB" sz="2200" dirty="0" smtClean="0">
                <a:solidFill>
                  <a:schemeClr val="tx1"/>
                </a:solidFill>
              </a:rPr>
              <a:t>أن معظمنا</a:t>
            </a:r>
            <a:r>
              <a:rPr lang="ar-LB" sz="2200" dirty="0">
                <a:solidFill>
                  <a:schemeClr val="tx1"/>
                </a:solidFill>
              </a:rPr>
              <a:t>, اذا استلمنا </a:t>
            </a:r>
            <a:r>
              <a:rPr lang="ar-LB" sz="2200" dirty="0" smtClean="0">
                <a:solidFill>
                  <a:schemeClr val="tx1"/>
                </a:solidFill>
              </a:rPr>
              <a:t>منصباً سیاسیاً </a:t>
            </a:r>
            <a:r>
              <a:rPr lang="ar-LB" sz="2200" dirty="0">
                <a:solidFill>
                  <a:schemeClr val="tx1"/>
                </a:solidFill>
              </a:rPr>
              <a:t>لا نفعل غیر ما </a:t>
            </a:r>
            <a:r>
              <a:rPr lang="ar-LB" sz="2200" dirty="0" smtClean="0">
                <a:solidFill>
                  <a:schemeClr val="tx1"/>
                </a:solidFill>
              </a:rPr>
              <a:t>یفعله السیاسیین الحالیین</a:t>
            </a:r>
            <a:r>
              <a:rPr lang="ar-LB" sz="2200" dirty="0">
                <a:solidFill>
                  <a:schemeClr val="tx1"/>
                </a:solidFill>
              </a:rPr>
              <a:t>, فنرى شخص فلان یتكلم عن الرئیس فلان </a:t>
            </a:r>
            <a:r>
              <a:rPr lang="ar-LB" sz="2200" dirty="0" smtClean="0">
                <a:solidFill>
                  <a:schemeClr val="tx1"/>
                </a:solidFill>
              </a:rPr>
              <a:t>أنه </a:t>
            </a:r>
            <a:r>
              <a:rPr lang="ar-LB" sz="2200" dirty="0">
                <a:solidFill>
                  <a:schemeClr val="tx1"/>
                </a:solidFill>
              </a:rPr>
              <a:t>ظالم </a:t>
            </a:r>
            <a:r>
              <a:rPr lang="ar-LB" sz="2200" dirty="0" smtClean="0">
                <a:solidFill>
                  <a:schemeClr val="tx1"/>
                </a:solidFill>
              </a:rPr>
              <a:t>مستبد,</a:t>
            </a:r>
            <a:r>
              <a:rPr lang="en-US" sz="2200" dirty="0" smtClean="0">
                <a:solidFill>
                  <a:schemeClr val="tx1"/>
                </a:solidFill>
              </a:rPr>
              <a:t> </a:t>
            </a:r>
            <a:r>
              <a:rPr lang="ar-LB" sz="2200" dirty="0" smtClean="0">
                <a:solidFill>
                  <a:schemeClr val="tx1"/>
                </a:solidFill>
              </a:rPr>
              <a:t>فاسد</a:t>
            </a:r>
            <a:r>
              <a:rPr lang="ar-LB" sz="2200" dirty="0">
                <a:solidFill>
                  <a:schemeClr val="tx1"/>
                </a:solidFill>
              </a:rPr>
              <a:t>, سارق لأموال الدولة, ثم تدور الأیام و یصبح ذلك </a:t>
            </a:r>
            <a:r>
              <a:rPr lang="ar-LB" sz="2200" dirty="0" smtClean="0">
                <a:solidFill>
                  <a:schemeClr val="tx1"/>
                </a:solidFill>
              </a:rPr>
              <a:t>الشخص</a:t>
            </a:r>
            <a:r>
              <a:rPr lang="en-US" sz="2200" dirty="0" smtClean="0">
                <a:solidFill>
                  <a:schemeClr val="tx1"/>
                </a:solidFill>
              </a:rPr>
              <a:t> </a:t>
            </a:r>
            <a:r>
              <a:rPr lang="ar-LB" sz="2200" dirty="0" smtClean="0">
                <a:solidFill>
                  <a:schemeClr val="tx1"/>
                </a:solidFill>
              </a:rPr>
              <a:t>رئیسا</a:t>
            </a:r>
            <a:r>
              <a:rPr lang="ar-LB" sz="2200" dirty="0">
                <a:solidFill>
                  <a:schemeClr val="tx1"/>
                </a:solidFill>
              </a:rPr>
              <a:t>, فیظلم و یفسد و یسرق أموال الدولة...</a:t>
            </a:r>
            <a:endParaRPr lang="en-US" sz="2200" dirty="0">
              <a:solidFill>
                <a:schemeClr val="tx1"/>
              </a:solidFill>
            </a:endParaRPr>
          </a:p>
        </p:txBody>
      </p:sp>
      <p:sp>
        <p:nvSpPr>
          <p:cNvPr id="24" name="TextBox 23"/>
          <p:cNvSpPr txBox="1"/>
          <p:nvPr/>
        </p:nvSpPr>
        <p:spPr>
          <a:xfrm>
            <a:off x="9980612" y="1891606"/>
            <a:ext cx="1219200"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rtl="1"/>
            <a:r>
              <a:rPr lang="ar-LB" sz="2400" b="1" dirty="0" smtClean="0">
                <a:solidFill>
                  <a:prstClr val="black"/>
                </a:solidFill>
              </a:rPr>
              <a:t>واقع لبنان الحالي</a:t>
            </a:r>
            <a:endParaRPr lang="fr-FR" sz="2400" b="1" dirty="0">
              <a:solidFill>
                <a:prstClr val="black"/>
              </a:solidFill>
            </a:endParaRPr>
          </a:p>
        </p:txBody>
      </p:sp>
      <p:sp>
        <p:nvSpPr>
          <p:cNvPr id="25" name="Right Brace 24"/>
          <p:cNvSpPr/>
          <p:nvPr/>
        </p:nvSpPr>
        <p:spPr>
          <a:xfrm>
            <a:off x="9371013" y="1579600"/>
            <a:ext cx="457200" cy="1384995"/>
          </a:xfrm>
          <a:prstGeom prst="rightBrace">
            <a:avLst/>
          </a:prstGeom>
          <a:solidFill>
            <a:schemeClr val="bg1"/>
          </a:solidFill>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sp>
        <p:nvSpPr>
          <p:cNvPr id="41" name="TextBox 40"/>
          <p:cNvSpPr txBox="1"/>
          <p:nvPr/>
        </p:nvSpPr>
        <p:spPr>
          <a:xfrm>
            <a:off x="6856412" y="1579597"/>
            <a:ext cx="220980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r" rtl="1"/>
            <a:r>
              <a:rPr lang="ar-LB" sz="2400" b="1" dirty="0">
                <a:solidFill>
                  <a:prstClr val="black"/>
                </a:solidFill>
              </a:rPr>
              <a:t>اللبنانيين</a:t>
            </a:r>
            <a:endParaRPr lang="fr-FR" sz="2800" dirty="0">
              <a:solidFill>
                <a:prstClr val="black"/>
              </a:solidFill>
            </a:endParaRPr>
          </a:p>
        </p:txBody>
      </p:sp>
      <p:sp>
        <p:nvSpPr>
          <p:cNvPr id="42" name="TextBox 41"/>
          <p:cNvSpPr txBox="1"/>
          <p:nvPr/>
        </p:nvSpPr>
        <p:spPr>
          <a:xfrm>
            <a:off x="6856412" y="2041262"/>
            <a:ext cx="22098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r" rtl="1">
              <a:buFont typeface="Wingdings" pitchFamily="2" charset="2"/>
              <a:buChar char="§"/>
            </a:pPr>
            <a:r>
              <a:rPr lang="ar-LB" dirty="0">
                <a:solidFill>
                  <a:prstClr val="black"/>
                </a:solidFill>
              </a:rPr>
              <a:t>فساد </a:t>
            </a:r>
            <a:r>
              <a:rPr lang="ar-LB" dirty="0" smtClean="0">
                <a:solidFill>
                  <a:prstClr val="black"/>
                </a:solidFill>
              </a:rPr>
              <a:t>الشعب</a:t>
            </a:r>
          </a:p>
          <a:p>
            <a:pPr marL="285750" indent="-285750" algn="r" rtl="1">
              <a:buFont typeface="Wingdings" pitchFamily="2" charset="2"/>
              <a:buChar char="§"/>
            </a:pPr>
            <a:r>
              <a:rPr lang="ar-LB" dirty="0" smtClean="0">
                <a:solidFill>
                  <a:prstClr val="black"/>
                </a:solidFill>
              </a:rPr>
              <a:t>الفقر</a:t>
            </a:r>
          </a:p>
          <a:p>
            <a:pPr marL="285750" indent="-285750" algn="r" rtl="1">
              <a:buFont typeface="Wingdings" pitchFamily="2" charset="2"/>
              <a:buChar char="§"/>
            </a:pPr>
            <a:r>
              <a:rPr lang="ar-LB" dirty="0" smtClean="0">
                <a:solidFill>
                  <a:prstClr val="black"/>
                </a:solidFill>
              </a:rPr>
              <a:t>قلة </a:t>
            </a:r>
            <a:r>
              <a:rPr lang="ar-LB" dirty="0">
                <a:solidFill>
                  <a:prstClr val="black"/>
                </a:solidFill>
              </a:rPr>
              <a:t>النظافة</a:t>
            </a:r>
            <a:r>
              <a:rPr lang="ar-LB" dirty="0" smtClean="0">
                <a:solidFill>
                  <a:prstClr val="black"/>
                </a:solidFill>
              </a:rPr>
              <a:t>,...</a:t>
            </a:r>
            <a:endParaRPr lang="ar-LB" dirty="0">
              <a:solidFill>
                <a:prstClr val="black"/>
              </a:solidFill>
            </a:endParaRPr>
          </a:p>
        </p:txBody>
      </p:sp>
      <p:sp>
        <p:nvSpPr>
          <p:cNvPr id="43" name="TextBox 42"/>
          <p:cNvSpPr txBox="1"/>
          <p:nvPr/>
        </p:nvSpPr>
        <p:spPr>
          <a:xfrm>
            <a:off x="2208214" y="1579597"/>
            <a:ext cx="3733799"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r" rtl="1"/>
            <a:r>
              <a:rPr lang="ar-LB" sz="2400" b="1" dirty="0">
                <a:solidFill>
                  <a:prstClr val="black"/>
                </a:solidFill>
              </a:rPr>
              <a:t>الزعماء</a:t>
            </a:r>
            <a:endParaRPr lang="fr-FR" dirty="0">
              <a:solidFill>
                <a:prstClr val="black"/>
              </a:solidFill>
            </a:endParaRPr>
          </a:p>
        </p:txBody>
      </p:sp>
      <p:sp>
        <p:nvSpPr>
          <p:cNvPr id="44" name="TextBox 43"/>
          <p:cNvSpPr txBox="1"/>
          <p:nvPr/>
        </p:nvSpPr>
        <p:spPr>
          <a:xfrm>
            <a:off x="2208214" y="2036798"/>
            <a:ext cx="373379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r" rtl="1">
              <a:buFont typeface="Wingdings" pitchFamily="2" charset="2"/>
              <a:buChar char="§"/>
            </a:pPr>
            <a:r>
              <a:rPr lang="ar-LB" dirty="0">
                <a:solidFill>
                  <a:prstClr val="black"/>
                </a:solidFill>
              </a:rPr>
              <a:t>الفساد </a:t>
            </a:r>
            <a:endParaRPr lang="fr-FR" dirty="0">
              <a:solidFill>
                <a:prstClr val="black"/>
              </a:solidFill>
            </a:endParaRPr>
          </a:p>
          <a:p>
            <a:pPr marL="285750" indent="-285750" algn="r" rtl="1">
              <a:buFont typeface="Wingdings" pitchFamily="2" charset="2"/>
              <a:buChar char="§"/>
            </a:pPr>
            <a:r>
              <a:rPr lang="ar-LB" dirty="0">
                <a:solidFill>
                  <a:prstClr val="black"/>
                </a:solidFill>
              </a:rPr>
              <a:t>إستبداد</a:t>
            </a:r>
          </a:p>
          <a:p>
            <a:pPr marL="285750" indent="-285750" algn="r" rtl="1">
              <a:buFont typeface="Wingdings" pitchFamily="2" charset="2"/>
              <a:buChar char="§"/>
            </a:pPr>
            <a:r>
              <a:rPr lang="ar-LB" dirty="0">
                <a:solidFill>
                  <a:prstClr val="black"/>
                </a:solidFill>
              </a:rPr>
              <a:t>عرقلة التنمية ← عرقلة النهوض للدولة </a:t>
            </a:r>
            <a:endParaRPr lang="fr-FR" dirty="0">
              <a:solidFill>
                <a:prstClr val="black"/>
              </a:solidFill>
            </a:endParaRPr>
          </a:p>
        </p:txBody>
      </p:sp>
      <p:sp>
        <p:nvSpPr>
          <p:cNvPr id="45" name="TextBox 44"/>
          <p:cNvSpPr txBox="1"/>
          <p:nvPr/>
        </p:nvSpPr>
        <p:spPr>
          <a:xfrm>
            <a:off x="6056317" y="1447800"/>
            <a:ext cx="647699" cy="830997"/>
          </a:xfrm>
          <a:prstGeom prst="rect">
            <a:avLst/>
          </a:prstGeom>
          <a:noFill/>
        </p:spPr>
        <p:txBody>
          <a:bodyPr wrap="square" rtlCol="0">
            <a:spAutoFit/>
          </a:bodyPr>
          <a:lstStyle/>
          <a:p>
            <a:r>
              <a:rPr lang="fr-FR" sz="4800" b="1" dirty="0" smtClean="0">
                <a:solidFill>
                  <a:prstClr val="black"/>
                </a:solidFill>
                <a:latin typeface="Cambria Math"/>
                <a:ea typeface="Cambria Math"/>
              </a:rPr>
              <a:t>⇦</a:t>
            </a:r>
            <a:endParaRPr lang="fr-FR" sz="4800" b="1" dirty="0">
              <a:solidFill>
                <a:prstClr val="black"/>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66</a:t>
            </a:fld>
            <a:endParaRPr lang="en-US">
              <a:solidFill>
                <a:prstClr val="black">
                  <a:lumMod val="65000"/>
                  <a:lumOff val="35000"/>
                </a:prstClr>
              </a:solidFill>
            </a:endParaRPr>
          </a:p>
        </p:txBody>
      </p:sp>
      <p:pic>
        <p:nvPicPr>
          <p:cNvPr id="12" name="social-obstacles-_-sound-1.mp3">
            <a:hlinkClick r:id="" action="ppaction://media"/>
          </p:cNvPr>
          <p:cNvPicPr>
            <a:picLocks noChangeAspect="1"/>
          </p:cNvPicPr>
          <p:nvPr>
            <a:videoFile r:link="rId1"/>
            <p:extLst>
              <p:ext uri="{DAA4B4D4-6D71-4841-9C94-3DE7FCFB9230}">
                <p14:media xmlns:p14="http://schemas.microsoft.com/office/powerpoint/2010/main" xmlns="" r:embed="rId4">
                  <p14:trim end="11867.625"/>
                </p14:media>
              </p:ext>
            </p:extLst>
          </p:nvPr>
        </p:nvPicPr>
        <p:blipFill>
          <a:blip r:embed="rId5" cstate="print"/>
          <a:stretch>
            <a:fillRect/>
          </a:stretch>
        </p:blipFill>
        <p:spPr>
          <a:xfrm>
            <a:off x="760412" y="457200"/>
            <a:ext cx="609600" cy="609600"/>
          </a:xfrm>
          <a:prstGeom prst="rect">
            <a:avLst/>
          </a:prstGeom>
        </p:spPr>
      </p:pic>
    </p:spTree>
    <p:extLst>
      <p:ext uri="{BB962C8B-B14F-4D97-AF65-F5344CB8AC3E}">
        <p14:creationId xmlns:p14="http://schemas.microsoft.com/office/powerpoint/2010/main" xmlns="" val="36871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4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12"/>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51614" y="1118175"/>
            <a:ext cx="4343401" cy="147732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r" rtl="1"/>
            <a:r>
              <a:rPr lang="ar-LB" b="1" dirty="0" smtClean="0">
                <a:solidFill>
                  <a:prstClr val="black"/>
                </a:solidFill>
              </a:rPr>
              <a:t>التربية المعتمدة: </a:t>
            </a:r>
          </a:p>
          <a:p>
            <a:pPr marL="285750" indent="-285750" algn="r" rtl="1">
              <a:buFont typeface="Wingdings" pitchFamily="2" charset="2"/>
              <a:buChar char="§"/>
            </a:pPr>
            <a:r>
              <a:rPr lang="ar-LB" dirty="0" smtClean="0">
                <a:solidFill>
                  <a:prstClr val="black"/>
                </a:solidFill>
              </a:rPr>
              <a:t>عليك </a:t>
            </a:r>
            <a:r>
              <a:rPr lang="ar-LB" dirty="0">
                <a:solidFill>
                  <a:prstClr val="black"/>
                </a:solidFill>
              </a:rPr>
              <a:t>أن تتعلم لكسب رزقك و تأمين </a:t>
            </a:r>
            <a:r>
              <a:rPr lang="ar-LB" dirty="0" smtClean="0">
                <a:solidFill>
                  <a:prstClr val="black"/>
                </a:solidFill>
              </a:rPr>
              <a:t>مستقبلك</a:t>
            </a:r>
          </a:p>
          <a:p>
            <a:pPr marL="285750" indent="-285750" algn="r" rtl="1">
              <a:buFont typeface="Wingdings" pitchFamily="2" charset="2"/>
              <a:buChar char="§"/>
            </a:pPr>
            <a:r>
              <a:rPr lang="ar-LB" dirty="0" smtClean="0">
                <a:solidFill>
                  <a:prstClr val="black"/>
                </a:solidFill>
              </a:rPr>
              <a:t>في </a:t>
            </a:r>
            <a:r>
              <a:rPr lang="ar-LB" dirty="0">
                <a:solidFill>
                  <a:prstClr val="black"/>
                </a:solidFill>
              </a:rPr>
              <a:t>لبنان لا توجد فرص عمل </a:t>
            </a:r>
            <a:r>
              <a:rPr lang="ar-LB" dirty="0" smtClean="0">
                <a:solidFill>
                  <a:prstClr val="black"/>
                </a:solidFill>
              </a:rPr>
              <a:t>جيدة</a:t>
            </a:r>
          </a:p>
          <a:p>
            <a:pPr marL="285750" indent="-285750" algn="r" rtl="1">
              <a:buFont typeface="Wingdings" pitchFamily="2" charset="2"/>
              <a:buChar char="§"/>
            </a:pPr>
            <a:r>
              <a:rPr lang="ar-LB" dirty="0" smtClean="0">
                <a:solidFill>
                  <a:prstClr val="black"/>
                </a:solidFill>
              </a:rPr>
              <a:t>السفر </a:t>
            </a:r>
            <a:r>
              <a:rPr lang="ar-LB" dirty="0">
                <a:solidFill>
                  <a:prstClr val="black"/>
                </a:solidFill>
              </a:rPr>
              <a:t>والهرب من مسؤولية  خدمة المجتمع و الوطن الذي تربوا فيه</a:t>
            </a:r>
            <a:endParaRPr lang="fr-FR" dirty="0">
              <a:solidFill>
                <a:prstClr val="black"/>
              </a:solidFill>
            </a:endParaRPr>
          </a:p>
        </p:txBody>
      </p:sp>
      <p:sp>
        <p:nvSpPr>
          <p:cNvPr id="5" name="TextBox 4"/>
          <p:cNvSpPr txBox="1"/>
          <p:nvPr/>
        </p:nvSpPr>
        <p:spPr>
          <a:xfrm>
            <a:off x="8151813" y="2971800"/>
            <a:ext cx="2514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rtl="1"/>
            <a:r>
              <a:rPr lang="ar-LB" dirty="0">
                <a:solidFill>
                  <a:prstClr val="black"/>
                </a:solidFill>
              </a:rPr>
              <a:t>كما تكونوا يولى عليكم</a:t>
            </a:r>
            <a:endParaRPr lang="fr-FR" dirty="0">
              <a:solidFill>
                <a:prstClr val="black"/>
              </a:solidFill>
            </a:endParaRPr>
          </a:p>
        </p:txBody>
      </p:sp>
      <p:sp>
        <p:nvSpPr>
          <p:cNvPr id="6" name="TextBox 5"/>
          <p:cNvSpPr txBox="1"/>
          <p:nvPr/>
        </p:nvSpPr>
        <p:spPr>
          <a:xfrm>
            <a:off x="1674812" y="1118176"/>
            <a:ext cx="4343401"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rtl="1"/>
            <a:r>
              <a:rPr lang="ar-LB" b="1" dirty="0">
                <a:solidFill>
                  <a:prstClr val="black"/>
                </a:solidFill>
              </a:rPr>
              <a:t>تغيير التفكير لدى اللبنانيين↔ تغيير التربية </a:t>
            </a:r>
            <a:r>
              <a:rPr lang="ar-LB" b="1" dirty="0" smtClean="0">
                <a:solidFill>
                  <a:prstClr val="black"/>
                </a:solidFill>
              </a:rPr>
              <a:t>المعتمدة</a:t>
            </a:r>
            <a:endParaRPr lang="ar-LB" b="1" dirty="0">
              <a:solidFill>
                <a:prstClr val="black"/>
              </a:solidFill>
            </a:endParaRPr>
          </a:p>
        </p:txBody>
      </p:sp>
      <p:sp>
        <p:nvSpPr>
          <p:cNvPr id="7" name="TextBox 6"/>
          <p:cNvSpPr txBox="1"/>
          <p:nvPr/>
        </p:nvSpPr>
        <p:spPr>
          <a:xfrm>
            <a:off x="6018212" y="990600"/>
            <a:ext cx="533401" cy="584775"/>
          </a:xfrm>
          <a:prstGeom prst="rect">
            <a:avLst/>
          </a:prstGeom>
          <a:noFill/>
        </p:spPr>
        <p:txBody>
          <a:bodyPr wrap="square" rtlCol="0">
            <a:spAutoFit/>
          </a:bodyPr>
          <a:lstStyle/>
          <a:p>
            <a:r>
              <a:rPr lang="ar-LB" sz="3200" b="1" dirty="0">
                <a:solidFill>
                  <a:prstClr val="black"/>
                </a:solidFill>
                <a:latin typeface="Cambria Math"/>
                <a:ea typeface="Cambria Math"/>
                <a:cs typeface="Arial"/>
              </a:rPr>
              <a:t>⇚</a:t>
            </a:r>
            <a:endParaRPr lang="fr-FR" sz="4000" b="1" dirty="0">
              <a:solidFill>
                <a:prstClr val="black"/>
              </a:solidFill>
            </a:endParaRPr>
          </a:p>
        </p:txBody>
      </p:sp>
      <p:sp>
        <p:nvSpPr>
          <p:cNvPr id="8" name="TextBox 7"/>
          <p:cNvSpPr txBox="1"/>
          <p:nvPr/>
        </p:nvSpPr>
        <p:spPr>
          <a:xfrm>
            <a:off x="9028112" y="2514602"/>
            <a:ext cx="876300" cy="584775"/>
          </a:xfrm>
          <a:prstGeom prst="rect">
            <a:avLst/>
          </a:prstGeom>
          <a:noFill/>
        </p:spPr>
        <p:txBody>
          <a:bodyPr wrap="square" rtlCol="0">
            <a:spAutoFit/>
          </a:bodyPr>
          <a:lstStyle/>
          <a:p>
            <a:r>
              <a:rPr lang="fr-FR" sz="3200" b="1" dirty="0" smtClean="0">
                <a:solidFill>
                  <a:prstClr val="black"/>
                </a:solidFill>
                <a:latin typeface="Cambria Math"/>
                <a:ea typeface="Cambria Math"/>
              </a:rPr>
              <a:t>⇮</a:t>
            </a:r>
            <a:endParaRPr lang="fr-FR" sz="3200" b="1" dirty="0">
              <a:solidFill>
                <a:prstClr val="black"/>
              </a:solidFill>
            </a:endParaRPr>
          </a:p>
        </p:txBody>
      </p:sp>
      <p:sp>
        <p:nvSpPr>
          <p:cNvPr id="9" name="TextBox 8"/>
          <p:cNvSpPr txBox="1"/>
          <p:nvPr/>
        </p:nvSpPr>
        <p:spPr>
          <a:xfrm>
            <a:off x="2132012" y="2013465"/>
            <a:ext cx="3124200"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rtl="1"/>
            <a:r>
              <a:rPr lang="ar-LB" sz="2000" b="1" dirty="0">
                <a:solidFill>
                  <a:prstClr val="black"/>
                </a:solidFill>
              </a:rPr>
              <a:t>الإصلاح و اعادة تحقيق التنمية </a:t>
            </a:r>
            <a:endParaRPr lang="fr-FR" sz="2000" b="1" dirty="0">
              <a:solidFill>
                <a:prstClr val="black"/>
              </a:solidFill>
            </a:endParaRPr>
          </a:p>
        </p:txBody>
      </p:sp>
      <p:sp>
        <p:nvSpPr>
          <p:cNvPr id="10" name="TextBox 9"/>
          <p:cNvSpPr txBox="1"/>
          <p:nvPr/>
        </p:nvSpPr>
        <p:spPr>
          <a:xfrm rot="10800000">
            <a:off x="2970214" y="1499181"/>
            <a:ext cx="914400" cy="646331"/>
          </a:xfrm>
          <a:prstGeom prst="rect">
            <a:avLst/>
          </a:prstGeom>
          <a:noFill/>
        </p:spPr>
        <p:txBody>
          <a:bodyPr wrap="square" rtlCol="0">
            <a:spAutoFit/>
          </a:bodyPr>
          <a:lstStyle/>
          <a:p>
            <a:r>
              <a:rPr lang="fr-FR" sz="3600" b="1" dirty="0" smtClean="0">
                <a:solidFill>
                  <a:prstClr val="black"/>
                </a:solidFill>
                <a:latin typeface="Cambria Math"/>
                <a:ea typeface="Cambria Math"/>
              </a:rPr>
              <a:t>⇮</a:t>
            </a:r>
            <a:endParaRPr lang="fr-FR" sz="3600" b="1" dirty="0">
              <a:solidFill>
                <a:prstClr val="black"/>
              </a:solidFill>
            </a:endParaRPr>
          </a:p>
        </p:txBody>
      </p:sp>
      <p:sp>
        <p:nvSpPr>
          <p:cNvPr id="11" name="TextBox 10"/>
          <p:cNvSpPr txBox="1"/>
          <p:nvPr/>
        </p:nvSpPr>
        <p:spPr>
          <a:xfrm>
            <a:off x="2894015" y="2887894"/>
            <a:ext cx="144780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rtl="1"/>
            <a:r>
              <a:rPr lang="ar-LB" sz="2400" b="1" dirty="0" smtClean="0">
                <a:solidFill>
                  <a:prstClr val="white"/>
                </a:solidFill>
              </a:rPr>
              <a:t>الحل</a:t>
            </a:r>
            <a:endParaRPr lang="fr-FR" sz="2400" b="1" dirty="0">
              <a:solidFill>
                <a:prstClr val="white"/>
              </a:solidFill>
            </a:endParaRPr>
          </a:p>
        </p:txBody>
      </p:sp>
      <p:sp>
        <p:nvSpPr>
          <p:cNvPr id="12" name="TextBox 11"/>
          <p:cNvSpPr txBox="1"/>
          <p:nvPr/>
        </p:nvSpPr>
        <p:spPr>
          <a:xfrm>
            <a:off x="3198815" y="2413581"/>
            <a:ext cx="609601" cy="584775"/>
          </a:xfrm>
          <a:prstGeom prst="rect">
            <a:avLst/>
          </a:prstGeom>
          <a:noFill/>
        </p:spPr>
        <p:txBody>
          <a:bodyPr wrap="square" rtlCol="0">
            <a:spAutoFit/>
          </a:bodyPr>
          <a:lstStyle/>
          <a:p>
            <a:pPr algn="r" rtl="1"/>
            <a:r>
              <a:rPr lang="fr-FR" sz="3200" b="1" dirty="0" smtClean="0">
                <a:solidFill>
                  <a:prstClr val="black"/>
                </a:solidFill>
                <a:latin typeface="Cambria Math"/>
                <a:ea typeface="Cambria Math"/>
              </a:rPr>
              <a:t>⇯</a:t>
            </a:r>
            <a:endParaRPr lang="fr-FR" sz="3200" b="1" dirty="0">
              <a:solidFill>
                <a:prstClr val="black"/>
              </a:solidFill>
            </a:endParaRPr>
          </a:p>
        </p:txBody>
      </p:sp>
      <p:sp>
        <p:nvSpPr>
          <p:cNvPr id="14" name="Title 1"/>
          <p:cNvSpPr>
            <a:spLocks noGrp="1"/>
          </p:cNvSpPr>
          <p:nvPr>
            <p:ph type="title"/>
          </p:nvPr>
        </p:nvSpPr>
        <p:spPr>
          <a:xfrm>
            <a:off x="912812" y="152400"/>
            <a:ext cx="10868369" cy="990600"/>
          </a:xfrm>
        </p:spPr>
        <p:txBody>
          <a:bodyPr/>
          <a:lstStyle/>
          <a:p>
            <a:pPr algn="r" rtl="1"/>
            <a:r>
              <a:rPr lang="ar-LB" sz="3600" b="1" dirty="0" smtClean="0">
                <a:solidFill>
                  <a:schemeClr val="tx2">
                    <a:lumMod val="60000"/>
                    <a:lumOff val="40000"/>
                  </a:schemeClr>
                </a:solidFill>
              </a:rPr>
              <a:t>العقبات الإجتماعية</a:t>
            </a:r>
            <a:endParaRPr lang="fr-FR" sz="3600" b="1" dirty="0">
              <a:solidFill>
                <a:schemeClr val="tx2">
                  <a:lumMod val="60000"/>
                  <a:lumOff val="40000"/>
                </a:schemeClr>
              </a:solidFill>
            </a:endParaRPr>
          </a:p>
        </p:txBody>
      </p:sp>
      <p:sp>
        <p:nvSpPr>
          <p:cNvPr id="15" name="Inhaltsplatzhalter 2"/>
          <p:cNvSpPr>
            <a:spLocks noGrp="1"/>
          </p:cNvSpPr>
          <p:nvPr>
            <p:ph idx="1"/>
          </p:nvPr>
        </p:nvSpPr>
        <p:spPr>
          <a:xfrm>
            <a:off x="379412" y="3581400"/>
            <a:ext cx="11430000" cy="2895600"/>
          </a:xfrm>
        </p:spPr>
        <p:txBody>
          <a:bodyPr>
            <a:noAutofit/>
          </a:bodyPr>
          <a:lstStyle/>
          <a:p>
            <a:pPr marL="0" indent="0" algn="just" rtl="1">
              <a:buNone/>
            </a:pPr>
            <a:r>
              <a:rPr lang="ar-LB" sz="2200" dirty="0">
                <a:solidFill>
                  <a:schemeClr val="tx1"/>
                </a:solidFill>
              </a:rPr>
              <a:t>ظننا أن المشكلة و الحل لیس لھما علاقة الا بالنواب </a:t>
            </a:r>
            <a:r>
              <a:rPr lang="ar-LB" sz="2200" dirty="0" smtClean="0">
                <a:solidFill>
                  <a:schemeClr val="tx1"/>
                </a:solidFill>
              </a:rPr>
              <a:t>والوزراء</a:t>
            </a:r>
            <a:r>
              <a:rPr lang="ar-LB" sz="2200" dirty="0">
                <a:solidFill>
                  <a:schemeClr val="tx1"/>
                </a:solidFill>
              </a:rPr>
              <a:t>, </a:t>
            </a:r>
            <a:r>
              <a:rPr lang="ar-LB" sz="2200" dirty="0" smtClean="0">
                <a:solidFill>
                  <a:schemeClr val="tx1"/>
                </a:solidFill>
              </a:rPr>
              <a:t>والواقع </a:t>
            </a:r>
            <a:r>
              <a:rPr lang="ar-LB" sz="2200" dirty="0">
                <a:solidFill>
                  <a:schemeClr val="tx1"/>
                </a:solidFill>
              </a:rPr>
              <a:t>أننا ننتظر عشرات السنین, </a:t>
            </a:r>
            <a:r>
              <a:rPr lang="ar-LB" sz="2200" dirty="0" smtClean="0">
                <a:solidFill>
                  <a:schemeClr val="tx1"/>
                </a:solidFill>
              </a:rPr>
              <a:t>ولم </a:t>
            </a:r>
            <a:r>
              <a:rPr lang="ar-LB" sz="2200" dirty="0">
                <a:solidFill>
                  <a:schemeClr val="tx1"/>
                </a:solidFill>
              </a:rPr>
              <a:t>یتغیر شيء, بل یذھب </a:t>
            </a:r>
            <a:r>
              <a:rPr lang="ar-LB" sz="2200" dirty="0" smtClean="0">
                <a:solidFill>
                  <a:schemeClr val="tx1"/>
                </a:solidFill>
              </a:rPr>
              <a:t>الزعیم, ویحل مكانه </a:t>
            </a:r>
            <a:r>
              <a:rPr lang="ar-LB" sz="2200" dirty="0">
                <a:solidFill>
                  <a:schemeClr val="tx1"/>
                </a:solidFill>
              </a:rPr>
              <a:t>من ھو نسخة </a:t>
            </a:r>
            <a:r>
              <a:rPr lang="ar-LB" sz="2200" dirty="0" smtClean="0">
                <a:solidFill>
                  <a:schemeClr val="tx1"/>
                </a:solidFill>
              </a:rPr>
              <a:t>من</a:t>
            </a:r>
            <a:r>
              <a:rPr lang="ar-LB" sz="2200" dirty="0">
                <a:solidFill>
                  <a:schemeClr val="tx1"/>
                </a:solidFill>
              </a:rPr>
              <a:t>ه</a:t>
            </a:r>
            <a:r>
              <a:rPr lang="ar-LB" sz="2200" dirty="0" smtClean="0">
                <a:solidFill>
                  <a:schemeClr val="tx1"/>
                </a:solidFill>
              </a:rPr>
              <a:t> </a:t>
            </a:r>
            <a:r>
              <a:rPr lang="ar-LB" sz="2200" dirty="0">
                <a:solidFill>
                  <a:schemeClr val="tx1"/>
                </a:solidFill>
              </a:rPr>
              <a:t>أو أسوء </a:t>
            </a:r>
            <a:r>
              <a:rPr lang="ar-LB" sz="2200" dirty="0" smtClean="0">
                <a:solidFill>
                  <a:schemeClr val="tx1"/>
                </a:solidFill>
              </a:rPr>
              <a:t>منه.</a:t>
            </a:r>
            <a:endParaRPr lang="ar-LB" sz="2200" dirty="0">
              <a:solidFill>
                <a:schemeClr val="tx1"/>
              </a:solidFill>
            </a:endParaRPr>
          </a:p>
          <a:p>
            <a:pPr marL="0" indent="0" algn="just" rtl="1">
              <a:buNone/>
            </a:pPr>
            <a:r>
              <a:rPr lang="ar-LB" sz="2200" dirty="0">
                <a:solidFill>
                  <a:schemeClr val="tx1"/>
                </a:solidFill>
              </a:rPr>
              <a:t>ان كنا نبحث عن الاصلاح </a:t>
            </a:r>
            <a:r>
              <a:rPr lang="ar-LB" sz="2200" dirty="0" smtClean="0">
                <a:solidFill>
                  <a:schemeClr val="tx1"/>
                </a:solidFill>
              </a:rPr>
              <a:t>فانه </a:t>
            </a:r>
            <a:r>
              <a:rPr lang="ar-LB" sz="2200" dirty="0">
                <a:solidFill>
                  <a:schemeClr val="tx1"/>
                </a:solidFill>
              </a:rPr>
              <a:t>یكمن في تغییر التفكیر لدى </a:t>
            </a:r>
            <a:r>
              <a:rPr lang="ar-LB" sz="2200" dirty="0" smtClean="0">
                <a:solidFill>
                  <a:schemeClr val="tx1"/>
                </a:solidFill>
              </a:rPr>
              <a:t>اللبنانیین, بل </a:t>
            </a:r>
            <a:r>
              <a:rPr lang="ar-LB" sz="2200" dirty="0">
                <a:solidFill>
                  <a:schemeClr val="tx1"/>
                </a:solidFill>
              </a:rPr>
              <a:t>في تربیتھم. یتربى الولد منذ صغره على أن </a:t>
            </a:r>
            <a:r>
              <a:rPr lang="ar-LB" sz="2200" dirty="0" smtClean="0">
                <a:solidFill>
                  <a:schemeClr val="tx1"/>
                </a:solidFill>
              </a:rPr>
              <a:t>علیه </a:t>
            </a:r>
            <a:r>
              <a:rPr lang="ar-LB" sz="2200" dirty="0">
                <a:solidFill>
                  <a:schemeClr val="tx1"/>
                </a:solidFill>
              </a:rPr>
              <a:t>التعلم </a:t>
            </a:r>
            <a:r>
              <a:rPr lang="ar-LB" sz="2200" dirty="0" smtClean="0">
                <a:solidFill>
                  <a:schemeClr val="tx1"/>
                </a:solidFill>
              </a:rPr>
              <a:t>لتأمین مستقبله, </a:t>
            </a:r>
            <a:r>
              <a:rPr lang="ar-LB" sz="2200" dirty="0">
                <a:solidFill>
                  <a:schemeClr val="tx1"/>
                </a:solidFill>
              </a:rPr>
              <a:t>ثم یدخل المدرسة, و تستمر التعلیمات:" علیك أن </a:t>
            </a:r>
            <a:r>
              <a:rPr lang="ar-LB" sz="2200" dirty="0" smtClean="0">
                <a:solidFill>
                  <a:schemeClr val="tx1"/>
                </a:solidFill>
              </a:rPr>
              <a:t>تتعلم لكسب </a:t>
            </a:r>
            <a:r>
              <a:rPr lang="ar-LB" sz="2200" dirty="0">
                <a:solidFill>
                  <a:schemeClr val="tx1"/>
                </a:solidFill>
              </a:rPr>
              <a:t>رزقك و تأمین مستقبلك..." الا </a:t>
            </a:r>
            <a:r>
              <a:rPr lang="ar-LB" sz="2200" dirty="0" smtClean="0">
                <a:solidFill>
                  <a:schemeClr val="tx1"/>
                </a:solidFill>
              </a:rPr>
              <a:t>أنه </a:t>
            </a:r>
            <a:r>
              <a:rPr lang="ar-LB" sz="2200" dirty="0">
                <a:solidFill>
                  <a:schemeClr val="tx1"/>
                </a:solidFill>
              </a:rPr>
              <a:t>یزاد على </a:t>
            </a:r>
            <a:r>
              <a:rPr lang="ar-LB" sz="2200" dirty="0" smtClean="0">
                <a:solidFill>
                  <a:schemeClr val="tx1"/>
                </a:solidFill>
              </a:rPr>
              <a:t>ذلك " </a:t>
            </a:r>
            <a:r>
              <a:rPr lang="ar-LB" sz="2200" dirty="0">
                <a:solidFill>
                  <a:schemeClr val="tx1"/>
                </a:solidFill>
              </a:rPr>
              <a:t>ان </a:t>
            </a:r>
            <a:r>
              <a:rPr lang="ar-LB" sz="2200" dirty="0" smtClean="0">
                <a:solidFill>
                  <a:schemeClr val="tx1"/>
                </a:solidFill>
              </a:rPr>
              <a:t>أتیحت لك </a:t>
            </a:r>
            <a:r>
              <a:rPr lang="ar-LB" sz="2200" dirty="0">
                <a:solidFill>
                  <a:schemeClr val="tx1"/>
                </a:solidFill>
              </a:rPr>
              <a:t>الفرصة للسفر الى الخارج, فاخرج بلا تردد, لأن في لبنان </a:t>
            </a:r>
            <a:r>
              <a:rPr lang="ar-LB" sz="2200" dirty="0" smtClean="0">
                <a:solidFill>
                  <a:schemeClr val="tx1"/>
                </a:solidFill>
              </a:rPr>
              <a:t>لا توجد </a:t>
            </a:r>
            <a:r>
              <a:rPr lang="ar-LB" sz="2200" dirty="0">
                <a:solidFill>
                  <a:schemeClr val="tx1"/>
                </a:solidFill>
              </a:rPr>
              <a:t>فرص عمل </a:t>
            </a:r>
            <a:r>
              <a:rPr lang="ar-LB" sz="2200" dirty="0" smtClean="0">
                <a:solidFill>
                  <a:schemeClr val="tx1"/>
                </a:solidFill>
              </a:rPr>
              <a:t>جیدة ", </a:t>
            </a:r>
            <a:r>
              <a:rPr lang="ar-LB" sz="2200" dirty="0">
                <a:solidFill>
                  <a:schemeClr val="tx1"/>
                </a:solidFill>
              </a:rPr>
              <a:t>ثم تجري الأحادیث عن اناس تعلموا </a:t>
            </a:r>
            <a:r>
              <a:rPr lang="ar-LB" sz="2200" dirty="0" smtClean="0">
                <a:solidFill>
                  <a:schemeClr val="tx1"/>
                </a:solidFill>
              </a:rPr>
              <a:t>في لبنان </a:t>
            </a:r>
            <a:r>
              <a:rPr lang="ar-LB" sz="2200" dirty="0">
                <a:solidFill>
                  <a:schemeClr val="tx1"/>
                </a:solidFill>
              </a:rPr>
              <a:t>ثم سافروا الى أوروبا و أسسوا ھناك حیاة جدیدة محترمة </a:t>
            </a:r>
            <a:r>
              <a:rPr lang="ar-LB" sz="2200" dirty="0" smtClean="0">
                <a:solidFill>
                  <a:schemeClr val="tx1"/>
                </a:solidFill>
              </a:rPr>
              <a:t>خالیة من </a:t>
            </a:r>
            <a:r>
              <a:rPr lang="ar-LB" sz="2200" dirty="0">
                <a:solidFill>
                  <a:schemeClr val="tx1"/>
                </a:solidFill>
              </a:rPr>
              <a:t>العوائق و كأنھم أفراد مثالیین, مع العلم أنھم قد ھربوا </a:t>
            </a:r>
            <a:r>
              <a:rPr lang="ar-LB" sz="2200" dirty="0" smtClean="0">
                <a:solidFill>
                  <a:schemeClr val="tx1"/>
                </a:solidFill>
              </a:rPr>
              <a:t>من مسؤولیة </a:t>
            </a:r>
            <a:r>
              <a:rPr lang="ar-LB" sz="2200" dirty="0">
                <a:solidFill>
                  <a:schemeClr val="tx1"/>
                </a:solidFill>
              </a:rPr>
              <a:t>لھا غایة في الأھمیة </a:t>
            </a:r>
            <a:r>
              <a:rPr lang="ar-LB" sz="2200" dirty="0" smtClean="0">
                <a:solidFill>
                  <a:schemeClr val="tx1"/>
                </a:solidFill>
              </a:rPr>
              <a:t>وھي </a:t>
            </a:r>
            <a:r>
              <a:rPr lang="ar-LB" sz="2200" dirty="0">
                <a:solidFill>
                  <a:schemeClr val="tx1"/>
                </a:solidFill>
              </a:rPr>
              <a:t>خدمة المجتمع و الوطن </a:t>
            </a:r>
            <a:r>
              <a:rPr lang="ar-LB" sz="2200" dirty="0" smtClean="0">
                <a:solidFill>
                  <a:schemeClr val="tx1"/>
                </a:solidFill>
              </a:rPr>
              <a:t>الذي تربوا فیه, </a:t>
            </a:r>
            <a:r>
              <a:rPr lang="ar-LB" sz="2200" dirty="0">
                <a:solidFill>
                  <a:schemeClr val="tx1"/>
                </a:solidFill>
              </a:rPr>
              <a:t>تلك المسؤولیة التي لم یكتسبھا الولد لا من </a:t>
            </a:r>
            <a:r>
              <a:rPr lang="ar-LB" sz="2200" dirty="0" smtClean="0">
                <a:solidFill>
                  <a:schemeClr val="tx1"/>
                </a:solidFill>
              </a:rPr>
              <a:t>أھله </a:t>
            </a:r>
            <a:r>
              <a:rPr lang="ar-LB" sz="2200" dirty="0">
                <a:solidFill>
                  <a:schemeClr val="tx1"/>
                </a:solidFill>
              </a:rPr>
              <a:t>و لا </a:t>
            </a:r>
            <a:r>
              <a:rPr lang="ar-LB" sz="2200" dirty="0" smtClean="0">
                <a:solidFill>
                  <a:schemeClr val="tx1"/>
                </a:solidFill>
              </a:rPr>
              <a:t>من معلمیه. </a:t>
            </a:r>
            <a:r>
              <a:rPr lang="ar-LB" sz="2200" dirty="0">
                <a:solidFill>
                  <a:schemeClr val="tx1"/>
                </a:solidFill>
              </a:rPr>
              <a:t>ینتج عن ذلك فرد لا </a:t>
            </a:r>
            <a:r>
              <a:rPr lang="ar-LB" sz="2200" dirty="0" smtClean="0">
                <a:solidFill>
                  <a:schemeClr val="tx1"/>
                </a:solidFill>
              </a:rPr>
              <a:t>یھمه </a:t>
            </a:r>
            <a:r>
              <a:rPr lang="ar-LB" sz="2200" dirty="0">
                <a:solidFill>
                  <a:schemeClr val="tx1"/>
                </a:solidFill>
              </a:rPr>
              <a:t>سوى </a:t>
            </a:r>
            <a:r>
              <a:rPr lang="ar-LB" sz="2200" dirty="0" smtClean="0">
                <a:solidFill>
                  <a:schemeClr val="tx1"/>
                </a:solidFill>
              </a:rPr>
              <a:t>نفسه عائلته </a:t>
            </a:r>
            <a:r>
              <a:rPr lang="ar-LB" sz="2200" dirty="0">
                <a:solidFill>
                  <a:schemeClr val="tx1"/>
                </a:solidFill>
              </a:rPr>
              <a:t>و </a:t>
            </a:r>
            <a:r>
              <a:rPr lang="ar-LB" sz="2200" dirty="0" smtClean="0">
                <a:solidFill>
                  <a:schemeClr val="tx1"/>
                </a:solidFill>
              </a:rPr>
              <a:t>راحته المادیة و </a:t>
            </a:r>
            <a:r>
              <a:rPr lang="ar-LB" sz="2200" dirty="0">
                <a:solidFill>
                  <a:schemeClr val="tx1"/>
                </a:solidFill>
              </a:rPr>
              <a:t>لو كانت على حساب الوطن...</a:t>
            </a:r>
            <a:endParaRPr lang="en-US" sz="2200" dirty="0">
              <a:solidFill>
                <a:schemeClr val="tx1"/>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67</a:t>
            </a:fld>
            <a:endParaRPr lang="en-US">
              <a:solidFill>
                <a:prstClr val="black">
                  <a:lumMod val="65000"/>
                  <a:lumOff val="35000"/>
                </a:prstClr>
              </a:solidFill>
            </a:endParaRPr>
          </a:p>
        </p:txBody>
      </p:sp>
      <p:pic>
        <p:nvPicPr>
          <p:cNvPr id="16" name="social-obstacles-_-sound-2.mp3">
            <a:hlinkClick r:id="" action="ppaction://media"/>
          </p:cNvPr>
          <p:cNvPicPr>
            <a:picLocks noChangeAspect="1"/>
          </p:cNvPicPr>
          <p:nvPr>
            <a:videoFile r:link="rId1"/>
            <p:extLst>
              <p:ext uri="{DAA4B4D4-6D71-4841-9C94-3DE7FCFB9230}">
                <p14:media xmlns:p14="http://schemas.microsoft.com/office/powerpoint/2010/main" xmlns="" r:embed="rId4">
                  <p14:trim end="5417.625"/>
                </p14:media>
              </p:ext>
            </p:extLst>
          </p:nvPr>
        </p:nvPicPr>
        <p:blipFill>
          <a:blip r:embed="rId5" cstate="print"/>
          <a:stretch>
            <a:fillRect/>
          </a:stretch>
        </p:blipFill>
        <p:spPr>
          <a:xfrm>
            <a:off x="608012" y="381000"/>
            <a:ext cx="609600" cy="609600"/>
          </a:xfrm>
          <a:prstGeom prst="rect">
            <a:avLst/>
          </a:prstGeom>
        </p:spPr>
      </p:pic>
    </p:spTree>
    <p:extLst>
      <p:ext uri="{BB962C8B-B14F-4D97-AF65-F5344CB8AC3E}">
        <p14:creationId xmlns:p14="http://schemas.microsoft.com/office/powerpoint/2010/main" xmlns="" val="113120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6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16"/>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79412" y="1371600"/>
            <a:ext cx="11352214" cy="2286000"/>
          </a:xfrm>
        </p:spPr>
        <p:txBody>
          <a:bodyPr>
            <a:normAutofit/>
          </a:bodyPr>
          <a:lstStyle/>
          <a:p>
            <a:pPr marL="0" indent="0" algn="just" rtl="1">
              <a:buNone/>
            </a:pPr>
            <a:r>
              <a:rPr lang="ar-LB" sz="2200" dirty="0">
                <a:solidFill>
                  <a:schemeClr val="tx1"/>
                </a:solidFill>
              </a:rPr>
              <a:t>في ھذه الحالة سیأتینا بالتأكید لیس من یبتغون تحقیق مصالحنا, </a:t>
            </a:r>
            <a:r>
              <a:rPr lang="ar-LB" sz="2200" dirty="0" smtClean="0">
                <a:solidFill>
                  <a:schemeClr val="tx1"/>
                </a:solidFill>
              </a:rPr>
              <a:t>بل من </a:t>
            </a:r>
            <a:r>
              <a:rPr lang="ar-LB" sz="2200" dirty="0">
                <a:solidFill>
                  <a:schemeClr val="tx1"/>
                </a:solidFill>
              </a:rPr>
              <a:t>لا نھمھم بقدر ذرة, من یفكروا مثلنا أي بأنفسھم فقط, و قد </a:t>
            </a:r>
            <a:r>
              <a:rPr lang="ar-LB" sz="2200" dirty="0" smtClean="0">
                <a:solidFill>
                  <a:schemeClr val="tx1"/>
                </a:solidFill>
              </a:rPr>
              <a:t>صدق من </a:t>
            </a:r>
            <a:r>
              <a:rPr lang="ar-LB" sz="2200" dirty="0">
                <a:solidFill>
                  <a:schemeClr val="tx1"/>
                </a:solidFill>
              </a:rPr>
              <a:t>قال:" كما تكونوا یولى </a:t>
            </a:r>
            <a:r>
              <a:rPr lang="ar-LB" sz="2200" dirty="0" smtClean="0">
                <a:solidFill>
                  <a:schemeClr val="tx1"/>
                </a:solidFill>
              </a:rPr>
              <a:t>علیكم ".</a:t>
            </a:r>
            <a:endParaRPr lang="ar-LB" sz="2200" dirty="0">
              <a:solidFill>
                <a:schemeClr val="tx1"/>
              </a:solidFill>
            </a:endParaRPr>
          </a:p>
          <a:p>
            <a:pPr marL="0" indent="0" algn="just" rtl="1">
              <a:buNone/>
            </a:pPr>
            <a:r>
              <a:rPr lang="ar-LB" sz="2200" dirty="0">
                <a:solidFill>
                  <a:schemeClr val="tx1"/>
                </a:solidFill>
              </a:rPr>
              <a:t>صحیح أن النقص كبیر, </a:t>
            </a:r>
            <a:r>
              <a:rPr lang="ar-LB" sz="2200" dirty="0" smtClean="0">
                <a:solidFill>
                  <a:schemeClr val="tx1"/>
                </a:solidFill>
              </a:rPr>
              <a:t>وأنه </a:t>
            </a:r>
            <a:r>
              <a:rPr lang="ar-LB" sz="2200" dirty="0">
                <a:solidFill>
                  <a:schemeClr val="tx1"/>
                </a:solidFill>
              </a:rPr>
              <a:t>یستغرق الكثیر من الوقت لسده, </a:t>
            </a:r>
            <a:r>
              <a:rPr lang="ar-LB" sz="2200" dirty="0" smtClean="0">
                <a:solidFill>
                  <a:schemeClr val="tx1"/>
                </a:solidFill>
              </a:rPr>
              <a:t>ولكنه لیس </a:t>
            </a:r>
            <a:r>
              <a:rPr lang="ar-LB" sz="2200" dirty="0">
                <a:solidFill>
                  <a:schemeClr val="tx1"/>
                </a:solidFill>
              </a:rPr>
              <a:t>مستحیل حتى نتخلى عن الوطن, بل لیس علینا غیر أن </a:t>
            </a:r>
            <a:r>
              <a:rPr lang="ar-LB" sz="2200" dirty="0" smtClean="0">
                <a:solidFill>
                  <a:schemeClr val="tx1"/>
                </a:solidFill>
              </a:rPr>
              <a:t>نطبق "كلنا </a:t>
            </a:r>
            <a:r>
              <a:rPr lang="ar-LB" sz="2200" dirty="0">
                <a:solidFill>
                  <a:schemeClr val="tx1"/>
                </a:solidFill>
              </a:rPr>
              <a:t>للوطن" في حیاتنا؛ ذلك یعني أن كل فرد من أفراد الوطن, </a:t>
            </a:r>
            <a:r>
              <a:rPr lang="ar-LB" sz="2200" dirty="0" smtClean="0">
                <a:solidFill>
                  <a:schemeClr val="tx1"/>
                </a:solidFill>
              </a:rPr>
              <a:t>من رئیس </a:t>
            </a:r>
            <a:r>
              <a:rPr lang="ar-LB" sz="2200" dirty="0">
                <a:solidFill>
                  <a:schemeClr val="tx1"/>
                </a:solidFill>
              </a:rPr>
              <a:t>الجمھوریة حتى </a:t>
            </a:r>
            <a:r>
              <a:rPr lang="ar-LB" sz="2200" dirty="0" smtClean="0">
                <a:solidFill>
                  <a:schemeClr val="tx1"/>
                </a:solidFill>
              </a:rPr>
              <a:t>ناطور</a:t>
            </a:r>
            <a:r>
              <a:rPr lang="en-US" sz="2200" dirty="0">
                <a:solidFill>
                  <a:schemeClr val="tx1"/>
                </a:solidFill>
              </a:rPr>
              <a:t> </a:t>
            </a:r>
            <a:r>
              <a:rPr lang="ar-LB" sz="2200" dirty="0" smtClean="0">
                <a:solidFill>
                  <a:schemeClr val="tx1"/>
                </a:solidFill>
              </a:rPr>
              <a:t>البنایة</a:t>
            </a:r>
            <a:r>
              <a:rPr lang="ar-LB" sz="2200" dirty="0">
                <a:solidFill>
                  <a:schemeClr val="tx1"/>
                </a:solidFill>
              </a:rPr>
              <a:t>, </a:t>
            </a:r>
            <a:r>
              <a:rPr lang="ar-LB" sz="2200" dirty="0" smtClean="0">
                <a:solidFill>
                  <a:schemeClr val="tx1"/>
                </a:solidFill>
              </a:rPr>
              <a:t>له </a:t>
            </a:r>
            <a:r>
              <a:rPr lang="ar-LB" sz="2200" dirty="0">
                <a:solidFill>
                  <a:schemeClr val="tx1"/>
                </a:solidFill>
              </a:rPr>
              <a:t>دور تجاه الوطن </a:t>
            </a:r>
            <a:r>
              <a:rPr lang="ar-LB" sz="2200" dirty="0" smtClean="0">
                <a:solidFill>
                  <a:schemeClr val="tx1"/>
                </a:solidFill>
              </a:rPr>
              <a:t>وھو سد جزء </a:t>
            </a:r>
            <a:r>
              <a:rPr lang="ar-LB" sz="2200" dirty="0">
                <a:solidFill>
                  <a:schemeClr val="tx1"/>
                </a:solidFill>
              </a:rPr>
              <a:t>صغیر من النقص الكبیر </a:t>
            </a:r>
            <a:r>
              <a:rPr lang="ar-LB" sz="2200" dirty="0" smtClean="0">
                <a:solidFill>
                  <a:schemeClr val="tx1"/>
                </a:solidFill>
              </a:rPr>
              <a:t>وذلك </a:t>
            </a:r>
            <a:r>
              <a:rPr lang="ar-LB" sz="2200" dirty="0">
                <a:solidFill>
                  <a:schemeClr val="tx1"/>
                </a:solidFill>
              </a:rPr>
              <a:t>من خلال القیام </a:t>
            </a:r>
            <a:r>
              <a:rPr lang="ar-LB" sz="2200" dirty="0" smtClean="0">
                <a:solidFill>
                  <a:schemeClr val="tx1"/>
                </a:solidFill>
              </a:rPr>
              <a:t>بالوظیفة باستقامة</a:t>
            </a:r>
            <a:r>
              <a:rPr lang="ar-LB" sz="2200" dirty="0">
                <a:solidFill>
                  <a:schemeClr val="tx1"/>
                </a:solidFill>
              </a:rPr>
              <a:t>, </a:t>
            </a:r>
            <a:r>
              <a:rPr lang="ar-LB" sz="2200" dirty="0" smtClean="0">
                <a:solidFill>
                  <a:schemeClr val="tx1"/>
                </a:solidFill>
              </a:rPr>
              <a:t>وبما </a:t>
            </a:r>
            <a:r>
              <a:rPr lang="ar-LB" sz="2200" dirty="0">
                <a:solidFill>
                  <a:schemeClr val="tx1"/>
                </a:solidFill>
              </a:rPr>
              <a:t>یتناسب مع الضمیر الانساني من أجل الوطن الكبیر </a:t>
            </a:r>
            <a:r>
              <a:rPr lang="ar-LB" sz="2200" dirty="0" smtClean="0">
                <a:solidFill>
                  <a:schemeClr val="tx1"/>
                </a:solidFill>
              </a:rPr>
              <a:t>ولیس </a:t>
            </a:r>
            <a:r>
              <a:rPr lang="ar-LB" sz="2200" dirty="0">
                <a:solidFill>
                  <a:schemeClr val="tx1"/>
                </a:solidFill>
              </a:rPr>
              <a:t>من أجل العائلة </a:t>
            </a:r>
            <a:r>
              <a:rPr lang="ar-LB" sz="2200" dirty="0" smtClean="0">
                <a:solidFill>
                  <a:schemeClr val="tx1"/>
                </a:solidFill>
              </a:rPr>
              <a:t>الصغیرة (</a:t>
            </a:r>
            <a:r>
              <a:rPr lang="ar-LB" sz="2200" dirty="0">
                <a:solidFill>
                  <a:schemeClr val="tx1"/>
                </a:solidFill>
              </a:rPr>
              <a:t>فقط).</a:t>
            </a:r>
            <a:endParaRPr lang="en-US" sz="2200" dirty="0">
              <a:solidFill>
                <a:schemeClr val="tx1"/>
              </a:solidFill>
            </a:endParaRPr>
          </a:p>
        </p:txBody>
      </p:sp>
      <p:sp>
        <p:nvSpPr>
          <p:cNvPr id="4" name="Inhaltsplatzhalter 2"/>
          <p:cNvSpPr txBox="1">
            <a:spLocks/>
          </p:cNvSpPr>
          <p:nvPr/>
        </p:nvSpPr>
        <p:spPr>
          <a:xfrm>
            <a:off x="379412" y="3810000"/>
            <a:ext cx="11353800" cy="25146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just" rtl="1">
              <a:buClr>
                <a:srgbClr val="9C5252"/>
              </a:buClr>
              <a:buFont typeface="Wingdings"/>
              <a:buNone/>
            </a:pPr>
            <a:r>
              <a:rPr lang="ar-LB" sz="2200" dirty="0" smtClean="0">
                <a:solidFill>
                  <a:prstClr val="black"/>
                </a:solidFill>
              </a:rPr>
              <a:t>عندھا نتخطى قیود الفساد و الطائفیة وسننھض تدریجیا بعد نومنا الطویل, الشرط الوحید ھو فقط أن نؤمن بأنفسنا, أن نؤمن بأن لبنان سیرجع ولو بعد طول المھلة. ألمانیا على سبیل المثال دمرت بالكامل خلال الحرب العالمیة الثانیة, كان حالھا بعد انتھاء الحرب أسوء بكثیر من حالنا الیوم, لكنھا الیوم على ما نراھا من تقدم وتطور في الكثیر من النواحي, وذلك بفضل الھمة العالیة التي للأسف الشدید یفتقدھا شبابنا الذین غالبا ما ھم منغرقین بالشھوات و حالات الحب و الغرام التي لا تأثیر ایجابي لھا بدلا من الانشغال بالقضایا المھمة الواقعیة. ما الذي یمنعنا من أن نعمر وطناً مزدھراً كألمانیا؟ ھل ھم بشر ونحن بشر آخرون؟ الى متى سنظل نفكر أن ما فعله الغرب یستحیل علینا فعله؟ من المؤسف أننا نطلب العون من دول خارجیة لحل مشاكلنا بالرغم من معرفتنا من أن أحیانا ھذه الدول ھي سببا مباشرا أو غیر مباشرا للكثیر من مشاكلنا.</a:t>
            </a:r>
            <a:endParaRPr lang="en-US" sz="2200" dirty="0">
              <a:solidFill>
                <a:prstClr val="black"/>
              </a:solidFill>
            </a:endParaRPr>
          </a:p>
        </p:txBody>
      </p:sp>
      <p:sp>
        <p:nvSpPr>
          <p:cNvPr id="6" name="Title 1"/>
          <p:cNvSpPr txBox="1">
            <a:spLocks/>
          </p:cNvSpPr>
          <p:nvPr/>
        </p:nvSpPr>
        <p:spPr>
          <a:xfrm>
            <a:off x="912812" y="76200"/>
            <a:ext cx="10868369" cy="9906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r" rtl="1"/>
            <a:r>
              <a:rPr lang="ar-LB" sz="3600" b="1" dirty="0" smtClean="0">
                <a:solidFill>
                  <a:srgbClr val="2F5897">
                    <a:lumMod val="60000"/>
                    <a:lumOff val="40000"/>
                  </a:srgbClr>
                </a:solidFill>
              </a:rPr>
              <a:t>العقبات الإجتماعية</a:t>
            </a:r>
            <a:endParaRPr lang="fr-FR" sz="3600" b="1" dirty="0">
              <a:solidFill>
                <a:srgbClr val="2F5897">
                  <a:lumMod val="60000"/>
                  <a:lumOff val="40000"/>
                </a:srgbClr>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68</a:t>
            </a:fld>
            <a:endParaRPr lang="en-US">
              <a:solidFill>
                <a:prstClr val="black">
                  <a:lumMod val="65000"/>
                  <a:lumOff val="35000"/>
                </a:prstClr>
              </a:solidFill>
            </a:endParaRPr>
          </a:p>
        </p:txBody>
      </p:sp>
      <p:pic>
        <p:nvPicPr>
          <p:cNvPr id="7" name="social-obstacles-_-sound-3.mp3">
            <a:hlinkClick r:id="" action="ppaction://media"/>
          </p:cNvPr>
          <p:cNvPicPr>
            <a:picLocks noChangeAspect="1"/>
          </p:cNvPicPr>
          <p:nvPr>
            <a:videoFile r:link="rId1"/>
            <p:extLst>
              <p:ext uri="{DAA4B4D4-6D71-4841-9C94-3DE7FCFB9230}">
                <p14:media xmlns:p14="http://schemas.microsoft.com/office/powerpoint/2010/main" xmlns="" r:embed="rId5">
                  <p14:trim end="12825.625"/>
                </p14:media>
              </p:ext>
            </p:extLst>
          </p:nvPr>
        </p:nvPicPr>
        <p:blipFill>
          <a:blip r:embed="rId6" cstate="print"/>
          <a:stretch>
            <a:fillRect/>
          </a:stretch>
        </p:blipFill>
        <p:spPr>
          <a:xfrm>
            <a:off x="461473" y="304800"/>
            <a:ext cx="609600" cy="609600"/>
          </a:xfrm>
          <a:prstGeom prst="rect">
            <a:avLst/>
          </a:prstGeom>
        </p:spPr>
      </p:pic>
      <p:pic>
        <p:nvPicPr>
          <p:cNvPr id="8" name="social-obstacles-_-sound-4.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1522412" y="325582"/>
            <a:ext cx="609600" cy="609600"/>
          </a:xfrm>
          <a:prstGeom prst="rect">
            <a:avLst/>
          </a:prstGeom>
        </p:spPr>
      </p:pic>
    </p:spTree>
    <p:extLst>
      <p:ext uri="{BB962C8B-B14F-4D97-AF65-F5344CB8AC3E}">
        <p14:creationId xmlns:p14="http://schemas.microsoft.com/office/powerpoint/2010/main" xmlns="" val="342575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00" fill="hold"/>
                                        <p:tgtEl>
                                          <p:spTgt spid="7"/>
                                        </p:tgtEl>
                                      </p:cBhvr>
                                    </p:cmd>
                                  </p:childTnLst>
                                </p:cTn>
                              </p:par>
                            </p:childTnLst>
                          </p:cTn>
                        </p:par>
                        <p:par>
                          <p:cTn id="7" fill="hold">
                            <p:stCondLst>
                              <p:cond delay="159800"/>
                            </p:stCondLst>
                            <p:childTnLst>
                              <p:par>
                                <p:cTn id="8" presetID="1" presetClass="mediacall" presetSubtype="0" fill="hold" nodeType="afterEffect">
                                  <p:stCondLst>
                                    <p:cond delay="0"/>
                                  </p:stCondLst>
                                  <p:childTnLst>
                                    <p:cmd type="call" cmd="playFrom(0.0)">
                                      <p:cBhvr>
                                        <p:cTn id="9" dur="410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endCondLst>
                    <p:cond evt="onStopAudio" delay="0">
                      <p:tgtEl>
                        <p:sldTgt/>
                      </p:tgtEl>
                    </p:cond>
                  </p:endCondLst>
                </p:cTn>
                <p:tgtEl>
                  <p:spTgt spid="7"/>
                </p:tgtEl>
              </p:cMediaNode>
            </p:vide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09441" y="1524000"/>
            <a:ext cx="10969943" cy="1904999"/>
          </a:xfrm>
        </p:spPr>
        <p:txBody>
          <a:bodyPr>
            <a:normAutofit/>
          </a:bodyPr>
          <a:lstStyle/>
          <a:p>
            <a:pPr marL="0" indent="0" algn="just" rtl="1">
              <a:buNone/>
            </a:pPr>
            <a:r>
              <a:rPr lang="ar-LB" sz="2200" dirty="0">
                <a:solidFill>
                  <a:schemeClr val="tx1"/>
                </a:solidFill>
              </a:rPr>
              <a:t>على أیدینا قیود وضعناھا بأنفسنا تمنعنا من تحقیق الاصلاح, </a:t>
            </a:r>
            <a:r>
              <a:rPr lang="ar-LB" sz="2200" dirty="0" smtClean="0">
                <a:solidFill>
                  <a:schemeClr val="tx1"/>
                </a:solidFill>
              </a:rPr>
              <a:t>تتمثل بعدم </a:t>
            </a:r>
            <a:r>
              <a:rPr lang="ar-LB" sz="2200" dirty="0">
                <a:solidFill>
                  <a:schemeClr val="tx1"/>
                </a:solidFill>
              </a:rPr>
              <a:t>الثقة بالنفس, </a:t>
            </a:r>
            <a:r>
              <a:rPr lang="ar-LB" sz="2200" dirty="0" smtClean="0">
                <a:solidFill>
                  <a:schemeClr val="tx1"/>
                </a:solidFill>
              </a:rPr>
              <a:t>وقول </a:t>
            </a:r>
            <a:r>
              <a:rPr lang="ar-LB" sz="2200" dirty="0">
                <a:solidFill>
                  <a:schemeClr val="tx1"/>
                </a:solidFill>
              </a:rPr>
              <a:t>"اید وحدة ما بتزقف" مما یدفعنا الى </a:t>
            </a:r>
            <a:r>
              <a:rPr lang="ar-LB" sz="2200" dirty="0" smtClean="0">
                <a:solidFill>
                  <a:schemeClr val="tx1"/>
                </a:solidFill>
              </a:rPr>
              <a:t>الكف عن </a:t>
            </a:r>
            <a:r>
              <a:rPr lang="ar-LB" sz="2200" dirty="0">
                <a:solidFill>
                  <a:schemeClr val="tx1"/>
                </a:solidFill>
              </a:rPr>
              <a:t>عمل أي شيء بسبب التوقع </a:t>
            </a:r>
            <a:r>
              <a:rPr lang="ar-LB" sz="2200" dirty="0" smtClean="0">
                <a:solidFill>
                  <a:schemeClr val="tx1"/>
                </a:solidFill>
              </a:rPr>
              <a:t>أنه </a:t>
            </a:r>
            <a:r>
              <a:rPr lang="ar-LB" sz="2200" dirty="0">
                <a:solidFill>
                  <a:schemeClr val="tx1"/>
                </a:solidFill>
              </a:rPr>
              <a:t>لا ینفع اذا قمنا </a:t>
            </a:r>
            <a:r>
              <a:rPr lang="ar-LB" sz="2200" dirty="0" smtClean="0">
                <a:solidFill>
                  <a:schemeClr val="tx1"/>
                </a:solidFill>
              </a:rPr>
              <a:t>به </a:t>
            </a:r>
            <a:r>
              <a:rPr lang="ar-LB" sz="2200" dirty="0">
                <a:solidFill>
                  <a:schemeClr val="tx1"/>
                </a:solidFill>
              </a:rPr>
              <a:t>لوحدنا. </a:t>
            </a:r>
            <a:r>
              <a:rPr lang="ar-LB" sz="2200" dirty="0" smtClean="0">
                <a:solidFill>
                  <a:schemeClr val="tx1"/>
                </a:solidFill>
              </a:rPr>
              <a:t>من المفروض </a:t>
            </a:r>
            <a:r>
              <a:rPr lang="ar-LB" sz="2200" dirty="0">
                <a:solidFill>
                  <a:schemeClr val="tx1"/>
                </a:solidFill>
              </a:rPr>
              <a:t>أن یسعى </a:t>
            </a:r>
            <a:r>
              <a:rPr lang="ar-LB" sz="2200" dirty="0" smtClean="0">
                <a:solidFill>
                  <a:schemeClr val="tx1"/>
                </a:solidFill>
              </a:rPr>
              <a:t>ویكافح </a:t>
            </a:r>
            <a:r>
              <a:rPr lang="ar-LB" sz="2200" dirty="0">
                <a:solidFill>
                  <a:schemeClr val="tx1"/>
                </a:solidFill>
              </a:rPr>
              <a:t>المواطن من أجل تطویر بلده و لو </a:t>
            </a:r>
            <a:r>
              <a:rPr lang="ar-LB" sz="2200" dirty="0" smtClean="0">
                <a:solidFill>
                  <a:schemeClr val="tx1"/>
                </a:solidFill>
              </a:rPr>
              <a:t>لم یتوصل </a:t>
            </a:r>
            <a:r>
              <a:rPr lang="ar-LB" sz="2200" dirty="0">
                <a:solidFill>
                  <a:schemeClr val="tx1"/>
                </a:solidFill>
              </a:rPr>
              <a:t>الى نتیجة ملموسة في </a:t>
            </a:r>
            <a:r>
              <a:rPr lang="ar-LB" sz="2200" dirty="0" smtClean="0">
                <a:solidFill>
                  <a:schemeClr val="tx1"/>
                </a:solidFill>
              </a:rPr>
              <a:t>حیاته </a:t>
            </a:r>
            <a:r>
              <a:rPr lang="ar-LB" sz="2200" dirty="0">
                <a:solidFill>
                  <a:schemeClr val="tx1"/>
                </a:solidFill>
              </a:rPr>
              <a:t>ھو, و ذلك أفضل بكثیر من </a:t>
            </a:r>
            <a:r>
              <a:rPr lang="ar-LB" sz="2200" dirty="0" smtClean="0">
                <a:solidFill>
                  <a:schemeClr val="tx1"/>
                </a:solidFill>
              </a:rPr>
              <a:t>الذي یترك وطنه </a:t>
            </a:r>
            <a:r>
              <a:rPr lang="ar-LB" sz="2200" dirty="0">
                <a:solidFill>
                  <a:schemeClr val="tx1"/>
                </a:solidFill>
              </a:rPr>
              <a:t>و یصبح دكتور أو مھندس في الخارج و </a:t>
            </a:r>
            <a:r>
              <a:rPr lang="ar-LB" sz="2200" dirty="0" smtClean="0">
                <a:solidFill>
                  <a:schemeClr val="tx1"/>
                </a:solidFill>
              </a:rPr>
              <a:t>یؤمن ثروة... فالأول </a:t>
            </a:r>
            <a:r>
              <a:rPr lang="ar-LB" sz="2200" dirty="0">
                <a:solidFill>
                  <a:schemeClr val="tx1"/>
                </a:solidFill>
              </a:rPr>
              <a:t>رأى </a:t>
            </a:r>
            <a:r>
              <a:rPr lang="ar-LB" sz="2200" dirty="0" smtClean="0">
                <a:solidFill>
                  <a:schemeClr val="tx1"/>
                </a:solidFill>
              </a:rPr>
              <a:t>بیته </a:t>
            </a:r>
            <a:r>
              <a:rPr lang="ar-LB" sz="2200" dirty="0">
                <a:solidFill>
                  <a:schemeClr val="tx1"/>
                </a:solidFill>
              </a:rPr>
              <a:t>مدمرا فسعى الى اعادة </a:t>
            </a:r>
            <a:r>
              <a:rPr lang="ar-LB" sz="2200" dirty="0" smtClean="0">
                <a:solidFill>
                  <a:schemeClr val="tx1"/>
                </a:solidFill>
              </a:rPr>
              <a:t>بنائه, </a:t>
            </a:r>
            <a:r>
              <a:rPr lang="ar-LB" sz="2200" dirty="0">
                <a:solidFill>
                  <a:schemeClr val="tx1"/>
                </a:solidFill>
              </a:rPr>
              <a:t>أما الثاني </a:t>
            </a:r>
            <a:r>
              <a:rPr lang="ar-LB" sz="2200" dirty="0" smtClean="0">
                <a:solidFill>
                  <a:schemeClr val="tx1"/>
                </a:solidFill>
              </a:rPr>
              <a:t>فرأى بیته </a:t>
            </a:r>
            <a:r>
              <a:rPr lang="ar-LB" sz="2200" dirty="0">
                <a:solidFill>
                  <a:schemeClr val="tx1"/>
                </a:solidFill>
              </a:rPr>
              <a:t>مدمرا, فذھب الى من ساھم في تدمیره لیطلب اللجوء عنده...</a:t>
            </a:r>
            <a:endParaRPr lang="en-US" sz="2200" dirty="0">
              <a:solidFill>
                <a:schemeClr val="tx1"/>
              </a:solidFill>
            </a:endParaRPr>
          </a:p>
        </p:txBody>
      </p:sp>
      <p:sp>
        <p:nvSpPr>
          <p:cNvPr id="4" name="Inhaltsplatzhalter 2"/>
          <p:cNvSpPr txBox="1">
            <a:spLocks/>
          </p:cNvSpPr>
          <p:nvPr/>
        </p:nvSpPr>
        <p:spPr>
          <a:xfrm>
            <a:off x="623228" y="3810000"/>
            <a:ext cx="10969943" cy="1414264"/>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just" rtl="1">
              <a:buClr>
                <a:srgbClr val="9C5252"/>
              </a:buClr>
              <a:buFont typeface="Wingdings"/>
              <a:buNone/>
            </a:pPr>
            <a:r>
              <a:rPr lang="ar-LB" sz="2400" dirty="0" smtClean="0">
                <a:solidFill>
                  <a:prstClr val="black"/>
                </a:solidFill>
              </a:rPr>
              <a:t>في الخلاصة؛ ان لم یكن حتى الآن الاصلاح متحققا في لبنان فذلك لأن اللبنانیین لم یستحقوه بعد, وما نراه من مصائب ما ھي الا نتیجة كسلنا و سكوتنا, فالذي لا یحني رقبته لا أحد یدوس علیھا.</a:t>
            </a:r>
          </a:p>
          <a:p>
            <a:pPr marL="0" indent="0" algn="just" rtl="1">
              <a:buClr>
                <a:srgbClr val="9C5252"/>
              </a:buClr>
              <a:buFont typeface="Wingdings"/>
              <a:buNone/>
            </a:pPr>
            <a:r>
              <a:rPr lang="ar-LB" sz="2400" dirty="0" smtClean="0">
                <a:solidFill>
                  <a:prstClr val="black"/>
                </a:solidFill>
              </a:rPr>
              <a:t>متى یحقق اللبناني الاصلاح لنفسه و یقول "كلنا للوطن" بكل صدق وفخر و بدون خجل؟</a:t>
            </a:r>
            <a:endParaRPr lang="en-US" sz="2400" dirty="0">
              <a:solidFill>
                <a:prstClr val="black"/>
              </a:solidFill>
            </a:endParaRPr>
          </a:p>
        </p:txBody>
      </p:sp>
      <p:sp>
        <p:nvSpPr>
          <p:cNvPr id="6" name="Title 1"/>
          <p:cNvSpPr>
            <a:spLocks noGrp="1"/>
          </p:cNvSpPr>
          <p:nvPr>
            <p:ph type="title"/>
          </p:nvPr>
        </p:nvSpPr>
        <p:spPr>
          <a:xfrm>
            <a:off x="760412" y="228600"/>
            <a:ext cx="10868369" cy="990600"/>
          </a:xfrm>
        </p:spPr>
        <p:txBody>
          <a:bodyPr/>
          <a:lstStyle/>
          <a:p>
            <a:pPr algn="r" rtl="1"/>
            <a:r>
              <a:rPr lang="ar-LB" sz="3600" b="1" dirty="0" smtClean="0">
                <a:solidFill>
                  <a:schemeClr val="tx2">
                    <a:lumMod val="60000"/>
                    <a:lumOff val="40000"/>
                  </a:schemeClr>
                </a:solidFill>
              </a:rPr>
              <a:t>العقبات الإجتماعية</a:t>
            </a:r>
            <a:endParaRPr lang="fr-FR" sz="3600" b="1" dirty="0">
              <a:solidFill>
                <a:schemeClr val="tx2">
                  <a:lumMod val="60000"/>
                  <a:lumOff val="40000"/>
                </a:schemeClr>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69</a:t>
            </a:fld>
            <a:endParaRPr lang="en-US">
              <a:solidFill>
                <a:prstClr val="black">
                  <a:lumMod val="65000"/>
                  <a:lumOff val="35000"/>
                </a:prstClr>
              </a:solidFill>
            </a:endParaRPr>
          </a:p>
        </p:txBody>
      </p:sp>
      <p:pic>
        <p:nvPicPr>
          <p:cNvPr id="7" name="social-obstacles-_-sound-5.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635495" y="381000"/>
            <a:ext cx="609600" cy="609600"/>
          </a:xfrm>
          <a:prstGeom prst="rect">
            <a:avLst/>
          </a:prstGeom>
        </p:spPr>
      </p:pic>
      <p:pic>
        <p:nvPicPr>
          <p:cNvPr id="8" name="social-obstacles-_-sound-6.mp3">
            <a:hlinkClick r:id="" action="ppaction://media"/>
          </p:cNvPr>
          <p:cNvPicPr>
            <a:picLocks noChangeAspect="1"/>
          </p:cNvPicPr>
          <p:nvPr>
            <a:videoFile r:link="rId2"/>
            <p:extLst>
              <p:ext uri="{DAA4B4D4-6D71-4841-9C94-3DE7FCFB9230}">
                <p14:media xmlns:p14="http://schemas.microsoft.com/office/powerpoint/2010/main" xmlns="" r:embed="rId7">
                  <p14:trim st="900"/>
                </p14:media>
              </p:ext>
            </p:extLst>
          </p:nvPr>
        </p:nvPicPr>
        <p:blipFill>
          <a:blip r:embed="rId6" cstate="print"/>
          <a:stretch>
            <a:fillRect/>
          </a:stretch>
        </p:blipFill>
        <p:spPr>
          <a:xfrm>
            <a:off x="1522412" y="381000"/>
            <a:ext cx="609600" cy="609600"/>
          </a:xfrm>
          <a:prstGeom prst="rect">
            <a:avLst/>
          </a:prstGeom>
        </p:spPr>
      </p:pic>
    </p:spTree>
    <p:extLst>
      <p:ext uri="{BB962C8B-B14F-4D97-AF65-F5344CB8AC3E}">
        <p14:creationId xmlns:p14="http://schemas.microsoft.com/office/powerpoint/2010/main" xmlns="" val="111033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249" fill="hold"/>
                                        <p:tgtEl>
                                          <p:spTgt spid="7"/>
                                        </p:tgtEl>
                                      </p:cBhvr>
                                    </p:cmd>
                                  </p:childTnLst>
                                </p:cTn>
                              </p:par>
                            </p:childTnLst>
                          </p:cTn>
                        </p:par>
                        <p:par>
                          <p:cTn id="7" fill="hold">
                            <p:stCondLst>
                              <p:cond delay="158249"/>
                            </p:stCondLst>
                            <p:childTnLst>
                              <p:par>
                                <p:cTn id="8" presetID="1" presetClass="mediacall" presetSubtype="0" fill="hold" nodeType="afterEffect">
                                  <p:stCondLst>
                                    <p:cond delay="0"/>
                                  </p:stCondLst>
                                  <p:childTnLst>
                                    <p:cmd type="call" cmd="playFrom(0.0)">
                                      <p:cBhvr>
                                        <p:cTn id="9" dur="858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video>
              <p:cMediaNode vol="80000" showWhenStopped="0">
                <p:cTn id="11" fill="hold" display="0">
                  <p:stCondLst>
                    <p:cond delay="indefinite"/>
                  </p:stCondLst>
                  <p:endCondLst>
                    <p:cond evt="onStopAudio" delay="0">
                      <p:tgtEl>
                        <p:sldTgt/>
                      </p:tgtEl>
                    </p:cond>
                  </p:end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23229" y="1844824"/>
            <a:ext cx="10969943" cy="898376"/>
          </a:xfrm>
        </p:spPr>
        <p:txBody>
          <a:bodyPr>
            <a:normAutofit/>
          </a:bodyPr>
          <a:lstStyle/>
          <a:p>
            <a:pPr lvl="0" algn="justLow" rtl="1"/>
            <a:r>
              <a:rPr lang="ar-LB" sz="2200" dirty="0"/>
              <a:t>البيان الايجابي هو أطروحة حول العالم كما هو. أما البيان المعياري فيوضح كيف يجب العالم أن يكون، اذا صاغ الاقتصاديون بيانات معيارية فانهم يتصرفون كسياسيين أكثر من كونهم علماء</a:t>
            </a:r>
            <a:endParaRPr lang="en-US" sz="2200" dirty="0"/>
          </a:p>
          <a:p>
            <a:pPr algn="r" rtl="1"/>
            <a:endParaRPr lang="en-US" sz="2200" dirty="0"/>
          </a:p>
        </p:txBody>
      </p:sp>
      <p:sp>
        <p:nvSpPr>
          <p:cNvPr id="4" name="Inhaltsplatzhalter 2"/>
          <p:cNvSpPr txBox="1">
            <a:spLocks/>
          </p:cNvSpPr>
          <p:nvPr/>
        </p:nvSpPr>
        <p:spPr>
          <a:xfrm>
            <a:off x="609443" y="2789237"/>
            <a:ext cx="10969943" cy="1477963"/>
          </a:xfrm>
          <a:prstGeom prst="rect">
            <a:avLst/>
          </a:prstGeom>
        </p:spPr>
        <p:txBody>
          <a:bodyPr vert="horz">
            <a:normAutofit fontScale="850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r>
              <a:rPr lang="ar-LB" sz="2200" dirty="0" smtClean="0"/>
              <a:t>في الكثير من الأحيان يقدم الاقتصاديون الاستشاريون في السياسة معلومات متناقضة، و ذلك إما </a:t>
            </a:r>
          </a:p>
          <a:p>
            <a:pPr lvl="1" algn="justLow" rtl="1"/>
            <a:r>
              <a:rPr lang="ar-LB" sz="2200" dirty="0" smtClean="0"/>
              <a:t>بسبب وجود إختلافات في الحكم العلمي </a:t>
            </a:r>
          </a:p>
          <a:p>
            <a:pPr lvl="1" algn="justLow" rtl="1"/>
            <a:r>
              <a:rPr lang="ar-LB" sz="2200" dirty="0" smtClean="0"/>
              <a:t>أو بسبب أحكام تقديرية متباعدة. </a:t>
            </a:r>
          </a:p>
          <a:p>
            <a:pPr marL="365760" lvl="1" indent="0" algn="justLow" rtl="1">
              <a:buNone/>
            </a:pPr>
            <a:r>
              <a:rPr lang="ar-LB" sz="2600" dirty="0" smtClean="0"/>
              <a:t>لذلك يحصل سياسيون على آراء متناقضة لدى الخبراء لأن بعض المشعوذين يمثلون حلول براءات الإختراع غير واقعية لمشاكل صعبة. خلاف ذلك، هناك نصائح عليها إجماع لدى الخبراء الإقتصاديون يتجاهلها السياسيون.</a:t>
            </a:r>
            <a:endParaRPr lang="en-US" sz="2600" dirty="0" smtClean="0"/>
          </a:p>
          <a:p>
            <a:pPr algn="r" rtl="1"/>
            <a:endParaRPr lang="en-US" sz="2200" dirty="0"/>
          </a:p>
        </p:txBody>
      </p:sp>
      <p:sp>
        <p:nvSpPr>
          <p:cNvPr id="5" name="Titel 1"/>
          <p:cNvSpPr>
            <a:spLocks noGrp="1"/>
          </p:cNvSpPr>
          <p:nvPr>
            <p:ph type="title"/>
          </p:nvPr>
        </p:nvSpPr>
        <p:spPr>
          <a:xfrm>
            <a:off x="609443" y="274638"/>
            <a:ext cx="10969943" cy="1143000"/>
          </a:xfrm>
        </p:spPr>
        <p:txBody>
          <a:bodyPr>
            <a:normAutofit/>
          </a:bodyPr>
          <a:lstStyle/>
          <a:p>
            <a:pPr algn="r" rtl="1"/>
            <a:r>
              <a:rPr lang="ar-LB" b="1" u="sng" dirty="0" smtClean="0"/>
              <a:t>الفصل الثالث </a:t>
            </a:r>
            <a:endParaRPr lang="en-US" dirty="0"/>
          </a:p>
        </p:txBody>
      </p:sp>
    </p:spTree>
    <p:extLst>
      <p:ext uri="{BB962C8B-B14F-4D97-AF65-F5344CB8AC3E}">
        <p14:creationId xmlns:p14="http://schemas.microsoft.com/office/powerpoint/2010/main" xmlns="" val="19267723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6168" y="2117835"/>
            <a:ext cx="4570808" cy="1600200"/>
          </a:xfrm>
        </p:spPr>
        <p:txBody>
          <a:bodyPr/>
          <a:lstStyle/>
          <a:p>
            <a:r>
              <a:rPr lang="ar-LB" sz="6000" b="1" dirty="0" smtClean="0">
                <a:solidFill>
                  <a:schemeClr val="tx1">
                    <a:lumMod val="65000"/>
                    <a:lumOff val="35000"/>
                  </a:schemeClr>
                </a:solidFill>
                <a:cs typeface="+mn-cs"/>
              </a:rPr>
              <a:t>جزاكم الله خيراً</a:t>
            </a:r>
            <a:endParaRPr lang="fr-FR" sz="6000" b="1" dirty="0">
              <a:solidFill>
                <a:schemeClr val="tx1">
                  <a:lumMod val="65000"/>
                  <a:lumOff val="35000"/>
                </a:schemeClr>
              </a:solidFill>
              <a:cs typeface="+mn-cs"/>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70</a:t>
            </a:fld>
            <a:endParaRPr lang="en-US">
              <a:solidFill>
                <a:prstClr val="black">
                  <a:lumMod val="65000"/>
                  <a:lumOff val="35000"/>
                </a:prstClr>
              </a:solidFill>
            </a:endParaRPr>
          </a:p>
        </p:txBody>
      </p:sp>
      <p:cxnSp>
        <p:nvCxnSpPr>
          <p:cNvPr id="5" name="Straight Connector 4"/>
          <p:cNvCxnSpPr/>
          <p:nvPr/>
        </p:nvCxnSpPr>
        <p:spPr>
          <a:xfrm>
            <a:off x="3626169" y="3718035"/>
            <a:ext cx="4570807"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268650" y="3956304"/>
            <a:ext cx="3285844" cy="768096"/>
            <a:chOff x="4451491" y="3438669"/>
            <a:chExt cx="3285844" cy="768096"/>
          </a:xfrm>
        </p:grpSpPr>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8" y="3438669"/>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9" y="3438669"/>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1" y="3438669"/>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7706438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1812" y="2514604"/>
            <a:ext cx="10820400" cy="1588127"/>
          </a:xfrm>
          <a:prstGeom prst="rect">
            <a:avLst/>
          </a:prstGeom>
        </p:spPr>
        <p:txBody>
          <a:bodyPr wrap="square">
            <a:spAutoFit/>
          </a:bodyPr>
          <a:lstStyle/>
          <a:p>
            <a:pPr algn="ctr"/>
            <a:r>
              <a:rPr lang="en-US" sz="5400" b="1" dirty="0" smtClean="0"/>
              <a:t>Activities of foreign institutions in North Lebanon</a:t>
            </a:r>
            <a:endParaRPr lang="en-US" b="1" dirty="0"/>
          </a:p>
        </p:txBody>
      </p:sp>
      <p:pic>
        <p:nvPicPr>
          <p:cNvPr id="5" name="Picture 4"/>
          <p:cNvPicPr/>
          <p:nvPr/>
        </p:nvPicPr>
        <p:blipFill>
          <a:blip r:embed="rId3" cstate="print">
            <a:extLst>
              <a:ext uri="{28A0092B-C50C-407E-A947-70E740481C1C}">
                <a14:useLocalDpi xmlns:a14="http://schemas.microsoft.com/office/drawing/2010/main" xmlns="" val="0"/>
              </a:ext>
            </a:extLst>
          </a:blip>
          <a:stretch>
            <a:fillRect/>
          </a:stretch>
        </p:blipFill>
        <p:spPr>
          <a:xfrm>
            <a:off x="3" y="0"/>
            <a:ext cx="5103811" cy="1524000"/>
          </a:xfrm>
          <a:prstGeom prst="rect">
            <a:avLst/>
          </a:prstGeom>
        </p:spPr>
      </p:pic>
      <p:pic>
        <p:nvPicPr>
          <p:cNvPr id="6" name="Picture 5"/>
          <p:cNvPicPr>
            <a:picLocks noChangeAspect="1"/>
          </p:cNvPicPr>
          <p:nvPr/>
        </p:nvPicPr>
        <p:blipFill>
          <a:blip r:embed="rId4" cstate="print"/>
          <a:stretch>
            <a:fillRect/>
          </a:stretch>
        </p:blipFill>
        <p:spPr>
          <a:xfrm>
            <a:off x="10322641" y="3"/>
            <a:ext cx="1866184" cy="1523997"/>
          </a:xfrm>
          <a:prstGeom prst="rect">
            <a:avLst/>
          </a:prstGeom>
        </p:spPr>
      </p:pic>
      <p:sp>
        <p:nvSpPr>
          <p:cNvPr id="7" name="TextBox 6"/>
          <p:cNvSpPr txBox="1"/>
          <p:nvPr/>
        </p:nvSpPr>
        <p:spPr>
          <a:xfrm>
            <a:off x="1598612" y="4114802"/>
            <a:ext cx="9144000" cy="646331"/>
          </a:xfrm>
          <a:prstGeom prst="rect">
            <a:avLst/>
          </a:prstGeom>
          <a:noFill/>
        </p:spPr>
        <p:txBody>
          <a:bodyPr wrap="square" rtlCol="0">
            <a:spAutoFit/>
          </a:bodyPr>
          <a:lstStyle/>
          <a:p>
            <a:pPr algn="ctr" rtl="1"/>
            <a:r>
              <a:rPr lang="ar-LB" sz="3600" b="1" dirty="0" smtClean="0">
                <a:solidFill>
                  <a:prstClr val="white"/>
                </a:solidFill>
                <a:latin typeface="GE SS Unique Light" pitchFamily="18" charset="-78"/>
                <a:ea typeface="GE SS Unique Light" pitchFamily="18" charset="-78"/>
                <a:cs typeface="GE SS Unique Light" pitchFamily="18" charset="-78"/>
              </a:rPr>
              <a:t>نشاطات </a:t>
            </a:r>
            <a:r>
              <a:rPr lang="ar-SY" sz="3600" b="1" dirty="0" smtClean="0">
                <a:solidFill>
                  <a:prstClr val="white"/>
                </a:solidFill>
                <a:latin typeface="GE SS Unique Light" pitchFamily="18" charset="-78"/>
                <a:ea typeface="GE SS Unique Light" pitchFamily="18" charset="-78"/>
                <a:cs typeface="GE SS Unique Light" pitchFamily="18" charset="-78"/>
              </a:rPr>
              <a:t>لمنظمات</a:t>
            </a:r>
            <a:r>
              <a:rPr lang="ar-LB" sz="3600" b="1" dirty="0" smtClean="0">
                <a:solidFill>
                  <a:prstClr val="white"/>
                </a:solidFill>
                <a:latin typeface="GE SS Unique Light" pitchFamily="18" charset="-78"/>
                <a:ea typeface="GE SS Unique Light" pitchFamily="18" charset="-78"/>
                <a:cs typeface="GE SS Unique Light" pitchFamily="18" charset="-78"/>
              </a:rPr>
              <a:t> دولية في شمال لبنان </a:t>
            </a:r>
            <a:endParaRPr lang="en-US" sz="3600" b="1" dirty="0">
              <a:solidFill>
                <a:prstClr val="white"/>
              </a:solidFill>
              <a:latin typeface="GE SS Unique Light" pitchFamily="18" charset="-78"/>
              <a:ea typeface="GE SS Unique Light" pitchFamily="18" charset="-78"/>
              <a:cs typeface="GE SS Unique Light" pitchFamily="18" charset="-78"/>
            </a:endParaRPr>
          </a:p>
        </p:txBody>
      </p:sp>
      <p:sp>
        <p:nvSpPr>
          <p:cNvPr id="8"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71</a:t>
            </a:fld>
            <a:endParaRPr lang="en-US" sz="1400" dirty="0">
              <a:solidFill>
                <a:prstClr val="white"/>
              </a:solidFill>
              <a:latin typeface="Lora"/>
            </a:endParaRPr>
          </a:p>
        </p:txBody>
      </p:sp>
      <p:sp>
        <p:nvSpPr>
          <p:cNvPr id="2" name="TextBox 1"/>
          <p:cNvSpPr txBox="1"/>
          <p:nvPr/>
        </p:nvSpPr>
        <p:spPr>
          <a:xfrm>
            <a:off x="4265612" y="5334000"/>
            <a:ext cx="4114800" cy="369332"/>
          </a:xfrm>
          <a:prstGeom prst="rect">
            <a:avLst/>
          </a:prstGeom>
          <a:noFill/>
        </p:spPr>
        <p:txBody>
          <a:bodyPr wrap="square" rtlCol="0">
            <a:spAutoFit/>
          </a:bodyPr>
          <a:lstStyle/>
          <a:p>
            <a:r>
              <a:rPr lang="en-US" dirty="0" smtClean="0">
                <a:solidFill>
                  <a:prstClr val="white"/>
                </a:solidFill>
              </a:rPr>
              <a:t>Prepared by </a:t>
            </a:r>
            <a:r>
              <a:rPr lang="en-US" b="1" dirty="0" err="1" smtClean="0">
                <a:solidFill>
                  <a:prstClr val="white"/>
                </a:solidFill>
              </a:rPr>
              <a:t>Maysaa</a:t>
            </a:r>
            <a:r>
              <a:rPr lang="en-US" b="1" dirty="0" smtClean="0">
                <a:solidFill>
                  <a:prstClr val="white"/>
                </a:solidFill>
              </a:rPr>
              <a:t> KAMAR EL-DINE</a:t>
            </a:r>
            <a:endParaRPr lang="fr-FR" b="1" dirty="0">
              <a:solidFill>
                <a:prstClr val="white"/>
              </a:solidFill>
            </a:endParaRPr>
          </a:p>
        </p:txBody>
      </p:sp>
    </p:spTree>
    <p:extLst>
      <p:ext uri="{BB962C8B-B14F-4D97-AF65-F5344CB8AC3E}">
        <p14:creationId xmlns:p14="http://schemas.microsoft.com/office/powerpoint/2010/main" xmlns="" val="31374142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72</a:t>
            </a:fld>
            <a:endParaRPr lang="en-US" sz="1400" dirty="0">
              <a:solidFill>
                <a:prstClr val="white"/>
              </a:solidFill>
              <a:latin typeface="Lora"/>
            </a:endParaRPr>
          </a:p>
        </p:txBody>
      </p:sp>
      <p:sp>
        <p:nvSpPr>
          <p:cNvPr id="5" name="TextBox 4"/>
          <p:cNvSpPr txBox="1"/>
          <p:nvPr/>
        </p:nvSpPr>
        <p:spPr>
          <a:xfrm>
            <a:off x="3046412" y="774442"/>
            <a:ext cx="3429000" cy="5016758"/>
          </a:xfrm>
          <a:prstGeom prst="rect">
            <a:avLst/>
          </a:prstGeom>
          <a:noFill/>
        </p:spPr>
        <p:txBody>
          <a:bodyPr wrap="square" rtlCol="0">
            <a:spAutoFit/>
          </a:bodyPr>
          <a:lstStyle/>
          <a:p>
            <a:pPr marL="285750" indent="-285750">
              <a:buFont typeface="Arial" pitchFamily="34" charset="0"/>
              <a:buChar char="•"/>
            </a:pPr>
            <a:r>
              <a:rPr lang="en-US" sz="4000" b="1" dirty="0" smtClean="0">
                <a:latin typeface="Arial Rounded MT Bold" pitchFamily="34" charset="0"/>
              </a:rPr>
              <a:t>USAID</a:t>
            </a:r>
          </a:p>
          <a:p>
            <a:pPr marL="285750" indent="-285750">
              <a:buFont typeface="Arial" pitchFamily="34" charset="0"/>
              <a:buChar char="•"/>
            </a:pPr>
            <a:r>
              <a:rPr lang="en-US" sz="4000" b="1" dirty="0" smtClean="0">
                <a:latin typeface="Arial Rounded MT Bold" pitchFamily="34" charset="0"/>
              </a:rPr>
              <a:t>EU</a:t>
            </a:r>
          </a:p>
          <a:p>
            <a:pPr marL="285750" indent="-285750">
              <a:buFont typeface="Arial" pitchFamily="34" charset="0"/>
              <a:buChar char="•"/>
            </a:pPr>
            <a:r>
              <a:rPr lang="en-US" sz="4000" b="1" dirty="0" smtClean="0">
                <a:latin typeface="Arial Rounded MT Bold" pitchFamily="34" charset="0"/>
              </a:rPr>
              <a:t>UNICEF</a:t>
            </a:r>
          </a:p>
          <a:p>
            <a:pPr marL="285750" indent="-285750">
              <a:buFont typeface="Arial" pitchFamily="34" charset="0"/>
              <a:buChar char="•"/>
            </a:pPr>
            <a:r>
              <a:rPr lang="en-US" sz="4000" b="1" dirty="0" smtClean="0">
                <a:latin typeface="Arial Rounded MT Bold" pitchFamily="34" charset="0"/>
              </a:rPr>
              <a:t>UNDP</a:t>
            </a:r>
          </a:p>
          <a:p>
            <a:pPr marL="285750" indent="-285750">
              <a:buFont typeface="Arial" pitchFamily="34" charset="0"/>
              <a:buChar char="•"/>
            </a:pPr>
            <a:r>
              <a:rPr lang="en-US" sz="4000" b="1" dirty="0" smtClean="0">
                <a:latin typeface="Arial Rounded MT Bold" pitchFamily="34" charset="0"/>
              </a:rPr>
              <a:t>UKAID</a:t>
            </a:r>
          </a:p>
          <a:p>
            <a:pPr marL="285750" indent="-285750">
              <a:buFont typeface="Arial" pitchFamily="34" charset="0"/>
              <a:buChar char="•"/>
            </a:pPr>
            <a:r>
              <a:rPr lang="en-US" sz="4000" b="1" dirty="0" smtClean="0">
                <a:latin typeface="Arial Rounded MT Bold" pitchFamily="34" charset="0"/>
              </a:rPr>
              <a:t>AVSI</a:t>
            </a:r>
          </a:p>
          <a:p>
            <a:pPr marL="285750" indent="-285750">
              <a:buFont typeface="Arial" pitchFamily="34" charset="0"/>
              <a:buChar char="•"/>
            </a:pPr>
            <a:r>
              <a:rPr lang="en-US" sz="4000" b="1" dirty="0" smtClean="0">
                <a:latin typeface="Arial Rounded MT Bold" pitchFamily="34" charset="0"/>
              </a:rPr>
              <a:t>FAO</a:t>
            </a:r>
          </a:p>
          <a:p>
            <a:pPr marL="285750" indent="-285750">
              <a:buFont typeface="Arial" pitchFamily="34" charset="0"/>
              <a:buChar char="•"/>
            </a:pPr>
            <a:r>
              <a:rPr lang="en-US" sz="4000" b="1" dirty="0" smtClean="0">
                <a:latin typeface="Arial Rounded MT Bold" pitchFamily="34" charset="0"/>
              </a:rPr>
              <a:t>ILO</a:t>
            </a:r>
            <a:endParaRPr lang="fr-FR" sz="4000" b="1" dirty="0">
              <a:latin typeface="Arial Rounded MT Bold" pitchFamily="34" charset="0"/>
            </a:endParaRPr>
          </a:p>
        </p:txBody>
      </p:sp>
    </p:spTree>
    <p:extLst>
      <p:ext uri="{BB962C8B-B14F-4D97-AF65-F5344CB8AC3E}">
        <p14:creationId xmlns:p14="http://schemas.microsoft.com/office/powerpoint/2010/main" xmlns="" val="3643400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674812" y="76201"/>
            <a:ext cx="1727254" cy="739291"/>
          </a:xfrm>
          <a:prstGeom prst="rect">
            <a:avLst/>
          </a:prstGeom>
        </p:spPr>
      </p:pic>
      <p:sp>
        <p:nvSpPr>
          <p:cNvPr id="5" name="Rectangle 4"/>
          <p:cNvSpPr/>
          <p:nvPr/>
        </p:nvSpPr>
        <p:spPr>
          <a:xfrm>
            <a:off x="2570579" y="762000"/>
            <a:ext cx="5603072" cy="461665"/>
          </a:xfrm>
          <a:prstGeom prst="rect">
            <a:avLst/>
          </a:prstGeom>
        </p:spPr>
        <p:txBody>
          <a:bodyPr wrap="none">
            <a:spAutoFit/>
          </a:bodyPr>
          <a:lstStyle/>
          <a:p>
            <a:pPr marL="342900" indent="-342900">
              <a:buFont typeface="Arial" panose="020B0604020202020204" pitchFamily="34" charset="0"/>
              <a:buChar char="•"/>
            </a:pPr>
            <a:r>
              <a:rPr lang="en-US" sz="2400" dirty="0">
                <a:solidFill>
                  <a:prstClr val="white"/>
                </a:solidFill>
                <a:latin typeface="Arial Rounded MT Bold" pitchFamily="34" charset="0"/>
              </a:rPr>
              <a:t>Budget for Lebanon: </a:t>
            </a:r>
            <a:r>
              <a:rPr lang="en-US" sz="2400" b="1" dirty="0" smtClean="0">
                <a:solidFill>
                  <a:prstClr val="white"/>
                </a:solidFill>
                <a:latin typeface="Arial Rounded MT Bold" pitchFamily="34" charset="0"/>
              </a:rPr>
              <a:t>$</a:t>
            </a:r>
            <a:r>
              <a:rPr lang="en-US" sz="2400" dirty="0" smtClean="0">
                <a:solidFill>
                  <a:prstClr val="white"/>
                </a:solidFill>
                <a:latin typeface="Arial Rounded MT Bold" pitchFamily="34" charset="0"/>
              </a:rPr>
              <a:t>141 millions</a:t>
            </a:r>
            <a:endParaRPr lang="en-US" sz="2800" dirty="0" smtClean="0">
              <a:solidFill>
                <a:prstClr val="white"/>
              </a:solidFill>
              <a:latin typeface="Arial Rounded MT Bold" pitchFamily="34" charset="0"/>
            </a:endParaRPr>
          </a:p>
        </p:txBody>
      </p:sp>
      <p:pic>
        <p:nvPicPr>
          <p:cNvPr id="6" name="Picture 5"/>
          <p:cNvPicPr/>
          <p:nvPr/>
        </p:nvPicPr>
        <p:blipFill>
          <a:blip r:embed="rId4" cstate="print"/>
          <a:stretch>
            <a:fillRect/>
          </a:stretch>
        </p:blipFill>
        <p:spPr>
          <a:xfrm>
            <a:off x="2935695" y="1252210"/>
            <a:ext cx="7273517" cy="5377190"/>
          </a:xfrm>
          <a:prstGeom prst="rect">
            <a:avLst/>
          </a:prstGeom>
        </p:spPr>
      </p:pic>
      <p:sp>
        <p:nvSpPr>
          <p:cNvPr id="2" name="TextBox 1"/>
          <p:cNvSpPr txBox="1"/>
          <p:nvPr/>
        </p:nvSpPr>
        <p:spPr>
          <a:xfrm>
            <a:off x="1979612" y="6629404"/>
            <a:ext cx="9220200" cy="276999"/>
          </a:xfrm>
          <a:prstGeom prst="rect">
            <a:avLst/>
          </a:prstGeom>
          <a:noFill/>
        </p:spPr>
        <p:txBody>
          <a:bodyPr wrap="square" rtlCol="0">
            <a:spAutoFit/>
          </a:bodyPr>
          <a:lstStyle/>
          <a:p>
            <a:r>
              <a:rPr lang="en-US" sz="1200" dirty="0">
                <a:solidFill>
                  <a:prstClr val="white">
                    <a:lumMod val="75000"/>
                  </a:prstClr>
                </a:solidFill>
                <a:latin typeface="Calibri" pitchFamily="34" charset="0"/>
                <a:cs typeface="Calibri" pitchFamily="34" charset="0"/>
              </a:rPr>
              <a:t>http://</a:t>
            </a:r>
            <a:r>
              <a:rPr lang="en-US" sz="1200" dirty="0" smtClean="0">
                <a:solidFill>
                  <a:prstClr val="white">
                    <a:lumMod val="75000"/>
                  </a:prstClr>
                </a:solidFill>
                <a:latin typeface="Calibri" pitchFamily="34" charset="0"/>
                <a:cs typeface="Calibri" pitchFamily="34" charset="0"/>
              </a:rPr>
              <a:t>usaid.maps.arcgis.com/apps/MapJournal/index.html?appid=3a99a7abc6f541f883363b858814a675</a:t>
            </a:r>
            <a:endParaRPr lang="en-US" sz="1200" dirty="0">
              <a:solidFill>
                <a:prstClr val="white">
                  <a:lumMod val="75000"/>
                </a:prstClr>
              </a:solidFill>
              <a:latin typeface="Calibri" pitchFamily="34" charset="0"/>
              <a:cs typeface="Calibri" pitchFamily="34" charset="0"/>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73</a:t>
            </a:fld>
            <a:endParaRPr lang="en-US" sz="1400" dirty="0">
              <a:solidFill>
                <a:prstClr val="white"/>
              </a:solidFill>
              <a:latin typeface="Lora"/>
            </a:endParaRPr>
          </a:p>
        </p:txBody>
      </p:sp>
      <p:sp>
        <p:nvSpPr>
          <p:cNvPr id="8" name="Rechteck 7"/>
          <p:cNvSpPr/>
          <p:nvPr/>
        </p:nvSpPr>
        <p:spPr>
          <a:xfrm>
            <a:off x="3503612" y="240268"/>
            <a:ext cx="8382000" cy="369332"/>
          </a:xfrm>
          <a:prstGeom prst="rect">
            <a:avLst/>
          </a:prstGeom>
        </p:spPr>
        <p:txBody>
          <a:bodyPr wrap="square">
            <a:spAutoFit/>
          </a:bodyPr>
          <a:lstStyle/>
          <a:p>
            <a:pPr algn="r" rtl="1"/>
            <a:r>
              <a:rPr lang="en-US" cap="all" dirty="0" err="1" smtClean="0"/>
              <a:t>usaid</a:t>
            </a:r>
            <a:r>
              <a:rPr lang="ar-SY" cap="all" dirty="0" smtClean="0"/>
              <a:t>, و هي تابعة لحكومة الولايات المتحدة وتطبق قسم من سياساتها الخارجية في المنطقة و في العالم</a:t>
            </a:r>
            <a:endParaRPr lang="de-DE" dirty="0"/>
          </a:p>
        </p:txBody>
      </p:sp>
    </p:spTree>
    <p:extLst>
      <p:ext uri="{BB962C8B-B14F-4D97-AF65-F5344CB8AC3E}">
        <p14:creationId xmlns:p14="http://schemas.microsoft.com/office/powerpoint/2010/main" xmlns="" val="13819390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2771788" y="0"/>
            <a:ext cx="6370624" cy="6823595"/>
          </a:xfrm>
          <a:prstGeom prst="rect">
            <a:avLst/>
          </a:prstGeom>
        </p:spPr>
      </p:pic>
      <p:sp>
        <p:nvSpPr>
          <p:cNvPr id="3"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74</a:t>
            </a:fld>
            <a:endParaRPr lang="en-US" sz="1400" dirty="0">
              <a:solidFill>
                <a:prstClr val="white"/>
              </a:solidFill>
              <a:latin typeface="Lora"/>
            </a:endParaRPr>
          </a:p>
        </p:txBody>
      </p:sp>
    </p:spTree>
    <p:extLst>
      <p:ext uri="{BB962C8B-B14F-4D97-AF65-F5344CB8AC3E}">
        <p14:creationId xmlns:p14="http://schemas.microsoft.com/office/powerpoint/2010/main" xmlns="" val="25493962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360612" y="719841"/>
            <a:ext cx="872376" cy="651759"/>
          </a:xfrm>
          <a:prstGeom prst="rect">
            <a:avLst/>
          </a:prstGeom>
        </p:spPr>
      </p:pic>
      <p:sp>
        <p:nvSpPr>
          <p:cNvPr id="5" name="Rectangle 4"/>
          <p:cNvSpPr/>
          <p:nvPr/>
        </p:nvSpPr>
        <p:spPr>
          <a:xfrm>
            <a:off x="3452052" y="784108"/>
            <a:ext cx="3805081" cy="523220"/>
          </a:xfrm>
          <a:prstGeom prst="rect">
            <a:avLst/>
          </a:prstGeom>
        </p:spPr>
        <p:txBody>
          <a:bodyPr wrap="none">
            <a:spAutoFit/>
          </a:bodyPr>
          <a:lstStyle/>
          <a:p>
            <a:r>
              <a:rPr lang="en-US" sz="2800" b="1" dirty="0">
                <a:solidFill>
                  <a:prstClr val="white"/>
                </a:solidFill>
                <a:latin typeface="Arial Rounded MT Bold" pitchFamily="34" charset="0"/>
              </a:rPr>
              <a:t>The European Union </a:t>
            </a:r>
          </a:p>
        </p:txBody>
      </p:sp>
      <p:sp>
        <p:nvSpPr>
          <p:cNvPr id="6" name="TextBox 5"/>
          <p:cNvSpPr txBox="1"/>
          <p:nvPr/>
        </p:nvSpPr>
        <p:spPr>
          <a:xfrm>
            <a:off x="2970212" y="1781413"/>
            <a:ext cx="6855758" cy="3323987"/>
          </a:xfrm>
          <a:prstGeom prst="rect">
            <a:avLst/>
          </a:prstGeom>
          <a:noFill/>
        </p:spPr>
        <p:txBody>
          <a:bodyPr wrap="square" rtlCol="0">
            <a:spAutoFit/>
          </a:bodyPr>
          <a:lstStyle/>
          <a:p>
            <a:pPr marL="342900" indent="-342900">
              <a:lnSpc>
                <a:spcPct val="150000"/>
              </a:lnSpc>
              <a:buFontTx/>
              <a:buAutoNum type="arabicParenR"/>
            </a:pPr>
            <a:r>
              <a:rPr lang="en-US" sz="2800" dirty="0" smtClean="0">
                <a:solidFill>
                  <a:prstClr val="white"/>
                </a:solidFill>
                <a:latin typeface="Arial Rounded MT Bold" pitchFamily="34" charset="0"/>
              </a:rPr>
              <a:t> Promoting </a:t>
            </a:r>
            <a:r>
              <a:rPr lang="en-US" sz="2800" dirty="0">
                <a:solidFill>
                  <a:prstClr val="white"/>
                </a:solidFill>
                <a:latin typeface="Arial Rounded MT Bold" pitchFamily="34" charset="0"/>
              </a:rPr>
              <a:t>growth and job creation; </a:t>
            </a:r>
            <a:endParaRPr lang="en-US" sz="2800" dirty="0" smtClean="0">
              <a:solidFill>
                <a:prstClr val="white"/>
              </a:solidFill>
              <a:latin typeface="Arial Rounded MT Bold" pitchFamily="34" charset="0"/>
            </a:endParaRPr>
          </a:p>
          <a:p>
            <a:pPr marL="342900" indent="-342900">
              <a:lnSpc>
                <a:spcPct val="150000"/>
              </a:lnSpc>
              <a:buFontTx/>
              <a:buAutoNum type="arabicParenR"/>
            </a:pPr>
            <a:r>
              <a:rPr lang="en-US" sz="2800" dirty="0" smtClean="0">
                <a:solidFill>
                  <a:prstClr val="white"/>
                </a:solidFill>
                <a:latin typeface="Arial Rounded MT Bold" pitchFamily="34" charset="0"/>
              </a:rPr>
              <a:t> Fostering </a:t>
            </a:r>
            <a:r>
              <a:rPr lang="en-US" sz="2800" dirty="0">
                <a:solidFill>
                  <a:prstClr val="white"/>
                </a:solidFill>
                <a:latin typeface="Arial Rounded MT Bold" pitchFamily="34" charset="0"/>
              </a:rPr>
              <a:t>local governance and socio-economic development; </a:t>
            </a:r>
          </a:p>
          <a:p>
            <a:pPr>
              <a:lnSpc>
                <a:spcPct val="150000"/>
              </a:lnSpc>
            </a:pPr>
            <a:r>
              <a:rPr lang="en-US" sz="2800" dirty="0">
                <a:solidFill>
                  <a:prstClr val="white"/>
                </a:solidFill>
                <a:latin typeface="Arial Rounded MT Bold" pitchFamily="34" charset="0"/>
              </a:rPr>
              <a:t>3) </a:t>
            </a:r>
            <a:r>
              <a:rPr lang="en-US" sz="2800" dirty="0" smtClean="0">
                <a:solidFill>
                  <a:prstClr val="white"/>
                </a:solidFill>
                <a:latin typeface="Arial Rounded MT Bold" pitchFamily="34" charset="0"/>
              </a:rPr>
              <a:t>Promoting </a:t>
            </a:r>
            <a:r>
              <a:rPr lang="en-US" sz="2800" dirty="0">
                <a:solidFill>
                  <a:prstClr val="white"/>
                </a:solidFill>
                <a:latin typeface="Arial Rounded MT Bold" pitchFamily="34" charset="0"/>
              </a:rPr>
              <a:t>rule of law, enhancing </a:t>
            </a:r>
            <a:r>
              <a:rPr lang="en-US" sz="2800" dirty="0" smtClean="0">
                <a:solidFill>
                  <a:prstClr val="white"/>
                </a:solidFill>
                <a:latin typeface="Arial Rounded MT Bold" pitchFamily="34" charset="0"/>
              </a:rPr>
              <a:t>  security </a:t>
            </a:r>
            <a:r>
              <a:rPr lang="en-US" sz="2800" dirty="0">
                <a:solidFill>
                  <a:prstClr val="white"/>
                </a:solidFill>
                <a:latin typeface="Arial Rounded MT Bold" pitchFamily="34" charset="0"/>
              </a:rPr>
              <a:t>and counter </a:t>
            </a:r>
            <a:r>
              <a:rPr lang="en-US" sz="2800" dirty="0" smtClean="0">
                <a:solidFill>
                  <a:prstClr val="white"/>
                </a:solidFill>
                <a:latin typeface="Arial Rounded MT Bold" pitchFamily="34" charset="0"/>
              </a:rPr>
              <a:t>terrorism</a:t>
            </a:r>
            <a:endParaRPr lang="en-US" sz="2800" dirty="0">
              <a:solidFill>
                <a:prstClr val="white"/>
              </a:solidFill>
              <a:latin typeface="Arial Rounded MT Bold" pitchFamily="34" charset="0"/>
            </a:endParaRPr>
          </a:p>
        </p:txBody>
      </p:sp>
      <p:sp>
        <p:nvSpPr>
          <p:cNvPr id="2" name="TextBox 1"/>
          <p:cNvSpPr txBox="1"/>
          <p:nvPr/>
        </p:nvSpPr>
        <p:spPr>
          <a:xfrm>
            <a:off x="1979614" y="6596390"/>
            <a:ext cx="6450041" cy="261610"/>
          </a:xfrm>
          <a:prstGeom prst="rect">
            <a:avLst/>
          </a:prstGeom>
          <a:noFill/>
        </p:spPr>
        <p:txBody>
          <a:bodyPr wrap="square" rtlCol="0">
            <a:spAutoFit/>
          </a:bodyPr>
          <a:lstStyle/>
          <a:p>
            <a:r>
              <a:rPr lang="en-US" sz="1100" dirty="0" smtClean="0">
                <a:solidFill>
                  <a:prstClr val="white">
                    <a:lumMod val="75000"/>
                  </a:prstClr>
                </a:solidFill>
                <a:latin typeface="Calibri" pitchFamily="34" charset="0"/>
                <a:cs typeface="Calibri" pitchFamily="34" charset="0"/>
              </a:rPr>
              <a:t>https</a:t>
            </a:r>
            <a:r>
              <a:rPr lang="en-US" sz="1100" dirty="0">
                <a:solidFill>
                  <a:prstClr val="white">
                    <a:lumMod val="75000"/>
                  </a:prstClr>
                </a:solidFill>
                <a:latin typeface="Calibri" pitchFamily="34" charset="0"/>
                <a:cs typeface="Calibri" pitchFamily="34" charset="0"/>
              </a:rPr>
              <a:t>://eeas.europa.eu/delegations/lebanon/area/projects_en?page=2</a:t>
            </a: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75</a:t>
            </a:fld>
            <a:endParaRPr lang="en-US" sz="1400" dirty="0">
              <a:solidFill>
                <a:prstClr val="white"/>
              </a:solidFill>
              <a:latin typeface="Lora"/>
            </a:endParaRPr>
          </a:p>
        </p:txBody>
      </p:sp>
    </p:spTree>
    <p:extLst>
      <p:ext uri="{BB962C8B-B14F-4D97-AF65-F5344CB8AC3E}">
        <p14:creationId xmlns:p14="http://schemas.microsoft.com/office/powerpoint/2010/main" xmlns="" val="32433635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print"/>
          <a:srcRect t="21545" r="1857" b="1430"/>
          <a:stretch/>
        </p:blipFill>
        <p:spPr>
          <a:xfrm>
            <a:off x="2307172" y="76200"/>
            <a:ext cx="8587839" cy="6629400"/>
          </a:xfrm>
          <a:prstGeom prst="rect">
            <a:avLst/>
          </a:prstGeom>
        </p:spPr>
      </p:pic>
      <p:sp>
        <p:nvSpPr>
          <p:cNvPr id="3"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76</a:t>
            </a:fld>
            <a:endParaRPr lang="en-US" sz="1400" dirty="0">
              <a:solidFill>
                <a:prstClr val="white"/>
              </a:solidFill>
              <a:latin typeface="Lora"/>
            </a:endParaRPr>
          </a:p>
        </p:txBody>
      </p:sp>
    </p:spTree>
    <p:extLst>
      <p:ext uri="{BB962C8B-B14F-4D97-AF65-F5344CB8AC3E}">
        <p14:creationId xmlns:p14="http://schemas.microsoft.com/office/powerpoint/2010/main" xmlns="" val="26631701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416984" y="32206"/>
            <a:ext cx="1620028" cy="1034595"/>
          </a:xfrm>
          <a:prstGeom prst="rect">
            <a:avLst/>
          </a:prstGeom>
        </p:spPr>
      </p:pic>
      <p:sp>
        <p:nvSpPr>
          <p:cNvPr id="6" name="TextBox 5"/>
          <p:cNvSpPr txBox="1"/>
          <p:nvPr/>
        </p:nvSpPr>
        <p:spPr>
          <a:xfrm>
            <a:off x="4266703" y="757535"/>
            <a:ext cx="5942509" cy="461665"/>
          </a:xfrm>
          <a:prstGeom prst="rect">
            <a:avLst/>
          </a:prstGeom>
          <a:noFill/>
        </p:spPr>
        <p:txBody>
          <a:bodyPr wrap="square" rtlCol="0">
            <a:spAutoFit/>
          </a:bodyPr>
          <a:lstStyle/>
          <a:p>
            <a:r>
              <a:rPr lang="en-US" sz="2400" b="1" dirty="0" smtClean="0">
                <a:solidFill>
                  <a:prstClr val="white"/>
                </a:solidFill>
                <a:latin typeface="Arial Rounded MT Bold" pitchFamily="34" charset="0"/>
              </a:rPr>
              <a:t>Since 2011  , </a:t>
            </a:r>
            <a:r>
              <a:rPr lang="ar-LB" sz="2400" b="1" dirty="0" smtClean="0">
                <a:solidFill>
                  <a:prstClr val="white"/>
                </a:solidFill>
                <a:latin typeface="Arial Rounded MT Bold" pitchFamily="34" charset="0"/>
              </a:rPr>
              <a:t>   </a:t>
            </a:r>
            <a:r>
              <a:rPr lang="en-US" sz="2400" b="1" dirty="0" smtClean="0">
                <a:solidFill>
                  <a:prstClr val="white"/>
                </a:solidFill>
                <a:latin typeface="Arial Rounded MT Bold" pitchFamily="34" charset="0"/>
              </a:rPr>
              <a:t>US $ 6.7  Billion </a:t>
            </a:r>
            <a:endParaRPr lang="en-US" sz="2400" b="1" dirty="0">
              <a:solidFill>
                <a:prstClr val="white"/>
              </a:solidFill>
              <a:latin typeface="Arial Rounded MT Bold" pitchFamily="34" charset="0"/>
            </a:endParaRPr>
          </a:p>
        </p:txBody>
      </p:sp>
      <p:sp>
        <p:nvSpPr>
          <p:cNvPr id="9" name="TextBox 8"/>
          <p:cNvSpPr txBox="1"/>
          <p:nvPr/>
        </p:nvSpPr>
        <p:spPr>
          <a:xfrm>
            <a:off x="2132012" y="1322487"/>
            <a:ext cx="6477000" cy="5078313"/>
          </a:xfrm>
          <a:prstGeom prst="rect">
            <a:avLst/>
          </a:prstGeom>
          <a:noFill/>
        </p:spPr>
        <p:txBody>
          <a:bodyPr wrap="square" rtlCol="0">
            <a:spAutoFit/>
          </a:bodyPr>
          <a:lstStyle/>
          <a:p>
            <a:r>
              <a:rPr lang="en-US" sz="3000" b="1" dirty="0" smtClean="0">
                <a:latin typeface="Arial Rounded MT Bold" pitchFamily="34" charset="0"/>
              </a:rPr>
              <a:t>A:</a:t>
            </a:r>
            <a:r>
              <a:rPr lang="ar-LB" sz="3000" b="1" dirty="0" smtClean="0">
                <a:latin typeface="Arial Rounded MT Bold" pitchFamily="34" charset="0"/>
              </a:rPr>
              <a:t> </a:t>
            </a:r>
            <a:r>
              <a:rPr lang="en-US" sz="3000" b="1" dirty="0" smtClean="0">
                <a:latin typeface="Arial Rounded MT Bold" pitchFamily="34" charset="0"/>
              </a:rPr>
              <a:t>Every child survives and thrives:</a:t>
            </a:r>
          </a:p>
          <a:p>
            <a:pPr>
              <a:lnSpc>
                <a:spcPct val="150000"/>
              </a:lnSpc>
            </a:pPr>
            <a:r>
              <a:rPr lang="en-US" sz="2200" dirty="0" smtClean="0">
                <a:solidFill>
                  <a:prstClr val="white"/>
                </a:solidFill>
                <a:latin typeface="Arial Rounded MT Bold" pitchFamily="34" charset="0"/>
              </a:rPr>
              <a:t>1- financed 54 ministry positions and central levels to create electronic platform (information manger,nurses,programme staff) </a:t>
            </a:r>
          </a:p>
          <a:p>
            <a:pPr>
              <a:lnSpc>
                <a:spcPct val="150000"/>
              </a:lnSpc>
            </a:pPr>
            <a:r>
              <a:rPr lang="en-US" sz="2200" dirty="0" smtClean="0">
                <a:solidFill>
                  <a:prstClr val="white"/>
                </a:solidFill>
                <a:latin typeface="Arial Rounded MT Bold" pitchFamily="34" charset="0"/>
              </a:rPr>
              <a:t>2-revitalized the baby –friendly hospitals initiative in 12 public hospital </a:t>
            </a:r>
          </a:p>
          <a:p>
            <a:pPr>
              <a:lnSpc>
                <a:spcPct val="150000"/>
              </a:lnSpc>
            </a:pPr>
            <a:r>
              <a:rPr lang="en-US" sz="2200" dirty="0" smtClean="0">
                <a:solidFill>
                  <a:prstClr val="white"/>
                </a:solidFill>
                <a:latin typeface="Arial Rounded MT Bold" pitchFamily="34" charset="0"/>
              </a:rPr>
              <a:t>3-US$1.36 million for vaccine :UNRWA and UNHCR recruited 27 vaccinators (measles cases)</a:t>
            </a:r>
            <a:endParaRPr lang="en-US" sz="2200" dirty="0">
              <a:solidFill>
                <a:prstClr val="white"/>
              </a:solidFill>
              <a:latin typeface="Arial Rounded MT Bold" pitchFamily="34" charset="0"/>
            </a:endParaRPr>
          </a:p>
        </p:txBody>
      </p:sp>
      <p:sp>
        <p:nvSpPr>
          <p:cNvPr id="10" name="TextBox 9"/>
          <p:cNvSpPr txBox="1"/>
          <p:nvPr/>
        </p:nvSpPr>
        <p:spPr>
          <a:xfrm>
            <a:off x="8837612" y="1981200"/>
            <a:ext cx="2932114" cy="3554819"/>
          </a:xfrm>
          <a:prstGeom prst="rect">
            <a:avLst/>
          </a:prstGeom>
          <a:noFill/>
        </p:spPr>
        <p:txBody>
          <a:bodyPr wrap="square" rtlCol="0">
            <a:spAutoFit/>
          </a:bodyPr>
          <a:lstStyle/>
          <a:p>
            <a:r>
              <a:rPr lang="en-US" sz="3000" b="1" dirty="0" smtClean="0">
                <a:latin typeface="Arial Rounded MT Bold" pitchFamily="34" charset="0"/>
              </a:rPr>
              <a:t>B:Every child learns:</a:t>
            </a:r>
          </a:p>
          <a:p>
            <a:pPr>
              <a:lnSpc>
                <a:spcPct val="150000"/>
              </a:lnSpc>
            </a:pPr>
            <a:r>
              <a:rPr lang="en-US" sz="2200" dirty="0" smtClean="0">
                <a:solidFill>
                  <a:prstClr val="white"/>
                </a:solidFill>
                <a:latin typeface="Arial Rounded MT Bold" pitchFamily="34" charset="0"/>
              </a:rPr>
              <a:t>1- heating more than 500 school in winter</a:t>
            </a:r>
          </a:p>
          <a:p>
            <a:pPr>
              <a:lnSpc>
                <a:spcPct val="150000"/>
              </a:lnSpc>
            </a:pPr>
            <a:r>
              <a:rPr lang="en-US" sz="2200" dirty="0" smtClean="0">
                <a:solidFill>
                  <a:prstClr val="white"/>
                </a:solidFill>
                <a:latin typeface="Arial Rounded MT Bold" pitchFamily="34" charset="0"/>
              </a:rPr>
              <a:t>2-cash assistance for transportation </a:t>
            </a:r>
            <a:endParaRPr lang="en-US" sz="2200" dirty="0">
              <a:solidFill>
                <a:prstClr val="white"/>
              </a:solidFill>
              <a:latin typeface="Arial Rounded MT Bold" pitchFamily="34" charset="0"/>
            </a:endParaRPr>
          </a:p>
        </p:txBody>
      </p:sp>
      <p:sp>
        <p:nvSpPr>
          <p:cNvPr id="2" name="TextBox 1"/>
          <p:cNvSpPr txBox="1"/>
          <p:nvPr/>
        </p:nvSpPr>
        <p:spPr>
          <a:xfrm>
            <a:off x="1979614" y="6396339"/>
            <a:ext cx="9448800" cy="461665"/>
          </a:xfrm>
          <a:prstGeom prst="rect">
            <a:avLst/>
          </a:prstGeom>
          <a:noFill/>
        </p:spPr>
        <p:txBody>
          <a:bodyPr wrap="square" rtlCol="0">
            <a:spAutoFit/>
          </a:bodyPr>
          <a:lstStyle/>
          <a:p>
            <a:r>
              <a:rPr lang="fr-FR" sz="1200" dirty="0" smtClean="0">
                <a:solidFill>
                  <a:prstClr val="white">
                    <a:lumMod val="75000"/>
                  </a:prstClr>
                </a:solidFill>
                <a:latin typeface="Calibri" pitchFamily="34" charset="0"/>
                <a:cs typeface="Calibri" pitchFamily="34" charset="0"/>
              </a:rPr>
              <a:t>https</a:t>
            </a:r>
            <a:r>
              <a:rPr lang="fr-FR" sz="1200" dirty="0">
                <a:solidFill>
                  <a:prstClr val="white">
                    <a:lumMod val="75000"/>
                  </a:prstClr>
                </a:solidFill>
                <a:latin typeface="Calibri" pitchFamily="34" charset="0"/>
                <a:cs typeface="Calibri" pitchFamily="34" charset="0"/>
              </a:rPr>
              <a:t>://www.unicef.org/lebanon/search?force=0&amp;query=projects%20in%20north%20lebanon&amp;search_date_range_picker=&amp;created%5Bmin%5D=&amp;created%5Bmax%5D=&amp;</a:t>
            </a:r>
            <a:r>
              <a:rPr lang="fr-FR" sz="1200" dirty="0" smtClean="0">
                <a:solidFill>
                  <a:prstClr val="white">
                    <a:lumMod val="75000"/>
                  </a:prstClr>
                </a:solidFill>
                <a:latin typeface="Calibri" pitchFamily="34" charset="0"/>
                <a:cs typeface="Calibri" pitchFamily="34" charset="0"/>
              </a:rPr>
              <a:t>f%5B0%5D=content_group%3A75fa7bb3-112e-4e4d-9f0d-00334f2e4998</a:t>
            </a:r>
            <a:endParaRPr lang="en-US" sz="1200" dirty="0">
              <a:solidFill>
                <a:prstClr val="white">
                  <a:lumMod val="75000"/>
                </a:prstClr>
              </a:solidFill>
              <a:latin typeface="Calibri" pitchFamily="34" charset="0"/>
              <a:cs typeface="Calibri" pitchFamily="34" charset="0"/>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77</a:t>
            </a:fld>
            <a:endParaRPr lang="en-US" sz="1400" dirty="0">
              <a:solidFill>
                <a:prstClr val="white"/>
              </a:solidFill>
              <a:latin typeface="Lora"/>
            </a:endParaRPr>
          </a:p>
        </p:txBody>
      </p:sp>
      <p:cxnSp>
        <p:nvCxnSpPr>
          <p:cNvPr id="5" name="Straight Connector 4"/>
          <p:cNvCxnSpPr/>
          <p:nvPr/>
        </p:nvCxnSpPr>
        <p:spPr>
          <a:xfrm>
            <a:off x="8685212" y="1905000"/>
            <a:ext cx="0" cy="373380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4570412" y="152400"/>
            <a:ext cx="7264734" cy="523220"/>
          </a:xfrm>
          <a:prstGeom prst="rect">
            <a:avLst/>
          </a:prstGeom>
        </p:spPr>
        <p:txBody>
          <a:bodyPr wrap="square">
            <a:spAutoFit/>
          </a:bodyPr>
          <a:lstStyle/>
          <a:p>
            <a:pPr algn="r" rtl="1"/>
            <a:r>
              <a:rPr lang="ar-LB" sz="2800" cap="all" dirty="0" smtClean="0"/>
              <a:t>اليونيسف</a:t>
            </a:r>
            <a:r>
              <a:rPr lang="ar-SY" sz="2800" cap="all" dirty="0" smtClean="0"/>
              <a:t> (</a:t>
            </a:r>
            <a:r>
              <a:rPr lang="de-DE" sz="2800" cap="all" dirty="0" smtClean="0"/>
              <a:t>UNICEF</a:t>
            </a:r>
            <a:r>
              <a:rPr lang="ar-SY" sz="2800" cap="all" dirty="0" smtClean="0"/>
              <a:t>) وهي منظمة تابعة للامم المتحدة (</a:t>
            </a:r>
            <a:r>
              <a:rPr lang="de-DE" sz="2800" cap="all" dirty="0" smtClean="0"/>
              <a:t>UN</a:t>
            </a:r>
            <a:r>
              <a:rPr lang="ar-SY" sz="2800" cap="all" dirty="0" smtClean="0"/>
              <a:t>)</a:t>
            </a:r>
            <a:endParaRPr lang="de-DE" sz="2800" dirty="0"/>
          </a:p>
        </p:txBody>
      </p:sp>
    </p:spTree>
    <p:extLst>
      <p:ext uri="{BB962C8B-B14F-4D97-AF65-F5344CB8AC3E}">
        <p14:creationId xmlns:p14="http://schemas.microsoft.com/office/powerpoint/2010/main" xmlns="" val="38605289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1447800"/>
            <a:ext cx="7010400" cy="3729038"/>
          </a:xfrm>
        </p:spPr>
        <p:txBody>
          <a:bodyPr>
            <a:normAutofit/>
          </a:bodyPr>
          <a:lstStyle/>
          <a:p>
            <a:r>
              <a:rPr lang="en-US" sz="3200" dirty="0" smtClean="0">
                <a:solidFill>
                  <a:srgbClr val="C00000"/>
                </a:solidFill>
              </a:rPr>
              <a:t> </a:t>
            </a:r>
            <a:r>
              <a:rPr lang="en-US" sz="3200" dirty="0" smtClean="0">
                <a:latin typeface="Arial Rounded MT Bold" pitchFamily="34" charset="0"/>
              </a:rPr>
              <a:t>C-every child is protected from violence</a:t>
            </a:r>
            <a:br>
              <a:rPr lang="en-US" sz="3200" dirty="0" smtClean="0">
                <a:latin typeface="Arial Rounded MT Bold" pitchFamily="34" charset="0"/>
              </a:rPr>
            </a:br>
            <a:r>
              <a:rPr lang="en-US" sz="3200" dirty="0" smtClean="0">
                <a:latin typeface="Arial Rounded MT Bold" pitchFamily="34" charset="0"/>
              </a:rPr>
              <a:t/>
            </a:r>
            <a:br>
              <a:rPr lang="en-US" sz="3200" dirty="0" smtClean="0">
                <a:latin typeface="Arial Rounded MT Bold" pitchFamily="34" charset="0"/>
              </a:rPr>
            </a:br>
            <a:r>
              <a:rPr lang="en-US" sz="3200" dirty="0" smtClean="0">
                <a:latin typeface="Arial Rounded MT Bold" pitchFamily="34" charset="0"/>
              </a:rPr>
              <a:t> d-every child lives in safe and clean  area</a:t>
            </a:r>
            <a:br>
              <a:rPr lang="en-US" sz="3200" dirty="0" smtClean="0">
                <a:latin typeface="Arial Rounded MT Bold" pitchFamily="34" charset="0"/>
              </a:rPr>
            </a:br>
            <a:r>
              <a:rPr lang="en-US" sz="3200" dirty="0" smtClean="0">
                <a:latin typeface="Arial Rounded MT Bold" pitchFamily="34" charset="0"/>
              </a:rPr>
              <a:t/>
            </a:r>
            <a:br>
              <a:rPr lang="en-US" sz="3200" dirty="0" smtClean="0">
                <a:latin typeface="Arial Rounded MT Bold" pitchFamily="34" charset="0"/>
              </a:rPr>
            </a:br>
            <a:r>
              <a:rPr lang="en-US" sz="3200" dirty="0" smtClean="0">
                <a:latin typeface="Arial Rounded MT Bold" pitchFamily="34" charset="0"/>
              </a:rPr>
              <a:t> E- EVERY CHILD HAS AN EQUITBALE CHANCE TO LIFE</a:t>
            </a:r>
            <a:endParaRPr lang="en-US" sz="3200" dirty="0">
              <a:solidFill>
                <a:srgbClr val="C00000"/>
              </a:solidFill>
              <a:latin typeface="Arial Rounded MT Bold" pitchFamily="34" charset="0"/>
            </a:endParaRPr>
          </a:p>
        </p:txBody>
      </p:sp>
      <p:sp>
        <p:nvSpPr>
          <p:cNvPr id="3"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78</a:t>
            </a:fld>
            <a:endParaRPr lang="en-US" sz="1400" dirty="0">
              <a:solidFill>
                <a:prstClr val="white"/>
              </a:solidFill>
              <a:latin typeface="Lora"/>
            </a:endParaRPr>
          </a:p>
        </p:txBody>
      </p:sp>
    </p:spTree>
    <p:extLst>
      <p:ext uri="{BB962C8B-B14F-4D97-AF65-F5344CB8AC3E}">
        <p14:creationId xmlns:p14="http://schemas.microsoft.com/office/powerpoint/2010/main" xmlns="" val="17646476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5358927" y="96826"/>
            <a:ext cx="1524718" cy="583961"/>
          </a:xfrm>
          <a:prstGeom prst="rect">
            <a:avLst/>
          </a:prstGeom>
        </p:spPr>
      </p:pic>
      <p:pic>
        <p:nvPicPr>
          <p:cNvPr id="7" name="Picture 6"/>
          <p:cNvPicPr/>
          <p:nvPr/>
        </p:nvPicPr>
        <p:blipFill>
          <a:blip r:embed="rId4" cstate="print"/>
          <a:stretch>
            <a:fillRect/>
          </a:stretch>
        </p:blipFill>
        <p:spPr>
          <a:xfrm>
            <a:off x="150814" y="1293494"/>
            <a:ext cx="5784629" cy="5335906"/>
          </a:xfrm>
          <a:prstGeom prst="rect">
            <a:avLst/>
          </a:prstGeom>
        </p:spPr>
      </p:pic>
      <p:pic>
        <p:nvPicPr>
          <p:cNvPr id="8" name="Picture 7"/>
          <p:cNvPicPr/>
          <p:nvPr/>
        </p:nvPicPr>
        <p:blipFill rotWithShape="1">
          <a:blip r:embed="rId5" cstate="print"/>
          <a:srcRect t="12549" r="-894" b="77477"/>
          <a:stretch/>
        </p:blipFill>
        <p:spPr>
          <a:xfrm>
            <a:off x="711224" y="609600"/>
            <a:ext cx="4468788" cy="607869"/>
          </a:xfrm>
          <a:prstGeom prst="rect">
            <a:avLst/>
          </a:prstGeom>
        </p:spPr>
      </p:pic>
      <p:pic>
        <p:nvPicPr>
          <p:cNvPr id="10" name="Picture 9"/>
          <p:cNvPicPr>
            <a:picLocks noChangeAspect="1"/>
          </p:cNvPicPr>
          <p:nvPr/>
        </p:nvPicPr>
        <p:blipFill>
          <a:blip r:embed="rId6" cstate="print"/>
          <a:stretch>
            <a:fillRect/>
          </a:stretch>
        </p:blipFill>
        <p:spPr>
          <a:xfrm>
            <a:off x="7718553" y="609604"/>
            <a:ext cx="3099032" cy="616933"/>
          </a:xfrm>
          <a:prstGeom prst="rect">
            <a:avLst/>
          </a:prstGeom>
        </p:spPr>
      </p:pic>
      <p:pic>
        <p:nvPicPr>
          <p:cNvPr id="11" name="Picture 10"/>
          <p:cNvPicPr>
            <a:picLocks noChangeAspect="1"/>
          </p:cNvPicPr>
          <p:nvPr/>
        </p:nvPicPr>
        <p:blipFill rotWithShape="1">
          <a:blip r:embed="rId7" cstate="print"/>
          <a:srcRect r="1557" b="16855"/>
          <a:stretch/>
        </p:blipFill>
        <p:spPr>
          <a:xfrm>
            <a:off x="6045083" y="1295403"/>
            <a:ext cx="6067542" cy="2722437"/>
          </a:xfrm>
          <a:prstGeom prst="rect">
            <a:avLst/>
          </a:prstGeom>
        </p:spPr>
      </p:pic>
      <p:pic>
        <p:nvPicPr>
          <p:cNvPr id="12" name="Picture 11"/>
          <p:cNvPicPr/>
          <p:nvPr/>
        </p:nvPicPr>
        <p:blipFill>
          <a:blip r:embed="rId8" cstate="print"/>
          <a:stretch>
            <a:fillRect/>
          </a:stretch>
        </p:blipFill>
        <p:spPr>
          <a:xfrm>
            <a:off x="6045083" y="4017841"/>
            <a:ext cx="6067542" cy="2611563"/>
          </a:xfrm>
          <a:prstGeom prst="rect">
            <a:avLst/>
          </a:prstGeom>
        </p:spPr>
      </p:pic>
      <p:sp>
        <p:nvSpPr>
          <p:cNvPr id="4" name="Rectangle 1"/>
          <p:cNvSpPr>
            <a:spLocks noChangeArrowheads="1"/>
          </p:cNvSpPr>
          <p:nvPr/>
        </p:nvSpPr>
        <p:spPr bwMode="auto">
          <a:xfrm>
            <a:off x="1979614" y="6629404"/>
            <a:ext cx="662940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en-US" sz="1200" dirty="0" smtClean="0">
                <a:solidFill>
                  <a:prstClr val="white">
                    <a:lumMod val="75000"/>
                  </a:prstClr>
                </a:solidFill>
                <a:latin typeface="Calibri" pitchFamily="34" charset="0"/>
                <a:ea typeface="Calibri" panose="020F0502020204030204" pitchFamily="34" charset="0"/>
                <a:cs typeface="Calibri" pitchFamily="34" charset="0"/>
              </a:rPr>
              <a:t>https://www.lb.undp.org/content/lebanon/en/home/search.html?q=project+in+north+Lebanon</a:t>
            </a:r>
            <a:endParaRPr lang="en-US" altLang="en-US" dirty="0" smtClean="0">
              <a:solidFill>
                <a:prstClr val="white">
                  <a:lumMod val="75000"/>
                </a:prstClr>
              </a:solidFill>
              <a:latin typeface="Calibri" pitchFamily="34" charset="0"/>
              <a:cs typeface="Calibri" pitchFamily="34" charset="0"/>
            </a:endParaRPr>
          </a:p>
        </p:txBody>
      </p:sp>
      <p:sp>
        <p:nvSpPr>
          <p:cNvPr id="9" name="Slide Number Placeholder 4"/>
          <p:cNvSpPr>
            <a:spLocks noGrp="1"/>
          </p:cNvSpPr>
          <p:nvPr>
            <p:ph type="sldNum" sz="quarter" idx="12"/>
          </p:nvPr>
        </p:nvSpPr>
        <p:spPr>
          <a:xfrm>
            <a:off x="11563192" y="6324604"/>
            <a:ext cx="551023" cy="365125"/>
          </a:xfrm>
        </p:spPr>
        <p:txBody>
          <a:bodyPr/>
          <a:lstStyle/>
          <a:p>
            <a:fld id="{0864C983-6F44-4475-B73D-6F29E92A8BAF}" type="slidenum">
              <a:rPr lang="en-US" sz="1400" smtClean="0">
                <a:solidFill>
                  <a:prstClr val="black"/>
                </a:solidFill>
                <a:latin typeface="Lora"/>
              </a:rPr>
              <a:pPr/>
              <a:t>79</a:t>
            </a:fld>
            <a:endParaRPr lang="en-US" sz="1400" dirty="0">
              <a:solidFill>
                <a:prstClr val="black"/>
              </a:solidFill>
              <a:latin typeface="Lora"/>
            </a:endParaRPr>
          </a:p>
        </p:txBody>
      </p:sp>
    </p:spTree>
    <p:extLst>
      <p:ext uri="{BB962C8B-B14F-4D97-AF65-F5344CB8AC3E}">
        <p14:creationId xmlns:p14="http://schemas.microsoft.com/office/powerpoint/2010/main" xmlns="" val="3989819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r" rtl="1"/>
            <a:r>
              <a:rPr lang="ar-LB" b="1" u="sng" dirty="0" smtClean="0"/>
              <a:t>الفصل الرابع</a:t>
            </a:r>
            <a:endParaRPr lang="en-US" dirty="0"/>
          </a:p>
        </p:txBody>
      </p:sp>
      <p:sp>
        <p:nvSpPr>
          <p:cNvPr id="3" name="Inhaltsplatzhalter 2"/>
          <p:cNvSpPr>
            <a:spLocks noGrp="1"/>
          </p:cNvSpPr>
          <p:nvPr>
            <p:ph idx="1"/>
          </p:nvPr>
        </p:nvSpPr>
        <p:spPr>
          <a:xfrm>
            <a:off x="7466012" y="1371600"/>
            <a:ext cx="4267200" cy="2438400"/>
          </a:xfrm>
        </p:spPr>
        <p:txBody>
          <a:bodyPr>
            <a:normAutofit/>
          </a:bodyPr>
          <a:lstStyle/>
          <a:p>
            <a:pPr lvl="0" algn="justLow" rtl="1"/>
            <a:r>
              <a:rPr lang="ar-LB" sz="2200" dirty="0"/>
              <a:t>يستخدم الإقتصاديون نموذج العرض و الطلب لدراسة الأسواق التنافسية. يوجد في السوق التنافسية.الكثير من الموردين و الزبون، لذلك ليس للزبون لوحده أو للمورد لوحده أي تأثير(أو تأثير شبه معدوم) على سعر السوق</a:t>
            </a:r>
            <a:endParaRPr lang="en-US" sz="2200" dirty="0"/>
          </a:p>
          <a:p>
            <a:pPr algn="justLow" rtl="1"/>
            <a:endParaRPr lang="en-US" sz="2200" dirty="0"/>
          </a:p>
        </p:txBody>
      </p:sp>
      <p:sp>
        <p:nvSpPr>
          <p:cNvPr id="4" name="Inhaltsplatzhalter 2"/>
          <p:cNvSpPr txBox="1">
            <a:spLocks/>
          </p:cNvSpPr>
          <p:nvPr/>
        </p:nvSpPr>
        <p:spPr>
          <a:xfrm>
            <a:off x="7466012" y="3657600"/>
            <a:ext cx="4267200" cy="16002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r>
              <a:rPr lang="ar-LB" sz="2200" dirty="0" smtClean="0"/>
              <a:t>يوضح منحنى الطلب تأثر كمية الطلب للسلعة بسعرها. بحسب قانون الطلب ترتفع الكمية المطلوبة مع إنخفاض سعر الوحدة. لذلك يتخذ منحنى الطلب منحدر سلبي</a:t>
            </a:r>
            <a:endParaRPr lang="en-US" sz="2200" dirty="0" smtClean="0"/>
          </a:p>
          <a:p>
            <a:pPr algn="r" rtl="1"/>
            <a:endParaRPr lang="en-US" sz="2200"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4745" y="990600"/>
            <a:ext cx="6912667" cy="44254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012" y="5410200"/>
            <a:ext cx="6303068" cy="110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456163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p:cNvPicPr/>
          <p:nvPr/>
        </p:nvPicPr>
        <p:blipFill rotWithShape="1">
          <a:blip r:embed="rId3" cstate="print"/>
          <a:srcRect l="1" t="11486" r="-895" b="71646"/>
          <a:stretch/>
        </p:blipFill>
        <p:spPr>
          <a:xfrm>
            <a:off x="2368436" y="76200"/>
            <a:ext cx="5097576" cy="944563"/>
          </a:xfrm>
          <a:prstGeom prst="rect">
            <a:avLst/>
          </a:prstGeom>
        </p:spPr>
      </p:pic>
      <p:pic>
        <p:nvPicPr>
          <p:cNvPr id="5" name="Picture 4"/>
          <p:cNvPicPr/>
          <p:nvPr/>
        </p:nvPicPr>
        <p:blipFill rotWithShape="1">
          <a:blip r:embed="rId4" cstate="print"/>
          <a:srcRect l="1" t="56648" r="-2408"/>
          <a:stretch/>
        </p:blipFill>
        <p:spPr>
          <a:xfrm>
            <a:off x="227015" y="1383620"/>
            <a:ext cx="5791200" cy="4712380"/>
          </a:xfrm>
          <a:prstGeom prst="rect">
            <a:avLst/>
          </a:prstGeom>
        </p:spPr>
      </p:pic>
      <p:pic>
        <p:nvPicPr>
          <p:cNvPr id="6" name="Picture 5"/>
          <p:cNvPicPr/>
          <p:nvPr/>
        </p:nvPicPr>
        <p:blipFill>
          <a:blip r:embed="rId5" cstate="print"/>
          <a:stretch>
            <a:fillRect/>
          </a:stretch>
        </p:blipFill>
        <p:spPr>
          <a:xfrm>
            <a:off x="6018215" y="1383621"/>
            <a:ext cx="6118237" cy="5245780"/>
          </a:xfrm>
          <a:prstGeom prst="rect">
            <a:avLst/>
          </a:prstGeom>
        </p:spPr>
      </p:pic>
      <p:sp>
        <p:nvSpPr>
          <p:cNvPr id="7" name="Slide Number Placeholder 4"/>
          <p:cNvSpPr>
            <a:spLocks noGrp="1"/>
          </p:cNvSpPr>
          <p:nvPr>
            <p:ph type="sldNum" sz="quarter" idx="12"/>
          </p:nvPr>
        </p:nvSpPr>
        <p:spPr>
          <a:xfrm>
            <a:off x="11563192" y="6416679"/>
            <a:ext cx="551023" cy="365125"/>
          </a:xfrm>
        </p:spPr>
        <p:txBody>
          <a:bodyPr/>
          <a:lstStyle/>
          <a:p>
            <a:fld id="{0864C983-6F44-4475-B73D-6F29E92A8BAF}" type="slidenum">
              <a:rPr lang="en-US" sz="1400" smtClean="0">
                <a:solidFill>
                  <a:prstClr val="black"/>
                </a:solidFill>
                <a:latin typeface="Lora"/>
              </a:rPr>
              <a:pPr/>
              <a:t>80</a:t>
            </a:fld>
            <a:endParaRPr lang="en-US" sz="1400" dirty="0">
              <a:solidFill>
                <a:prstClr val="black"/>
              </a:solidFill>
              <a:latin typeface="Lora"/>
            </a:endParaRPr>
          </a:p>
        </p:txBody>
      </p:sp>
    </p:spTree>
    <p:extLst>
      <p:ext uri="{BB962C8B-B14F-4D97-AF65-F5344CB8AC3E}">
        <p14:creationId xmlns:p14="http://schemas.microsoft.com/office/powerpoint/2010/main" xmlns="" val="15518647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408502" y="17463"/>
            <a:ext cx="1705938" cy="1104900"/>
          </a:xfrm>
          <a:prstGeom prst="rect">
            <a:avLst/>
          </a:prstGeom>
        </p:spPr>
      </p:pic>
      <p:pic>
        <p:nvPicPr>
          <p:cNvPr id="5" name="Picture 4"/>
          <p:cNvPicPr/>
          <p:nvPr/>
        </p:nvPicPr>
        <p:blipFill>
          <a:blip r:embed="rId4" cstate="print"/>
          <a:stretch>
            <a:fillRect/>
          </a:stretch>
        </p:blipFill>
        <p:spPr>
          <a:xfrm>
            <a:off x="461279" y="1295400"/>
            <a:ext cx="5709335" cy="5105400"/>
          </a:xfrm>
          <a:prstGeom prst="rect">
            <a:avLst/>
          </a:prstGeom>
        </p:spPr>
      </p:pic>
      <p:pic>
        <p:nvPicPr>
          <p:cNvPr id="6" name="Picture 5"/>
          <p:cNvPicPr/>
          <p:nvPr/>
        </p:nvPicPr>
        <p:blipFill>
          <a:blip r:embed="rId5" cstate="print"/>
          <a:stretch>
            <a:fillRect/>
          </a:stretch>
        </p:blipFill>
        <p:spPr>
          <a:xfrm>
            <a:off x="6347524" y="1295400"/>
            <a:ext cx="5688942" cy="5105400"/>
          </a:xfrm>
          <a:prstGeom prst="rect">
            <a:avLst/>
          </a:prstGeom>
        </p:spPr>
      </p:pic>
      <p:sp>
        <p:nvSpPr>
          <p:cNvPr id="3" name="Rectangle 1"/>
          <p:cNvSpPr>
            <a:spLocks noChangeArrowheads="1"/>
          </p:cNvSpPr>
          <p:nvPr/>
        </p:nvSpPr>
        <p:spPr bwMode="auto">
          <a:xfrm>
            <a:off x="1979614" y="6629404"/>
            <a:ext cx="403524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1pPr>
            <a:lvl2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2pPr>
            <a:lvl3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3pPr>
            <a:lvl4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4pPr>
            <a:lvl5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5pPr>
            <a:lvl6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6pPr>
            <a:lvl7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7pPr>
            <a:lvl8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8pPr>
            <a:lvl9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9pPr>
          </a:lstStyle>
          <a:p>
            <a:r>
              <a:rPr lang="en-US" altLang="en-US" sz="1200" dirty="0" smtClean="0">
                <a:solidFill>
                  <a:prstClr val="white">
                    <a:lumMod val="75000"/>
                  </a:prstClr>
                </a:solidFill>
                <a:latin typeface="Calibri" panose="020F0502020204030204" pitchFamily="34" charset="0"/>
                <a:ea typeface="Calibri" panose="020F0502020204030204" pitchFamily="34" charset="0"/>
                <a:cs typeface="Arial" panose="020B0604020202020204" pitchFamily="34" charset="0"/>
              </a:rPr>
              <a:t>https://devtracker.dfid.gov.uk/countries/LB</a:t>
            </a:r>
            <a:endParaRPr lang="en-US" altLang="en-US" dirty="0" smtClean="0">
              <a:solidFill>
                <a:prstClr val="white">
                  <a:lumMod val="75000"/>
                </a:prstClr>
              </a:solidFill>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81</a:t>
            </a:fld>
            <a:endParaRPr lang="en-US" sz="1400" dirty="0">
              <a:solidFill>
                <a:prstClr val="white"/>
              </a:solidFill>
              <a:latin typeface="Lora"/>
            </a:endParaRPr>
          </a:p>
        </p:txBody>
      </p:sp>
      <p:sp>
        <p:nvSpPr>
          <p:cNvPr id="8" name="Rechteck 7"/>
          <p:cNvSpPr/>
          <p:nvPr/>
        </p:nvSpPr>
        <p:spPr>
          <a:xfrm>
            <a:off x="4418012" y="228600"/>
            <a:ext cx="7543800" cy="954107"/>
          </a:xfrm>
          <a:prstGeom prst="rect">
            <a:avLst/>
          </a:prstGeom>
        </p:spPr>
        <p:txBody>
          <a:bodyPr wrap="square">
            <a:spAutoFit/>
          </a:bodyPr>
          <a:lstStyle/>
          <a:p>
            <a:pPr algn="r" rtl="1"/>
            <a:r>
              <a:rPr lang="ar-SY" sz="2800" cap="all" dirty="0" smtClean="0"/>
              <a:t> </a:t>
            </a:r>
            <a:r>
              <a:rPr lang="en-US" sz="2800" cap="all" dirty="0" err="1" smtClean="0"/>
              <a:t>ukaid</a:t>
            </a:r>
            <a:r>
              <a:rPr lang="ar-SY" sz="2800" cap="all" dirty="0" smtClean="0"/>
              <a:t> وهي منظمة تابعة للحكومة البريطانية وتنفذ قسك من السياسة الخارجية البريطانية</a:t>
            </a:r>
            <a:endParaRPr lang="de-DE" sz="2800" dirty="0"/>
          </a:p>
        </p:txBody>
      </p:sp>
    </p:spTree>
    <p:extLst>
      <p:ext uri="{BB962C8B-B14F-4D97-AF65-F5344CB8AC3E}">
        <p14:creationId xmlns:p14="http://schemas.microsoft.com/office/powerpoint/2010/main" xmlns="" val="9019425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tretch>
            <a:fillRect/>
          </a:stretch>
        </p:blipFill>
        <p:spPr>
          <a:xfrm>
            <a:off x="1756225" y="76201"/>
            <a:ext cx="9748387" cy="6605127"/>
          </a:xfrm>
          <a:prstGeom prst="rect">
            <a:avLst/>
          </a:prstGeom>
        </p:spPr>
      </p:pic>
      <p:sp>
        <p:nvSpPr>
          <p:cNvPr id="3"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82</a:t>
            </a:fld>
            <a:endParaRPr lang="en-US" sz="1400" dirty="0">
              <a:solidFill>
                <a:prstClr val="white"/>
              </a:solidFill>
              <a:latin typeface="Lora"/>
            </a:endParaRPr>
          </a:p>
        </p:txBody>
      </p:sp>
    </p:spTree>
    <p:extLst>
      <p:ext uri="{BB962C8B-B14F-4D97-AF65-F5344CB8AC3E}">
        <p14:creationId xmlns:p14="http://schemas.microsoft.com/office/powerpoint/2010/main" xmlns="" val="1066972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print"/>
          <a:srcRect t="17161" r="1020"/>
          <a:stretch/>
        </p:blipFill>
        <p:spPr>
          <a:xfrm>
            <a:off x="1636431" y="71482"/>
            <a:ext cx="10020583" cy="6557918"/>
          </a:xfrm>
          <a:prstGeom prst="rect">
            <a:avLst/>
          </a:prstGeom>
        </p:spPr>
      </p:pic>
      <p:pic>
        <p:nvPicPr>
          <p:cNvPr id="5" name="Picture 4"/>
          <p:cNvPicPr>
            <a:picLocks noChangeAspect="1"/>
          </p:cNvPicPr>
          <p:nvPr/>
        </p:nvPicPr>
        <p:blipFill rotWithShape="1">
          <a:blip r:embed="rId4" cstate="print"/>
          <a:srcRect r="74204" b="86280"/>
          <a:stretch/>
        </p:blipFill>
        <p:spPr>
          <a:xfrm>
            <a:off x="107402" y="74629"/>
            <a:ext cx="1415012" cy="839771"/>
          </a:xfrm>
          <a:prstGeom prst="rect">
            <a:avLst/>
          </a:prstGeom>
        </p:spPr>
      </p:pic>
      <p:sp>
        <p:nvSpPr>
          <p:cNvPr id="3" name="Rectangle 1"/>
          <p:cNvSpPr>
            <a:spLocks noChangeArrowheads="1"/>
          </p:cNvSpPr>
          <p:nvPr/>
        </p:nvSpPr>
        <p:spPr bwMode="auto">
          <a:xfrm>
            <a:off x="2055814" y="6553204"/>
            <a:ext cx="728591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1pPr>
            <a:lvl2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2pPr>
            <a:lvl3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3pPr>
            <a:lvl4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4pPr>
            <a:lvl5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5pPr>
            <a:lvl6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6pPr>
            <a:lvl7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7pPr>
            <a:lvl8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8pPr>
            <a:lvl9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9pPr>
          </a:lstStyle>
          <a:p>
            <a:r>
              <a:rPr lang="en-US" altLang="en-US" sz="1200" dirty="0" smtClean="0">
                <a:solidFill>
                  <a:prstClr val="white">
                    <a:lumMod val="75000"/>
                  </a:prstClr>
                </a:solidFill>
                <a:latin typeface="Calibri" panose="020F0502020204030204" pitchFamily="34" charset="0"/>
                <a:ea typeface="Calibri" panose="020F0502020204030204" pitchFamily="34" charset="0"/>
                <a:cs typeface="Arial" panose="020B0604020202020204" pitchFamily="34" charset="0"/>
              </a:rPr>
              <a:t>https://www.avsi.org/doc/539/bd6df3de038d4370960193c379f342e1</a:t>
            </a:r>
            <a:r>
              <a:rPr lang="en-US" altLang="en-US" sz="1400" dirty="0" smtClean="0">
                <a:solidFill>
                  <a:prstClr val="white"/>
                </a:solidFill>
                <a:latin typeface="Calibri" panose="020F0502020204030204" pitchFamily="34" charset="0"/>
                <a:ea typeface="Calibri" panose="020F0502020204030204" pitchFamily="34" charset="0"/>
                <a:cs typeface="Arial" panose="020B0604020202020204" pitchFamily="34" charset="0"/>
              </a:rPr>
              <a:t>/</a:t>
            </a:r>
            <a:endParaRPr lang="en-US" altLang="en-US" sz="2000" dirty="0" smtClean="0">
              <a:solidFill>
                <a:prstClr val="white"/>
              </a:solidFill>
            </a:endParaRPr>
          </a:p>
        </p:txBody>
      </p:sp>
      <p:sp>
        <p:nvSpPr>
          <p:cNvPr id="6"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83</a:t>
            </a:fld>
            <a:endParaRPr lang="en-US" sz="1400" dirty="0">
              <a:solidFill>
                <a:prstClr val="white"/>
              </a:solidFill>
              <a:latin typeface="Lora"/>
            </a:endParaRPr>
          </a:p>
        </p:txBody>
      </p:sp>
    </p:spTree>
    <p:extLst>
      <p:ext uri="{BB962C8B-B14F-4D97-AF65-F5344CB8AC3E}">
        <p14:creationId xmlns:p14="http://schemas.microsoft.com/office/powerpoint/2010/main" xmlns="" val="22151183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ctrTitle"/>
          </p:nvPr>
        </p:nvSpPr>
        <p:spPr>
          <a:xfrm>
            <a:off x="3693993" y="103416"/>
            <a:ext cx="4762621" cy="535531"/>
          </a:xfrm>
          <a:prstGeom prst="rect">
            <a:avLst/>
          </a:prstGeom>
          <a:noFill/>
        </p:spPr>
        <p:txBody>
          <a:bodyPr wrap="square" rtlCol="0">
            <a:spAutoFit/>
          </a:bodyPr>
          <a:lstStyle/>
          <a:p>
            <a:r>
              <a:rPr lang="en-US" sz="3200" b="1" dirty="0" smtClean="0"/>
              <a:t>budget=$50.5 m</a:t>
            </a:r>
            <a:endParaRPr lang="en-US" sz="3200" b="1" dirty="0"/>
          </a:p>
        </p:txBody>
      </p:sp>
      <p:pic>
        <p:nvPicPr>
          <p:cNvPr id="5" name="Picture 4"/>
          <p:cNvPicPr>
            <a:picLocks noChangeAspect="1"/>
          </p:cNvPicPr>
          <p:nvPr/>
        </p:nvPicPr>
        <p:blipFill rotWithShape="1">
          <a:blip r:embed="rId3" cstate="print"/>
          <a:srcRect t="36" r="41311" b="7929"/>
          <a:stretch/>
        </p:blipFill>
        <p:spPr>
          <a:xfrm>
            <a:off x="2373814" y="0"/>
            <a:ext cx="1282198" cy="1329087"/>
          </a:xfrm>
          <a:prstGeom prst="rect">
            <a:avLst/>
          </a:prstGeom>
        </p:spPr>
      </p:pic>
      <p:pic>
        <p:nvPicPr>
          <p:cNvPr id="6" name="Picture 5"/>
          <p:cNvPicPr/>
          <p:nvPr/>
        </p:nvPicPr>
        <p:blipFill>
          <a:blip r:embed="rId4" cstate="print"/>
          <a:stretch>
            <a:fillRect/>
          </a:stretch>
        </p:blipFill>
        <p:spPr>
          <a:xfrm>
            <a:off x="3732212" y="638947"/>
            <a:ext cx="7543800" cy="5856558"/>
          </a:xfrm>
          <a:prstGeom prst="rect">
            <a:avLst/>
          </a:prstGeom>
        </p:spPr>
      </p:pic>
      <p:sp>
        <p:nvSpPr>
          <p:cNvPr id="2" name="TextBox 1"/>
          <p:cNvSpPr txBox="1"/>
          <p:nvPr/>
        </p:nvSpPr>
        <p:spPr>
          <a:xfrm>
            <a:off x="2055814" y="6581005"/>
            <a:ext cx="7401687" cy="276999"/>
          </a:xfrm>
          <a:prstGeom prst="rect">
            <a:avLst/>
          </a:prstGeom>
          <a:noFill/>
        </p:spPr>
        <p:txBody>
          <a:bodyPr wrap="square" rtlCol="0">
            <a:spAutoFit/>
          </a:bodyPr>
          <a:lstStyle/>
          <a:p>
            <a:r>
              <a:rPr lang="fr-FR" sz="1200" dirty="0">
                <a:solidFill>
                  <a:prstClr val="white">
                    <a:lumMod val="75000"/>
                  </a:prstClr>
                </a:solidFill>
                <a:latin typeface="Calibri" pitchFamily="34" charset="0"/>
                <a:cs typeface="Calibri" pitchFamily="34" charset="0"/>
              </a:rPr>
              <a:t>http://www.fao.org/home/search/en/?q=project%20in%20north%20lebanon</a:t>
            </a:r>
            <a:endParaRPr lang="en-US" sz="1200" dirty="0">
              <a:solidFill>
                <a:prstClr val="white">
                  <a:lumMod val="75000"/>
                </a:prstClr>
              </a:solidFill>
              <a:latin typeface="Calibri" pitchFamily="34" charset="0"/>
              <a:cs typeface="Calibri" pitchFamily="34" charset="0"/>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84</a:t>
            </a:fld>
            <a:endParaRPr lang="en-US" sz="1400" dirty="0">
              <a:solidFill>
                <a:prstClr val="white"/>
              </a:solidFill>
              <a:latin typeface="Lora"/>
            </a:endParaRPr>
          </a:p>
        </p:txBody>
      </p:sp>
      <p:sp>
        <p:nvSpPr>
          <p:cNvPr id="8" name="Textfeld 7"/>
          <p:cNvSpPr txBox="1"/>
          <p:nvPr/>
        </p:nvSpPr>
        <p:spPr>
          <a:xfrm>
            <a:off x="684212" y="1447800"/>
            <a:ext cx="2971800" cy="1200329"/>
          </a:xfrm>
          <a:prstGeom prst="rect">
            <a:avLst/>
          </a:prstGeom>
          <a:noFill/>
        </p:spPr>
        <p:txBody>
          <a:bodyPr wrap="square" rtlCol="0">
            <a:spAutoFit/>
          </a:bodyPr>
          <a:lstStyle/>
          <a:p>
            <a:r>
              <a:rPr lang="en-US" dirty="0" smtClean="0"/>
              <a:t> </a:t>
            </a:r>
            <a:r>
              <a:rPr lang="en-US" sz="2400" dirty="0" smtClean="0"/>
              <a:t>Food and Agriculture Organization of the United Nations (</a:t>
            </a:r>
            <a:r>
              <a:rPr lang="en-US" sz="2400" b="1" dirty="0" smtClean="0"/>
              <a:t>FAO</a:t>
            </a:r>
            <a:r>
              <a:rPr lang="en-US" sz="2400" dirty="0" smtClean="0"/>
              <a:t>) </a:t>
            </a:r>
            <a:endParaRPr lang="de-DE" dirty="0"/>
          </a:p>
        </p:txBody>
      </p:sp>
    </p:spTree>
    <p:extLst>
      <p:ext uri="{BB962C8B-B14F-4D97-AF65-F5344CB8AC3E}">
        <p14:creationId xmlns:p14="http://schemas.microsoft.com/office/powerpoint/2010/main" xmlns="" val="37876961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6812" y="147935"/>
            <a:ext cx="6559414" cy="461665"/>
          </a:xfrm>
          <a:prstGeom prst="rect">
            <a:avLst/>
          </a:prstGeom>
        </p:spPr>
        <p:txBody>
          <a:bodyPr wrap="square">
            <a:spAutoFit/>
          </a:bodyPr>
          <a:lstStyle/>
          <a:p>
            <a:r>
              <a:rPr lang="en-US" sz="2400" b="1" dirty="0" smtClean="0">
                <a:solidFill>
                  <a:prstClr val="white"/>
                </a:solidFill>
                <a:latin typeface="Arial Rounded MT Bold" pitchFamily="34" charset="0"/>
                <a:ea typeface="Calibri" panose="020F0502020204030204" pitchFamily="34" charset="0"/>
                <a:cs typeface="Arial" panose="020B0604020202020204" pitchFamily="34" charset="0"/>
              </a:rPr>
              <a:t>ILO: International  </a:t>
            </a:r>
            <a:r>
              <a:rPr lang="en-US" sz="2400" b="1" dirty="0" err="1">
                <a:solidFill>
                  <a:prstClr val="white"/>
                </a:solidFill>
                <a:latin typeface="Arial Rounded MT Bold" pitchFamily="34" charset="0"/>
                <a:ea typeface="Calibri" panose="020F0502020204030204" pitchFamily="34" charset="0"/>
                <a:cs typeface="Arial" panose="020B0604020202020204" pitchFamily="34" charset="0"/>
              </a:rPr>
              <a:t>L</a:t>
            </a:r>
            <a:r>
              <a:rPr lang="en-US" sz="2400" b="1" dirty="0" err="1" smtClean="0">
                <a:solidFill>
                  <a:prstClr val="white"/>
                </a:solidFill>
                <a:latin typeface="Arial Rounded MT Bold" pitchFamily="34" charset="0"/>
                <a:ea typeface="Calibri" panose="020F0502020204030204" pitchFamily="34" charset="0"/>
                <a:cs typeface="Arial" panose="020B0604020202020204" pitchFamily="34" charset="0"/>
              </a:rPr>
              <a:t>abour</a:t>
            </a:r>
            <a:r>
              <a:rPr lang="en-US" sz="2400" b="1" dirty="0" smtClean="0">
                <a:solidFill>
                  <a:prstClr val="white"/>
                </a:solidFill>
                <a:latin typeface="Arial Rounded MT Bold" pitchFamily="34" charset="0"/>
                <a:ea typeface="Calibri" panose="020F0502020204030204" pitchFamily="34" charset="0"/>
                <a:cs typeface="Arial" panose="020B0604020202020204" pitchFamily="34" charset="0"/>
              </a:rPr>
              <a:t> </a:t>
            </a:r>
            <a:r>
              <a:rPr lang="en-US" sz="2400" b="1" dirty="0">
                <a:solidFill>
                  <a:prstClr val="white"/>
                </a:solidFill>
                <a:latin typeface="Arial Rounded MT Bold" pitchFamily="34" charset="0"/>
                <a:ea typeface="Calibri" panose="020F0502020204030204" pitchFamily="34" charset="0"/>
                <a:cs typeface="Arial" panose="020B0604020202020204" pitchFamily="34" charset="0"/>
              </a:rPr>
              <a:t>O</a:t>
            </a:r>
            <a:r>
              <a:rPr lang="en-US" sz="2400" b="1" dirty="0" smtClean="0">
                <a:solidFill>
                  <a:prstClr val="white"/>
                </a:solidFill>
                <a:latin typeface="Arial Rounded MT Bold" pitchFamily="34" charset="0"/>
                <a:ea typeface="Calibri" panose="020F0502020204030204" pitchFamily="34" charset="0"/>
                <a:cs typeface="Arial" panose="020B0604020202020204" pitchFamily="34" charset="0"/>
              </a:rPr>
              <a:t>rganization </a:t>
            </a:r>
            <a:endParaRPr lang="en-US" sz="2400" b="1" dirty="0">
              <a:solidFill>
                <a:prstClr val="white"/>
              </a:solidFill>
              <a:latin typeface="Arial Rounded MT Bold" pitchFamily="34" charset="0"/>
            </a:endParaRPr>
          </a:p>
        </p:txBody>
      </p:sp>
      <p:pic>
        <p:nvPicPr>
          <p:cNvPr id="5" name="Picture 4"/>
          <p:cNvPicPr/>
          <p:nvPr/>
        </p:nvPicPr>
        <p:blipFill>
          <a:blip r:embed="rId3" cstate="print"/>
          <a:stretch>
            <a:fillRect/>
          </a:stretch>
        </p:blipFill>
        <p:spPr>
          <a:xfrm>
            <a:off x="4395743" y="609600"/>
            <a:ext cx="7489869" cy="5943600"/>
          </a:xfrm>
          <a:prstGeom prst="rect">
            <a:avLst/>
          </a:prstGeom>
        </p:spPr>
      </p:pic>
      <p:sp>
        <p:nvSpPr>
          <p:cNvPr id="2" name="TextBox 1"/>
          <p:cNvSpPr txBox="1"/>
          <p:nvPr/>
        </p:nvSpPr>
        <p:spPr>
          <a:xfrm>
            <a:off x="1828327" y="6188364"/>
            <a:ext cx="3665881" cy="369332"/>
          </a:xfrm>
          <a:prstGeom prst="rect">
            <a:avLst/>
          </a:prstGeom>
          <a:noFill/>
        </p:spPr>
        <p:txBody>
          <a:bodyPr wrap="square" rtlCol="0">
            <a:spAutoFit/>
          </a:bodyPr>
          <a:lstStyle/>
          <a:p>
            <a:endParaRPr lang="en-US" dirty="0">
              <a:solidFill>
                <a:prstClr val="white"/>
              </a:solidFill>
            </a:endParaRPr>
          </a:p>
        </p:txBody>
      </p:sp>
      <p:sp>
        <p:nvSpPr>
          <p:cNvPr id="6" name="TextBox 5"/>
          <p:cNvSpPr txBox="1"/>
          <p:nvPr/>
        </p:nvSpPr>
        <p:spPr>
          <a:xfrm>
            <a:off x="1998257" y="6581005"/>
            <a:ext cx="8896755" cy="276999"/>
          </a:xfrm>
          <a:prstGeom prst="rect">
            <a:avLst/>
          </a:prstGeom>
          <a:noFill/>
        </p:spPr>
        <p:txBody>
          <a:bodyPr wrap="square" rtlCol="0">
            <a:spAutoFit/>
          </a:bodyPr>
          <a:lstStyle/>
          <a:p>
            <a:r>
              <a:rPr lang="en-US" sz="1200" dirty="0">
                <a:solidFill>
                  <a:prstClr val="white">
                    <a:lumMod val="75000"/>
                  </a:prstClr>
                </a:solidFill>
                <a:latin typeface="Calibri" pitchFamily="34" charset="0"/>
                <a:cs typeface="Calibri" pitchFamily="34" charset="0"/>
              </a:rPr>
              <a:t>https://www.ilo.org/beirut/countries/lebanon/WCMS_526989/lang--</a:t>
            </a:r>
            <a:r>
              <a:rPr lang="en-US" sz="1200" dirty="0" smtClean="0">
                <a:solidFill>
                  <a:prstClr val="white">
                    <a:lumMod val="75000"/>
                  </a:prstClr>
                </a:solidFill>
                <a:latin typeface="Calibri" pitchFamily="34" charset="0"/>
                <a:cs typeface="Calibri" pitchFamily="34" charset="0"/>
              </a:rPr>
              <a:t>en/index.htm</a:t>
            </a:r>
            <a:endParaRPr lang="en-US" sz="1200" dirty="0">
              <a:solidFill>
                <a:prstClr val="white">
                  <a:lumMod val="75000"/>
                </a:prstClr>
              </a:solidFill>
              <a:latin typeface="Calibri" pitchFamily="34" charset="0"/>
              <a:cs typeface="Calibri" pitchFamily="34" charset="0"/>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85</a:t>
            </a:fld>
            <a:endParaRPr lang="en-US" sz="1400" dirty="0">
              <a:solidFill>
                <a:prstClr val="white"/>
              </a:solidFill>
              <a:latin typeface="Lora"/>
            </a:endParaRPr>
          </a:p>
        </p:txBody>
      </p:sp>
      <p:sp>
        <p:nvSpPr>
          <p:cNvPr id="8" name="Rechteck 7"/>
          <p:cNvSpPr/>
          <p:nvPr/>
        </p:nvSpPr>
        <p:spPr>
          <a:xfrm>
            <a:off x="836611" y="2381071"/>
            <a:ext cx="3505201" cy="1200329"/>
          </a:xfrm>
          <a:prstGeom prst="rect">
            <a:avLst/>
          </a:prstGeom>
        </p:spPr>
        <p:txBody>
          <a:bodyPr wrap="square">
            <a:spAutoFit/>
          </a:bodyPr>
          <a:lstStyle/>
          <a:p>
            <a:pPr algn="r" rtl="1"/>
            <a:r>
              <a:rPr lang="ar-SY" sz="2400" b="1" dirty="0" smtClean="0"/>
              <a:t>منظمة العمل الدولية</a:t>
            </a:r>
            <a:r>
              <a:rPr lang="ar-SY" sz="2400" dirty="0" smtClean="0"/>
              <a:t> (منظمة العمل الدولية)، هي منظمة تأسست في عام 1919</a:t>
            </a:r>
            <a:endParaRPr lang="de-DE" dirty="0"/>
          </a:p>
        </p:txBody>
      </p:sp>
      <p:pic>
        <p:nvPicPr>
          <p:cNvPr id="204802" name="Picture 2" descr="Arabic 3Lines ILOrganization Black.png"/>
          <p:cNvPicPr>
            <a:picLocks noChangeAspect="1" noChangeArrowheads="1"/>
          </p:cNvPicPr>
          <p:nvPr/>
        </p:nvPicPr>
        <p:blipFill>
          <a:blip r:embed="rId4" cstate="print"/>
          <a:srcRect/>
          <a:stretch>
            <a:fillRect/>
          </a:stretch>
        </p:blipFill>
        <p:spPr bwMode="auto">
          <a:xfrm>
            <a:off x="2817812" y="3657600"/>
            <a:ext cx="859825" cy="1590676"/>
          </a:xfrm>
          <a:prstGeom prst="rect">
            <a:avLst/>
          </a:prstGeom>
          <a:noFill/>
        </p:spPr>
      </p:pic>
    </p:spTree>
    <p:extLst>
      <p:ext uri="{BB962C8B-B14F-4D97-AF65-F5344CB8AC3E}">
        <p14:creationId xmlns:p14="http://schemas.microsoft.com/office/powerpoint/2010/main" xmlns="" val="27506045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8028" y="533400"/>
            <a:ext cx="9855184" cy="5562600"/>
          </a:xfrm>
        </p:spPr>
        <p:txBody>
          <a:bodyPr>
            <a:noAutofit/>
          </a:bodyPr>
          <a:lstStyle/>
          <a:p>
            <a:pPr algn="r" rtl="1"/>
            <a:r>
              <a:rPr lang="ar-LB" sz="2400" dirty="0" smtClean="0">
                <a:solidFill>
                  <a:schemeClr val="tx1"/>
                </a:solidFill>
              </a:rPr>
              <a:t>بعد الاطلاع على مختلف نشاطات الجمعيات الدولية الناشطة  في لبنان والتي اصبحت اكثر اهمية بعد الازمة السورية </a:t>
            </a:r>
            <a:r>
              <a:rPr lang="en-US" sz="2400" dirty="0" smtClean="0">
                <a:solidFill>
                  <a:schemeClr val="tx1"/>
                </a:solidFill>
              </a:rPr>
              <a:t>,</a:t>
            </a:r>
            <a:r>
              <a:rPr lang="ar-LB" sz="2400" dirty="0" smtClean="0">
                <a:solidFill>
                  <a:schemeClr val="tx1"/>
                </a:solidFill>
              </a:rPr>
              <a:t>تجدر </a:t>
            </a:r>
            <a:r>
              <a:rPr lang="ar-LB" sz="2400" dirty="0">
                <a:solidFill>
                  <a:schemeClr val="tx1"/>
                </a:solidFill>
              </a:rPr>
              <a:t>الاشارة </a:t>
            </a:r>
            <a:r>
              <a:rPr lang="ar-LB" sz="2400" dirty="0" smtClean="0">
                <a:solidFill>
                  <a:schemeClr val="tx1"/>
                </a:solidFill>
              </a:rPr>
              <a:t>أنها تركز على دعم المجتمعات المستضيفة واللاجئين التمركزين وغير المتمركزين ضمن المخيمات من جهة وعلى صعيد الوازارات (الداخلية والبلديات-الصحة-التربية-البيئة-الطاقة والمياه ) من جهة أخرى.</a:t>
            </a:r>
          </a:p>
          <a:p>
            <a:pPr algn="r" rtl="1"/>
            <a:r>
              <a:rPr lang="ar-LB" sz="2400" dirty="0" smtClean="0">
                <a:solidFill>
                  <a:schemeClr val="tx1"/>
                </a:solidFill>
              </a:rPr>
              <a:t>المحاور التي تهتم بها الجمعيات هي :</a:t>
            </a:r>
          </a:p>
          <a:p>
            <a:pPr lvl="1" algn="r" rtl="1"/>
            <a:r>
              <a:rPr lang="ar-LB" sz="2400" dirty="0" smtClean="0">
                <a:solidFill>
                  <a:schemeClr val="tx1"/>
                </a:solidFill>
              </a:rPr>
              <a:t>1. توفيربعض  الشبكات لتأمين مياه الشرب</a:t>
            </a:r>
            <a:r>
              <a:rPr lang="en-US" sz="2400" dirty="0" smtClean="0">
                <a:solidFill>
                  <a:schemeClr val="tx1"/>
                </a:solidFill>
              </a:rPr>
              <a:t> ,</a:t>
            </a:r>
            <a:r>
              <a:rPr lang="ar-LB" sz="2400" dirty="0" smtClean="0">
                <a:solidFill>
                  <a:schemeClr val="tx1"/>
                </a:solidFill>
              </a:rPr>
              <a:t> وبعض شبكات الانارة.  </a:t>
            </a:r>
          </a:p>
          <a:p>
            <a:pPr lvl="1" algn="r" rtl="1"/>
            <a:r>
              <a:rPr lang="ar-LB" sz="2400" dirty="0" smtClean="0">
                <a:solidFill>
                  <a:schemeClr val="tx1"/>
                </a:solidFill>
              </a:rPr>
              <a:t>2. النمو الاقتصادي :من خلال خلق فرص عمل لا سيما للموظفين والمستهدفين من المشاريع (الزراعة</a:t>
            </a:r>
            <a:r>
              <a:rPr lang="en-US" sz="2400" dirty="0">
                <a:solidFill>
                  <a:schemeClr val="tx1"/>
                </a:solidFill>
              </a:rPr>
              <a:t> </a:t>
            </a:r>
            <a:r>
              <a:rPr lang="en-US" sz="2400" dirty="0" smtClean="0">
                <a:solidFill>
                  <a:schemeClr val="tx1"/>
                </a:solidFill>
              </a:rPr>
              <a:t>,</a:t>
            </a:r>
            <a:r>
              <a:rPr lang="ar-LB" sz="2400" dirty="0" smtClean="0">
                <a:solidFill>
                  <a:schemeClr val="tx1"/>
                </a:solidFill>
              </a:rPr>
              <a:t>الاشغال اليدوية)</a:t>
            </a:r>
          </a:p>
          <a:p>
            <a:pPr lvl="1" algn="r" rtl="1"/>
            <a:r>
              <a:rPr lang="ar-LB" sz="2400" dirty="0" smtClean="0">
                <a:solidFill>
                  <a:schemeClr val="tx1"/>
                </a:solidFill>
              </a:rPr>
              <a:t>3. التعليم:التعليم الابتدائي والثانوي والجامعي </a:t>
            </a:r>
            <a:r>
              <a:rPr lang="en-US" sz="2400" dirty="0" smtClean="0">
                <a:solidFill>
                  <a:schemeClr val="tx1"/>
                </a:solidFill>
              </a:rPr>
              <a:t>,</a:t>
            </a:r>
            <a:r>
              <a:rPr lang="ar-LB" sz="2400" dirty="0" smtClean="0">
                <a:solidFill>
                  <a:schemeClr val="tx1"/>
                </a:solidFill>
              </a:rPr>
              <a:t>تدريبات لتحسين المهارات الحياتية</a:t>
            </a:r>
          </a:p>
          <a:p>
            <a:pPr lvl="1" algn="r" rtl="1"/>
            <a:r>
              <a:rPr lang="ar-LB" sz="2400" dirty="0" smtClean="0">
                <a:solidFill>
                  <a:schemeClr val="tx1"/>
                </a:solidFill>
              </a:rPr>
              <a:t> (</a:t>
            </a:r>
            <a:r>
              <a:rPr lang="en-US" sz="2400" dirty="0" smtClean="0">
                <a:solidFill>
                  <a:schemeClr val="tx1"/>
                </a:solidFill>
              </a:rPr>
              <a:t>life </a:t>
            </a:r>
            <a:r>
              <a:rPr lang="en-US" sz="2400" dirty="0" err="1" smtClean="0">
                <a:solidFill>
                  <a:schemeClr val="tx1"/>
                </a:solidFill>
              </a:rPr>
              <a:t>skills,communication</a:t>
            </a:r>
            <a:r>
              <a:rPr lang="en-US" sz="2400" dirty="0" smtClean="0">
                <a:solidFill>
                  <a:schemeClr val="tx1"/>
                </a:solidFill>
              </a:rPr>
              <a:t> </a:t>
            </a:r>
            <a:r>
              <a:rPr lang="en-US" sz="2400" dirty="0" err="1" smtClean="0">
                <a:solidFill>
                  <a:schemeClr val="tx1"/>
                </a:solidFill>
              </a:rPr>
              <a:t>skills,professional</a:t>
            </a:r>
            <a:r>
              <a:rPr lang="en-US" sz="2400" dirty="0" smtClean="0">
                <a:solidFill>
                  <a:schemeClr val="tx1"/>
                </a:solidFill>
              </a:rPr>
              <a:t> skills</a:t>
            </a:r>
            <a:r>
              <a:rPr lang="ar-LB" sz="2400" dirty="0" smtClean="0">
                <a:solidFill>
                  <a:schemeClr val="tx1"/>
                </a:solidFill>
              </a:rPr>
              <a:t>)</a:t>
            </a:r>
            <a:endParaRPr lang="en-US" sz="2400" dirty="0" smtClean="0">
              <a:solidFill>
                <a:schemeClr val="tx1"/>
              </a:solidFill>
            </a:endParaRPr>
          </a:p>
          <a:p>
            <a:pPr algn="r" rtl="1"/>
            <a:r>
              <a:rPr lang="ar-LB" sz="2400" dirty="0" smtClean="0">
                <a:solidFill>
                  <a:schemeClr val="tx1"/>
                </a:solidFill>
              </a:rPr>
              <a:t>نستخلص انها مشاريع قصيرة المدى </a:t>
            </a:r>
            <a:r>
              <a:rPr lang="en-US" sz="2400" dirty="0" smtClean="0">
                <a:solidFill>
                  <a:schemeClr val="tx1"/>
                </a:solidFill>
              </a:rPr>
              <a:t>,</a:t>
            </a:r>
            <a:r>
              <a:rPr lang="ar-LB" sz="2400" dirty="0" smtClean="0">
                <a:solidFill>
                  <a:schemeClr val="tx1"/>
                </a:solidFill>
              </a:rPr>
              <a:t>ذو منفعة وقتية   اذ ما تم الاستمرار في تطويرها ومتابعة نتائجها على كافة الاصعدة </a:t>
            </a:r>
            <a:r>
              <a:rPr lang="ar-LB" sz="2400" dirty="0">
                <a:solidFill>
                  <a:prstClr val="white"/>
                </a:solidFill>
              </a:rPr>
              <a:t>خصوصا انها تركز على تمكين الموارد البشرية</a:t>
            </a:r>
            <a:r>
              <a:rPr lang="ar-LB" sz="2400" dirty="0" smtClean="0">
                <a:solidFill>
                  <a:prstClr val="white"/>
                </a:solidFill>
              </a:rPr>
              <a:t>.</a:t>
            </a:r>
            <a:endParaRPr lang="en-US" sz="2400" dirty="0">
              <a:solidFill>
                <a:prstClr val="white"/>
              </a:solidFill>
            </a:endParaRPr>
          </a:p>
        </p:txBody>
      </p:sp>
      <p:sp>
        <p:nvSpPr>
          <p:cNvPr id="4"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86</a:t>
            </a:fld>
            <a:endParaRPr lang="en-US" sz="1400" dirty="0">
              <a:solidFill>
                <a:prstClr val="white"/>
              </a:solidFill>
              <a:latin typeface="Lora"/>
            </a:endParaRPr>
          </a:p>
        </p:txBody>
      </p:sp>
      <p:sp>
        <p:nvSpPr>
          <p:cNvPr id="5" name="Textfeld 4"/>
          <p:cNvSpPr txBox="1"/>
          <p:nvPr/>
        </p:nvSpPr>
        <p:spPr>
          <a:xfrm>
            <a:off x="3503612" y="0"/>
            <a:ext cx="5003293" cy="523220"/>
          </a:xfrm>
          <a:prstGeom prst="rect">
            <a:avLst/>
          </a:prstGeom>
          <a:noFill/>
        </p:spPr>
        <p:txBody>
          <a:bodyPr wrap="none" rtlCol="0">
            <a:spAutoFit/>
          </a:bodyPr>
          <a:lstStyle/>
          <a:p>
            <a:r>
              <a:rPr lang="ar-SY" sz="2800" b="1" u="sng" dirty="0" smtClean="0"/>
              <a:t>تقييم لنشاطات المنظمات الدولية والاجنبية</a:t>
            </a:r>
            <a:endParaRPr lang="de-DE" sz="2800" b="1" u="sng" dirty="0"/>
          </a:p>
        </p:txBody>
      </p:sp>
    </p:spTree>
    <p:extLst>
      <p:ext uri="{BB962C8B-B14F-4D97-AF65-F5344CB8AC3E}">
        <p14:creationId xmlns:p14="http://schemas.microsoft.com/office/powerpoint/2010/main" xmlns="" val="2443737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239465"/>
            <a:ext cx="5852160" cy="1478570"/>
          </a:xfrm>
        </p:spPr>
        <p:txBody>
          <a:bodyPr>
            <a:normAutofit/>
          </a:bodyPr>
          <a:lstStyle/>
          <a:p>
            <a:pPr algn="ctr"/>
            <a:r>
              <a:rPr lang="ar-LB" sz="6000" b="1" dirty="0" smtClean="0">
                <a:effectLst>
                  <a:outerShdw blurRad="38100" dist="38100" dir="2700000" algn="tl">
                    <a:srgbClr val="000000">
                      <a:alpha val="43137"/>
                    </a:srgbClr>
                  </a:outerShdw>
                </a:effectLst>
              </a:rPr>
              <a:t>جزاكم الله خيراً</a:t>
            </a:r>
            <a:endParaRPr lang="fr-FR" sz="6000" b="1" dirty="0">
              <a:effectLst>
                <a:outerShdw blurRad="38100" dist="38100" dir="2700000" algn="tl">
                  <a:srgbClr val="000000">
                    <a:alpha val="43137"/>
                  </a:srgbClr>
                </a:outerShdw>
              </a:effectLst>
            </a:endParaRPr>
          </a:p>
        </p:txBody>
      </p:sp>
      <p:cxnSp>
        <p:nvCxnSpPr>
          <p:cNvPr id="5" name="Straight Connector 4"/>
          <p:cNvCxnSpPr/>
          <p:nvPr/>
        </p:nvCxnSpPr>
        <p:spPr>
          <a:xfrm>
            <a:off x="3809009" y="3413235"/>
            <a:ext cx="4570807"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511651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14344" y="2666964"/>
            <a:ext cx="7138493" cy="2209836"/>
          </a:xfrm>
          <a:prstGeom prst="rect">
            <a:avLst/>
          </a:prstGeom>
        </p:spPr>
        <p:txBody>
          <a:bodyPr wrap="none">
            <a:spAutoFit/>
          </a:bodyPr>
          <a:lstStyle/>
          <a:p>
            <a:pPr>
              <a:spcBef>
                <a:spcPts val="1200"/>
              </a:spcBef>
              <a:spcAft>
                <a:spcPts val="300"/>
              </a:spcAft>
              <a:tabLst>
                <a:tab pos="1260475" algn="l"/>
              </a:tabLst>
            </a:pPr>
            <a:r>
              <a:rPr lang="ar-LB" sz="4000" b="1" kern="1400" dirty="0" smtClean="0">
                <a:latin typeface="Microsoft Sans Serif" panose="020B0604020202020204" pitchFamily="34" charset="0"/>
                <a:ea typeface="Times New Roman" panose="02020603050405020304" pitchFamily="18" charset="0"/>
                <a:cs typeface="Traditional Arabic" panose="02020603050405020304" pitchFamily="18" charset="-78"/>
              </a:rPr>
              <a:t/>
            </a:r>
            <a:br>
              <a:rPr lang="ar-LB" sz="4000" b="1" kern="1400" dirty="0" smtClean="0">
                <a:latin typeface="Microsoft Sans Serif" panose="020B0604020202020204" pitchFamily="34" charset="0"/>
                <a:ea typeface="Times New Roman" panose="02020603050405020304" pitchFamily="18" charset="0"/>
                <a:cs typeface="Traditional Arabic" panose="02020603050405020304" pitchFamily="18" charset="-78"/>
              </a:rPr>
            </a:br>
            <a:r>
              <a:rPr lang="ar-LB" sz="6000" b="1" kern="1400" dirty="0" smtClean="0">
                <a:effectLst/>
                <a:latin typeface="STC Bold" pitchFamily="2" charset="-78"/>
                <a:ea typeface="Times New Roman" panose="02020603050405020304" pitchFamily="18" charset="0"/>
                <a:cs typeface="STC Bold" pitchFamily="2" charset="-78"/>
              </a:rPr>
              <a:t>التنظيم المدني في شمال لبنان</a:t>
            </a:r>
            <a:r>
              <a:rPr lang="ar-LB" sz="5400" b="1" kern="1400" dirty="0" smtClean="0">
                <a:effectLst/>
                <a:latin typeface="STC Bold" pitchFamily="2" charset="-78"/>
                <a:ea typeface="Times New Roman" panose="02020603050405020304" pitchFamily="18" charset="0"/>
                <a:cs typeface="STC Bold" pitchFamily="2" charset="-78"/>
              </a:rPr>
              <a:t/>
            </a:r>
            <a:br>
              <a:rPr lang="ar-LB" sz="5400" b="1" kern="1400" dirty="0" smtClean="0">
                <a:effectLst/>
                <a:latin typeface="STC Bold" pitchFamily="2" charset="-78"/>
                <a:ea typeface="Times New Roman" panose="02020603050405020304" pitchFamily="18" charset="0"/>
                <a:cs typeface="STC Bold" pitchFamily="2" charset="-78"/>
              </a:rPr>
            </a:br>
            <a:r>
              <a:rPr lang="de-DE" sz="4000" dirty="0" smtClean="0"/>
              <a:t> </a:t>
            </a:r>
            <a:r>
              <a:rPr lang="de-DE" sz="4000" b="1" kern="1400" dirty="0" smtClean="0">
                <a:latin typeface="STC Bold" pitchFamily="2" charset="-78"/>
                <a:ea typeface="Times New Roman" panose="02020603050405020304" pitchFamily="18" charset="0"/>
                <a:cs typeface="STC Bold" pitchFamily="2" charset="-78"/>
              </a:rPr>
              <a:t>Urban </a:t>
            </a:r>
            <a:r>
              <a:rPr lang="de-DE" sz="4000" b="1" kern="1400" dirty="0" err="1" smtClean="0">
                <a:latin typeface="STC Bold" pitchFamily="2" charset="-78"/>
                <a:ea typeface="Times New Roman" panose="02020603050405020304" pitchFamily="18" charset="0"/>
                <a:cs typeface="STC Bold" pitchFamily="2" charset="-78"/>
              </a:rPr>
              <a:t>Planning</a:t>
            </a:r>
            <a:r>
              <a:rPr lang="de-DE" sz="4000" b="1" kern="1400" dirty="0" smtClean="0">
                <a:latin typeface="STC Bold" pitchFamily="2" charset="-78"/>
                <a:ea typeface="Times New Roman" panose="02020603050405020304" pitchFamily="18" charset="0"/>
                <a:cs typeface="STC Bold" pitchFamily="2" charset="-78"/>
              </a:rPr>
              <a:t> </a:t>
            </a:r>
            <a:r>
              <a:rPr lang="en-US" sz="4000" b="1" kern="1400" dirty="0" smtClean="0">
                <a:latin typeface="STC Bold" pitchFamily="2" charset="-78"/>
                <a:ea typeface="Times New Roman" panose="02020603050405020304" pitchFamily="18" charset="0"/>
                <a:cs typeface="STC Bold" pitchFamily="2" charset="-78"/>
              </a:rPr>
              <a:t>in </a:t>
            </a:r>
            <a:r>
              <a:rPr lang="en-US" sz="4000" b="1" kern="1400" dirty="0">
                <a:latin typeface="STC Bold" pitchFamily="2" charset="-78"/>
                <a:ea typeface="Times New Roman" panose="02020603050405020304" pitchFamily="18" charset="0"/>
                <a:cs typeface="STC Bold" pitchFamily="2" charset="-78"/>
              </a:rPr>
              <a:t>north Lebanon</a:t>
            </a:r>
            <a:endParaRPr lang="en-US" sz="3600" b="1" kern="1400" dirty="0">
              <a:effectLst/>
              <a:latin typeface="STC Bold" pitchFamily="2" charset="-78"/>
              <a:ea typeface="Times New Roman" panose="02020603050405020304" pitchFamily="18" charset="0"/>
              <a:cs typeface="STC Bold" pitchFamily="2" charset="-78"/>
            </a:endParaRPr>
          </a:p>
        </p:txBody>
      </p:sp>
      <p:sp>
        <p:nvSpPr>
          <p:cNvPr id="3" name="Subtitle 2"/>
          <p:cNvSpPr>
            <a:spLocks noGrp="1"/>
          </p:cNvSpPr>
          <p:nvPr>
            <p:ph type="subTitle" idx="1"/>
          </p:nvPr>
        </p:nvSpPr>
        <p:spPr>
          <a:xfrm>
            <a:off x="3199923" y="4953000"/>
            <a:ext cx="5788978" cy="381000"/>
          </a:xfrm>
        </p:spPr>
        <p:txBody>
          <a:bodyPr>
            <a:noAutofit/>
          </a:bodyPr>
          <a:lstStyle/>
          <a:p>
            <a:r>
              <a:rPr lang="en-US" sz="1600" dirty="0" smtClean="0"/>
              <a:t>Prepared by </a:t>
            </a:r>
            <a:r>
              <a:rPr lang="en-US" sz="1600" b="1" dirty="0" err="1" smtClean="0"/>
              <a:t>Maysaa</a:t>
            </a:r>
            <a:r>
              <a:rPr lang="en-US" sz="1600" b="1" dirty="0" smtClean="0"/>
              <a:t> KAMAR EL-DINE</a:t>
            </a:r>
            <a:endParaRPr lang="fr-FR" sz="1600" b="1" dirty="0"/>
          </a:p>
        </p:txBody>
      </p:sp>
      <p:sp>
        <p:nvSpPr>
          <p:cNvPr id="5" name="TextBox 4"/>
          <p:cNvSpPr txBox="1"/>
          <p:nvPr/>
        </p:nvSpPr>
        <p:spPr>
          <a:xfrm>
            <a:off x="5789614" y="60278"/>
            <a:ext cx="3610339" cy="584775"/>
          </a:xfrm>
          <a:prstGeom prst="rect">
            <a:avLst/>
          </a:prstGeom>
          <a:noFill/>
        </p:spPr>
        <p:txBody>
          <a:bodyPr wrap="square" rtlCol="0">
            <a:spAutoFit/>
          </a:bodyPr>
          <a:lstStyle/>
          <a:p>
            <a:pPr algn="ctr"/>
            <a:r>
              <a:rPr lang="ar-LB" sz="3200" b="1" dirty="0" smtClean="0">
                <a:solidFill>
                  <a:srgbClr val="000000"/>
                </a:solidFill>
                <a:latin typeface="Andalus" pitchFamily="18" charset="-78"/>
                <a:cs typeface="Andalus" pitchFamily="18" charset="-78"/>
              </a:rPr>
              <a:t>بسم الله الرحمن الرحيم </a:t>
            </a:r>
            <a:endParaRPr lang="en-US" sz="3200" b="1" dirty="0">
              <a:solidFill>
                <a:srgbClr val="000000"/>
              </a:solidFill>
              <a:latin typeface="Andalus" pitchFamily="18" charset="-78"/>
              <a:cs typeface="Andalus" pitchFamily="18" charset="-78"/>
            </a:endParaRPr>
          </a:p>
        </p:txBody>
      </p:sp>
      <p:pic>
        <p:nvPicPr>
          <p:cNvPr id="6" name="Picture 5"/>
          <p:cNvPicPr/>
          <p:nvPr/>
        </p:nvPicPr>
        <p:blipFill>
          <a:blip r:embed="rId3" cstate="print">
            <a:extLst>
              <a:ext uri="{28A0092B-C50C-407E-A947-70E740481C1C}">
                <a14:useLocalDpi xmlns:a14="http://schemas.microsoft.com/office/drawing/2010/main" xmlns="" val="0"/>
              </a:ext>
            </a:extLst>
          </a:blip>
          <a:stretch>
            <a:fillRect/>
          </a:stretch>
        </p:blipFill>
        <p:spPr>
          <a:xfrm>
            <a:off x="3" y="1"/>
            <a:ext cx="5789611" cy="1246909"/>
          </a:xfrm>
          <a:prstGeom prst="rect">
            <a:avLst/>
          </a:prstGeom>
        </p:spPr>
      </p:pic>
      <p:pic>
        <p:nvPicPr>
          <p:cNvPr id="7" name="Picture 6"/>
          <p:cNvPicPr>
            <a:picLocks noChangeAspect="1"/>
          </p:cNvPicPr>
          <p:nvPr/>
        </p:nvPicPr>
        <p:blipFill>
          <a:blip r:embed="rId4" cstate="print"/>
          <a:stretch>
            <a:fillRect/>
          </a:stretch>
        </p:blipFill>
        <p:spPr>
          <a:xfrm>
            <a:off x="9476153" y="0"/>
            <a:ext cx="2714261" cy="1810227"/>
          </a:xfrm>
          <a:prstGeom prst="rect">
            <a:avLst/>
          </a:prstGeom>
        </p:spPr>
      </p:pic>
    </p:spTree>
    <p:extLst>
      <p:ext uri="{BB962C8B-B14F-4D97-AF65-F5344CB8AC3E}">
        <p14:creationId xmlns:p14="http://schemas.microsoft.com/office/powerpoint/2010/main" xmlns="" val="280824602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012" y="503238"/>
            <a:ext cx="9294972" cy="715962"/>
          </a:xfrm>
        </p:spPr>
        <p:txBody>
          <a:bodyPr>
            <a:normAutofit/>
          </a:bodyPr>
          <a:lstStyle/>
          <a:p>
            <a:pPr lvl="0" algn="r" rtl="1"/>
            <a:r>
              <a:rPr lang="en-US" sz="3200" b="1" dirty="0"/>
              <a:t>-1- </a:t>
            </a:r>
            <a:r>
              <a:rPr lang="ar-LB" sz="3200" b="1" dirty="0" smtClean="0"/>
              <a:t> </a:t>
            </a:r>
            <a:r>
              <a:rPr lang="ar-SA" sz="3200" b="1" dirty="0" smtClean="0"/>
              <a:t>تعريف </a:t>
            </a:r>
            <a:r>
              <a:rPr lang="ar-SA" sz="3200" b="1" dirty="0"/>
              <a:t>التنظيم المدني والمخطط </a:t>
            </a:r>
            <a:r>
              <a:rPr lang="ar-SA" sz="3200" b="1" dirty="0" smtClean="0"/>
              <a:t>التوجيهي</a:t>
            </a:r>
            <a:endParaRPr lang="fr-FR" sz="3200" dirty="0"/>
          </a:p>
        </p:txBody>
      </p:sp>
      <p:sp>
        <p:nvSpPr>
          <p:cNvPr id="3" name="Content Placeholder 2"/>
          <p:cNvSpPr>
            <a:spLocks noGrp="1"/>
          </p:cNvSpPr>
          <p:nvPr>
            <p:ph idx="1"/>
          </p:nvPr>
        </p:nvSpPr>
        <p:spPr>
          <a:xfrm>
            <a:off x="1522412" y="1524000"/>
            <a:ext cx="9296400" cy="3886199"/>
          </a:xfrm>
        </p:spPr>
        <p:txBody>
          <a:bodyPr>
            <a:noAutofit/>
          </a:bodyPr>
          <a:lstStyle/>
          <a:p>
            <a:pPr algn="just" rtl="1">
              <a:buFont typeface="Courier New" pitchFamily="49" charset="0"/>
              <a:buChar char="o"/>
            </a:pPr>
            <a:r>
              <a:rPr lang="ar-LB" sz="2000" dirty="0">
                <a:cs typeface="+mj-cs"/>
              </a:rPr>
              <a:t>هو </a:t>
            </a:r>
            <a:r>
              <a:rPr lang="ar-SA" sz="2000" dirty="0">
                <a:cs typeface="+mj-cs"/>
              </a:rPr>
              <a:t>علمًا قائمًا بحد </a:t>
            </a:r>
            <a:r>
              <a:rPr lang="ar-SA" sz="2000" dirty="0" smtClean="0">
                <a:cs typeface="+mj-cs"/>
              </a:rPr>
              <a:t>ذاته</a:t>
            </a:r>
            <a:endParaRPr lang="ar-LB" sz="2000" dirty="0">
              <a:cs typeface="+mj-cs"/>
            </a:endParaRPr>
          </a:p>
          <a:p>
            <a:pPr algn="just" rtl="1">
              <a:buFont typeface="Courier New" pitchFamily="49" charset="0"/>
              <a:buChar char="o"/>
            </a:pPr>
            <a:r>
              <a:rPr lang="ar-SA" sz="2000" dirty="0" smtClean="0">
                <a:cs typeface="+mj-cs"/>
              </a:rPr>
              <a:t>يعرف </a:t>
            </a:r>
            <a:r>
              <a:rPr lang="ar-SA" sz="2000" dirty="0">
                <a:cs typeface="+mj-cs"/>
              </a:rPr>
              <a:t>بأنه </a:t>
            </a:r>
            <a:r>
              <a:rPr lang="ar-SA" sz="2000" dirty="0">
                <a:solidFill>
                  <a:srgbClr val="FF0000"/>
                </a:solidFill>
                <a:cs typeface="+mj-cs"/>
              </a:rPr>
              <a:t>تنظيم</a:t>
            </a:r>
            <a:r>
              <a:rPr lang="ar-SA" sz="2000" dirty="0">
                <a:cs typeface="+mj-cs"/>
              </a:rPr>
              <a:t> يتبعه في الوقت </a:t>
            </a:r>
            <a:r>
              <a:rPr lang="ar-SA" sz="2000" dirty="0">
                <a:solidFill>
                  <a:srgbClr val="FF0000"/>
                </a:solidFill>
                <a:cs typeface="+mj-cs"/>
              </a:rPr>
              <a:t>عينه توزيع الأنشطة والقطاعات المختلفة</a:t>
            </a:r>
            <a:r>
              <a:rPr lang="ar-SA" sz="2000" dirty="0">
                <a:cs typeface="+mj-cs"/>
              </a:rPr>
              <a:t> </a:t>
            </a:r>
            <a:r>
              <a:rPr lang="ar-SA" sz="2000" dirty="0" smtClean="0">
                <a:cs typeface="+mj-cs"/>
              </a:rPr>
              <a:t>مثل</a:t>
            </a:r>
            <a:r>
              <a:rPr lang="ar-LB" sz="2000" dirty="0" smtClean="0">
                <a:cs typeface="+mj-cs"/>
              </a:rPr>
              <a:t>:</a:t>
            </a:r>
          </a:p>
          <a:p>
            <a:pPr lvl="2" algn="just" rtl="1"/>
            <a:r>
              <a:rPr lang="ar-SA" sz="2200" dirty="0" smtClean="0">
                <a:cs typeface="+mj-cs"/>
              </a:rPr>
              <a:t> </a:t>
            </a:r>
            <a:r>
              <a:rPr lang="ar-SA" sz="2200" dirty="0">
                <a:cs typeface="+mj-cs"/>
              </a:rPr>
              <a:t>القطاع الأقتصادي</a:t>
            </a:r>
            <a:r>
              <a:rPr lang="ar-SA" sz="2200" dirty="0" smtClean="0">
                <a:cs typeface="+mj-cs"/>
              </a:rPr>
              <a:t>،</a:t>
            </a:r>
            <a:endParaRPr lang="ar-LB" sz="2200" dirty="0" smtClean="0">
              <a:cs typeface="+mj-cs"/>
            </a:endParaRPr>
          </a:p>
          <a:p>
            <a:pPr lvl="2" algn="just" rtl="1"/>
            <a:r>
              <a:rPr lang="ar-SA" sz="2200" dirty="0" smtClean="0">
                <a:cs typeface="+mj-cs"/>
              </a:rPr>
              <a:t> الأجتماعي،</a:t>
            </a:r>
            <a:endParaRPr lang="ar-LB" sz="2200" dirty="0" smtClean="0">
              <a:cs typeface="+mj-cs"/>
            </a:endParaRPr>
          </a:p>
          <a:p>
            <a:pPr lvl="2" algn="just" rtl="1"/>
            <a:r>
              <a:rPr lang="ar-SA" sz="2200" dirty="0" smtClean="0">
                <a:cs typeface="+mj-cs"/>
              </a:rPr>
              <a:t> العمراني،</a:t>
            </a:r>
            <a:endParaRPr lang="ar-LB" sz="2200" dirty="0" smtClean="0">
              <a:cs typeface="+mj-cs"/>
            </a:endParaRPr>
          </a:p>
          <a:p>
            <a:pPr lvl="2" algn="just" rtl="1"/>
            <a:r>
              <a:rPr lang="ar-SA" sz="2200" dirty="0" smtClean="0">
                <a:cs typeface="+mj-cs"/>
              </a:rPr>
              <a:t> السياسي</a:t>
            </a:r>
            <a:r>
              <a:rPr lang="ar-LB" sz="2200" dirty="0" smtClean="0">
                <a:cs typeface="+mj-cs"/>
              </a:rPr>
              <a:t>,</a:t>
            </a:r>
          </a:p>
          <a:p>
            <a:pPr algn="just" rtl="1">
              <a:buFont typeface="Courier New" pitchFamily="49" charset="0"/>
              <a:buChar char="o"/>
            </a:pPr>
            <a:r>
              <a:rPr lang="ar-SA" sz="2000" dirty="0" smtClean="0">
                <a:cs typeface="+mj-cs"/>
              </a:rPr>
              <a:t> </a:t>
            </a:r>
            <a:r>
              <a:rPr lang="ar-SA" sz="2000" dirty="0">
                <a:cs typeface="+mj-cs"/>
              </a:rPr>
              <a:t>التي تعمل جميعها في إطار متصل بتنسيقٍ كامل في ما بينها على قاعدة التبادل بين </a:t>
            </a:r>
            <a:r>
              <a:rPr lang="ar-SA" sz="2000" dirty="0" smtClean="0">
                <a:cs typeface="+mj-cs"/>
              </a:rPr>
              <a:t>الاختصاصات</a:t>
            </a:r>
            <a:r>
              <a:rPr lang="en-US" sz="2000" dirty="0" smtClean="0"/>
              <a:t>Interdisciplinary</a:t>
            </a:r>
            <a:r>
              <a:rPr lang="en-US" sz="2000" dirty="0" smtClean="0">
                <a:cs typeface="+mj-cs"/>
              </a:rPr>
              <a:t>)</a:t>
            </a:r>
            <a:r>
              <a:rPr lang="ar-LB" sz="2000" dirty="0">
                <a:cs typeface="+mj-cs"/>
              </a:rPr>
              <a:t>)</a:t>
            </a:r>
            <a:r>
              <a:rPr lang="ar-SA" sz="2000" dirty="0">
                <a:cs typeface="+mj-cs"/>
              </a:rPr>
              <a:t>، </a:t>
            </a:r>
            <a:endParaRPr lang="ar-LB" sz="2000" dirty="0" smtClean="0">
              <a:cs typeface="+mj-cs"/>
            </a:endParaRPr>
          </a:p>
          <a:p>
            <a:pPr algn="just" rtl="1">
              <a:buFont typeface="Courier New" pitchFamily="49" charset="0"/>
              <a:buChar char="o"/>
            </a:pPr>
            <a:r>
              <a:rPr lang="ar-SA" sz="2000" dirty="0" smtClean="0">
                <a:cs typeface="+mj-cs"/>
              </a:rPr>
              <a:t>بحيث </a:t>
            </a:r>
            <a:r>
              <a:rPr lang="ar-SA" sz="2000" dirty="0">
                <a:cs typeface="+mj-cs"/>
              </a:rPr>
              <a:t>تأتي الشروط ملائمة ولا </a:t>
            </a:r>
            <a:r>
              <a:rPr lang="ar-SA" sz="2000" dirty="0">
                <a:solidFill>
                  <a:srgbClr val="FF0000"/>
                </a:solidFill>
                <a:cs typeface="+mj-cs"/>
              </a:rPr>
              <a:t>يطغى قطاع على </a:t>
            </a:r>
            <a:r>
              <a:rPr lang="ar-SA" sz="2000" dirty="0" smtClean="0">
                <a:solidFill>
                  <a:srgbClr val="FF0000"/>
                </a:solidFill>
                <a:cs typeface="+mj-cs"/>
              </a:rPr>
              <a:t>الآخر</a:t>
            </a:r>
            <a:r>
              <a:rPr lang="ar-SA" sz="2000" dirty="0" smtClean="0">
                <a:cs typeface="+mj-cs"/>
              </a:rPr>
              <a:t> </a:t>
            </a:r>
            <a:endParaRPr lang="ar-LB" sz="2000" dirty="0" smtClean="0">
              <a:cs typeface="+mj-cs"/>
            </a:endParaRPr>
          </a:p>
          <a:p>
            <a:pPr algn="just" rtl="1">
              <a:buFont typeface="Courier New" pitchFamily="49" charset="0"/>
              <a:buChar char="o"/>
            </a:pPr>
            <a:r>
              <a:rPr lang="ar-SA" sz="2000" dirty="0" smtClean="0">
                <a:cs typeface="+mj-cs"/>
              </a:rPr>
              <a:t>لتحقق </a:t>
            </a:r>
            <a:r>
              <a:rPr lang="ar-SA" sz="2000" dirty="0">
                <a:cs typeface="+mj-cs"/>
              </a:rPr>
              <a:t>هذه القطاعات في النهاية </a:t>
            </a:r>
            <a:r>
              <a:rPr lang="ar-LB" sz="2000" dirty="0">
                <a:cs typeface="+mj-cs"/>
              </a:rPr>
              <a:t>أ</a:t>
            </a:r>
            <a:r>
              <a:rPr lang="ar-SA" sz="2000" dirty="0" smtClean="0">
                <a:cs typeface="+mj-cs"/>
              </a:rPr>
              <a:t>د</a:t>
            </a:r>
            <a:r>
              <a:rPr lang="ar-LB" sz="2000" dirty="0" smtClean="0">
                <a:cs typeface="+mj-cs"/>
              </a:rPr>
              <a:t>اءاً</a:t>
            </a:r>
            <a:r>
              <a:rPr lang="ar-SA" sz="2000" dirty="0" smtClean="0">
                <a:cs typeface="+mj-cs"/>
              </a:rPr>
              <a:t> إنسانيا</a:t>
            </a:r>
            <a:r>
              <a:rPr lang="ar-LB" sz="2000" dirty="0" smtClean="0">
                <a:cs typeface="+mj-cs"/>
              </a:rPr>
              <a:t>ً </a:t>
            </a:r>
            <a:r>
              <a:rPr lang="ar-SA" sz="2000" dirty="0" smtClean="0">
                <a:cs typeface="+mj-cs"/>
              </a:rPr>
              <a:t>ووظيفيا</a:t>
            </a:r>
            <a:r>
              <a:rPr lang="ar-LB" sz="2000" dirty="0" smtClean="0">
                <a:cs typeface="+mj-cs"/>
              </a:rPr>
              <a:t>ً </a:t>
            </a:r>
            <a:r>
              <a:rPr lang="ar-SA" sz="2000" dirty="0" smtClean="0">
                <a:cs typeface="+mj-cs"/>
              </a:rPr>
              <a:t>(</a:t>
            </a:r>
            <a:r>
              <a:rPr lang="en-US" sz="2000" dirty="0" smtClean="0"/>
              <a:t>Functional</a:t>
            </a:r>
            <a:r>
              <a:rPr lang="ar-LB" sz="2000" dirty="0" smtClean="0">
                <a:cs typeface="+mj-cs"/>
              </a:rPr>
              <a:t>) </a:t>
            </a:r>
            <a:r>
              <a:rPr lang="ar-SA" sz="2000" dirty="0" smtClean="0">
                <a:cs typeface="+mj-cs"/>
              </a:rPr>
              <a:t>سليما</a:t>
            </a:r>
            <a:r>
              <a:rPr lang="ar-LB" sz="2000" dirty="0" smtClean="0">
                <a:cs typeface="+mj-cs"/>
              </a:rPr>
              <a:t>ً </a:t>
            </a:r>
            <a:r>
              <a:rPr lang="ar-SA" sz="2000" dirty="0" smtClean="0">
                <a:cs typeface="+mj-cs"/>
              </a:rPr>
              <a:t>وفاعلا</a:t>
            </a:r>
            <a:r>
              <a:rPr lang="ar-LB" sz="2000" dirty="0" smtClean="0">
                <a:cs typeface="+mj-cs"/>
              </a:rPr>
              <a:t>ً</a:t>
            </a:r>
            <a:endParaRPr lang="en-US" sz="2000" dirty="0">
              <a:cs typeface="+mj-cs"/>
            </a:endParaRPr>
          </a:p>
        </p:txBody>
      </p:sp>
      <p:sp>
        <p:nvSpPr>
          <p:cNvPr id="4" name="Slide Number Placeholder 3"/>
          <p:cNvSpPr>
            <a:spLocks noGrp="1"/>
          </p:cNvSpPr>
          <p:nvPr>
            <p:ph type="sldNum" sz="quarter" idx="12"/>
          </p:nvPr>
        </p:nvSpPr>
        <p:spPr>
          <a:xfrm>
            <a:off x="11520027" y="6355080"/>
            <a:ext cx="670385" cy="502920"/>
          </a:xfrm>
        </p:spPr>
        <p:txBody>
          <a:bodyPr/>
          <a:lstStyle/>
          <a:p>
            <a:fld id="{B6F15528-21DE-4FAA-801E-634DDDAF4B2B}" type="slidenum">
              <a:rPr lang="en-US" smtClean="0"/>
              <a:pPr/>
              <a:t>89</a:t>
            </a:fld>
            <a:endParaRPr lang="en-US"/>
          </a:p>
        </p:txBody>
      </p:sp>
    </p:spTree>
    <p:extLst>
      <p:ext uri="{BB962C8B-B14F-4D97-AF65-F5344CB8AC3E}">
        <p14:creationId xmlns:p14="http://schemas.microsoft.com/office/powerpoint/2010/main" xmlns="" val="5035885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609012" y="1524000"/>
            <a:ext cx="2817972" cy="4114800"/>
          </a:xfrm>
        </p:spPr>
        <p:txBody>
          <a:bodyPr>
            <a:normAutofit/>
          </a:bodyPr>
          <a:lstStyle/>
          <a:p>
            <a:pPr lvl="0" algn="justLow" rtl="1"/>
            <a:r>
              <a:rPr lang="ar-LB" sz="2200" dirty="0"/>
              <a:t>بالإضافة إلى السعر، هناك عوامل أخرى تؤثر على الطلب هي الدخل، و الحاجيات و التفضيلات، كما هناك توقعات الأسر و كذلك أسعار السلع البديلة و التكميلية. تغير أحد تلك العوامل الأخرى يؤدي إلى إزاحة منحنى الطلب</a:t>
            </a:r>
            <a:endParaRPr lang="en-US" sz="2200" dirty="0"/>
          </a:p>
          <a:p>
            <a:pPr algn="r" rtl="1"/>
            <a:endParaRPr lang="en-US" sz="22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2939" y="1038994"/>
            <a:ext cx="7887473" cy="5133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044622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xmlns="" val="0"/>
              </a:ext>
            </a:extLst>
          </a:blip>
          <a:stretch>
            <a:fillRect/>
          </a:stretch>
        </p:blipFill>
        <p:spPr>
          <a:xfrm>
            <a:off x="2132012" y="1524000"/>
            <a:ext cx="9982200" cy="4648200"/>
          </a:xfrm>
          <a:prstGeom prst="rect">
            <a:avLst/>
          </a:prstGeom>
        </p:spPr>
      </p:pic>
      <p:pic>
        <p:nvPicPr>
          <p:cNvPr id="5" name="Picture 4"/>
          <p:cNvPicPr/>
          <p:nvPr/>
        </p:nvPicPr>
        <p:blipFill>
          <a:blip r:embed="rId4" cstate="print">
            <a:extLst>
              <a:ext uri="{28A0092B-C50C-407E-A947-70E740481C1C}">
                <a14:useLocalDpi xmlns:a14="http://schemas.microsoft.com/office/drawing/2010/main" xmlns="" val="0"/>
              </a:ext>
            </a:extLst>
          </a:blip>
          <a:stretch>
            <a:fillRect/>
          </a:stretch>
        </p:blipFill>
        <p:spPr>
          <a:xfrm>
            <a:off x="152402" y="1676400"/>
            <a:ext cx="2132012" cy="2328494"/>
          </a:xfrm>
          <a:prstGeom prst="rect">
            <a:avLst/>
          </a:prstGeom>
        </p:spPr>
      </p:pic>
      <p:sp>
        <p:nvSpPr>
          <p:cNvPr id="7" name="Title 1"/>
          <p:cNvSpPr>
            <a:spLocks noGrp="1"/>
          </p:cNvSpPr>
          <p:nvPr>
            <p:ph type="title"/>
          </p:nvPr>
        </p:nvSpPr>
        <p:spPr>
          <a:xfrm>
            <a:off x="227011" y="274638"/>
            <a:ext cx="11734801" cy="1143000"/>
          </a:xfrm>
        </p:spPr>
        <p:txBody>
          <a:bodyPr>
            <a:noAutofit/>
          </a:bodyPr>
          <a:lstStyle/>
          <a:p>
            <a:pPr algn="r" rtl="1"/>
            <a:r>
              <a:rPr lang="ar-LB" sz="2400" b="1" dirty="0"/>
              <a:t>-</a:t>
            </a:r>
            <a:r>
              <a:rPr lang="ar-LB" sz="2400" b="1" dirty="0" smtClean="0"/>
              <a:t>2-</a:t>
            </a:r>
            <a:r>
              <a:rPr lang="en-US" sz="2400" b="1" dirty="0" smtClean="0"/>
              <a:t> </a:t>
            </a:r>
            <a:r>
              <a:rPr lang="ar-EG" sz="2400" b="1" dirty="0" smtClean="0"/>
              <a:t>جدول زمني</a:t>
            </a:r>
            <a:r>
              <a:rPr lang="en-US" sz="2400" b="1" dirty="0" smtClean="0"/>
              <a:t> </a:t>
            </a:r>
            <a:br>
              <a:rPr lang="en-US" sz="2400" b="1" dirty="0" smtClean="0"/>
            </a:br>
            <a:r>
              <a:rPr lang="en-US" sz="2400" b="1" dirty="0" smtClean="0"/>
              <a:t>-     </a:t>
            </a:r>
            <a:r>
              <a:rPr lang="ar-EG" sz="2400" b="1" dirty="0" smtClean="0"/>
              <a:t>تنظيم </a:t>
            </a:r>
            <a:r>
              <a:rPr lang="ar-EG" sz="2400" b="1" dirty="0"/>
              <a:t>المناطق لاول مرة واستثنائاتها </a:t>
            </a:r>
            <a:r>
              <a:rPr lang="ar-EG" sz="2400" b="1" dirty="0" smtClean="0"/>
              <a:t>والقرارات </a:t>
            </a:r>
            <a:r>
              <a:rPr lang="ar-EG" sz="2400" b="1" dirty="0"/>
              <a:t>الصادرة للمناطق غير المنظمة</a:t>
            </a:r>
            <a:endParaRPr lang="en-US" sz="2400" b="1" dirty="0"/>
          </a:p>
        </p:txBody>
      </p:sp>
      <p:sp>
        <p:nvSpPr>
          <p:cNvPr id="8" name="Slide Number Placeholder 7"/>
          <p:cNvSpPr>
            <a:spLocks noGrp="1"/>
          </p:cNvSpPr>
          <p:nvPr>
            <p:ph type="sldNum" sz="quarter" idx="12"/>
          </p:nvPr>
        </p:nvSpPr>
        <p:spPr>
          <a:xfrm>
            <a:off x="11520027" y="6355080"/>
            <a:ext cx="670385" cy="502920"/>
          </a:xfrm>
        </p:spPr>
        <p:txBody>
          <a:bodyPr/>
          <a:lstStyle/>
          <a:p>
            <a:fld id="{B6F15528-21DE-4FAA-801E-634DDDAF4B2B}" type="slidenum">
              <a:rPr lang="en-US" smtClean="0"/>
              <a:pPr/>
              <a:t>90</a:t>
            </a:fld>
            <a:endParaRPr lang="en-US"/>
          </a:p>
        </p:txBody>
      </p:sp>
    </p:spTree>
    <p:extLst>
      <p:ext uri="{BB962C8B-B14F-4D97-AF65-F5344CB8AC3E}">
        <p14:creationId xmlns:p14="http://schemas.microsoft.com/office/powerpoint/2010/main" xmlns="" val="32875477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1" y="274638"/>
            <a:ext cx="11734801" cy="1143000"/>
          </a:xfrm>
        </p:spPr>
        <p:txBody>
          <a:bodyPr>
            <a:noAutofit/>
          </a:bodyPr>
          <a:lstStyle/>
          <a:p>
            <a:pPr algn="r" rtl="1"/>
            <a:r>
              <a:rPr lang="ar-LB" sz="2400" b="1" dirty="0"/>
              <a:t>-</a:t>
            </a:r>
            <a:r>
              <a:rPr lang="ar-LB" sz="2400" b="1" dirty="0" smtClean="0"/>
              <a:t>2-</a:t>
            </a:r>
            <a:r>
              <a:rPr lang="en-US" sz="2400" b="1" dirty="0" smtClean="0"/>
              <a:t> </a:t>
            </a:r>
            <a:r>
              <a:rPr lang="ar-EG" sz="2400" b="1" dirty="0" smtClean="0"/>
              <a:t>جدول زمني</a:t>
            </a:r>
            <a:r>
              <a:rPr lang="en-US" sz="2400" b="1" dirty="0" smtClean="0"/>
              <a:t> </a:t>
            </a:r>
            <a:br>
              <a:rPr lang="en-US" sz="2400" b="1" dirty="0" smtClean="0"/>
            </a:br>
            <a:r>
              <a:rPr lang="en-US" sz="2400" b="1" dirty="0" smtClean="0"/>
              <a:t>-     </a:t>
            </a:r>
            <a:r>
              <a:rPr lang="ar-EG" sz="2400" b="1" dirty="0" smtClean="0"/>
              <a:t>تنظيم </a:t>
            </a:r>
            <a:r>
              <a:rPr lang="ar-EG" sz="2400" b="1" dirty="0"/>
              <a:t>المناطق لاول مرة واستثنائاتها </a:t>
            </a:r>
            <a:r>
              <a:rPr lang="ar-EG" sz="2400" b="1" dirty="0" smtClean="0"/>
              <a:t>والقرارات </a:t>
            </a:r>
            <a:r>
              <a:rPr lang="ar-EG" sz="2400" b="1" dirty="0"/>
              <a:t>الصادرة للمناطق غير المنظمة</a:t>
            </a:r>
            <a:endParaRPr lang="en-US" sz="2400" b="1" dirty="0"/>
          </a:p>
        </p:txBody>
      </p:sp>
      <p:pic>
        <p:nvPicPr>
          <p:cNvPr id="5" name="Picture 4"/>
          <p:cNvPicPr/>
          <p:nvPr/>
        </p:nvPicPr>
        <p:blipFill>
          <a:blip r:embed="rId3" cstate="print">
            <a:extLst>
              <a:ext uri="{28A0092B-C50C-407E-A947-70E740481C1C}">
                <a14:useLocalDpi xmlns:a14="http://schemas.microsoft.com/office/drawing/2010/main" xmlns="" val="0"/>
              </a:ext>
            </a:extLst>
          </a:blip>
          <a:stretch>
            <a:fillRect/>
          </a:stretch>
        </p:blipFill>
        <p:spPr>
          <a:xfrm rot="5400000">
            <a:off x="6361116" y="1257304"/>
            <a:ext cx="4952996" cy="5486400"/>
          </a:xfrm>
          <a:prstGeom prst="rect">
            <a:avLst/>
          </a:prstGeom>
        </p:spPr>
      </p:pic>
      <p:pic>
        <p:nvPicPr>
          <p:cNvPr id="6" name="Picture 5"/>
          <p:cNvPicPr/>
          <p:nvPr/>
        </p:nvPicPr>
        <p:blipFill>
          <a:blip r:embed="rId4" cstate="print"/>
          <a:stretch>
            <a:fillRect/>
          </a:stretch>
        </p:blipFill>
        <p:spPr>
          <a:xfrm>
            <a:off x="531814" y="1676402"/>
            <a:ext cx="5334000" cy="4800598"/>
          </a:xfrm>
          <a:prstGeom prst="rect">
            <a:avLst/>
          </a:prstGeom>
        </p:spPr>
      </p:pic>
      <p:cxnSp>
        <p:nvCxnSpPr>
          <p:cNvPr id="7" name="Straight Connector 6"/>
          <p:cNvCxnSpPr/>
          <p:nvPr/>
        </p:nvCxnSpPr>
        <p:spPr>
          <a:xfrm>
            <a:off x="5942012" y="1676402"/>
            <a:ext cx="0" cy="4800598"/>
          </a:xfrm>
          <a:prstGeom prst="line">
            <a:avLst/>
          </a:prstGeom>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a:xfrm>
            <a:off x="11520027" y="6355080"/>
            <a:ext cx="670385" cy="502920"/>
          </a:xfrm>
        </p:spPr>
        <p:txBody>
          <a:bodyPr/>
          <a:lstStyle/>
          <a:p>
            <a:fld id="{B6F15528-21DE-4FAA-801E-634DDDAF4B2B}" type="slidenum">
              <a:rPr lang="en-US" smtClean="0"/>
              <a:pPr/>
              <a:t>91</a:t>
            </a:fld>
            <a:endParaRPr lang="en-US"/>
          </a:p>
        </p:txBody>
      </p:sp>
    </p:spTree>
    <p:extLst>
      <p:ext uri="{BB962C8B-B14F-4D97-AF65-F5344CB8AC3E}">
        <p14:creationId xmlns:p14="http://schemas.microsoft.com/office/powerpoint/2010/main" xmlns="" val="41246299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tretch>
            <a:fillRect/>
          </a:stretch>
        </p:blipFill>
        <p:spPr>
          <a:xfrm>
            <a:off x="3593792" y="838200"/>
            <a:ext cx="7682220" cy="3124200"/>
          </a:xfrm>
          <a:prstGeom prst="rect">
            <a:avLst/>
          </a:prstGeom>
        </p:spPr>
      </p:pic>
      <p:pic>
        <p:nvPicPr>
          <p:cNvPr id="5" name="Picture 4"/>
          <p:cNvPicPr>
            <a:picLocks noChangeAspect="1"/>
          </p:cNvPicPr>
          <p:nvPr/>
        </p:nvPicPr>
        <p:blipFill>
          <a:blip r:embed="rId4" cstate="print"/>
          <a:stretch>
            <a:fillRect/>
          </a:stretch>
        </p:blipFill>
        <p:spPr>
          <a:xfrm>
            <a:off x="741036" y="4038600"/>
            <a:ext cx="7563176" cy="2743200"/>
          </a:xfrm>
          <a:prstGeom prst="rect">
            <a:avLst/>
          </a:prstGeom>
        </p:spPr>
      </p:pic>
      <p:sp>
        <p:nvSpPr>
          <p:cNvPr id="2" name="Title 1"/>
          <p:cNvSpPr>
            <a:spLocks noGrp="1"/>
          </p:cNvSpPr>
          <p:nvPr>
            <p:ph type="title"/>
          </p:nvPr>
        </p:nvSpPr>
        <p:spPr>
          <a:xfrm>
            <a:off x="2513014" y="304800"/>
            <a:ext cx="9372600" cy="762000"/>
          </a:xfrm>
        </p:spPr>
        <p:txBody>
          <a:bodyPr>
            <a:normAutofit/>
          </a:bodyPr>
          <a:lstStyle/>
          <a:p>
            <a:pPr marR="0" lvl="0" algn="r" rtl="1" fontAlgn="base">
              <a:spcBef>
                <a:spcPts val="0"/>
              </a:spcBef>
              <a:spcAft>
                <a:spcPts val="1200"/>
              </a:spcAft>
            </a:pPr>
            <a:r>
              <a:rPr lang="ar-LB" sz="3200" b="1" kern="1600" dirty="0">
                <a:latin typeface="Microsoft Sans Serif" panose="020B0604020202020204" pitchFamily="34" charset="0"/>
              </a:rPr>
              <a:t>-3-</a:t>
            </a:r>
            <a:r>
              <a:rPr lang="ar-SA" sz="3200" b="1" kern="1600" dirty="0">
                <a:latin typeface="Microsoft Sans Serif" panose="020B0604020202020204" pitchFamily="34" charset="0"/>
              </a:rPr>
              <a:t>خريطة التنظيم </a:t>
            </a:r>
            <a:r>
              <a:rPr lang="ar-SA" sz="3200" b="1" kern="1600" dirty="0" smtClean="0">
                <a:latin typeface="Microsoft Sans Serif" panose="020B0604020202020204" pitchFamily="34" charset="0"/>
              </a:rPr>
              <a:t>المدني</a:t>
            </a:r>
            <a:r>
              <a:rPr lang="en-US" sz="3200" b="1" kern="1600" dirty="0" smtClean="0">
                <a:latin typeface="Microsoft Sans Serif" panose="020B0604020202020204" pitchFamily="34" charset="0"/>
              </a:rPr>
              <a:t> </a:t>
            </a:r>
            <a:r>
              <a:rPr lang="ar-SA" sz="3200" b="1" kern="1600" dirty="0" smtClean="0">
                <a:latin typeface="Microsoft Sans Serif" panose="020B0604020202020204" pitchFamily="34" charset="0"/>
              </a:rPr>
              <a:t>في </a:t>
            </a:r>
            <a:r>
              <a:rPr lang="ar-SA" sz="3200" b="1" kern="1600" dirty="0">
                <a:latin typeface="Microsoft Sans Serif" panose="020B0604020202020204" pitchFamily="34" charset="0"/>
              </a:rPr>
              <a:t>شمال لبنان </a:t>
            </a:r>
            <a:endParaRPr lang="fr-FR" sz="3200" dirty="0"/>
          </a:p>
        </p:txBody>
      </p:sp>
      <p:sp>
        <p:nvSpPr>
          <p:cNvPr id="6" name="Slide Number Placeholder 5"/>
          <p:cNvSpPr>
            <a:spLocks noGrp="1"/>
          </p:cNvSpPr>
          <p:nvPr>
            <p:ph type="sldNum" sz="quarter" idx="12"/>
          </p:nvPr>
        </p:nvSpPr>
        <p:spPr>
          <a:xfrm>
            <a:off x="11520027" y="6355080"/>
            <a:ext cx="670385" cy="502920"/>
          </a:xfrm>
        </p:spPr>
        <p:txBody>
          <a:bodyPr/>
          <a:lstStyle/>
          <a:p>
            <a:fld id="{B6F15528-21DE-4FAA-801E-634DDDAF4B2B}" type="slidenum">
              <a:rPr lang="en-US" smtClean="0"/>
              <a:pPr/>
              <a:t>92</a:t>
            </a:fld>
            <a:endParaRPr lang="en-US"/>
          </a:p>
        </p:txBody>
      </p:sp>
    </p:spTree>
    <p:extLst>
      <p:ext uri="{BB962C8B-B14F-4D97-AF65-F5344CB8AC3E}">
        <p14:creationId xmlns:p14="http://schemas.microsoft.com/office/powerpoint/2010/main" xmlns="" val="29073595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612" y="381000"/>
            <a:ext cx="8534400" cy="762000"/>
          </a:xfrm>
        </p:spPr>
        <p:txBody>
          <a:bodyPr>
            <a:normAutofit/>
          </a:bodyPr>
          <a:lstStyle/>
          <a:p>
            <a:pPr marR="0" lvl="0" algn="r" rtl="1" fontAlgn="base">
              <a:spcBef>
                <a:spcPts val="0"/>
              </a:spcBef>
              <a:spcAft>
                <a:spcPts val="1200"/>
              </a:spcAft>
            </a:pPr>
            <a:r>
              <a:rPr lang="ar-LB" sz="3200" b="1" kern="1600" dirty="0">
                <a:latin typeface="Microsoft Sans Serif" panose="020B0604020202020204" pitchFamily="34" charset="0"/>
              </a:rPr>
              <a:t>-4-الهيكلية العمرانية </a:t>
            </a:r>
            <a:r>
              <a:rPr lang="ar-LB" sz="3200" b="1" kern="1600" dirty="0" smtClean="0">
                <a:latin typeface="Microsoft Sans Serif" panose="020B0604020202020204" pitchFamily="34" charset="0"/>
              </a:rPr>
              <a:t>في </a:t>
            </a:r>
            <a:r>
              <a:rPr lang="ar-LB" sz="3200" b="1" kern="1600" dirty="0">
                <a:latin typeface="Microsoft Sans Serif" panose="020B0604020202020204" pitchFamily="34" charset="0"/>
              </a:rPr>
              <a:t>الشمال </a:t>
            </a:r>
            <a:r>
              <a:rPr lang="ar-LB" sz="3200" b="1" kern="1600" dirty="0" smtClean="0">
                <a:latin typeface="Microsoft Sans Serif" panose="020B0604020202020204" pitchFamily="34" charset="0"/>
              </a:rPr>
              <a:t>وعكار</a:t>
            </a:r>
            <a:endParaRPr lang="fr-FR" sz="3200" dirty="0"/>
          </a:p>
        </p:txBody>
      </p:sp>
      <p:pic>
        <p:nvPicPr>
          <p:cNvPr id="4" name="Picture 3"/>
          <p:cNvPicPr/>
          <p:nvPr/>
        </p:nvPicPr>
        <p:blipFill>
          <a:blip r:embed="rId3" cstate="print"/>
          <a:stretch>
            <a:fillRect/>
          </a:stretch>
        </p:blipFill>
        <p:spPr>
          <a:xfrm>
            <a:off x="2817812" y="1219200"/>
            <a:ext cx="6858000" cy="5334000"/>
          </a:xfrm>
          <a:prstGeom prst="rect">
            <a:avLst/>
          </a:prstGeom>
        </p:spPr>
      </p:pic>
      <p:sp>
        <p:nvSpPr>
          <p:cNvPr id="5" name="Slide Number Placeholder 4"/>
          <p:cNvSpPr>
            <a:spLocks noGrp="1"/>
          </p:cNvSpPr>
          <p:nvPr>
            <p:ph type="sldNum" sz="quarter" idx="12"/>
          </p:nvPr>
        </p:nvSpPr>
        <p:spPr>
          <a:xfrm>
            <a:off x="11520027" y="6355080"/>
            <a:ext cx="670385" cy="502920"/>
          </a:xfrm>
        </p:spPr>
        <p:txBody>
          <a:bodyPr/>
          <a:lstStyle/>
          <a:p>
            <a:fld id="{B6F15528-21DE-4FAA-801E-634DDDAF4B2B}" type="slidenum">
              <a:rPr lang="en-US" smtClean="0"/>
              <a:pPr/>
              <a:t>93</a:t>
            </a:fld>
            <a:endParaRPr lang="en-US"/>
          </a:p>
        </p:txBody>
      </p:sp>
    </p:spTree>
    <p:extLst>
      <p:ext uri="{BB962C8B-B14F-4D97-AF65-F5344CB8AC3E}">
        <p14:creationId xmlns:p14="http://schemas.microsoft.com/office/powerpoint/2010/main" xmlns="" val="39135358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274638"/>
            <a:ext cx="11201400" cy="868362"/>
          </a:xfrm>
        </p:spPr>
        <p:txBody>
          <a:bodyPr>
            <a:normAutofit/>
          </a:bodyPr>
          <a:lstStyle/>
          <a:p>
            <a:pPr marR="0" lvl="0" algn="r" rtl="1" fontAlgn="base">
              <a:spcBef>
                <a:spcPts val="0"/>
              </a:spcBef>
              <a:spcAft>
                <a:spcPts val="1200"/>
              </a:spcAft>
            </a:pPr>
            <a:r>
              <a:rPr lang="ar-LB" sz="3200" b="1" kern="1600" dirty="0">
                <a:latin typeface="Tahoma" pitchFamily="34" charset="0"/>
                <a:ea typeface="Tahoma" pitchFamily="34" charset="0"/>
              </a:rPr>
              <a:t>-</a:t>
            </a:r>
            <a:r>
              <a:rPr lang="ar-LB" sz="3200" b="1" kern="1600" dirty="0" smtClean="0">
                <a:latin typeface="Tahoma" pitchFamily="34" charset="0"/>
                <a:ea typeface="Tahoma" pitchFamily="34" charset="0"/>
              </a:rPr>
              <a:t>5- كيف </a:t>
            </a:r>
            <a:r>
              <a:rPr lang="ar-LB" sz="3200" b="1" kern="1600" dirty="0">
                <a:latin typeface="Tahoma" pitchFamily="34" charset="0"/>
                <a:ea typeface="Tahoma" pitchFamily="34" charset="0"/>
              </a:rPr>
              <a:t>تعدّ التصاميم وأنظمة التنظيم</a:t>
            </a:r>
            <a:endParaRPr lang="en-US" sz="3200" b="1" kern="1600" dirty="0">
              <a:latin typeface="Tahoma" pitchFamily="34" charset="0"/>
              <a:ea typeface="Tahoma" pitchFamily="34" charset="0"/>
            </a:endParaRPr>
          </a:p>
        </p:txBody>
      </p:sp>
      <p:pic>
        <p:nvPicPr>
          <p:cNvPr id="4" name="Picture 3"/>
          <p:cNvPicPr/>
          <p:nvPr/>
        </p:nvPicPr>
        <p:blipFill>
          <a:blip r:embed="rId3" cstate="print"/>
          <a:stretch>
            <a:fillRect/>
          </a:stretch>
        </p:blipFill>
        <p:spPr>
          <a:xfrm>
            <a:off x="600737" y="990604"/>
            <a:ext cx="10972802" cy="5604159"/>
          </a:xfrm>
          <a:prstGeom prst="rect">
            <a:avLst/>
          </a:prstGeom>
        </p:spPr>
      </p:pic>
      <p:sp>
        <p:nvSpPr>
          <p:cNvPr id="5" name="Slide Number Placeholder 4"/>
          <p:cNvSpPr>
            <a:spLocks noGrp="1"/>
          </p:cNvSpPr>
          <p:nvPr>
            <p:ph type="sldNum" sz="quarter" idx="12"/>
          </p:nvPr>
        </p:nvSpPr>
        <p:spPr>
          <a:xfrm>
            <a:off x="11520027" y="6355080"/>
            <a:ext cx="670385" cy="502920"/>
          </a:xfrm>
        </p:spPr>
        <p:txBody>
          <a:bodyPr/>
          <a:lstStyle/>
          <a:p>
            <a:fld id="{B6F15528-21DE-4FAA-801E-634DDDAF4B2B}" type="slidenum">
              <a:rPr lang="en-US" smtClean="0"/>
              <a:pPr/>
              <a:t>94</a:t>
            </a:fld>
            <a:endParaRPr lang="en-US"/>
          </a:p>
        </p:txBody>
      </p:sp>
    </p:spTree>
    <p:extLst>
      <p:ext uri="{BB962C8B-B14F-4D97-AF65-F5344CB8AC3E}">
        <p14:creationId xmlns:p14="http://schemas.microsoft.com/office/powerpoint/2010/main" xmlns="" val="13327485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4" y="152400"/>
            <a:ext cx="11734801" cy="838200"/>
          </a:xfrm>
        </p:spPr>
        <p:txBody>
          <a:bodyPr>
            <a:noAutofit/>
          </a:bodyPr>
          <a:lstStyle/>
          <a:p>
            <a:pPr algn="r" rtl="1"/>
            <a:r>
              <a:rPr lang="en-US" sz="2400" dirty="0">
                <a:latin typeface="Palatino Linotype" panose="02040502050505030304" pitchFamily="18" charset="0"/>
                <a:ea typeface="Times New Roman" panose="02020603050405020304" pitchFamily="18" charset="0"/>
              </a:rPr>
              <a:t>-</a:t>
            </a:r>
            <a:r>
              <a:rPr lang="ar-LB" sz="2400" b="1" dirty="0">
                <a:latin typeface="Palatino Linotype" panose="02040502050505030304" pitchFamily="18" charset="0"/>
                <a:ea typeface="Times New Roman" panose="02020603050405020304" pitchFamily="18" charset="0"/>
              </a:rPr>
              <a:t>6</a:t>
            </a:r>
            <a:r>
              <a:rPr lang="en-US" sz="2400" b="1" dirty="0" smtClean="0">
                <a:latin typeface="Palatino Linotype" panose="02040502050505030304" pitchFamily="18" charset="0"/>
                <a:ea typeface="Times New Roman" panose="02020603050405020304" pitchFamily="18" charset="0"/>
              </a:rPr>
              <a:t>-</a:t>
            </a:r>
            <a:r>
              <a:rPr lang="ar-LB" sz="2400" b="1" dirty="0" smtClean="0">
                <a:latin typeface="Palatino Linotype" panose="02040502050505030304" pitchFamily="18" charset="0"/>
                <a:ea typeface="Times New Roman" panose="02020603050405020304" pitchFamily="18" charset="0"/>
              </a:rPr>
              <a:t> المبادئ </a:t>
            </a:r>
            <a:r>
              <a:rPr lang="ar-LB" sz="2400" b="1" dirty="0">
                <a:latin typeface="Palatino Linotype" panose="02040502050505030304" pitchFamily="18" charset="0"/>
                <a:ea typeface="Times New Roman" panose="02020603050405020304" pitchFamily="18" charset="0"/>
              </a:rPr>
              <a:t>الرئيسية للتنظيم </a:t>
            </a:r>
            <a:r>
              <a:rPr lang="ar-LB" sz="2400" b="1" dirty="0" smtClean="0">
                <a:latin typeface="Palatino Linotype" panose="02040502050505030304" pitchFamily="18" charset="0"/>
                <a:ea typeface="Times New Roman" panose="02020603050405020304" pitchFamily="18" charset="0"/>
              </a:rPr>
              <a:t>المدني و</a:t>
            </a:r>
            <a:r>
              <a:rPr lang="ar-LB" sz="2400" b="1" dirty="0">
                <a:latin typeface="Palatino Linotype" panose="02040502050505030304" pitchFamily="18" charset="0"/>
                <a:ea typeface="Times New Roman" panose="02020603050405020304" pitchFamily="18" charset="0"/>
              </a:rPr>
              <a:t>إ</a:t>
            </a:r>
            <a:r>
              <a:rPr lang="ar-LB" sz="2400" b="1" dirty="0" smtClean="0">
                <a:latin typeface="Palatino Linotype" panose="02040502050505030304" pitchFamily="18" charset="0"/>
                <a:ea typeface="Times New Roman" panose="02020603050405020304" pitchFamily="18" charset="0"/>
              </a:rPr>
              <a:t>شراك </a:t>
            </a:r>
            <a:r>
              <a:rPr lang="ar-LB" sz="2400" b="1" dirty="0">
                <a:latin typeface="Palatino Linotype" panose="02040502050505030304" pitchFamily="18" charset="0"/>
                <a:ea typeface="Times New Roman" panose="02020603050405020304" pitchFamily="18" charset="0"/>
              </a:rPr>
              <a:t>كافة المناطق </a:t>
            </a:r>
            <a:r>
              <a:rPr lang="ar-LB" sz="2400" b="1" dirty="0" smtClean="0">
                <a:latin typeface="Palatino Linotype" panose="02040502050505030304" pitchFamily="18" charset="0"/>
                <a:ea typeface="Times New Roman" panose="02020603050405020304" pitchFamily="18" charset="0"/>
              </a:rPr>
              <a:t>في </a:t>
            </a:r>
            <a:r>
              <a:rPr lang="ar-LB" sz="2400" b="1" dirty="0">
                <a:latin typeface="Palatino Linotype" panose="02040502050505030304" pitchFamily="18" charset="0"/>
                <a:ea typeface="Times New Roman" panose="02020603050405020304" pitchFamily="18" charset="0"/>
              </a:rPr>
              <a:t>الاقتصاد </a:t>
            </a:r>
            <a:r>
              <a:rPr lang="ar-LB" sz="2400" b="1" dirty="0" smtClean="0">
                <a:latin typeface="Palatino Linotype" panose="02040502050505030304" pitchFamily="18" charset="0"/>
                <a:ea typeface="Times New Roman" panose="02020603050405020304" pitchFamily="18" charset="0"/>
              </a:rPr>
              <a:t>الوطني</a:t>
            </a:r>
            <a:endParaRPr lang="fr-FR" sz="2400" dirty="0"/>
          </a:p>
        </p:txBody>
      </p:sp>
      <p:pic>
        <p:nvPicPr>
          <p:cNvPr id="4" name="Picture 3"/>
          <p:cNvPicPr>
            <a:picLocks noChangeAspect="1"/>
          </p:cNvPicPr>
          <p:nvPr/>
        </p:nvPicPr>
        <p:blipFill>
          <a:blip r:embed="rId3" cstate="print"/>
          <a:stretch>
            <a:fillRect/>
          </a:stretch>
        </p:blipFill>
        <p:spPr>
          <a:xfrm>
            <a:off x="6323012" y="1066800"/>
            <a:ext cx="5341904" cy="563880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3214" y="1600200"/>
            <a:ext cx="57912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9775" y="3053554"/>
            <a:ext cx="5718439" cy="1518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99776" y="4667250"/>
            <a:ext cx="5718439" cy="173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1" name="Straight Connector 10"/>
          <p:cNvCxnSpPr/>
          <p:nvPr/>
        </p:nvCxnSpPr>
        <p:spPr>
          <a:xfrm>
            <a:off x="6094412" y="1447800"/>
            <a:ext cx="0" cy="49530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a:xfrm>
            <a:off x="11520027" y="6355080"/>
            <a:ext cx="670385" cy="502920"/>
          </a:xfrm>
        </p:spPr>
        <p:txBody>
          <a:bodyPr/>
          <a:lstStyle/>
          <a:p>
            <a:fld id="{B6F15528-21DE-4FAA-801E-634DDDAF4B2B}" type="slidenum">
              <a:rPr lang="en-US" smtClean="0"/>
              <a:pPr/>
              <a:t>95</a:t>
            </a:fld>
            <a:endParaRPr lang="en-US"/>
          </a:p>
        </p:txBody>
      </p:sp>
    </p:spTree>
    <p:extLst>
      <p:ext uri="{BB962C8B-B14F-4D97-AF65-F5344CB8AC3E}">
        <p14:creationId xmlns:p14="http://schemas.microsoft.com/office/powerpoint/2010/main" xmlns="" val="30034161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214" y="152400"/>
            <a:ext cx="11582401" cy="838200"/>
          </a:xfrm>
        </p:spPr>
        <p:txBody>
          <a:bodyPr>
            <a:noAutofit/>
          </a:bodyPr>
          <a:lstStyle/>
          <a:p>
            <a:pPr algn="r" rtl="1"/>
            <a:r>
              <a:rPr lang="en-US" sz="2400" dirty="0">
                <a:latin typeface="Palatino Linotype" panose="02040502050505030304" pitchFamily="18" charset="0"/>
                <a:ea typeface="Times New Roman" panose="02020603050405020304" pitchFamily="18" charset="0"/>
              </a:rPr>
              <a:t>-</a:t>
            </a:r>
            <a:r>
              <a:rPr lang="ar-LB" sz="2400" b="1" dirty="0" smtClean="0">
                <a:latin typeface="Palatino Linotype" panose="02040502050505030304" pitchFamily="18" charset="0"/>
                <a:ea typeface="Times New Roman" panose="02020603050405020304" pitchFamily="18" charset="0"/>
              </a:rPr>
              <a:t>6</a:t>
            </a:r>
            <a:r>
              <a:rPr lang="en-US" sz="2400" b="1" dirty="0" smtClean="0">
                <a:latin typeface="Palatino Linotype" panose="02040502050505030304" pitchFamily="18" charset="0"/>
                <a:ea typeface="Times New Roman" panose="02020603050405020304" pitchFamily="18" charset="0"/>
              </a:rPr>
              <a:t>-</a:t>
            </a:r>
            <a:r>
              <a:rPr lang="ar-LB" sz="2400" b="1" dirty="0" smtClean="0">
                <a:latin typeface="Palatino Linotype" panose="02040502050505030304" pitchFamily="18" charset="0"/>
                <a:ea typeface="Times New Roman" panose="02020603050405020304" pitchFamily="18" charset="0"/>
              </a:rPr>
              <a:t> المبادئ </a:t>
            </a:r>
            <a:r>
              <a:rPr lang="ar-LB" sz="2400" b="1" dirty="0">
                <a:latin typeface="Palatino Linotype" panose="02040502050505030304" pitchFamily="18" charset="0"/>
                <a:ea typeface="Times New Roman" panose="02020603050405020304" pitchFamily="18" charset="0"/>
              </a:rPr>
              <a:t>الرئيسية للتنظيم </a:t>
            </a:r>
            <a:r>
              <a:rPr lang="ar-LB" sz="2400" b="1" dirty="0" smtClean="0">
                <a:latin typeface="Palatino Linotype" panose="02040502050505030304" pitchFamily="18" charset="0"/>
                <a:ea typeface="Times New Roman" panose="02020603050405020304" pitchFamily="18" charset="0"/>
              </a:rPr>
              <a:t>المدني</a:t>
            </a:r>
            <a:r>
              <a:rPr lang="en-US" sz="2400" b="1" dirty="0" smtClean="0">
                <a:latin typeface="Palatino Linotype" panose="02040502050505030304" pitchFamily="18" charset="0"/>
                <a:ea typeface="Times New Roman" panose="02020603050405020304" pitchFamily="18" charset="0"/>
              </a:rPr>
              <a:t> </a:t>
            </a:r>
            <a:r>
              <a:rPr lang="ar-LB" sz="2400" b="1" dirty="0" smtClean="0">
                <a:latin typeface="Palatino Linotype" panose="02040502050505030304" pitchFamily="18" charset="0"/>
                <a:ea typeface="Times New Roman" panose="02020603050405020304" pitchFamily="18" charset="0"/>
              </a:rPr>
              <a:t>وإشراك </a:t>
            </a:r>
            <a:r>
              <a:rPr lang="ar-LB" sz="2400" b="1" dirty="0">
                <a:latin typeface="Palatino Linotype" panose="02040502050505030304" pitchFamily="18" charset="0"/>
                <a:ea typeface="Times New Roman" panose="02020603050405020304" pitchFamily="18" charset="0"/>
              </a:rPr>
              <a:t>كافة المناطق </a:t>
            </a:r>
            <a:r>
              <a:rPr lang="ar-LB" sz="2400" b="1" dirty="0" smtClean="0">
                <a:latin typeface="Palatino Linotype" panose="02040502050505030304" pitchFamily="18" charset="0"/>
                <a:ea typeface="Times New Roman" panose="02020603050405020304" pitchFamily="18" charset="0"/>
              </a:rPr>
              <a:t>في </a:t>
            </a:r>
            <a:r>
              <a:rPr lang="ar-LB" sz="2400" b="1" dirty="0">
                <a:latin typeface="Palatino Linotype" panose="02040502050505030304" pitchFamily="18" charset="0"/>
                <a:ea typeface="Times New Roman" panose="02020603050405020304" pitchFamily="18" charset="0"/>
              </a:rPr>
              <a:t>الاقتصاد </a:t>
            </a:r>
            <a:r>
              <a:rPr lang="ar-LB" sz="2400" b="1" dirty="0" smtClean="0">
                <a:latin typeface="Palatino Linotype" panose="02040502050505030304" pitchFamily="18" charset="0"/>
                <a:ea typeface="Times New Roman" panose="02020603050405020304" pitchFamily="18" charset="0"/>
              </a:rPr>
              <a:t>الوطني</a:t>
            </a:r>
            <a:endParaRPr lang="fr-FR" sz="24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4412" y="1106348"/>
            <a:ext cx="5791200" cy="29322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p:nvPr/>
        </p:nvPicPr>
        <p:blipFill>
          <a:blip r:embed="rId3" cstate="print">
            <a:extLst>
              <a:ext uri="{BEBA8EAE-BF5A-486C-A8C5-ECC9F3942E4B}">
                <a14:imgProps xmlns:a14="http://schemas.microsoft.com/office/drawing/2010/main" xmlns="">
                  <a14:imgLayer r:embed="rId4">
                    <a14:imgEffect>
                      <a14:sharpenSoften amount="50000"/>
                    </a14:imgEffect>
                  </a14:imgLayer>
                </a14:imgProps>
              </a:ext>
            </a:extLst>
          </a:blip>
          <a:stretch>
            <a:fillRect/>
          </a:stretch>
        </p:blipFill>
        <p:spPr>
          <a:xfrm>
            <a:off x="303214" y="1295400"/>
            <a:ext cx="5791200" cy="3200400"/>
          </a:xfrm>
          <a:prstGeom prst="rect">
            <a:avLst/>
          </a:prstGeom>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4412" y="4191001"/>
            <a:ext cx="5827712" cy="2419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8012" y="4829179"/>
            <a:ext cx="5257800" cy="13161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a:xfrm>
            <a:off x="11520027" y="6400800"/>
            <a:ext cx="670385" cy="502920"/>
          </a:xfrm>
        </p:spPr>
        <p:txBody>
          <a:bodyPr/>
          <a:lstStyle/>
          <a:p>
            <a:fld id="{B6F15528-21DE-4FAA-801E-634DDDAF4B2B}" type="slidenum">
              <a:rPr lang="en-US" smtClean="0"/>
              <a:pPr/>
              <a:t>96</a:t>
            </a:fld>
            <a:endParaRPr lang="en-US"/>
          </a:p>
        </p:txBody>
      </p:sp>
    </p:spTree>
    <p:extLst>
      <p:ext uri="{BB962C8B-B14F-4D97-AF65-F5344CB8AC3E}">
        <p14:creationId xmlns:p14="http://schemas.microsoft.com/office/powerpoint/2010/main" xmlns="" val="30852005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5212" y="274638"/>
            <a:ext cx="6704172" cy="868362"/>
          </a:xfrm>
        </p:spPr>
        <p:txBody>
          <a:bodyPr>
            <a:normAutofit/>
          </a:bodyPr>
          <a:lstStyle/>
          <a:p>
            <a:pPr marR="0" lvl="0" algn="r" rtl="1" fontAlgn="base">
              <a:spcBef>
                <a:spcPts val="0"/>
              </a:spcBef>
              <a:spcAft>
                <a:spcPts val="1200"/>
              </a:spcAft>
            </a:pPr>
            <a:r>
              <a:rPr lang="ar-LB" sz="3200" b="1" kern="1600" dirty="0">
                <a:latin typeface="Microsoft Sans Serif" panose="020B0604020202020204" pitchFamily="34" charset="0"/>
              </a:rPr>
              <a:t>-7-إصلاح التنظيم المدني </a:t>
            </a:r>
            <a:endParaRPr lang="en-US" sz="3200" b="1" kern="1600" dirty="0">
              <a:latin typeface="Microsoft Sans Serif" panose="020B0604020202020204" pitchFamily="34" charset="0"/>
            </a:endParaRPr>
          </a:p>
        </p:txBody>
      </p:sp>
      <p:pic>
        <p:nvPicPr>
          <p:cNvPr id="4" name="Picture 3"/>
          <p:cNvPicPr/>
          <p:nvPr/>
        </p:nvPicPr>
        <p:blipFill>
          <a:blip r:embed="rId3" cstate="print">
            <a:extLst>
              <a:ext uri="{28A0092B-C50C-407E-A947-70E740481C1C}">
                <a14:useLocalDpi xmlns:a14="http://schemas.microsoft.com/office/drawing/2010/main" xmlns="" val="0"/>
              </a:ext>
            </a:extLst>
          </a:blip>
          <a:stretch>
            <a:fillRect/>
          </a:stretch>
        </p:blipFill>
        <p:spPr>
          <a:xfrm>
            <a:off x="6363271" y="1276350"/>
            <a:ext cx="4988943" cy="4972050"/>
          </a:xfrm>
          <a:prstGeom prst="rect">
            <a:avLst/>
          </a:prstGeom>
        </p:spPr>
      </p:pic>
      <p:pic>
        <p:nvPicPr>
          <p:cNvPr id="5" name="Picture 4"/>
          <p:cNvPicPr/>
          <p:nvPr/>
        </p:nvPicPr>
        <p:blipFill>
          <a:blip r:embed="rId4" cstate="print">
            <a:extLst>
              <a:ext uri="{28A0092B-C50C-407E-A947-70E740481C1C}">
                <a14:useLocalDpi xmlns:a14="http://schemas.microsoft.com/office/drawing/2010/main" xmlns="" val="0"/>
              </a:ext>
            </a:extLst>
          </a:blip>
          <a:stretch>
            <a:fillRect/>
          </a:stretch>
        </p:blipFill>
        <p:spPr>
          <a:xfrm>
            <a:off x="760412" y="1143000"/>
            <a:ext cx="5334000" cy="5334000"/>
          </a:xfrm>
          <a:prstGeom prst="rect">
            <a:avLst/>
          </a:prstGeom>
        </p:spPr>
      </p:pic>
      <p:sp>
        <p:nvSpPr>
          <p:cNvPr id="8" name="Slide Number Placeholder 7"/>
          <p:cNvSpPr>
            <a:spLocks noGrp="1"/>
          </p:cNvSpPr>
          <p:nvPr>
            <p:ph type="sldNum" sz="quarter" idx="12"/>
          </p:nvPr>
        </p:nvSpPr>
        <p:spPr>
          <a:xfrm>
            <a:off x="11520027" y="6355080"/>
            <a:ext cx="670385" cy="502920"/>
          </a:xfrm>
        </p:spPr>
        <p:txBody>
          <a:bodyPr/>
          <a:lstStyle/>
          <a:p>
            <a:fld id="{B6F15528-21DE-4FAA-801E-634DDDAF4B2B}" type="slidenum">
              <a:rPr lang="en-US" smtClean="0"/>
              <a:pPr/>
              <a:t>97</a:t>
            </a:fld>
            <a:endParaRPr lang="en-US" dirty="0"/>
          </a:p>
        </p:txBody>
      </p:sp>
    </p:spTree>
    <p:extLst>
      <p:ext uri="{BB962C8B-B14F-4D97-AF65-F5344CB8AC3E}">
        <p14:creationId xmlns:p14="http://schemas.microsoft.com/office/powerpoint/2010/main" xmlns="" val="362709102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148840"/>
            <a:ext cx="5852160" cy="1280160"/>
          </a:xfrm>
        </p:spPr>
        <p:txBody>
          <a:bodyPr/>
          <a:lstStyle/>
          <a:p>
            <a:r>
              <a:rPr lang="ar-LB" sz="6000" b="1" dirty="0" smtClean="0">
                <a:effectLst>
                  <a:outerShdw blurRad="38100" dist="38100" dir="2700000" algn="tl">
                    <a:srgbClr val="000000">
                      <a:alpha val="43137"/>
                    </a:srgbClr>
                  </a:outerShdw>
                </a:effectLst>
              </a:rPr>
              <a:t>جزاكم الله خيراً</a:t>
            </a:r>
            <a:endParaRPr lang="fr-FR" sz="60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98</a:t>
            </a:fld>
            <a:endParaRPr lang="en-US"/>
          </a:p>
        </p:txBody>
      </p:sp>
      <p:cxnSp>
        <p:nvCxnSpPr>
          <p:cNvPr id="6" name="Straight Connector 5"/>
          <p:cNvCxnSpPr/>
          <p:nvPr/>
        </p:nvCxnSpPr>
        <p:spPr>
          <a:xfrm>
            <a:off x="3809009" y="3413235"/>
            <a:ext cx="4570807"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685869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303" y="2091263"/>
            <a:ext cx="9203979" cy="2863754"/>
          </a:xfrm>
        </p:spPr>
        <p:txBody>
          <a:bodyPr/>
          <a:lstStyle/>
          <a:p>
            <a:r>
              <a:rPr lang="en-US" dirty="0" smtClean="0"/>
              <a:t>North Lebanon Water management</a:t>
            </a:r>
            <a:endParaRPr lang="en-US" dirty="0"/>
          </a:p>
        </p:txBody>
      </p:sp>
      <p:sp>
        <p:nvSpPr>
          <p:cNvPr id="3" name="Subtitle 2"/>
          <p:cNvSpPr>
            <a:spLocks noGrp="1"/>
          </p:cNvSpPr>
          <p:nvPr>
            <p:ph type="subTitle" idx="1"/>
          </p:nvPr>
        </p:nvSpPr>
        <p:spPr>
          <a:xfrm>
            <a:off x="1560170" y="4955028"/>
            <a:ext cx="9068486" cy="457201"/>
          </a:xfrm>
        </p:spPr>
        <p:txBody>
          <a:bodyPr/>
          <a:lstStyle/>
          <a:p>
            <a:r>
              <a:rPr lang="en-US" dirty="0" smtClean="0"/>
              <a:t>Prepared by </a:t>
            </a:r>
            <a:r>
              <a:rPr lang="en-US" b="1" dirty="0" smtClean="0"/>
              <a:t>Maryam ABDEL-KARIM</a:t>
            </a:r>
            <a:endParaRPr lang="en-US" b="1" dirty="0"/>
          </a:p>
        </p:txBody>
      </p:sp>
      <p:pic>
        <p:nvPicPr>
          <p:cNvPr id="4" name="Picture 3" descr="Basmalla.jpg"/>
          <p:cNvPicPr/>
          <p:nvPr/>
        </p:nvPicPr>
        <p:blipFill rotWithShape="1">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t="11820"/>
          <a:stretch/>
        </p:blipFill>
        <p:spPr bwMode="auto">
          <a:xfrm>
            <a:off x="3813834" y="-2900"/>
            <a:ext cx="4561169" cy="627798"/>
          </a:xfrm>
          <a:prstGeom prst="rect">
            <a:avLst/>
          </a:prstGeom>
          <a:noFill/>
        </p:spPr>
      </p:pic>
      <p:sp>
        <p:nvSpPr>
          <p:cNvPr id="5" name="Slide Number Placeholder 4"/>
          <p:cNvSpPr>
            <a:spLocks noGrp="1"/>
          </p:cNvSpPr>
          <p:nvPr>
            <p:ph type="sldNum" sz="quarter" idx="12"/>
          </p:nvPr>
        </p:nvSpPr>
        <p:spPr>
          <a:xfrm>
            <a:off x="11580815" y="6400804"/>
            <a:ext cx="511132" cy="420415"/>
          </a:xfrm>
        </p:spPr>
        <p:txBody>
          <a:bodyPr/>
          <a:lstStyle/>
          <a:p>
            <a:fld id="{5858D641-D522-4799-AE0B-2E83C060F61C}" type="slidenum">
              <a:rPr lang="en-US" sz="1400" smtClean="0">
                <a:solidFill>
                  <a:prstClr val="black">
                    <a:lumMod val="75000"/>
                    <a:lumOff val="25000"/>
                  </a:prstClr>
                </a:solidFill>
              </a:rPr>
              <a:pPr/>
              <a:t>99</a:t>
            </a:fld>
            <a:endParaRPr lang="en-US" sz="1400" dirty="0">
              <a:solidFill>
                <a:prstClr val="black">
                  <a:lumMod val="75000"/>
                  <a:lumOff val="25000"/>
                </a:prstClr>
              </a:solidFill>
            </a:endParaRPr>
          </a:p>
        </p:txBody>
      </p:sp>
    </p:spTree>
    <p:extLst>
      <p:ext uri="{BB962C8B-B14F-4D97-AF65-F5344CB8AC3E}">
        <p14:creationId xmlns:p14="http://schemas.microsoft.com/office/powerpoint/2010/main" xmlns="" val="28212224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11.jpeg"/></Relationships>
</file>

<file path=ppt/theme/_rels/them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15.xml.rels><?xml version="1.0" encoding="UTF-8" standalone="yes"?>
<Relationships xmlns="http://schemas.openxmlformats.org/package/2006/relationships"><Relationship Id="rId1" Type="http://schemas.openxmlformats.org/officeDocument/2006/relationships/image" Target="../media/image11.jpeg"/></Relationships>
</file>

<file path=ppt/theme/_rels/theme16.xml.rels><?xml version="1.0" encoding="UTF-8" standalone="yes"?>
<Relationships xmlns="http://schemas.openxmlformats.org/package/2006/relationships"><Relationship Id="rId1" Type="http://schemas.openxmlformats.org/officeDocument/2006/relationships/image" Target="../media/image14.jpeg"/></Relationships>
</file>

<file path=ppt/theme/_rels/theme18.xml.rels><?xml version="1.0" encoding="UTF-8" standalone="yes"?>
<Relationships xmlns="http://schemas.openxmlformats.org/package/2006/relationships"><Relationship Id="rId1" Type="http://schemas.openxmlformats.org/officeDocument/2006/relationships/image" Target="../media/image18.jpeg"/></Relationships>
</file>

<file path=ppt/theme/_rels/theme19.xml.rels><?xml version="1.0" encoding="UTF-8" standalone="yes"?>
<Relationships xmlns="http://schemas.openxmlformats.org/package/2006/relationships"><Relationship Id="rId1" Type="http://schemas.openxmlformats.org/officeDocument/2006/relationships/image" Target="../media/image19.jpeg"/></Relationships>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 xmlns:thm15="http://schemas.microsoft.com/office/thememl/2012/main" name="Parallax" id="{3388167B-A2EB-4685-9635-1831D9AEF8C4}" vid="{4F7A876A-7598-49CA-AFC8-8EDA2551E4A7}"/>
    </a:ext>
  </a:extLst>
</a:theme>
</file>

<file path=ppt/theme/theme10.xml><?xml version="1.0" encoding="utf-8"?>
<a:theme xmlns:a="http://schemas.openxmlformats.org/drawingml/2006/main" name="8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3.xml><?xml version="1.0" encoding="utf-8"?>
<a:theme xmlns:a="http://schemas.openxmlformats.org/drawingml/2006/main" name="1_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eathered" id="{EEC9B30E-2747-4D42-BCBE-A02BDEEEA114}" vid="{AACE42CE-5C67-4514-8A89-3472F564E146}"/>
    </a:ext>
  </a:extLst>
</a:theme>
</file>

<file path=ppt/theme/theme14.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Headlines" id="{3841520A-25F2-4EB8-BE4C-611DB5ABEED9}" vid="{ECD25A4C-D97E-4C12-84B1-63580BFFAEEB}"/>
    </a:ext>
  </a:extLst>
</a:theme>
</file>

<file path=ppt/theme/theme15.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6.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17.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xmlns="" name="Berlin" id="{7B5DBA9E-B069-418E-9360-A61BDD0615A4}" vid="{C0CBE056-4EF4-4D92-969E-947779DA7AAA}"/>
    </a:ext>
  </a:extLst>
</a:theme>
</file>

<file path=ppt/theme/theme18.xml><?xml version="1.0" encoding="utf-8"?>
<a:theme xmlns:a="http://schemas.openxmlformats.org/drawingml/2006/main" name="Verve">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9.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Dividend" id="{9697A71B-4AB7-4A1A-BD5B-BB2D22835B57}" vid="{C21699FF-00E4-43C8-BBCC-D7E5536C3717}"/>
    </a:ext>
  </a:extLst>
</a:theme>
</file>

<file path=ppt/theme/theme20.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1_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ppt/theme/theme6.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 xmlns:thm15="http://schemas.microsoft.com/office/thememl/2012/main" name="Savon" id="{1306E473-ED32-493B-A2D0-240A757EDD34}" vid="{C20BADFE-D095-436F-9677-9264042809F0}"/>
    </a:ext>
  </a:extLst>
</a:theme>
</file>

<file path=ppt/theme/theme7.xml><?xml version="1.0" encoding="utf-8"?>
<a:theme xmlns:a="http://schemas.openxmlformats.org/drawingml/2006/main" name="Cordelia template">
  <a:themeElements>
    <a:clrScheme name="Custom 347">
      <a:dk1>
        <a:srgbClr val="263238"/>
      </a:dk1>
      <a:lt1>
        <a:srgbClr val="FFFFFF"/>
      </a:lt1>
      <a:dk2>
        <a:srgbClr val="607D8B"/>
      </a:dk2>
      <a:lt2>
        <a:srgbClr val="ECEFF1"/>
      </a:lt2>
      <a:accent1>
        <a:srgbClr val="0091EA"/>
      </a:accent1>
      <a:accent2>
        <a:srgbClr val="0053A3"/>
      </a:accent2>
      <a:accent3>
        <a:srgbClr val="607D8B"/>
      </a:accent3>
      <a:accent4>
        <a:srgbClr val="CFD8DC"/>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ppt/theme/theme9.xml><?xml version="1.0" encoding="utf-8"?>
<a:theme xmlns:a="http://schemas.openxmlformats.org/drawingml/2006/main" name="1_Paralla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otalTime>0</TotalTime>
  <Words>28710</Words>
  <Application>Microsoft Office PowerPoint</Application>
  <PresentationFormat>Benutzerdefiniert</PresentationFormat>
  <Paragraphs>3136</Paragraphs>
  <Slides>303</Slides>
  <Notes>248</Notes>
  <HiddenSlides>0</HiddenSlides>
  <MMClips>6</MMClips>
  <ScaleCrop>false</ScaleCrop>
  <HeadingPairs>
    <vt:vector size="6" baseType="variant">
      <vt:variant>
        <vt:lpstr>Design</vt:lpstr>
      </vt:variant>
      <vt:variant>
        <vt:i4>20</vt:i4>
      </vt:variant>
      <vt:variant>
        <vt:lpstr>Eingebettete OLE-Server</vt:lpstr>
      </vt:variant>
      <vt:variant>
        <vt:i4>1</vt:i4>
      </vt:variant>
      <vt:variant>
        <vt:lpstr>Folientitel</vt:lpstr>
      </vt:variant>
      <vt:variant>
        <vt:i4>303</vt:i4>
      </vt:variant>
    </vt:vector>
  </HeadingPairs>
  <TitlesOfParts>
    <vt:vector size="324" baseType="lpstr">
      <vt:lpstr>Parallax</vt:lpstr>
      <vt:lpstr>Dividend</vt:lpstr>
      <vt:lpstr>Viola template</vt:lpstr>
      <vt:lpstr>Median</vt:lpstr>
      <vt:lpstr>1_Circuit</vt:lpstr>
      <vt:lpstr>Savon</vt:lpstr>
      <vt:lpstr>Cordelia template</vt:lpstr>
      <vt:lpstr>Circuit</vt:lpstr>
      <vt:lpstr>1_Parallax</vt:lpstr>
      <vt:lpstr>8_Median</vt:lpstr>
      <vt:lpstr>Concourse</vt:lpstr>
      <vt:lpstr>Angles</vt:lpstr>
      <vt:lpstr>1_Feathered</vt:lpstr>
      <vt:lpstr>Headlines</vt:lpstr>
      <vt:lpstr>1_Concourse</vt:lpstr>
      <vt:lpstr>Essential</vt:lpstr>
      <vt:lpstr>Berlin</vt:lpstr>
      <vt:lpstr>Verve</vt:lpstr>
      <vt:lpstr>Executive</vt:lpstr>
      <vt:lpstr>Slice</vt:lpstr>
      <vt:lpstr>Paket</vt:lpstr>
      <vt:lpstr>AECENAR Projects</vt:lpstr>
      <vt:lpstr>Folie 2</vt:lpstr>
      <vt:lpstr>NATIONAL ECONOMY الإقتصاد القومي</vt:lpstr>
      <vt:lpstr>مدخل إلى علم الإقتصاد</vt:lpstr>
      <vt:lpstr>الفصل الأول</vt:lpstr>
      <vt:lpstr>الفصل الثاني</vt:lpstr>
      <vt:lpstr>الفصل الثالث </vt:lpstr>
      <vt:lpstr>الفصل الرابع</vt:lpstr>
      <vt:lpstr>Folie 9</vt:lpstr>
      <vt:lpstr>Folie 10</vt:lpstr>
      <vt:lpstr>Folie 11</vt:lpstr>
      <vt:lpstr>Folie 12</vt:lpstr>
      <vt:lpstr>Folie 13</vt:lpstr>
      <vt:lpstr>Folie 14</vt:lpstr>
      <vt:lpstr>أساسيات الإقتصاد القومي</vt:lpstr>
      <vt:lpstr>النموذج الاقتصادي الأساسي </vt:lpstr>
      <vt:lpstr>Folie 17</vt:lpstr>
      <vt:lpstr>نموذج للناتج المحلي الإجمالي</vt:lpstr>
      <vt:lpstr>إمكانيات الإنتاج</vt:lpstr>
      <vt:lpstr>عرض العمل</vt:lpstr>
      <vt:lpstr>الدخل القومي</vt:lpstr>
      <vt:lpstr>الدخل القومي النموذجي</vt:lpstr>
      <vt:lpstr>التصدير / الاستيراد</vt:lpstr>
      <vt:lpstr>الإستهلاك</vt:lpstr>
      <vt:lpstr>نموذج للاستهلاك</vt:lpstr>
      <vt:lpstr>الفوائد او الربا (وهي محرمة شرعا بنص كتاب الله و السنة النبوية)</vt:lpstr>
      <vt:lpstr>نموذج للربا</vt:lpstr>
      <vt:lpstr>الاستثمارات</vt:lpstr>
      <vt:lpstr>نموذج العام</vt:lpstr>
      <vt:lpstr>جزاكم الله خيراً</vt:lpstr>
      <vt:lpstr>الضرائب  Taxes</vt:lpstr>
      <vt:lpstr>الفهرس</vt:lpstr>
      <vt:lpstr>مفهوم الضرائب</vt:lpstr>
      <vt:lpstr>المبادئ الأساسية التي يقوم عليها فرض الضريبة</vt:lpstr>
      <vt:lpstr>كيفية فرض الضريبة</vt:lpstr>
      <vt:lpstr>أنواع الضرائب في لبنان</vt:lpstr>
      <vt:lpstr>نسبة المعدل الضريبي على أرباح الشركات في لبنان و تركيا</vt:lpstr>
      <vt:lpstr>النظام الضريبي في لبنان</vt:lpstr>
      <vt:lpstr>النظام الضريبي في لبنان</vt:lpstr>
      <vt:lpstr>Folie 40</vt:lpstr>
      <vt:lpstr>Folie 41</vt:lpstr>
      <vt:lpstr>نمذجة ومحاكاة التنمية السكانية في إندونيسيا مع VENSIM</vt:lpstr>
      <vt:lpstr>نمذجة ومحاكاة التنمية السكانية في إندونيسيا مع VENSIM</vt:lpstr>
      <vt:lpstr>Folie 44</vt:lpstr>
      <vt:lpstr>Folie 45</vt:lpstr>
      <vt:lpstr>Folie 46</vt:lpstr>
      <vt:lpstr>Folie 47</vt:lpstr>
      <vt:lpstr>Folie 48</vt:lpstr>
      <vt:lpstr>Folie 49</vt:lpstr>
      <vt:lpstr>Folie 50</vt:lpstr>
      <vt:lpstr>Folie 51</vt:lpstr>
      <vt:lpstr>Folie 52</vt:lpstr>
      <vt:lpstr>Folie 53</vt:lpstr>
      <vt:lpstr>Folie 54</vt:lpstr>
      <vt:lpstr>Folie 55</vt:lpstr>
      <vt:lpstr>Folie 56</vt:lpstr>
      <vt:lpstr>Folie 57</vt:lpstr>
      <vt:lpstr>Folie 58</vt:lpstr>
      <vt:lpstr>Folie 59</vt:lpstr>
      <vt:lpstr>Folie 60</vt:lpstr>
      <vt:lpstr>Folie 61</vt:lpstr>
      <vt:lpstr>Folie 62</vt:lpstr>
      <vt:lpstr>Folie 63</vt:lpstr>
      <vt:lpstr>جزاكم الله خيراً</vt:lpstr>
      <vt:lpstr>Social Obstacles</vt:lpstr>
      <vt:lpstr>العقبات الإجتماعية</vt:lpstr>
      <vt:lpstr>العقبات الإجتماعية</vt:lpstr>
      <vt:lpstr>Folie 68</vt:lpstr>
      <vt:lpstr>العقبات الإجتماعية</vt:lpstr>
      <vt:lpstr>جزاكم الله خيراً</vt:lpstr>
      <vt:lpstr>Activities of foreign institutions in North Lebanon</vt:lpstr>
      <vt:lpstr>Folie 72</vt:lpstr>
      <vt:lpstr>Folie 73</vt:lpstr>
      <vt:lpstr>Folie 74</vt:lpstr>
      <vt:lpstr>Folie 75</vt:lpstr>
      <vt:lpstr>Folie 76</vt:lpstr>
      <vt:lpstr>Folie 77</vt:lpstr>
      <vt:lpstr> C-every child is protected from violence   d-every child lives in safe and clean  area   E- EVERY CHILD HAS AN EQUITBALE CHANCE TO LIFE</vt:lpstr>
      <vt:lpstr>Folie 79</vt:lpstr>
      <vt:lpstr>Folie 80</vt:lpstr>
      <vt:lpstr>Folie 81</vt:lpstr>
      <vt:lpstr>Folie 82</vt:lpstr>
      <vt:lpstr>Folie 83</vt:lpstr>
      <vt:lpstr>budget=$50.5 m</vt:lpstr>
      <vt:lpstr>Folie 85</vt:lpstr>
      <vt:lpstr>Folie 86</vt:lpstr>
      <vt:lpstr>جزاكم الله خيراً</vt:lpstr>
      <vt:lpstr> التنظيم المدني في شمال لبنان  Urban Planning in north Lebanon</vt:lpstr>
      <vt:lpstr>-1-  تعريف التنظيم المدني والمخطط التوجيهي</vt:lpstr>
      <vt:lpstr>-2- جدول زمني  -     تنظيم المناطق لاول مرة واستثنائاتها والقرارات الصادرة للمناطق غير المنظمة</vt:lpstr>
      <vt:lpstr>-2- جدول زمني  -     تنظيم المناطق لاول مرة واستثنائاتها والقرارات الصادرة للمناطق غير المنظمة</vt:lpstr>
      <vt:lpstr>-3-خريطة التنظيم المدني في شمال لبنان </vt:lpstr>
      <vt:lpstr>-4-الهيكلية العمرانية في الشمال وعكار</vt:lpstr>
      <vt:lpstr>-5- كيف تعدّ التصاميم وأنظمة التنظيم</vt:lpstr>
      <vt:lpstr>-6- المبادئ الرئيسية للتنظيم المدني وإشراك كافة المناطق في الاقتصاد الوطني</vt:lpstr>
      <vt:lpstr>-6- المبادئ الرئيسية للتنظيم المدني وإشراك كافة المناطق في الاقتصاد الوطني</vt:lpstr>
      <vt:lpstr>-7-إصلاح التنظيم المدني </vt:lpstr>
      <vt:lpstr>جزاكم الله خيراً</vt:lpstr>
      <vt:lpstr>North Lebanon Water management</vt:lpstr>
      <vt:lpstr>Folie 100</vt:lpstr>
      <vt:lpstr>Folie 101</vt:lpstr>
      <vt:lpstr>Folie 102</vt:lpstr>
      <vt:lpstr>Folie 103</vt:lpstr>
      <vt:lpstr>Folie 104</vt:lpstr>
      <vt:lpstr>Folie 105</vt:lpstr>
      <vt:lpstr>Demand</vt:lpstr>
      <vt:lpstr>Folie 107</vt:lpstr>
      <vt:lpstr>Folie 108</vt:lpstr>
      <vt:lpstr>Folie 109</vt:lpstr>
      <vt:lpstr>Folie 110</vt:lpstr>
      <vt:lpstr>Folie 111</vt:lpstr>
      <vt:lpstr>Folie 112</vt:lpstr>
      <vt:lpstr>Folie 113</vt:lpstr>
      <vt:lpstr>Folie 114</vt:lpstr>
      <vt:lpstr>Supply</vt:lpstr>
      <vt:lpstr>Folie 116</vt:lpstr>
      <vt:lpstr>Organization of ministry  of energy and water</vt:lpstr>
      <vt:lpstr>Folie 118</vt:lpstr>
      <vt:lpstr>Folie 119</vt:lpstr>
      <vt:lpstr>Completed and ongoing projects</vt:lpstr>
      <vt:lpstr>جزاكم الله خيراً</vt:lpstr>
      <vt:lpstr>Wastewater mangement in North Lebanon</vt:lpstr>
      <vt:lpstr>مصادر المياه العادمة</vt:lpstr>
      <vt:lpstr>أنواع المجاري    شبكة المجاري الجانبية الرئيسية / شبكة المجاري الفرعية المجاري الفرعية المجاري المصبوبة</vt:lpstr>
      <vt:lpstr>أنواع أنظمة الصرف الصحي </vt:lpstr>
      <vt:lpstr>أنواع أنظمة الصرف الصحي </vt:lpstr>
      <vt:lpstr>أنواع أنظمة الصرف الصحي </vt:lpstr>
      <vt:lpstr>توزيع المياه العادمة في البحر الأبيض المتوسط</vt:lpstr>
      <vt:lpstr>إمدادات مياه الصرف الصحي بالمقارنة مع عدد السكان (في عام 1997)</vt:lpstr>
      <vt:lpstr>معدل إمدادات المياه ومياه الصرف الصحي في لبنان بالمقارنة مع عدد السكان</vt:lpstr>
      <vt:lpstr>مستوى معالجة مياه الصرف الصحي على مستوى المتوسط الإقليمي</vt:lpstr>
      <vt:lpstr>محطات معالجة مياه الصرف الصحي في لبنان   في لبنان حتى الآن واحد وثلاثون محطة لمعالجة مياه الصرف الصحي تنتج حوالي 16000 متر مكعب في اليوم   هناك محطتان كبيرتان لمعالجة المياه العادمة ، هما محطة غدير للمعالجة الأولية  محطة المعالجة الثانوية بطرابلس ، تعملان حالياً.  يجب أن يتيح إنجاز بناء محطات المعالجة الكبرى على نطاق واسع معالجة حوالي 80٪ من مياه الصرف الصحي، أي حوالي مليون متر مكعب في اليوم من المياه المستعملة المعالجة    تتطلب نسبة 20٪ المتبقية بناء حوالي 100 محطة صغيرة لمعالجة مياه الصرف</vt:lpstr>
      <vt:lpstr>Folie 133</vt:lpstr>
      <vt:lpstr>عمليات الوحدة في محطة معالجة مياه الصرف الصحي النموذجية</vt:lpstr>
      <vt:lpstr>عمليات الوحدة في محطة معالجة مياه الصرف الصحي النموذجية</vt:lpstr>
      <vt:lpstr>تقنيات المعالجة وجودة المياه  </vt:lpstr>
      <vt:lpstr>صفات المياه الناشئة عن المياه المعاد تدويرها </vt:lpstr>
      <vt:lpstr>إنتاج حمأة مياه المجاري التقديرية لعامي 2001 و 2010 (على أساس الوزن الرطب )</vt:lpstr>
      <vt:lpstr>Folie 139</vt:lpstr>
      <vt:lpstr>تطبيق نهج ديناميكيات النظام (System Dynamics Approach) </vt:lpstr>
      <vt:lpstr>جزاكم الله خيراً</vt:lpstr>
      <vt:lpstr>Waste management</vt:lpstr>
      <vt:lpstr>عنصر هام من نظام إدارة النفايات وأبعادها</vt:lpstr>
      <vt:lpstr>تقنية إدارة النفايات</vt:lpstr>
      <vt:lpstr>المنطقة المعنية التي يجرى عليها النمذجة</vt:lpstr>
      <vt:lpstr>مخطط المخزون والتدفق لنظام إدارة النفايات  </vt:lpstr>
      <vt:lpstr>جزاكم الله خيراً</vt:lpstr>
      <vt:lpstr>North Lebanon Roads network and public transport</vt:lpstr>
      <vt:lpstr>Transportation</vt:lpstr>
      <vt:lpstr>Roads and highways, completed and ongoing projects</vt:lpstr>
      <vt:lpstr>Roads and highways under preparation projects</vt:lpstr>
      <vt:lpstr>Relevant government agency</vt:lpstr>
      <vt:lpstr>Distance Matrix</vt:lpstr>
      <vt:lpstr>Tripoli Projects</vt:lpstr>
      <vt:lpstr>CENTRAL TRIPOLI TRANSPORT MANAGEMENT PROJECT</vt:lpstr>
      <vt:lpstr>CENTRAL TRIPOLI TRANSPORT MANAGEMENT PROJECT</vt:lpstr>
      <vt:lpstr>CENTRAL TRIPOLI TRANSPORT MANAGEMENT PROJECT</vt:lpstr>
      <vt:lpstr> PROPOSED BUS/TAXI SERVICE SYSTEM AND TERMINALS</vt:lpstr>
      <vt:lpstr>ONE-WAY TRAFFIC SYSTEM</vt:lpstr>
      <vt:lpstr>Folie 160</vt:lpstr>
      <vt:lpstr>ON-STREET AND OFF-STREET PARKING</vt:lpstr>
      <vt:lpstr>Folie 162</vt:lpstr>
      <vt:lpstr>Folie 163</vt:lpstr>
      <vt:lpstr>Folie 164</vt:lpstr>
      <vt:lpstr>Folie 165</vt:lpstr>
      <vt:lpstr>Time limit zone</vt:lpstr>
      <vt:lpstr>INTERSECTION IMPROVEMENT AND TRAFFIC SIGNALS</vt:lpstr>
      <vt:lpstr>Locations map of street inventory survey </vt:lpstr>
      <vt:lpstr>Maximum hourly traffic volumes</vt:lpstr>
      <vt:lpstr>Review of On-going Traffic Signal plan</vt:lpstr>
      <vt:lpstr>Folie 171</vt:lpstr>
      <vt:lpstr>Geometrical improvement and signal phasing for intersection No 14</vt:lpstr>
      <vt:lpstr>Geometrical improvement and signal phasing for intersection No 17</vt:lpstr>
      <vt:lpstr>Geometrical improvement and signal phasing for intersection Al Saraya Al kadima</vt:lpstr>
      <vt:lpstr>Geometrical improvement and signal phasing for intersection No 23  (Al-Nejmeh square)</vt:lpstr>
      <vt:lpstr>Geometrical improvement and signal phasing at Sahat al Tal (alternative 1)</vt:lpstr>
      <vt:lpstr>Geometrical improvement and signal phasing at Sahat al Tal (alternative 2)</vt:lpstr>
      <vt:lpstr>TRAFFIC SAFETY FACILITIES</vt:lpstr>
      <vt:lpstr>Present sidewalk condition</vt:lpstr>
      <vt:lpstr>Present pavement condition</vt:lpstr>
      <vt:lpstr>Folie 181</vt:lpstr>
      <vt:lpstr>جزاكم الله خيراً</vt:lpstr>
      <vt:lpstr>سكة الحديد في لبنان</vt:lpstr>
      <vt:lpstr>الفهرس</vt:lpstr>
      <vt:lpstr>لمحة تاريخية عن سكة حديد لبنان</vt:lpstr>
      <vt:lpstr>الأسباب الأساسية لتوقف القطارات</vt:lpstr>
      <vt:lpstr>وضع سكة الحديد الحالي </vt:lpstr>
      <vt:lpstr>التعديات على أجزاء سكة الحديد</vt:lpstr>
      <vt:lpstr>ميزانية الدولة المخصصة لسكة الحديد</vt:lpstr>
      <vt:lpstr>خريطة سكة الحديد</vt:lpstr>
      <vt:lpstr>مشروع خط البترون-جبيل</vt:lpstr>
      <vt:lpstr>Folie 192</vt:lpstr>
      <vt:lpstr>أنواع القطارات </vt:lpstr>
      <vt:lpstr>سكة حديد طرابلس </vt:lpstr>
      <vt:lpstr>Folie 195</vt:lpstr>
      <vt:lpstr>التكلفة الاجمالية لمشروع اعادة تشغيل المحطة </vt:lpstr>
      <vt:lpstr>Folie 197</vt:lpstr>
      <vt:lpstr>المراجع</vt:lpstr>
      <vt:lpstr>جزاكم الله خيراً</vt:lpstr>
      <vt:lpstr>North Lebanon Telecommunication</vt:lpstr>
      <vt:lpstr>Folie 201</vt:lpstr>
      <vt:lpstr>landlines</vt:lpstr>
      <vt:lpstr>internet</vt:lpstr>
      <vt:lpstr>DSL</vt:lpstr>
      <vt:lpstr>Folie 205</vt:lpstr>
      <vt:lpstr>Mobile cellular</vt:lpstr>
      <vt:lpstr>Telecom One Stop Shops (OSS)</vt:lpstr>
      <vt:lpstr>Upcoming Projects </vt:lpstr>
      <vt:lpstr>1.The fixed network: the transition from copper wire to fiber optics (FTTX)</vt:lpstr>
      <vt:lpstr>Folie 210</vt:lpstr>
      <vt:lpstr>Folie 211</vt:lpstr>
      <vt:lpstr>2.The mobile network: the transition from the third generation (3g) to the fourth generation (4g advanced)</vt:lpstr>
      <vt:lpstr>Reasons Lebanon’s internet is so slow</vt:lpstr>
      <vt:lpstr>System dynamics Approach</vt:lpstr>
      <vt:lpstr>جزاكم الله خيراً</vt:lpstr>
      <vt:lpstr>TYPES OF POWER PLANTS</vt:lpstr>
      <vt:lpstr>انواع محطات الطاقة</vt:lpstr>
      <vt:lpstr>Gas power plant</vt:lpstr>
      <vt:lpstr>Oil based power plant</vt:lpstr>
      <vt:lpstr>Solar Thermal Power Plant</vt:lpstr>
      <vt:lpstr>Waste Incineration Power Plant</vt:lpstr>
      <vt:lpstr>Photovoltaic Power Plant</vt:lpstr>
      <vt:lpstr>Wind Power Plant</vt:lpstr>
      <vt:lpstr>Hydraulic power plant</vt:lpstr>
      <vt:lpstr>biomass power plants</vt:lpstr>
      <vt:lpstr>Nuclear power and its infrastructure</vt:lpstr>
      <vt:lpstr>جزاكم الله خيراً</vt:lpstr>
      <vt:lpstr>Inactive power plants in North Lebanon</vt:lpstr>
      <vt:lpstr>Folie 229</vt:lpstr>
      <vt:lpstr>Folie 230</vt:lpstr>
      <vt:lpstr>Folie 231</vt:lpstr>
      <vt:lpstr>Folie 232</vt:lpstr>
      <vt:lpstr>Folie 233</vt:lpstr>
      <vt:lpstr>Folie 234</vt:lpstr>
      <vt:lpstr>Folie 235</vt:lpstr>
      <vt:lpstr>Folie 236</vt:lpstr>
      <vt:lpstr>Folie 237</vt:lpstr>
      <vt:lpstr>Folie 238</vt:lpstr>
      <vt:lpstr>Folie 239</vt:lpstr>
      <vt:lpstr>Rehabilitation of Oil Refineries in Lebanon</vt:lpstr>
      <vt:lpstr>منشاة تكرير النفط )المصفاة(</vt:lpstr>
      <vt:lpstr>نظرة أساسية لمصافي النفط </vt:lpstr>
      <vt:lpstr>المراحل الرئيسية لعملية التكرير النفط </vt:lpstr>
      <vt:lpstr>عملية تكرير النفط في المصفاة </vt:lpstr>
      <vt:lpstr>عملية تكرير النفط في المصفاة </vt:lpstr>
      <vt:lpstr>عملية تكرير النفط في المصفاة </vt:lpstr>
      <vt:lpstr>عملية تكرير النفط في المصفاة </vt:lpstr>
      <vt:lpstr>عملية تكرير النفط في المصفاة </vt:lpstr>
      <vt:lpstr>Folie 249</vt:lpstr>
      <vt:lpstr>رسم تخطيطي لسير العمليات المعتادة في المصفاة </vt:lpstr>
      <vt:lpstr>(TOI) منشآة النفط في طرابلس  </vt:lpstr>
      <vt:lpstr>الواقع الحالي لمصفاة طرابلس </vt:lpstr>
      <vt:lpstr>دراسات متعلقة بإعادة تأهيل منشأة النفط </vt:lpstr>
      <vt:lpstr>الإستراتجية المتبعة في دراسة المشروع</vt:lpstr>
      <vt:lpstr>مقترح المصفاة الجديدة </vt:lpstr>
      <vt:lpstr>Folie 256</vt:lpstr>
      <vt:lpstr>Finally</vt:lpstr>
      <vt:lpstr>PROJECT: Network Of Waste Water</vt:lpstr>
      <vt:lpstr>المواسير المناسبة لنقل مياه الصرف الصحي</vt:lpstr>
      <vt:lpstr>أنابيب الصرف الصحي البلاستيكية</vt:lpstr>
      <vt:lpstr>أسعار الأنابيب البلاستيكية ( PVC) </vt:lpstr>
      <vt:lpstr>أسعار الأنابيب البلاستيكية ( PVC) </vt:lpstr>
      <vt:lpstr>أسعار الأنابيب البلاستيكية ( PVC) </vt:lpstr>
      <vt:lpstr>أسعار الأنابيب البلاستيكية (UPVC ) </vt:lpstr>
      <vt:lpstr>أسعار الأنابيب البلاستيكية (UPVC ) </vt:lpstr>
      <vt:lpstr>منتجات أنابيب خرسانية  Concrete Pipes Products</vt:lpstr>
      <vt:lpstr>منتجات أنابيب خرسانية  Concrete Pipes Products</vt:lpstr>
      <vt:lpstr>أسعار منتجات أنابيب خرسانية  </vt:lpstr>
      <vt:lpstr>أسعار منتجات أنابيب خرسانية  </vt:lpstr>
      <vt:lpstr>أسعار منتجات أنابيب خرسانية  </vt:lpstr>
      <vt:lpstr>أسعار منتجات أنابيب خرسانية  </vt:lpstr>
      <vt:lpstr>أسعار منتجات أنابيب خرسانية  </vt:lpstr>
      <vt:lpstr>أسعار منتجات أنابيب خرسانية  </vt:lpstr>
      <vt:lpstr>أسعار منتجات أنابيب خرسانية  </vt:lpstr>
      <vt:lpstr>أسعار منتجات أنابيب خرسانية  </vt:lpstr>
      <vt:lpstr>أسعار منتجات أنابيب خرسانية  </vt:lpstr>
      <vt:lpstr>مضخات مياه الصرف الصحي</vt:lpstr>
      <vt:lpstr>أسعار مضخات مياه الصرف الصحي</vt:lpstr>
      <vt:lpstr>أسعار مضخات مياه الصرف الصحي</vt:lpstr>
      <vt:lpstr>أسعار مضخات مياه الصرف الصحي</vt:lpstr>
      <vt:lpstr>أسعار مضخات مياه الصرف الصحي</vt:lpstr>
      <vt:lpstr>أسعار مضخات مياه الصرف الصحي</vt:lpstr>
      <vt:lpstr>References</vt:lpstr>
      <vt:lpstr>جزاكم الله خيراً</vt:lpstr>
      <vt:lpstr>PROJECT:  North Lebanon  bus station</vt:lpstr>
      <vt:lpstr>Description</vt:lpstr>
      <vt:lpstr>Location</vt:lpstr>
      <vt:lpstr>Buses Lines</vt:lpstr>
      <vt:lpstr>Bus Stop</vt:lpstr>
      <vt:lpstr>Bus Station Overview</vt:lpstr>
      <vt:lpstr>FreeCAD Design</vt:lpstr>
      <vt:lpstr>Costs</vt:lpstr>
      <vt:lpstr>جزاكم الله خيراً</vt:lpstr>
      <vt:lpstr>Folie 294</vt:lpstr>
      <vt:lpstr>Folie 295</vt:lpstr>
      <vt:lpstr>Folie 296</vt:lpstr>
      <vt:lpstr>Folie 297</vt:lpstr>
      <vt:lpstr>Folie 298</vt:lpstr>
      <vt:lpstr>Folie 299</vt:lpstr>
      <vt:lpstr>Folie 300</vt:lpstr>
      <vt:lpstr>Folie 301</vt:lpstr>
      <vt:lpstr>Folie 302</vt:lpstr>
      <vt:lpstr>دمتم بأمان الله</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Boss</cp:lastModifiedBy>
  <cp:revision>272</cp:revision>
  <dcterms:created xsi:type="dcterms:W3CDTF">2006-08-16T00:00:00Z</dcterms:created>
  <dcterms:modified xsi:type="dcterms:W3CDTF">2020-05-09T23:25:02Z</dcterms:modified>
</cp:coreProperties>
</file>