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9" r:id="rId3"/>
    <p:sldId id="260" r:id="rId4"/>
    <p:sldId id="258"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627" autoAdjust="0"/>
  </p:normalViewPr>
  <p:slideViewPr>
    <p:cSldViewPr snapToGrid="0">
      <p:cViewPr varScale="1">
        <p:scale>
          <a:sx n="75" d="100"/>
          <a:sy n="75" d="100"/>
        </p:scale>
        <p:origin x="97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B88ABF-2A95-44EE-BA1F-D8B92573229E}" type="datetimeFigureOut">
              <a:rPr lang="en-US" smtClean="0"/>
              <a:t>28/03/2020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C7E5C-7A77-417B-95BB-AD3636E35294}" type="slidenum">
              <a:rPr lang="en-US" smtClean="0"/>
              <a:t>‹#›</a:t>
            </a:fld>
            <a:endParaRPr lang="en-US"/>
          </a:p>
        </p:txBody>
      </p:sp>
    </p:spTree>
    <p:extLst>
      <p:ext uri="{BB962C8B-B14F-4D97-AF65-F5344CB8AC3E}">
        <p14:creationId xmlns:p14="http://schemas.microsoft.com/office/powerpoint/2010/main" val="3492840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LB"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يعتبر القمح زراعة إستراتيجية تشكل العمود الفقري للأمن الغذائي. وقد تعرّض انتاجه في لبنان خلال الأعوام الأخيرة إلى ضربات موجعة بلغت ذروتها العام الماضي، بحيث انخفضت الإنتاجية بسبب الجفاف من معدل 600 كلغ للدونم الواحد إلى ما بين 100 و150 كلغ.</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LB"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LB" sz="1200" kern="1200" dirty="0" smtClean="0">
                <a:solidFill>
                  <a:schemeClr val="tx1"/>
                </a:solidFill>
                <a:effectLst/>
                <a:latin typeface="+mn-lt"/>
                <a:ea typeface="+mn-ea"/>
                <a:cs typeface="+mn-cs"/>
              </a:rPr>
              <a:t>يراوح حجم الإنتاج اللبناني من القمح الصلب ما بين 100 و140 ألف طن، بينما تصل حاجته إلى ما بين 450 و550 ألف طن سنويًا. ويتم تصدير معظم الإنتاج اللبناني من القمح الصلب لأنه لا يصلح لإنتاج الطحين، وبالتالي فإن لبنان لا ينتج غرامًا واحدًا من القمح الطري الذي يمثّل العمود الفقري للأمن الغذائي</a:t>
            </a:r>
            <a:endParaRPr lang="en-US" dirty="0"/>
          </a:p>
        </p:txBody>
      </p:sp>
      <p:sp>
        <p:nvSpPr>
          <p:cNvPr id="4" name="Slide Number Placeholder 3"/>
          <p:cNvSpPr>
            <a:spLocks noGrp="1"/>
          </p:cNvSpPr>
          <p:nvPr>
            <p:ph type="sldNum" sz="quarter" idx="10"/>
          </p:nvPr>
        </p:nvSpPr>
        <p:spPr/>
        <p:txBody>
          <a:bodyPr/>
          <a:lstStyle/>
          <a:p>
            <a:fld id="{3E5C7E5C-7A77-417B-95BB-AD3636E35294}" type="slidenum">
              <a:rPr lang="en-US" smtClean="0"/>
              <a:t>2</a:t>
            </a:fld>
            <a:endParaRPr lang="en-US"/>
          </a:p>
        </p:txBody>
      </p:sp>
    </p:spTree>
    <p:extLst>
      <p:ext uri="{BB962C8B-B14F-4D97-AF65-F5344CB8AC3E}">
        <p14:creationId xmlns:p14="http://schemas.microsoft.com/office/powerpoint/2010/main" val="850206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C7E5C-7A77-417B-95BB-AD3636E35294}" type="slidenum">
              <a:rPr lang="en-US" smtClean="0"/>
              <a:t>5</a:t>
            </a:fld>
            <a:endParaRPr lang="en-US"/>
          </a:p>
        </p:txBody>
      </p:sp>
    </p:spTree>
    <p:extLst>
      <p:ext uri="{BB962C8B-B14F-4D97-AF65-F5344CB8AC3E}">
        <p14:creationId xmlns:p14="http://schemas.microsoft.com/office/powerpoint/2010/main" val="111764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AEA32DDA-DC73-4CD9-B06C-7C40C1DADCC5}" type="datetime1">
              <a:rPr lang="en-US" smtClean="0"/>
              <a:t>28/03/2020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746EC5F-5281-48BD-9C16-E66193B8D020}"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863616055"/>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F02590-928D-4BB0-A814-3038548CCF5E}" type="datetime1">
              <a:rPr lang="en-US" smtClean="0"/>
              <a:t>28/03/2020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6EC5F-5281-48BD-9C16-E66193B8D020}" type="slidenum">
              <a:rPr lang="en-US" smtClean="0"/>
              <a:t>‹#›</a:t>
            </a:fld>
            <a:endParaRPr lang="en-US"/>
          </a:p>
        </p:txBody>
      </p:sp>
    </p:spTree>
    <p:extLst>
      <p:ext uri="{BB962C8B-B14F-4D97-AF65-F5344CB8AC3E}">
        <p14:creationId xmlns:p14="http://schemas.microsoft.com/office/powerpoint/2010/main" val="11942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31FF8AAD-3E6B-4F7E-8C71-F46B4A240190}" type="datetime1">
              <a:rPr lang="en-US" smtClean="0"/>
              <a:t>28/03/2020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746EC5F-5281-48BD-9C16-E66193B8D020}"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99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9CB71-2329-4AFF-B8B9-F6E9D4FFEDEB}" type="datetime1">
              <a:rPr lang="en-US" smtClean="0"/>
              <a:t>28/03/2020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6EC5F-5281-48BD-9C16-E66193B8D020}" type="slidenum">
              <a:rPr lang="en-US" smtClean="0"/>
              <a:t>‹#›</a:t>
            </a:fld>
            <a:endParaRPr lang="en-US"/>
          </a:p>
        </p:txBody>
      </p:sp>
    </p:spTree>
    <p:extLst>
      <p:ext uri="{BB962C8B-B14F-4D97-AF65-F5344CB8AC3E}">
        <p14:creationId xmlns:p14="http://schemas.microsoft.com/office/powerpoint/2010/main" val="188216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D33ECE82-1A81-4A08-B0AA-680CA21EC63C}" type="datetime1">
              <a:rPr lang="en-US" smtClean="0"/>
              <a:t>28/03/2020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746EC5F-5281-48BD-9C16-E66193B8D020}"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388942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3FE350-BA12-4E41-A905-4CE60B507DA0}" type="datetime1">
              <a:rPr lang="en-US" smtClean="0"/>
              <a:t>28/03/2020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46EC5F-5281-48BD-9C16-E66193B8D020}" type="slidenum">
              <a:rPr lang="en-US" smtClean="0"/>
              <a:t>‹#›</a:t>
            </a:fld>
            <a:endParaRPr lang="en-US"/>
          </a:p>
        </p:txBody>
      </p:sp>
    </p:spTree>
    <p:extLst>
      <p:ext uri="{BB962C8B-B14F-4D97-AF65-F5344CB8AC3E}">
        <p14:creationId xmlns:p14="http://schemas.microsoft.com/office/powerpoint/2010/main" val="33691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7334D0-2BF6-4FB2-8A23-A5122DCB25EF}" type="datetime1">
              <a:rPr lang="en-US" smtClean="0"/>
              <a:t>28/03/2020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46EC5F-5281-48BD-9C16-E66193B8D020}" type="slidenum">
              <a:rPr lang="en-US" smtClean="0"/>
              <a:t>‹#›</a:t>
            </a:fld>
            <a:endParaRPr lang="en-US"/>
          </a:p>
        </p:txBody>
      </p:sp>
    </p:spTree>
    <p:extLst>
      <p:ext uri="{BB962C8B-B14F-4D97-AF65-F5344CB8AC3E}">
        <p14:creationId xmlns:p14="http://schemas.microsoft.com/office/powerpoint/2010/main" val="386444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B0DFE7-146C-4CC3-B122-1AA4F9C99BA6}" type="datetime1">
              <a:rPr lang="en-US" smtClean="0"/>
              <a:t>28/03/2020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46EC5F-5281-48BD-9C16-E66193B8D020}" type="slidenum">
              <a:rPr lang="en-US" smtClean="0"/>
              <a:t>‹#›</a:t>
            </a:fld>
            <a:endParaRPr lang="en-US"/>
          </a:p>
        </p:txBody>
      </p:sp>
    </p:spTree>
    <p:extLst>
      <p:ext uri="{BB962C8B-B14F-4D97-AF65-F5344CB8AC3E}">
        <p14:creationId xmlns:p14="http://schemas.microsoft.com/office/powerpoint/2010/main" val="354469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A68053A5-4034-4FD0-983C-32F458AE27AB}" type="datetime1">
              <a:rPr lang="en-US" smtClean="0"/>
              <a:t>28/03/2020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46EC5F-5281-48BD-9C16-E66193B8D020}" type="slidenum">
              <a:rPr lang="en-US" smtClean="0"/>
              <a:t>‹#›</a:t>
            </a:fld>
            <a:endParaRPr lang="en-US"/>
          </a:p>
        </p:txBody>
      </p:sp>
    </p:spTree>
    <p:extLst>
      <p:ext uri="{BB962C8B-B14F-4D97-AF65-F5344CB8AC3E}">
        <p14:creationId xmlns:p14="http://schemas.microsoft.com/office/powerpoint/2010/main" val="1241670551"/>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52416EA-4F49-4B63-9CCF-9FE4F753A894}" type="datetime1">
              <a:rPr lang="en-US" smtClean="0"/>
              <a:t>28/03/2020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746EC5F-5281-48BD-9C16-E66193B8D020}" type="slidenum">
              <a:rPr lang="en-US" smtClean="0"/>
              <a:t>‹#›</a:t>
            </a:fld>
            <a:endParaRPr lang="en-US"/>
          </a:p>
        </p:txBody>
      </p:sp>
    </p:spTree>
    <p:extLst>
      <p:ext uri="{BB962C8B-B14F-4D97-AF65-F5344CB8AC3E}">
        <p14:creationId xmlns:p14="http://schemas.microsoft.com/office/powerpoint/2010/main" val="4148773177"/>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CBD6282A-3A36-4581-AC26-A95CF2269767}" type="datetime1">
              <a:rPr lang="en-US" smtClean="0"/>
              <a:t>28/03/2020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746EC5F-5281-48BD-9C16-E66193B8D020}" type="slidenum">
              <a:rPr lang="en-US" smtClean="0"/>
              <a:t>‹#›</a:t>
            </a:fld>
            <a:endParaRPr lang="en-US"/>
          </a:p>
        </p:txBody>
      </p:sp>
    </p:spTree>
    <p:extLst>
      <p:ext uri="{BB962C8B-B14F-4D97-AF65-F5344CB8AC3E}">
        <p14:creationId xmlns:p14="http://schemas.microsoft.com/office/powerpoint/2010/main" val="199848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C78E774A-1643-4559-9C33-E9A8BE2783B3}" type="datetime1">
              <a:rPr lang="en-US" smtClean="0"/>
              <a:t>28/03/2020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746EC5F-5281-48BD-9C16-E66193B8D020}"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7973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www.lebarmy.gov.lb/ar/content/%C2%AB%D8%BA%D8%A7%D9%84%D9%8A-%D8%A7%D9%84%D9%82%D9%85%D8%AD-%D8%BA%D8%A7%D9%84%D9%8A%C2%BB"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al-akhbar.com/Community/3641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azari3.net/%D8%B7%D8%B1%D9%82-%D8%B2%D8%B1%D8%A7%D8%B9%D8%A9-%D8%A7%D9%84%D9%82%D9%85%D8%AD-%D9%88%D8%A7%D9%84%D8%B4%D8%B9%D9%8A%D8%B1/" TargetMode="External"/><Relationship Id="rId2" Type="http://schemas.openxmlformats.org/officeDocument/2006/relationships/hyperlink" Target="https://mawdoo3.com/%D9%83%D9%8A%D9%81%D9%8A%D8%A9_%D8%B2%D8%B1%D8%A7%D8%B9%D8%A9_%D8%A7%D9%84%D9%82%D9%85%D8%AD"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azari3.net/%D8%B7%D8%B1%D9%82-%D8%B2%D8%B1%D8%A7%D8%B9%D8%A9-%D8%A7%D9%84%D9%82%D9%85%D8%AD-%D9%88%D8%A7%D9%84%D8%B4%D8%B9%D9%8A%D8%B1/" TargetMode="External"/><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0752" y="2633496"/>
            <a:ext cx="3793678" cy="3349641"/>
          </a:xfrm>
        </p:spPr>
        <p:txBody>
          <a:bodyPr/>
          <a:lstStyle/>
          <a:p>
            <a:r>
              <a:rPr lang="ar-LB" dirty="0" smtClean="0"/>
              <a:t>مشروع زراعة القمح</a:t>
            </a:r>
            <a:endParaRPr lang="en-US" dirty="0"/>
          </a:p>
        </p:txBody>
      </p:sp>
      <p:sp>
        <p:nvSpPr>
          <p:cNvPr id="3" name="Subtitle 2"/>
          <p:cNvSpPr>
            <a:spLocks noGrp="1"/>
          </p:cNvSpPr>
          <p:nvPr>
            <p:ph type="subTitle" idx="1"/>
          </p:nvPr>
        </p:nvSpPr>
        <p:spPr/>
        <p:txBody>
          <a:bodyPr/>
          <a:lstStyle/>
          <a:p>
            <a:r>
              <a:rPr lang="ar-LB" dirty="0" smtClean="0"/>
              <a:t>تقدمة: سهام عيشة</a:t>
            </a:r>
            <a:endParaRPr lang="en-US" dirty="0"/>
          </a:p>
        </p:txBody>
      </p:sp>
      <p:sp>
        <p:nvSpPr>
          <p:cNvPr id="4" name="Date Placeholder 3"/>
          <p:cNvSpPr>
            <a:spLocks noGrp="1"/>
          </p:cNvSpPr>
          <p:nvPr>
            <p:ph type="dt" sz="half" idx="10"/>
          </p:nvPr>
        </p:nvSpPr>
        <p:spPr/>
        <p:txBody>
          <a:bodyPr/>
          <a:lstStyle/>
          <a:p>
            <a:fld id="{DA07ECD1-D664-4B4D-83B8-F70A02E371FB}" type="datetime1">
              <a:rPr lang="en-US" smtClean="0"/>
              <a:t>28/03/2020</a:t>
            </a:fld>
            <a:endParaRPr lang="en-US"/>
          </a:p>
        </p:txBody>
      </p:sp>
      <p:sp>
        <p:nvSpPr>
          <p:cNvPr id="5" name="Slide Number Placeholder 4"/>
          <p:cNvSpPr>
            <a:spLocks noGrp="1"/>
          </p:cNvSpPr>
          <p:nvPr>
            <p:ph type="sldNum" sz="quarter" idx="12"/>
          </p:nvPr>
        </p:nvSpPr>
        <p:spPr/>
        <p:txBody>
          <a:bodyPr/>
          <a:lstStyle/>
          <a:p>
            <a:fld id="{F746EC5F-5281-48BD-9C16-E66193B8D020}" type="slidenum">
              <a:rPr lang="en-US" smtClean="0"/>
              <a:t>1</a:t>
            </a:fld>
            <a:endParaRPr lang="en-US"/>
          </a:p>
        </p:txBody>
      </p:sp>
      <p:pic>
        <p:nvPicPr>
          <p:cNvPr id="6" name="Picture 5"/>
          <p:cNvPicPr>
            <a:picLocks noChangeAspect="1"/>
          </p:cNvPicPr>
          <p:nvPr/>
        </p:nvPicPr>
        <p:blipFill>
          <a:blip r:embed="rId2"/>
          <a:stretch>
            <a:fillRect/>
          </a:stretch>
        </p:blipFill>
        <p:spPr>
          <a:xfrm>
            <a:off x="926782" y="1997157"/>
            <a:ext cx="5095875" cy="3467100"/>
          </a:xfrm>
          <a:prstGeom prst="rect">
            <a:avLst/>
          </a:prstGeom>
        </p:spPr>
      </p:pic>
      <p:pic>
        <p:nvPicPr>
          <p:cNvPr id="7" name="Grafik 2" descr="AECENAR_Kopf_withWebsiteAdress.jp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18094" cy="1018890"/>
          </a:xfrm>
          <a:prstGeom prst="rect">
            <a:avLst/>
          </a:prstGeom>
          <a:noFill/>
          <a:ln>
            <a:noFill/>
          </a:ln>
        </p:spPr>
      </p:pic>
      <p:pic>
        <p:nvPicPr>
          <p:cNvPr id="8" name="Grafik 10" descr="Basmalla.jpg"/>
          <p:cNvPicPr>
            <a:picLocks noChangeAspect="1"/>
          </p:cNvPicPr>
          <p:nvPr/>
        </p:nvPicPr>
        <p:blipFill>
          <a:blip r:embed="rId4" cstate="print"/>
          <a:stretch>
            <a:fillRect/>
          </a:stretch>
        </p:blipFill>
        <p:spPr>
          <a:xfrm>
            <a:off x="5818094" y="-15419"/>
            <a:ext cx="4078942" cy="704396"/>
          </a:xfrm>
          <a:prstGeom prst="rect">
            <a:avLst/>
          </a:prstGeom>
        </p:spPr>
      </p:pic>
      <p:pic>
        <p:nvPicPr>
          <p:cNvPr id="9" name="Picture 8"/>
          <p:cNvPicPr/>
          <p:nvPr/>
        </p:nvPicPr>
        <p:blipFill>
          <a:blip r:embed="rId5" cstate="print">
            <a:extLst>
              <a:ext uri="{28A0092B-C50C-407E-A947-70E740481C1C}">
                <a14:useLocalDpi xmlns:a14="http://schemas.microsoft.com/office/drawing/2010/main" val="0"/>
              </a:ext>
            </a:extLst>
          </a:blip>
          <a:stretch>
            <a:fillRect/>
          </a:stretch>
        </p:blipFill>
        <p:spPr>
          <a:xfrm>
            <a:off x="9897036" y="0"/>
            <a:ext cx="2294964" cy="1804372"/>
          </a:xfrm>
          <a:prstGeom prst="rect">
            <a:avLst/>
          </a:prstGeom>
        </p:spPr>
      </p:pic>
    </p:spTree>
    <p:extLst>
      <p:ext uri="{BB962C8B-B14F-4D97-AF65-F5344CB8AC3E}">
        <p14:creationId xmlns:p14="http://schemas.microsoft.com/office/powerpoint/2010/main" val="3811165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053A5-4034-4FD0-983C-32F458AE27AB}" type="datetime1">
              <a:rPr lang="en-US" smtClean="0"/>
              <a:t>28/03/2020</a:t>
            </a:fld>
            <a:endParaRPr lang="en-US"/>
          </a:p>
        </p:txBody>
      </p:sp>
      <p:sp>
        <p:nvSpPr>
          <p:cNvPr id="3" name="Slide Number Placeholder 2"/>
          <p:cNvSpPr>
            <a:spLocks noGrp="1"/>
          </p:cNvSpPr>
          <p:nvPr>
            <p:ph type="sldNum" sz="quarter" idx="12"/>
          </p:nvPr>
        </p:nvSpPr>
        <p:spPr/>
        <p:txBody>
          <a:bodyPr/>
          <a:lstStyle/>
          <a:p>
            <a:fld id="{F746EC5F-5281-48BD-9C16-E66193B8D020}" type="slidenum">
              <a:rPr lang="en-US" smtClean="0"/>
              <a:t>2</a:t>
            </a:fld>
            <a:endParaRPr lang="en-US"/>
          </a:p>
        </p:txBody>
      </p:sp>
      <p:sp>
        <p:nvSpPr>
          <p:cNvPr id="4" name="Title 1"/>
          <p:cNvSpPr txBox="1">
            <a:spLocks/>
          </p:cNvSpPr>
          <p:nvPr/>
        </p:nvSpPr>
        <p:spPr>
          <a:xfrm>
            <a:off x="2933700" y="568345"/>
            <a:ext cx="8770571" cy="868570"/>
          </a:xfrm>
          <a:prstGeom prst="rect">
            <a:avLst/>
          </a:prstGeom>
        </p:spPr>
        <p:txBody>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pPr algn="r" rtl="1"/>
            <a:r>
              <a:rPr lang="ar-LB" dirty="0" smtClean="0"/>
              <a:t>واقع انتاج القمح في لبنان</a:t>
            </a:r>
            <a:endParaRPr lang="en-US" dirty="0"/>
          </a:p>
        </p:txBody>
      </p:sp>
      <p:sp>
        <p:nvSpPr>
          <p:cNvPr id="6" name="TextBox 5"/>
          <p:cNvSpPr txBox="1"/>
          <p:nvPr/>
        </p:nvSpPr>
        <p:spPr>
          <a:xfrm>
            <a:off x="1351281" y="1596114"/>
            <a:ext cx="10144034" cy="3046988"/>
          </a:xfrm>
          <a:prstGeom prst="rect">
            <a:avLst/>
          </a:prstGeom>
          <a:noFill/>
        </p:spPr>
        <p:txBody>
          <a:bodyPr wrap="square" rtlCol="0">
            <a:spAutoFit/>
          </a:bodyPr>
          <a:lstStyle/>
          <a:p>
            <a:pPr marL="285750" indent="-285750">
              <a:buFont typeface="Arial" panose="020B0604020202020204" pitchFamily="34" charset="0"/>
              <a:buChar char="•"/>
            </a:pPr>
            <a:endParaRPr lang="ar-LB" sz="2400" dirty="0" smtClean="0"/>
          </a:p>
          <a:p>
            <a:pPr marL="285750" indent="-285750" algn="r" rtl="1">
              <a:buFont typeface="Arial" panose="020B0604020202020204" pitchFamily="34" charset="0"/>
              <a:buChar char="•"/>
            </a:pPr>
            <a:r>
              <a:rPr lang="ar-LB" sz="2400" dirty="0"/>
              <a:t>يعتبر القمح زراعة إستراتيجية تشكل العمود الفقري للأمن الغذائي</a:t>
            </a:r>
            <a:endParaRPr lang="ar-LB" sz="2400" dirty="0" smtClean="0"/>
          </a:p>
          <a:p>
            <a:pPr marL="285750" indent="-285750" algn="r" rtl="1">
              <a:buFont typeface="Arial" panose="020B0604020202020204" pitchFamily="34" charset="0"/>
              <a:buChar char="•"/>
            </a:pPr>
            <a:r>
              <a:rPr lang="ar-LB" sz="2400" dirty="0"/>
              <a:t>خلال الأعوام </a:t>
            </a:r>
            <a:r>
              <a:rPr lang="ar-LB" sz="2400" dirty="0" smtClean="0"/>
              <a:t>الأخيرة انخفضت انتاجية القمح في لبنان </a:t>
            </a:r>
            <a:r>
              <a:rPr lang="ar-LB" sz="2400" dirty="0"/>
              <a:t>بسبب الجفاف من معدل 600 كلغ </a:t>
            </a:r>
            <a:r>
              <a:rPr lang="ar-LB" sz="2400" dirty="0" smtClean="0"/>
              <a:t>للدونم </a:t>
            </a:r>
            <a:r>
              <a:rPr lang="ar-LB" sz="2400" dirty="0"/>
              <a:t>الواحد</a:t>
            </a:r>
            <a:r>
              <a:rPr lang="ar-LB" sz="2400" dirty="0" smtClean="0"/>
              <a:t> (1 دونم = 1000 متر مربع) إلى </a:t>
            </a:r>
            <a:r>
              <a:rPr lang="ar-LB" sz="2400" dirty="0"/>
              <a:t>ما بين 100 و150 كلغ.</a:t>
            </a:r>
            <a:endParaRPr lang="en-US" sz="2400" dirty="0"/>
          </a:p>
          <a:p>
            <a:pPr marL="285750" indent="-285750" algn="r" rtl="1">
              <a:buFont typeface="Arial" panose="020B0604020202020204" pitchFamily="34" charset="0"/>
              <a:buChar char="•"/>
            </a:pPr>
            <a:r>
              <a:rPr lang="ar-LB" sz="2400" dirty="0" smtClean="0"/>
              <a:t> حجم </a:t>
            </a:r>
            <a:r>
              <a:rPr lang="ar-LB" sz="2400" dirty="0"/>
              <a:t>الإنتاج اللبناني من القمح الصلب ما بين 100 و140 ألف </a:t>
            </a:r>
            <a:r>
              <a:rPr lang="ar-LB" sz="2400" dirty="0" smtClean="0"/>
              <a:t>طن </a:t>
            </a:r>
            <a:r>
              <a:rPr lang="ar-LB" sz="2400" dirty="0"/>
              <a:t>بينما تصل حاجته إلى ما بين 450 و550 ألف طن </a:t>
            </a:r>
            <a:r>
              <a:rPr lang="ar-LB" sz="2400" dirty="0" smtClean="0"/>
              <a:t>سنويًا. (2012)</a:t>
            </a:r>
          </a:p>
          <a:p>
            <a:pPr marL="285750" indent="-285750" algn="r" rtl="1">
              <a:buFont typeface="Arial" panose="020B0604020202020204" pitchFamily="34" charset="0"/>
              <a:buChar char="•"/>
            </a:pPr>
            <a:r>
              <a:rPr lang="ar-LB" sz="2400" dirty="0" smtClean="0"/>
              <a:t>يتم </a:t>
            </a:r>
            <a:r>
              <a:rPr lang="ar-LB" sz="2400" dirty="0"/>
              <a:t>تصدير</a:t>
            </a:r>
            <a:r>
              <a:rPr lang="ar-LB" sz="2400" dirty="0" smtClean="0"/>
              <a:t> القمح </a:t>
            </a:r>
            <a:r>
              <a:rPr lang="ar-LB" sz="2400" dirty="0"/>
              <a:t>الصلب لأنه لا يصلح لإنتاج </a:t>
            </a:r>
            <a:r>
              <a:rPr lang="ar-LB" sz="2400" dirty="0" smtClean="0"/>
              <a:t>الطحين اذاً لبنان </a:t>
            </a:r>
            <a:r>
              <a:rPr lang="ar-LB" sz="2400" dirty="0"/>
              <a:t>لا ينتج غرامًا واحدًا من القمح </a:t>
            </a:r>
            <a:r>
              <a:rPr lang="ar-LB" sz="2400" dirty="0" smtClean="0"/>
              <a:t>الطري.</a:t>
            </a:r>
          </a:p>
          <a:p>
            <a:pPr marL="285750" indent="-285750" algn="r" rtl="1">
              <a:buFont typeface="Arial" panose="020B0604020202020204" pitchFamily="34" charset="0"/>
              <a:buChar char="•"/>
            </a:pPr>
            <a:endParaRPr lang="en-US" sz="2400" dirty="0"/>
          </a:p>
        </p:txBody>
      </p:sp>
      <p:sp>
        <p:nvSpPr>
          <p:cNvPr id="7" name="Rectangle 6"/>
          <p:cNvSpPr/>
          <p:nvPr/>
        </p:nvSpPr>
        <p:spPr>
          <a:xfrm>
            <a:off x="261257" y="6296615"/>
            <a:ext cx="6096000" cy="646331"/>
          </a:xfrm>
          <a:prstGeom prst="rect">
            <a:avLst/>
          </a:prstGeom>
        </p:spPr>
        <p:txBody>
          <a:bodyPr>
            <a:spAutoFit/>
          </a:bodyPr>
          <a:lstStyle/>
          <a:p>
            <a:pPr marL="137160" marR="0" indent="-137160">
              <a:spcBef>
                <a:spcPts val="0"/>
              </a:spcBef>
              <a:spcAft>
                <a:spcPts val="200"/>
              </a:spcAft>
              <a:tabLst>
                <a:tab pos="137160" algn="l"/>
              </a:tabLst>
            </a:pPr>
            <a:r>
              <a:rPr lang="de-DE" baseline="30000" dirty="0">
                <a:solidFill>
                  <a:srgbClr val="0000FF"/>
                </a:solidFill>
                <a:latin typeface="Palatino Linotype" panose="02040502050505030304" pitchFamily="18" charset="0"/>
                <a:ea typeface="Times New Roman" panose="02020603050405020304" pitchFamily="18" charset="0"/>
                <a:cs typeface="Traditional Arabic" panose="02020603050405020304" pitchFamily="18" charset="-78"/>
                <a:hlinkClick r:id="rId3"/>
              </a:rPr>
              <a:t>https://www.lebarmy.gov.lb/ar/content/%C2%AB%D8%BA%D8%A7%D9%84%D9%8A-%D8%A7%D9%84%D9%82%D9%85%D8%AD-%D8%BA%D8%A7%D9%84%D9%8A%C2%BB</a:t>
            </a:r>
            <a:endParaRPr lang="de-DE" sz="1400" baseline="30000" dirty="0">
              <a:effectLst/>
              <a:latin typeface="Palatino Linotype" panose="02040502050505030304" pitchFamily="18" charset="0"/>
              <a:ea typeface="Times New Roman" panose="02020603050405020304" pitchFamily="18" charset="0"/>
              <a:cs typeface="Traditional Arabic" panose="02020603050405020304" pitchFamily="18" charset="-78"/>
            </a:endParaRPr>
          </a:p>
        </p:txBody>
      </p:sp>
      <p:sp>
        <p:nvSpPr>
          <p:cNvPr id="5" name="Rectangle 4"/>
          <p:cNvSpPr/>
          <p:nvPr/>
        </p:nvSpPr>
        <p:spPr>
          <a:xfrm>
            <a:off x="261257" y="5988838"/>
            <a:ext cx="3215239" cy="307777"/>
          </a:xfrm>
          <a:prstGeom prst="rect">
            <a:avLst/>
          </a:prstGeom>
        </p:spPr>
        <p:txBody>
          <a:bodyPr wrap="none">
            <a:spAutoFit/>
          </a:bodyPr>
          <a:lstStyle/>
          <a:p>
            <a:r>
              <a:rPr lang="en-US" sz="1400" dirty="0">
                <a:hlinkClick r:id="rId4"/>
              </a:rPr>
              <a:t>https://al-akhbar.com/Community/36417</a:t>
            </a:r>
            <a:endParaRPr lang="en-US" sz="1400" dirty="0"/>
          </a:p>
        </p:txBody>
      </p:sp>
    </p:spTree>
    <p:extLst>
      <p:ext uri="{BB962C8B-B14F-4D97-AF65-F5344CB8AC3E}">
        <p14:creationId xmlns:p14="http://schemas.microsoft.com/office/powerpoint/2010/main" val="1957330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053A5-4034-4FD0-983C-32F458AE27AB}" type="datetime1">
              <a:rPr lang="en-US" smtClean="0"/>
              <a:t>28/03/2020</a:t>
            </a:fld>
            <a:endParaRPr lang="en-US"/>
          </a:p>
        </p:txBody>
      </p:sp>
      <p:sp>
        <p:nvSpPr>
          <p:cNvPr id="3" name="Slide Number Placeholder 2"/>
          <p:cNvSpPr>
            <a:spLocks noGrp="1"/>
          </p:cNvSpPr>
          <p:nvPr>
            <p:ph type="sldNum" sz="quarter" idx="12"/>
          </p:nvPr>
        </p:nvSpPr>
        <p:spPr/>
        <p:txBody>
          <a:bodyPr/>
          <a:lstStyle/>
          <a:p>
            <a:fld id="{F746EC5F-5281-48BD-9C16-E66193B8D020}" type="slidenum">
              <a:rPr lang="en-US" smtClean="0"/>
              <a:t>3</a:t>
            </a:fld>
            <a:endParaRPr lang="en-US"/>
          </a:p>
        </p:txBody>
      </p:sp>
      <p:sp>
        <p:nvSpPr>
          <p:cNvPr id="4" name="Rectangle 3"/>
          <p:cNvSpPr/>
          <p:nvPr/>
        </p:nvSpPr>
        <p:spPr>
          <a:xfrm>
            <a:off x="7003829" y="619711"/>
            <a:ext cx="4538422" cy="707886"/>
          </a:xfrm>
          <a:prstGeom prst="rect">
            <a:avLst/>
          </a:prstGeom>
        </p:spPr>
        <p:txBody>
          <a:bodyPr wrap="none">
            <a:spAutoFit/>
          </a:bodyPr>
          <a:lstStyle/>
          <a:p>
            <a:r>
              <a:rPr lang="ar-LB" sz="4000" dirty="0"/>
              <a:t>نبتة القمح وطريقة زراعتها</a:t>
            </a:r>
            <a:endParaRPr lang="en-US" sz="4000" dirty="0"/>
          </a:p>
        </p:txBody>
      </p:sp>
      <p:sp>
        <p:nvSpPr>
          <p:cNvPr id="7" name="Rectangle 6"/>
          <p:cNvSpPr/>
          <p:nvPr/>
        </p:nvSpPr>
        <p:spPr>
          <a:xfrm>
            <a:off x="182880" y="6296615"/>
            <a:ext cx="6096000" cy="461665"/>
          </a:xfrm>
          <a:prstGeom prst="rect">
            <a:avLst/>
          </a:prstGeom>
        </p:spPr>
        <p:txBody>
          <a:bodyPr>
            <a:spAutoFit/>
          </a:bodyPr>
          <a:lstStyle/>
          <a:p>
            <a:pPr marL="137160" marR="0" indent="-137160">
              <a:spcBef>
                <a:spcPts val="0"/>
              </a:spcBef>
              <a:spcAft>
                <a:spcPts val="200"/>
              </a:spcAft>
              <a:tabLst>
                <a:tab pos="137160" algn="l"/>
              </a:tabLst>
            </a:pPr>
            <a:r>
              <a:rPr lang="de-DE" baseline="30000" dirty="0">
                <a:solidFill>
                  <a:srgbClr val="0000FF"/>
                </a:solidFill>
                <a:latin typeface="Palatino Linotype" panose="02040502050505030304" pitchFamily="18" charset="0"/>
                <a:ea typeface="Times New Roman" panose="02020603050405020304" pitchFamily="18" charset="0"/>
                <a:cs typeface="Traditional Arabic" panose="02020603050405020304" pitchFamily="18" charset="-78"/>
                <a:hlinkClick r:id="rId2"/>
              </a:rPr>
              <a:t>https://mawdoo3.com/%D9%83%D9%8A%D9%81%D9%8A%D8%A9_%D8%B2%D8%B1%D8%A7%D8%B9%D8%A9_%D8%A7%D9%84%D9%82%D9%85%D8%AD</a:t>
            </a:r>
            <a:endParaRPr lang="de-DE" sz="1400" baseline="30000" dirty="0">
              <a:effectLst/>
              <a:latin typeface="Palatino Linotype" panose="02040502050505030304" pitchFamily="18" charset="0"/>
              <a:ea typeface="Times New Roman" panose="02020603050405020304" pitchFamily="18" charset="0"/>
              <a:cs typeface="Traditional Arabic" panose="02020603050405020304" pitchFamily="18" charset="-78"/>
            </a:endParaRPr>
          </a:p>
        </p:txBody>
      </p:sp>
      <p:sp>
        <p:nvSpPr>
          <p:cNvPr id="8" name="Rectangle 7"/>
          <p:cNvSpPr/>
          <p:nvPr/>
        </p:nvSpPr>
        <p:spPr>
          <a:xfrm>
            <a:off x="1879600" y="1433959"/>
            <a:ext cx="9560560" cy="3785652"/>
          </a:xfrm>
          <a:prstGeom prst="rect">
            <a:avLst/>
          </a:prstGeom>
        </p:spPr>
        <p:txBody>
          <a:bodyPr wrap="square">
            <a:spAutoFit/>
          </a:bodyPr>
          <a:lstStyle/>
          <a:p>
            <a:pPr marL="285750" indent="-285750" algn="r" rtl="1">
              <a:buFont typeface="Arial" panose="020B0604020202020204" pitchFamily="34" charset="0"/>
              <a:buChar char="•"/>
            </a:pPr>
            <a:r>
              <a:rPr lang="ar-LB" sz="2400" dirty="0"/>
              <a:t>يصنف القمح إلى عدة أنواع تبعاً للفصل والوقت التي تتم زراعته به، فالقمح الشتوي يُزرع بالخريف ويتم حصاده في الربيع أو صيف السنة القادمة تبعاً لموقع الزرع، ويكون وفيراً، بينما القمح الربيعي فَيُزرع بالربيع ويحصد بالخريف ويمتاز بقدرته على تحمل ظروف الجفاف، ومن هذه الأنواع: القمح الطري أو الشائع</a:t>
            </a:r>
            <a:r>
              <a:rPr lang="fr-FR" sz="2400" dirty="0"/>
              <a:t> ( </a:t>
            </a:r>
            <a:r>
              <a:rPr lang="ar-LB" sz="2400" dirty="0"/>
              <a:t>بالإنجليزية</a:t>
            </a:r>
            <a:r>
              <a:rPr lang="fr-FR" sz="2400" dirty="0"/>
              <a:t>: Common </a:t>
            </a:r>
            <a:r>
              <a:rPr lang="fr-FR" sz="2400" dirty="0" err="1"/>
              <a:t>wheat</a:t>
            </a:r>
            <a:r>
              <a:rPr lang="fr-FR" sz="2400" dirty="0"/>
              <a:t>) </a:t>
            </a:r>
            <a:r>
              <a:rPr lang="ar-LB" sz="2400" dirty="0"/>
              <a:t>الذي يستخدم في صناعة الخبز</a:t>
            </a:r>
            <a:r>
              <a:rPr lang="ar-LB" sz="2400" dirty="0" smtClean="0"/>
              <a:t>.</a:t>
            </a:r>
            <a:endParaRPr lang="ar-LB" sz="2400" dirty="0" smtClean="0">
              <a:solidFill>
                <a:srgbClr val="222222"/>
              </a:solidFill>
              <a:latin typeface="Open Sans" panose="020B0606030504020204" pitchFamily="34" charset="0"/>
            </a:endParaRPr>
          </a:p>
          <a:p>
            <a:pPr marL="285750" indent="-285750" algn="r" rtl="1">
              <a:buFont typeface="Arial" panose="020B0604020202020204" pitchFamily="34" charset="0"/>
              <a:buChar char="•"/>
            </a:pPr>
            <a:r>
              <a:rPr lang="ar-LB" sz="2400" dirty="0" smtClean="0">
                <a:solidFill>
                  <a:srgbClr val="222222"/>
                </a:solidFill>
                <a:latin typeface="Open Sans" panose="020B0606030504020204" pitchFamily="34" charset="0"/>
              </a:rPr>
              <a:t>يمكن </a:t>
            </a:r>
            <a:r>
              <a:rPr lang="ar-LB" sz="2400" dirty="0">
                <a:solidFill>
                  <a:srgbClr val="222222"/>
                </a:solidFill>
                <a:latin typeface="Open Sans" panose="020B0606030504020204" pitchFamily="34" charset="0"/>
              </a:rPr>
              <a:t>زراعة حوالي 130 الى 150 كلغ في الهكتار الواحد بالنسبة للمناطق الجافة والحارة, 150 الى 170 كلغ بالنسبة المناطق الرطبة ويمكن زراعة كذلك 200 كلغ من القمح اوالشعير في الهكتار بالنسبة للمناطق السقوية</a:t>
            </a:r>
            <a:r>
              <a:rPr lang="ar-LB" sz="2400" dirty="0" smtClean="0">
                <a:solidFill>
                  <a:srgbClr val="222222"/>
                </a:solidFill>
                <a:latin typeface="Open Sans" panose="020B0606030504020204" pitchFamily="34" charset="0"/>
              </a:rPr>
              <a:t>.</a:t>
            </a:r>
            <a:endParaRPr lang="ar-LB" sz="2400" dirty="0">
              <a:solidFill>
                <a:srgbClr val="222222"/>
              </a:solidFill>
              <a:latin typeface="Open Sans" panose="020B0606030504020204" pitchFamily="34" charset="0"/>
            </a:endParaRPr>
          </a:p>
          <a:p>
            <a:pPr marL="285750" indent="-285750" algn="r" rtl="1">
              <a:buFont typeface="Arial" panose="020B0604020202020204" pitchFamily="34" charset="0"/>
              <a:buChar char="•"/>
            </a:pPr>
            <a:r>
              <a:rPr lang="ar-LB" sz="2400" dirty="0">
                <a:solidFill>
                  <a:srgbClr val="222222"/>
                </a:solidFill>
                <a:latin typeface="Open Sans" panose="020B0606030504020204" pitchFamily="34" charset="0"/>
              </a:rPr>
              <a:t>يمكن بذر بذور القمح </a:t>
            </a:r>
            <a:r>
              <a:rPr lang="ar-LB" sz="2400" dirty="0" smtClean="0">
                <a:solidFill>
                  <a:srgbClr val="222222"/>
                </a:solidFill>
                <a:latin typeface="Open Sans" panose="020B0606030504020204" pitchFamily="34" charset="0"/>
              </a:rPr>
              <a:t>على </a:t>
            </a:r>
            <a:r>
              <a:rPr lang="ar-LB" sz="2400" dirty="0">
                <a:solidFill>
                  <a:srgbClr val="222222"/>
                </a:solidFill>
                <a:latin typeface="Open Sans" panose="020B0606030504020204" pitchFamily="34" charset="0"/>
              </a:rPr>
              <a:t>عمق 3 الى 4 سم في بعض الأحيان أو زيادة العمق الى 4 _ 5 سم بالنسبة للمناطق التي تعرف بخطر الطيور أو المناطق الباردة التي سيتأخر فيها الانبات.</a:t>
            </a:r>
            <a:endParaRPr lang="ar-LB" sz="2400" b="0" i="0" dirty="0">
              <a:solidFill>
                <a:srgbClr val="222222"/>
              </a:solidFill>
              <a:effectLst/>
              <a:latin typeface="Open Sans" panose="020B0606030504020204" pitchFamily="34" charset="0"/>
            </a:endParaRPr>
          </a:p>
        </p:txBody>
      </p:sp>
      <p:sp>
        <p:nvSpPr>
          <p:cNvPr id="9" name="Rectangle 8"/>
          <p:cNvSpPr/>
          <p:nvPr/>
        </p:nvSpPr>
        <p:spPr>
          <a:xfrm>
            <a:off x="182880" y="5359256"/>
            <a:ext cx="5323840" cy="830997"/>
          </a:xfrm>
          <a:prstGeom prst="rect">
            <a:avLst/>
          </a:prstGeom>
        </p:spPr>
        <p:txBody>
          <a:bodyPr wrap="square">
            <a:spAutoFit/>
          </a:bodyPr>
          <a:lstStyle/>
          <a:p>
            <a:r>
              <a:rPr lang="en-US" sz="1200" dirty="0">
                <a:hlinkClick r:id="rId3"/>
              </a:rPr>
              <a:t>https://mazari3.net/%D8%B7%D8%B1%D9%82-%D8%B2%D8%B1%D8%A7%D8%B9%D8%A9-%D8%A7%D9%84%D9%82%D9%85%D8%AD-%D9%88%D8%A7%D9%84%D8%B4%D8%B9%D9%8A%D8%B1/</a:t>
            </a:r>
            <a:endParaRPr lang="en-US" sz="1200" dirty="0"/>
          </a:p>
        </p:txBody>
      </p:sp>
    </p:spTree>
    <p:extLst>
      <p:ext uri="{BB962C8B-B14F-4D97-AF65-F5344CB8AC3E}">
        <p14:creationId xmlns:p14="http://schemas.microsoft.com/office/powerpoint/2010/main" val="401952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B0DFE7-146C-4CC3-B122-1AA4F9C99BA6}" type="datetime1">
              <a:rPr lang="en-US" smtClean="0"/>
              <a:t>28/03/2020</a:t>
            </a:fld>
            <a:endParaRPr lang="en-US"/>
          </a:p>
        </p:txBody>
      </p:sp>
      <p:sp>
        <p:nvSpPr>
          <p:cNvPr id="4" name="Slide Number Placeholder 3"/>
          <p:cNvSpPr>
            <a:spLocks noGrp="1"/>
          </p:cNvSpPr>
          <p:nvPr>
            <p:ph type="sldNum" sz="quarter" idx="12"/>
          </p:nvPr>
        </p:nvSpPr>
        <p:spPr/>
        <p:txBody>
          <a:bodyPr/>
          <a:lstStyle/>
          <a:p>
            <a:fld id="{F746EC5F-5281-48BD-9C16-E66193B8D020}" type="slidenum">
              <a:rPr lang="en-US" smtClean="0"/>
              <a:t>4</a:t>
            </a:fld>
            <a:endParaRPr lang="en-US"/>
          </a:p>
        </p:txBody>
      </p:sp>
      <p:pic>
        <p:nvPicPr>
          <p:cNvPr id="5" name="Picture 4"/>
          <p:cNvPicPr>
            <a:picLocks noChangeAspect="1"/>
          </p:cNvPicPr>
          <p:nvPr/>
        </p:nvPicPr>
        <p:blipFill>
          <a:blip r:embed="rId2"/>
          <a:stretch>
            <a:fillRect/>
          </a:stretch>
        </p:blipFill>
        <p:spPr>
          <a:xfrm>
            <a:off x="4963827" y="2305674"/>
            <a:ext cx="6740444" cy="4173503"/>
          </a:xfrm>
          <a:prstGeom prst="rect">
            <a:avLst/>
          </a:prstGeom>
        </p:spPr>
      </p:pic>
      <p:sp>
        <p:nvSpPr>
          <p:cNvPr id="6" name="Rectangle 5"/>
          <p:cNvSpPr/>
          <p:nvPr/>
        </p:nvSpPr>
        <p:spPr>
          <a:xfrm>
            <a:off x="375920" y="4353416"/>
            <a:ext cx="3566160" cy="2308324"/>
          </a:xfrm>
          <a:prstGeom prst="rect">
            <a:avLst/>
          </a:prstGeom>
        </p:spPr>
        <p:txBody>
          <a:bodyPr wrap="square">
            <a:spAutoFit/>
          </a:bodyPr>
          <a:lstStyle/>
          <a:p>
            <a:r>
              <a:rPr lang="en-US" dirty="0">
                <a:hlinkClick r:id="rId3"/>
              </a:rPr>
              <a:t>https://mazari3.net/%D8%B7%D8%B1%D9%82-%D8%B2%D8%B1%D8%A7%D8%B9%D8%A9-%D8%A7%D9%84%D9%82%D9%85%D8%AD-%D9%88%D8%A7%D9%84%D8%B4%D8%B9%D9%8A%D8%B1/</a:t>
            </a:r>
            <a:endParaRPr lang="en-US" dirty="0"/>
          </a:p>
        </p:txBody>
      </p:sp>
      <p:sp>
        <p:nvSpPr>
          <p:cNvPr id="8" name="Rectangle 7"/>
          <p:cNvSpPr/>
          <p:nvPr/>
        </p:nvSpPr>
        <p:spPr>
          <a:xfrm>
            <a:off x="5286049" y="727432"/>
            <a:ext cx="6096000" cy="1200329"/>
          </a:xfrm>
          <a:prstGeom prst="rect">
            <a:avLst/>
          </a:prstGeom>
        </p:spPr>
        <p:txBody>
          <a:bodyPr>
            <a:spAutoFit/>
          </a:bodyPr>
          <a:lstStyle/>
          <a:p>
            <a:pPr algn="r" rtl="1"/>
            <a:r>
              <a:rPr lang="ar-LB" b="1" dirty="0" smtClean="0">
                <a:solidFill>
                  <a:srgbClr val="222222"/>
                </a:solidFill>
                <a:latin typeface="Open Sans" panose="020B0606030504020204" pitchFamily="34" charset="0"/>
              </a:rPr>
              <a:t>تسميد القمح والشعير</a:t>
            </a:r>
          </a:p>
          <a:p>
            <a:pPr algn="r" rtl="1"/>
            <a:r>
              <a:rPr lang="ar-LB" dirty="0" smtClean="0">
                <a:solidFill>
                  <a:srgbClr val="222222"/>
                </a:solidFill>
                <a:latin typeface="Open Sans" panose="020B0606030504020204" pitchFamily="34" charset="0"/>
              </a:rPr>
              <a:t>عملية التسميد عند زراعة القمح والشعير تعتمد على نوع التربة ومدى غناها بالعناصر الغذائية, لكن في حالة عدم التوفر على التحاليل الكميائية للتربة يمكن الاعتماد على الجدول التالي:</a:t>
            </a:r>
            <a:endParaRPr lang="ar-LB" b="0" i="0" dirty="0">
              <a:solidFill>
                <a:srgbClr val="222222"/>
              </a:solidFill>
              <a:effectLst/>
              <a:latin typeface="Open Sans" panose="020B0606030504020204" pitchFamily="34" charset="0"/>
            </a:endParaRPr>
          </a:p>
        </p:txBody>
      </p:sp>
    </p:spTree>
    <p:extLst>
      <p:ext uri="{BB962C8B-B14F-4D97-AF65-F5344CB8AC3E}">
        <p14:creationId xmlns:p14="http://schemas.microsoft.com/office/powerpoint/2010/main" val="843306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053A5-4034-4FD0-983C-32F458AE27AB}" type="datetime1">
              <a:rPr lang="en-US" smtClean="0"/>
              <a:t>28/03/2020</a:t>
            </a:fld>
            <a:endParaRPr lang="en-US"/>
          </a:p>
        </p:txBody>
      </p:sp>
      <p:sp>
        <p:nvSpPr>
          <p:cNvPr id="3" name="Slide Number Placeholder 2"/>
          <p:cNvSpPr>
            <a:spLocks noGrp="1"/>
          </p:cNvSpPr>
          <p:nvPr>
            <p:ph type="sldNum" sz="quarter" idx="12"/>
          </p:nvPr>
        </p:nvSpPr>
        <p:spPr/>
        <p:txBody>
          <a:bodyPr/>
          <a:lstStyle/>
          <a:p>
            <a:fld id="{F746EC5F-5281-48BD-9C16-E66193B8D020}" type="slidenum">
              <a:rPr lang="en-US" smtClean="0"/>
              <a:t>5</a:t>
            </a:fld>
            <a:endParaRPr lang="en-US"/>
          </a:p>
        </p:txBody>
      </p:sp>
      <p:sp>
        <p:nvSpPr>
          <p:cNvPr id="4" name="Rectangle 3"/>
          <p:cNvSpPr/>
          <p:nvPr/>
        </p:nvSpPr>
        <p:spPr>
          <a:xfrm>
            <a:off x="8961070" y="1520875"/>
            <a:ext cx="1971089" cy="3139321"/>
          </a:xfrm>
          <a:prstGeom prst="rect">
            <a:avLst/>
          </a:prstGeom>
        </p:spPr>
        <p:txBody>
          <a:bodyPr wrap="square">
            <a:spAutoFit/>
          </a:bodyPr>
          <a:lstStyle/>
          <a:p>
            <a:pPr marL="285750" indent="-285750" algn="r" rtl="1">
              <a:buFont typeface="Arial" panose="020B0604020202020204" pitchFamily="34" charset="0"/>
              <a:buChar char="•"/>
            </a:pPr>
            <a:r>
              <a:rPr lang="ar-LB" dirty="0" smtClean="0">
                <a:latin typeface="GretaArabic"/>
              </a:rPr>
              <a:t>يكلف انتاج القمح حوالي </a:t>
            </a:r>
            <a:r>
              <a:rPr lang="ar-LB" dirty="0" smtClean="0">
                <a:latin typeface="GretaArabic"/>
              </a:rPr>
              <a:t>980,000</a:t>
            </a:r>
            <a:r>
              <a:rPr lang="ar-LB" dirty="0" smtClean="0">
                <a:latin typeface="GretaArabic"/>
              </a:rPr>
              <a:t> </a:t>
            </a:r>
            <a:r>
              <a:rPr lang="ar-LB" dirty="0">
                <a:latin typeface="GretaArabic"/>
              </a:rPr>
              <a:t>ألف </a:t>
            </a:r>
            <a:r>
              <a:rPr lang="ar-LB" dirty="0" smtClean="0">
                <a:latin typeface="GretaArabic"/>
              </a:rPr>
              <a:t>ليرة للدونم الواحد </a:t>
            </a:r>
            <a:r>
              <a:rPr lang="ar-LB" dirty="0">
                <a:latin typeface="GretaArabic"/>
              </a:rPr>
              <a:t>تشمل ثمن بذار وحراثة وأجور عمال </a:t>
            </a:r>
            <a:r>
              <a:rPr lang="ar-LB" dirty="0" smtClean="0">
                <a:latin typeface="GretaArabic"/>
              </a:rPr>
              <a:t>وحصّادة.</a:t>
            </a:r>
          </a:p>
          <a:p>
            <a:pPr marL="285750" indent="-285750" algn="r" rtl="1">
              <a:buFont typeface="Arial" panose="020B0604020202020204" pitchFamily="34" charset="0"/>
              <a:buChar char="•"/>
            </a:pPr>
            <a:r>
              <a:rPr lang="ar-LB" dirty="0"/>
              <a:t>ينتج الدونم الواحد </a:t>
            </a:r>
            <a:r>
              <a:rPr lang="ar-LB" dirty="0">
                <a:sym typeface="Wingdings" panose="05000000000000000000" pitchFamily="2" charset="2"/>
              </a:rPr>
              <a:t> 600 كيلوغرام من القمح حسب كمية هطول </a:t>
            </a:r>
            <a:r>
              <a:rPr lang="ar-LB" dirty="0" smtClean="0">
                <a:sym typeface="Wingdings" panose="05000000000000000000" pitchFamily="2" charset="2"/>
              </a:rPr>
              <a:t>الأمطار</a:t>
            </a:r>
            <a:endParaRPr lang="ar-LB" dirty="0">
              <a:sym typeface="Wingdings" panose="05000000000000000000" pitchFamily="2" charset="2"/>
            </a:endParaRPr>
          </a:p>
        </p:txBody>
      </p:sp>
      <p:sp>
        <p:nvSpPr>
          <p:cNvPr id="5" name="TextBox 4"/>
          <p:cNvSpPr txBox="1"/>
          <p:nvPr/>
        </p:nvSpPr>
        <p:spPr>
          <a:xfrm>
            <a:off x="8280400" y="804377"/>
            <a:ext cx="2438400" cy="523220"/>
          </a:xfrm>
          <a:prstGeom prst="rect">
            <a:avLst/>
          </a:prstGeom>
          <a:noFill/>
        </p:spPr>
        <p:txBody>
          <a:bodyPr wrap="square" rtlCol="0">
            <a:spAutoFit/>
          </a:bodyPr>
          <a:lstStyle/>
          <a:p>
            <a:r>
              <a:rPr lang="ar-LB" sz="2800" b="1" dirty="0" smtClean="0"/>
              <a:t>تكلفة انتاج القمح </a:t>
            </a:r>
            <a:endParaRPr lang="en-US" sz="2800" b="1" dirty="0"/>
          </a:p>
        </p:txBody>
      </p:sp>
      <p:graphicFrame>
        <p:nvGraphicFramePr>
          <p:cNvPr id="14" name="Table 13"/>
          <p:cNvGraphicFramePr>
            <a:graphicFrameLocks noGrp="1"/>
          </p:cNvGraphicFramePr>
          <p:nvPr>
            <p:extLst>
              <p:ext uri="{D42A27DB-BD31-4B8C-83A1-F6EECF244321}">
                <p14:modId xmlns:p14="http://schemas.microsoft.com/office/powerpoint/2010/main" val="2759128736"/>
              </p:ext>
            </p:extLst>
          </p:nvPr>
        </p:nvGraphicFramePr>
        <p:xfrm>
          <a:off x="180498" y="504602"/>
          <a:ext cx="7977932" cy="5792013"/>
        </p:xfrm>
        <a:graphic>
          <a:graphicData uri="http://schemas.openxmlformats.org/drawingml/2006/table">
            <a:tbl>
              <a:tblPr firstRow="1" firstCol="1" bandRow="1">
                <a:tableStyleId>{5C22544A-7EE6-4342-B048-85BDC9FD1C3A}</a:tableStyleId>
              </a:tblPr>
              <a:tblGrid>
                <a:gridCol w="2291239">
                  <a:extLst>
                    <a:ext uri="{9D8B030D-6E8A-4147-A177-3AD203B41FA5}">
                      <a16:colId xmlns:a16="http://schemas.microsoft.com/office/drawing/2014/main" val="2661108975"/>
                    </a:ext>
                  </a:extLst>
                </a:gridCol>
                <a:gridCol w="4085585">
                  <a:extLst>
                    <a:ext uri="{9D8B030D-6E8A-4147-A177-3AD203B41FA5}">
                      <a16:colId xmlns:a16="http://schemas.microsoft.com/office/drawing/2014/main" val="118887595"/>
                    </a:ext>
                  </a:extLst>
                </a:gridCol>
                <a:gridCol w="1601108">
                  <a:extLst>
                    <a:ext uri="{9D8B030D-6E8A-4147-A177-3AD203B41FA5}">
                      <a16:colId xmlns:a16="http://schemas.microsoft.com/office/drawing/2014/main" val="470882143"/>
                    </a:ext>
                  </a:extLst>
                </a:gridCol>
              </a:tblGrid>
              <a:tr h="694872">
                <a:tc>
                  <a:txBody>
                    <a:bodyPr/>
                    <a:lstStyle/>
                    <a:p>
                      <a:pPr marL="0" marR="0" algn="r" rtl="1">
                        <a:lnSpc>
                          <a:spcPct val="120000"/>
                        </a:lnSpc>
                        <a:spcBef>
                          <a:spcPts val="0"/>
                        </a:spcBef>
                        <a:spcAft>
                          <a:spcPts val="0"/>
                        </a:spcAft>
                        <a:tabLst>
                          <a:tab pos="1260475" algn="l"/>
                          <a:tab pos="457200" algn="l"/>
                        </a:tabLst>
                      </a:pPr>
                      <a:r>
                        <a:rPr lang="ar-SA" sz="1800" dirty="0" smtClean="0">
                          <a:effectLst/>
                        </a:rPr>
                        <a:t>مجم</a:t>
                      </a:r>
                      <a:r>
                        <a:rPr lang="ar-LB" sz="1800" dirty="0" smtClean="0">
                          <a:effectLst/>
                        </a:rPr>
                        <a:t>و</a:t>
                      </a:r>
                      <a:r>
                        <a:rPr lang="ar-SA" sz="1800" dirty="0" smtClean="0">
                          <a:effectLst/>
                        </a:rPr>
                        <a:t>ع </a:t>
                      </a:r>
                      <a:r>
                        <a:rPr lang="ar-SA" sz="1800" dirty="0">
                          <a:effectLst/>
                        </a:rPr>
                        <a:t>(ليرة لبنانية)</a:t>
                      </a:r>
                      <a:endParaRPr lang="en-US" sz="1600"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dirty="0">
                          <a:effectLst/>
                        </a:rPr>
                        <a:t>الكمية/لكل دونم (1000 متر مربع)</a:t>
                      </a:r>
                      <a:endParaRPr lang="en-US" sz="1600"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المعدات</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3904036229"/>
                  </a:ext>
                </a:extLst>
              </a:tr>
              <a:tr h="694872">
                <a:tc>
                  <a:txBody>
                    <a:bodyPr/>
                    <a:lstStyle/>
                    <a:p>
                      <a:pPr marL="0" marR="0" algn="r">
                        <a:lnSpc>
                          <a:spcPct val="120000"/>
                        </a:lnSpc>
                        <a:spcBef>
                          <a:spcPts val="0"/>
                        </a:spcBef>
                        <a:spcAft>
                          <a:spcPts val="0"/>
                        </a:spcAft>
                        <a:tabLst>
                          <a:tab pos="1260475" algn="l"/>
                          <a:tab pos="457200" algn="l"/>
                        </a:tabLst>
                      </a:pPr>
                      <a:r>
                        <a:rPr lang="en-US" sz="1600">
                          <a:effectLst/>
                        </a:rPr>
                        <a:t>250,000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dirty="0">
                          <a:effectLst/>
                        </a:rPr>
                        <a:t> 5ساعة لفلاحة الأرض</a:t>
                      </a:r>
                      <a:br>
                        <a:rPr lang="ar-SA" sz="1600" dirty="0">
                          <a:effectLst/>
                        </a:rPr>
                      </a:br>
                      <a:r>
                        <a:rPr lang="ar-SA" sz="1600" dirty="0">
                          <a:effectLst/>
                        </a:rPr>
                        <a:t>1ساعة --&gt; 50 ألف ليرة لبنانية</a:t>
                      </a:r>
                      <a:endParaRPr lang="en-US" sz="1600"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جرار زراعي</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1394771094"/>
                  </a:ext>
                </a:extLst>
              </a:tr>
              <a:tr h="937775">
                <a:tc>
                  <a:txBody>
                    <a:bodyPr/>
                    <a:lstStyle/>
                    <a:p>
                      <a:pPr marL="0" marR="0" algn="r">
                        <a:lnSpc>
                          <a:spcPct val="120000"/>
                        </a:lnSpc>
                        <a:spcBef>
                          <a:spcPts val="0"/>
                        </a:spcBef>
                        <a:spcAft>
                          <a:spcPts val="0"/>
                        </a:spcAft>
                        <a:tabLst>
                          <a:tab pos="1260475" algn="l"/>
                          <a:tab pos="457200" algn="l"/>
                        </a:tabLst>
                      </a:pPr>
                      <a:r>
                        <a:rPr lang="en-US" sz="1600">
                          <a:effectLst/>
                        </a:rPr>
                        <a:t>30,000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a:effectLst/>
                        </a:rPr>
                        <a:t>  20كيلو غرام  من القمح السلموني</a:t>
                      </a:r>
                      <a:br>
                        <a:rPr lang="ar-SA" sz="1600">
                          <a:effectLst/>
                        </a:rPr>
                      </a:br>
                      <a:r>
                        <a:rPr lang="ar-SA" sz="1600">
                          <a:effectLst/>
                        </a:rPr>
                        <a:t>1كيلو --&gt; 1500 ليرة لبنانية</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بذور القمح</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3790465429"/>
                  </a:ext>
                </a:extLst>
              </a:tr>
              <a:tr h="694872">
                <a:tc>
                  <a:txBody>
                    <a:bodyPr/>
                    <a:lstStyle/>
                    <a:p>
                      <a:pPr marL="0" marR="0" algn="r">
                        <a:lnSpc>
                          <a:spcPct val="120000"/>
                        </a:lnSpc>
                        <a:spcBef>
                          <a:spcPts val="0"/>
                        </a:spcBef>
                        <a:spcAft>
                          <a:spcPts val="0"/>
                        </a:spcAft>
                        <a:tabLst>
                          <a:tab pos="1260475" algn="l"/>
                          <a:tab pos="457200" algn="l"/>
                        </a:tabLst>
                      </a:pPr>
                      <a:r>
                        <a:rPr lang="en-US" sz="1600">
                          <a:effectLst/>
                        </a:rPr>
                        <a:t>50,000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a:effectLst/>
                        </a:rPr>
                        <a:t> 20كيلو سماد.</a:t>
                      </a:r>
                      <a:br>
                        <a:rPr lang="ar-SA" sz="1600">
                          <a:effectLst/>
                        </a:rPr>
                      </a:br>
                      <a:r>
                        <a:rPr lang="ar-SA" sz="1600">
                          <a:effectLst/>
                        </a:rPr>
                        <a:t> 25كيلو --&gt; 50 ألف ليرة لبنانية</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سماد (كيماوي)</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3846296379"/>
                  </a:ext>
                </a:extLst>
              </a:tr>
              <a:tr h="617610">
                <a:tc>
                  <a:txBody>
                    <a:bodyPr/>
                    <a:lstStyle/>
                    <a:p>
                      <a:pPr marL="0" marR="0" algn="r">
                        <a:lnSpc>
                          <a:spcPct val="120000"/>
                        </a:lnSpc>
                        <a:spcBef>
                          <a:spcPts val="0"/>
                        </a:spcBef>
                        <a:spcAft>
                          <a:spcPts val="0"/>
                        </a:spcAft>
                        <a:tabLst>
                          <a:tab pos="1260475" algn="l"/>
                          <a:tab pos="457200" algn="l"/>
                        </a:tabLst>
                      </a:pPr>
                      <a:r>
                        <a:rPr lang="en-US" sz="1600">
                          <a:effectLst/>
                        </a:rPr>
                        <a:t>50,000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a:effectLst/>
                        </a:rPr>
                        <a:t>2برميل مبيدات </a:t>
                      </a:r>
                      <a:br>
                        <a:rPr lang="ar-SA" sz="1600">
                          <a:effectLst/>
                        </a:rPr>
                      </a:br>
                      <a:r>
                        <a:rPr lang="ar-SA" sz="1600">
                          <a:effectLst/>
                        </a:rPr>
                        <a:t> 1برميل --&gt; 25 ألف ليرة لبنانية</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مبيدات</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2572250988"/>
                  </a:ext>
                </a:extLst>
              </a:tr>
              <a:tr h="617610">
                <a:tc>
                  <a:txBody>
                    <a:bodyPr/>
                    <a:lstStyle/>
                    <a:p>
                      <a:pPr marL="0" marR="0" algn="r">
                        <a:lnSpc>
                          <a:spcPct val="120000"/>
                        </a:lnSpc>
                        <a:spcBef>
                          <a:spcPts val="0"/>
                        </a:spcBef>
                        <a:spcAft>
                          <a:spcPts val="0"/>
                        </a:spcAft>
                        <a:tabLst>
                          <a:tab pos="1260475" algn="l"/>
                          <a:tab pos="457200" algn="l"/>
                        </a:tabLst>
                      </a:pPr>
                      <a:r>
                        <a:rPr lang="en-US" sz="1600">
                          <a:effectLst/>
                        </a:rPr>
                        <a:t>120,000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a:effectLst/>
                        </a:rPr>
                        <a:t>3ساعات حصاد</a:t>
                      </a:r>
                      <a:br>
                        <a:rPr lang="ar-SA" sz="1600">
                          <a:effectLst/>
                        </a:rPr>
                      </a:br>
                      <a:r>
                        <a:rPr lang="ar-SA" sz="1600">
                          <a:effectLst/>
                        </a:rPr>
                        <a:t> 1ساعة --&gt; 40 ألف ليرة لبنانية</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حصادة</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1205278860"/>
                  </a:ext>
                </a:extLst>
              </a:tr>
              <a:tr h="617610">
                <a:tc>
                  <a:txBody>
                    <a:bodyPr/>
                    <a:lstStyle/>
                    <a:p>
                      <a:pPr marL="0" marR="0" algn="r">
                        <a:lnSpc>
                          <a:spcPct val="120000"/>
                        </a:lnSpc>
                        <a:spcBef>
                          <a:spcPts val="0"/>
                        </a:spcBef>
                        <a:spcAft>
                          <a:spcPts val="0"/>
                        </a:spcAft>
                        <a:tabLst>
                          <a:tab pos="1260475" algn="l"/>
                          <a:tab pos="457200" algn="l"/>
                        </a:tabLst>
                      </a:pPr>
                      <a:r>
                        <a:rPr lang="en-US" sz="1600">
                          <a:effectLst/>
                        </a:rPr>
                        <a:t>120,000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a:effectLst/>
                        </a:rPr>
                        <a:t>2ساعة للدرّاسة</a:t>
                      </a:r>
                      <a:br>
                        <a:rPr lang="ar-SA" sz="1600">
                          <a:effectLst/>
                        </a:rPr>
                      </a:br>
                      <a:r>
                        <a:rPr lang="ar-SA" sz="1600">
                          <a:effectLst/>
                        </a:rPr>
                        <a:t> 1ساعة --&gt; 60 ألف ليرة لبنانية</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دراسة </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918195972"/>
                  </a:ext>
                </a:extLst>
              </a:tr>
              <a:tr h="617610">
                <a:tc>
                  <a:txBody>
                    <a:bodyPr/>
                    <a:lstStyle/>
                    <a:p>
                      <a:pPr marL="0" marR="0" algn="r">
                        <a:lnSpc>
                          <a:spcPct val="120000"/>
                        </a:lnSpc>
                        <a:spcBef>
                          <a:spcPts val="0"/>
                        </a:spcBef>
                        <a:spcAft>
                          <a:spcPts val="0"/>
                        </a:spcAft>
                        <a:tabLst>
                          <a:tab pos="1260475" algn="l"/>
                          <a:tab pos="457200" algn="l"/>
                        </a:tabLst>
                      </a:pPr>
                      <a:r>
                        <a:rPr lang="en-US" sz="1600">
                          <a:effectLst/>
                        </a:rPr>
                        <a:t>360,000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600">
                          <a:effectLst/>
                        </a:rPr>
                        <a:t>8عمّال</a:t>
                      </a:r>
                      <a:br>
                        <a:rPr lang="ar-SA" sz="1600">
                          <a:effectLst/>
                        </a:rPr>
                      </a:br>
                      <a:r>
                        <a:rPr lang="ar-SA" sz="1600">
                          <a:effectLst/>
                        </a:rPr>
                        <a:t> 1عامل --&gt; 45 ألف ليرة لبنانية </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algn="r" rtl="1">
                        <a:lnSpc>
                          <a:spcPct val="120000"/>
                        </a:lnSpc>
                        <a:spcBef>
                          <a:spcPts val="0"/>
                        </a:spcBef>
                        <a:spcAft>
                          <a:spcPts val="0"/>
                        </a:spcAft>
                        <a:tabLst>
                          <a:tab pos="1260475" algn="l"/>
                          <a:tab pos="457200" algn="l"/>
                        </a:tabLst>
                      </a:pPr>
                      <a:r>
                        <a:rPr lang="ar-SA" sz="1800" b="1" dirty="0">
                          <a:effectLst/>
                        </a:rPr>
                        <a:t>عمّال </a:t>
                      </a:r>
                      <a:endParaRPr lang="en-US" sz="1600" b="1" dirty="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extLst>
                  <a:ext uri="{0D108BD9-81ED-4DB2-BD59-A6C34878D82A}">
                    <a16:rowId xmlns:a16="http://schemas.microsoft.com/office/drawing/2014/main" val="1713934394"/>
                  </a:ext>
                </a:extLst>
              </a:tr>
              <a:tr h="299182">
                <a:tc>
                  <a:txBody>
                    <a:bodyPr/>
                    <a:lstStyle/>
                    <a:p>
                      <a:pPr marL="0" marR="0" algn="r">
                        <a:lnSpc>
                          <a:spcPct val="120000"/>
                        </a:lnSpc>
                        <a:spcBef>
                          <a:spcPts val="0"/>
                        </a:spcBef>
                        <a:spcAft>
                          <a:spcPts val="0"/>
                        </a:spcAft>
                        <a:tabLst>
                          <a:tab pos="1260475" algn="l"/>
                          <a:tab pos="457200" algn="l"/>
                        </a:tabLst>
                      </a:pPr>
                      <a:r>
                        <a:rPr lang="en-US" sz="1600">
                          <a:effectLst/>
                        </a:rPr>
                        <a:t>980,000</a:t>
                      </a:r>
                      <a:endParaRPr lang="en-US" sz="1600">
                        <a:effectLst/>
                        <a:latin typeface="Palatino Linotype" panose="02040502050505030304" pitchFamily="18" charset="0"/>
                        <a:ea typeface="Times New Roman" panose="02020603050405020304" pitchFamily="18" charset="0"/>
                        <a:cs typeface="Traditional Arabic" panose="02020603050405020304" pitchFamily="18" charset="-78"/>
                      </a:endParaRPr>
                    </a:p>
                  </a:txBody>
                  <a:tcPr marL="68580" marR="68580" marT="0" marB="0"/>
                </a:tc>
                <a:tc>
                  <a:txBody>
                    <a:bodyPr/>
                    <a:lstStyle/>
                    <a:p>
                      <a:endParaRPr lang="en-US" sz="1200">
                        <a:effectLst/>
                        <a:latin typeface="Times New Roman" panose="02020603050405020304" pitchFamily="18" charset="0"/>
                      </a:endParaRPr>
                    </a:p>
                  </a:txBody>
                  <a:tcPr marL="68580" marR="68580" marT="0" marB="0"/>
                </a:tc>
                <a:tc>
                  <a:txBody>
                    <a:bodyPr/>
                    <a:lstStyle/>
                    <a:p>
                      <a:endParaRPr lang="en-US" sz="1200" dirty="0">
                        <a:effectLst/>
                        <a:latin typeface="Times New Roman" panose="02020603050405020304" pitchFamily="18" charset="0"/>
                      </a:endParaRPr>
                    </a:p>
                  </a:txBody>
                  <a:tcPr marL="68580" marR="68580" marT="0" marB="0"/>
                </a:tc>
                <a:extLst>
                  <a:ext uri="{0D108BD9-81ED-4DB2-BD59-A6C34878D82A}">
                    <a16:rowId xmlns:a16="http://schemas.microsoft.com/office/drawing/2014/main" val="3579587161"/>
                  </a:ext>
                </a:extLst>
              </a:tr>
            </a:tbl>
          </a:graphicData>
        </a:graphic>
      </p:graphicFrame>
    </p:spTree>
    <p:extLst>
      <p:ext uri="{BB962C8B-B14F-4D97-AF65-F5344CB8AC3E}">
        <p14:creationId xmlns:p14="http://schemas.microsoft.com/office/powerpoint/2010/main" val="353684836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668</TotalTime>
  <Words>518</Words>
  <Application>Microsoft Office PowerPoint</Application>
  <PresentationFormat>Widescreen</PresentationFormat>
  <Paragraphs>63</Paragraphs>
  <Slides>5</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vt:i4>
      </vt:variant>
    </vt:vector>
  </HeadingPairs>
  <TitlesOfParts>
    <vt:vector size="16" baseType="lpstr">
      <vt:lpstr>Arial</vt:lpstr>
      <vt:lpstr>Calibri</vt:lpstr>
      <vt:lpstr>Century Schoolbook</vt:lpstr>
      <vt:lpstr>Corbel</vt:lpstr>
      <vt:lpstr>GretaArabic</vt:lpstr>
      <vt:lpstr>Open Sans</vt:lpstr>
      <vt:lpstr>Palatino Linotype</vt:lpstr>
      <vt:lpstr>Times New Roman</vt:lpstr>
      <vt:lpstr>Traditional Arabic</vt:lpstr>
      <vt:lpstr>Wingdings</vt:lpstr>
      <vt:lpstr>Feathered</vt:lpstr>
      <vt:lpstr>مشروع زراعة القمح</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زراعة القمح</dc:title>
  <dc:creator>siham aisha</dc:creator>
  <cp:lastModifiedBy>siham aisha</cp:lastModifiedBy>
  <cp:revision>43</cp:revision>
  <dcterms:created xsi:type="dcterms:W3CDTF">2020-03-23T10:53:41Z</dcterms:created>
  <dcterms:modified xsi:type="dcterms:W3CDTF">2020-03-28T15:53:59Z</dcterms:modified>
</cp:coreProperties>
</file>