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0_5E06BCEB.xml" ContentType="application/vnd.ms-powerpoint.comments+xml"/>
  <Override PartName="/ppt/comments/modernComment_10D_95E026FC.xml" ContentType="application/vnd.ms-powerpoint.comments+xml"/>
  <Override PartName="/ppt/comments/modernComment_114_627BFA76.xml" ContentType="application/vnd.ms-powerpoint.comments+xml"/>
  <Override PartName="/ppt/comments/modernComment_115_1A53FAF8.xml" ContentType="application/vnd.ms-powerpoint.comments+xml"/>
  <Override PartName="/ppt/comments/modernComment_118_2D0BDD9B.xml" ContentType="application/vnd.ms-powerpoint.comments+xml"/>
  <Override PartName="/ppt/comments/modernComment_117_289B6E40.xml" ContentType="application/vnd.ms-powerpoint.comments+xml"/>
  <Override PartName="/ppt/comments/modernComment_101_5D5C589.xml" ContentType="application/vnd.ms-powerpoint.comments+xml"/>
  <Override PartName="/ppt/comments/modernComment_10C_E1D38EB7.xml" ContentType="application/vnd.ms-powerpoint.comments+xml"/>
  <Override PartName="/ppt/comments/modernComment_103_62D92E87.xml" ContentType="application/vnd.ms-powerpoint.comments+xml"/>
  <Override PartName="/ppt/comments/modernComment_102_4A4BA7F1.xml" ContentType="application/vnd.ms-powerpoint.comments+xml"/>
  <Override PartName="/ppt/comments/modernComment_104_C6AD90B6.xml" ContentType="application/vnd.ms-powerpoint.comments+xml"/>
  <Override PartName="/ppt/comments/modernComment_105_C3E8B3E6.xml" ContentType="application/vnd.ms-powerpoint.comments+xml"/>
  <Override PartName="/ppt/comments/modernComment_106_ED3A492D.xml" ContentType="application/vnd.ms-powerpoint.comments+xml"/>
  <Override PartName="/ppt/comments/modernComment_107_2F51A281.xml" ContentType="application/vnd.ms-powerpoint.comments+xml"/>
  <Override PartName="/ppt/comments/modernComment_10F_B4AE4C73.xml" ContentType="application/vnd.ms-powerpoint.comments+xml"/>
  <Override PartName="/ppt/comments/modernComment_108_9815EA9C.xml" ContentType="application/vnd.ms-powerpoint.comments+xml"/>
  <Override PartName="/ppt/comments/modernComment_112_9FE522BD.xml" ContentType="application/vnd.ms-powerpoint.comments+xml"/>
  <Override PartName="/ppt/comments/modernComment_113_2044FF29.xml" ContentType="application/vnd.ms-powerpoint.comments+xml"/>
  <Override PartName="/ppt/comments/modernComment_10A_8E80A7B6.xml" ContentType="application/vnd.ms-powerpoint.comments+xml"/>
  <Override PartName="/ppt/comments/modernComment_109_7E900E2.xml" ContentType="application/vnd.ms-powerpoint.comments+xml"/>
  <Override PartName="/ppt/comments/modernComment_110_4CCB69A5.xml" ContentType="application/vnd.ms-powerpoint.comments+xml"/>
  <Override PartName="/ppt/comments/modernComment_10B_A21E7BAD.xml" ContentType="application/vnd.ms-powerpoint.comments+xml"/>
  <Override PartName="/ppt/comments/modernComment_10E_849FD87C.xml" ContentType="application/vnd.ms-powerpoint.comments+xml"/>
  <Override PartName="/ppt/comments/modernComment_111_DC801F66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6" r:id="rId4"/>
    <p:sldId id="277" r:id="rId5"/>
    <p:sldId id="280" r:id="rId6"/>
    <p:sldId id="279" r:id="rId7"/>
    <p:sldId id="257" r:id="rId8"/>
    <p:sldId id="268" r:id="rId9"/>
    <p:sldId id="259" r:id="rId10"/>
    <p:sldId id="258" r:id="rId11"/>
    <p:sldId id="260" r:id="rId12"/>
    <p:sldId id="261" r:id="rId13"/>
    <p:sldId id="262" r:id="rId14"/>
    <p:sldId id="263" r:id="rId15"/>
    <p:sldId id="271" r:id="rId16"/>
    <p:sldId id="264" r:id="rId17"/>
    <p:sldId id="274" r:id="rId18"/>
    <p:sldId id="275" r:id="rId19"/>
    <p:sldId id="266" r:id="rId20"/>
    <p:sldId id="265" r:id="rId21"/>
    <p:sldId id="272" r:id="rId22"/>
    <p:sldId id="267" r:id="rId23"/>
    <p:sldId id="270" r:id="rId24"/>
    <p:sldId id="273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12B2D5-46E9-6952-768C-5AF1411E96D5}" name="Abdullah Mourad" initials="AM" userId="a7e337ad5f8c357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604D76-FDDB-4393-9C16-DE8430787B72}" v="17" dt="2022-09-18T16:22:38.905"/>
    <p1510:client id="{249A0EA4-6B26-4B72-BB47-1738158B2EC5}" v="1182" dt="2022-09-18T12:38:49.911"/>
    <p1510:client id="{2A08DA65-7340-4318-8FB5-74C7E035374C}" v="595" dt="2022-09-16T21:33:47.612"/>
    <p1510:client id="{586D1189-58E1-4BAA-B524-FCB1747097DB}" v="76" dt="2022-09-20T03:56:43.265"/>
    <p1510:client id="{6CDC467C-D997-4FEB-B20B-9E37077A8ECD}" v="11" dt="2022-09-20T04:00:05.526"/>
    <p1510:client id="{A685E930-81ED-4711-B23D-3C590E82FA03}" v="362" dt="2022-09-17T08:22:25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omments/modernComment_100_5E06BC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F501B4E-07CC-4C44-9C09-B2DCAA29B12B}" authorId="{A212B2D5-46E9-6952-768C-5AF1411E96D5}" created="2022-09-19T06:23:57.563">
    <pc:sldMkLst xmlns:pc="http://schemas.microsoft.com/office/powerpoint/2013/main/command">
      <pc:docMk/>
      <pc:sldMk cId="1577499883" sldId="256"/>
    </pc:sldMkLst>
    <p188:txBody>
      <a:bodyPr/>
      <a:lstStyle/>
      <a:p>
        <a:r>
          <a:rPr lang="de-DE"/>
          <a:t>Assalamualaikum bismillahhirrahmanirahim the topic of the presentation is how to generate electricity from waste in an environmentally friendly way  </a:t>
        </a:r>
      </a:p>
    </p188:txBody>
  </p188:cm>
</p188:cmLst>
</file>

<file path=ppt/comments/modernComment_101_5D5C58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3108630-4C96-409E-AE30-816B5E108D3B}" authorId="{A212B2D5-46E9-6952-768C-5AF1411E96D5}" created="2022-09-19T06:27:54.141">
    <pc:sldMkLst xmlns:pc="http://schemas.microsoft.com/office/powerpoint/2013/main/command">
      <pc:docMk/>
      <pc:sldMk cId="97895817" sldId="257"/>
    </pc:sldMkLst>
    <p188:txBody>
      <a:bodyPr/>
      <a:lstStyle/>
      <a:p>
        <a:r>
          <a:rPr lang="de-DE"/>
          <a:t>Environmental Impact Assessment (EIA) is a process for evaluating the likely environmental impacts of a proposed project or development, taking into account the associated socio-economic, cultural and health impacts, both positive and negative. </a:t>
        </a:r>
      </a:p>
    </p188:txBody>
  </p188:cm>
</p188:cmLst>
</file>

<file path=ppt/comments/modernComment_102_4A4BA7F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FD3A3CE-85A7-4C63-BA97-EC69CA6A5C82}" authorId="{A212B2D5-46E9-6952-768C-5AF1411E96D5}" created="2022-09-19T06:29:21.569">
    <pc:sldMkLst xmlns:pc="http://schemas.microsoft.com/office/powerpoint/2013/main/command">
      <pc:docMk/>
      <pc:sldMk cId="1246472177" sldId="258"/>
    </pc:sldMkLst>
    <p188:txBody>
      <a:bodyPr/>
      <a:lstStyle/>
      <a:p>
        <a:r>
          <a:rPr lang="de-DE"/>
          <a:t>in order not to exceed their maximum allowed concentration  </a:t>
        </a:r>
      </a:p>
    </p188:txBody>
  </p188:cm>
</p188:cmLst>
</file>

<file path=ppt/comments/modernComment_103_62D92E8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00A6AC-D676-45D2-B41C-C4A929FA8E3B}" authorId="{A212B2D5-46E9-6952-768C-5AF1411E96D5}" created="2022-09-19T06:29:04.083">
    <pc:sldMkLst xmlns:pc="http://schemas.microsoft.com/office/powerpoint/2013/main/command">
      <pc:docMk/>
      <pc:sldMk cId="1658400391" sldId="259"/>
    </pc:sldMkLst>
    <p188:txBody>
      <a:bodyPr/>
      <a:lstStyle/>
      <a:p>
        <a:r>
          <a:rPr lang="de-DE"/>
          <a:t>what is important in our case is to treat the toxic and poisonous gases and to measure their concentration always  </a:t>
        </a:r>
      </a:p>
    </p188:txBody>
  </p188:cm>
</p188:cmLst>
</file>

<file path=ppt/comments/modernComment_104_C6AD90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F712803-51A3-4FD4-89D8-20B8D4EEB64E}" authorId="{A212B2D5-46E9-6952-768C-5AF1411E96D5}" created="2022-09-19T06:29:42.664">
    <pc:sldMkLst xmlns:pc="http://schemas.microsoft.com/office/powerpoint/2013/main/command">
      <pc:docMk/>
      <pc:sldMk cId="3333263542" sldId="260"/>
    </pc:sldMkLst>
    <p188:txBody>
      <a:bodyPr/>
      <a:lstStyle/>
      <a:p>
        <a:r>
          <a:rPr lang="de-DE"/>
          <a:t>the removal of the nox gases is done by selective or non-selective catalytic reduction  </a:t>
        </a:r>
      </a:p>
    </p188:txBody>
  </p188:cm>
</p188:cmLst>
</file>

<file path=ppt/comments/modernComment_105_C3E8B3E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C49F62D-6F2E-408C-8CA1-5CDB0C553FA6}" authorId="{A212B2D5-46E9-6952-768C-5AF1411E96D5}" created="2022-09-19T06:29:56.243">
    <pc:sldMkLst xmlns:pc="http://schemas.microsoft.com/office/powerpoint/2013/main/command">
      <pc:docMk/>
      <pc:sldMk cId="3286807526" sldId="261"/>
    </pc:sldMkLst>
    <p188:txBody>
      <a:bodyPr/>
      <a:lstStyle/>
      <a:p>
        <a:r>
          <a:rPr lang="de-DE"/>
          <a:t>the removal of dioxins and furans is done with an active carbon filter  
carbon filter  </a:t>
        </a:r>
      </a:p>
    </p188:txBody>
  </p188:cm>
</p188:cmLst>
</file>

<file path=ppt/comments/modernComment_106_ED3A492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FB02FFA-82F6-4856-8DD7-9F8A3EBDCAC4}" authorId="{A212B2D5-46E9-6952-768C-5AF1411E96D5}" created="2022-09-19T06:31:59.204">
    <pc:sldMkLst xmlns:pc="http://schemas.microsoft.com/office/powerpoint/2013/main/command">
      <pc:docMk/>
      <pc:sldMk cId="3980020013" sldId="262"/>
    </pc:sldMkLst>
    <p188:txBody>
      <a:bodyPr/>
      <a:lstStyle/>
      <a:p>
        <a:r>
          <a:rPr lang="de-DE"/>
          <a:t>acid gases are removed by adding bicarbonate sodium or calcium hydroxide.  </a:t>
        </a:r>
      </a:p>
    </p188:txBody>
  </p188:cm>
</p188:cmLst>
</file>

<file path=ppt/comments/modernComment_107_2F51A28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2AC07C7-9A32-4D7F-9730-A435E4763F23}" authorId="{A212B2D5-46E9-6952-768C-5AF1411E96D5}" created="2022-09-19T06:32:18.471">
    <pc:sldMkLst xmlns:pc="http://schemas.microsoft.com/office/powerpoint/2013/main/command">
      <pc:docMk/>
      <pc:sldMk cId="793879169" sldId="263"/>
    </pc:sldMkLst>
    <p188:txBody>
      <a:bodyPr/>
      <a:lstStyle/>
      <a:p>
        <a:r>
          <a:rPr lang="de-DE"/>
          <a:t>the solid particles are first removed by a cyclone and then by an electrostatic precipitator. </a:t>
        </a:r>
      </a:p>
    </p188:txBody>
  </p188:cm>
</p188:cmLst>
</file>

<file path=ppt/comments/modernComment_108_9815EA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6005ED9-984C-444E-BF58-1A14930A20B4}" authorId="{A212B2D5-46E9-6952-768C-5AF1411E96D5}" created="2022-09-19T06:33:10.006">
    <pc:sldMkLst xmlns:pc="http://schemas.microsoft.com/office/powerpoint/2013/main/command">
      <pc:docMk/>
      <pc:sldMk cId="2551573148" sldId="264"/>
    </pc:sldMkLst>
    <p188:txBody>
      <a:bodyPr/>
      <a:lstStyle/>
      <a:p>
        <a:r>
          <a:rPr lang="de-DE"/>
          <a:t>the absorption of the gases is continuously monitored  </a:t>
        </a:r>
      </a:p>
    </p188:txBody>
  </p188:cm>
</p188:cmLst>
</file>

<file path=ppt/comments/modernComment_109_7E900E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F7B3CF6-71BD-445C-8F9E-BE50500976DB}" authorId="{A212B2D5-46E9-6952-768C-5AF1411E96D5}" created="2022-09-19T06:37:32.648">
    <pc:sldMkLst xmlns:pc="http://schemas.microsoft.com/office/powerpoint/2013/main/command">
      <pc:docMk/>
      <pc:sldMk cId="132710626" sldId="265"/>
    </pc:sldMkLst>
    <p188:txBody>
      <a:bodyPr/>
      <a:lstStyle/>
      <a:p>
        <a:r>
          <a:rPr lang="de-DE"/>
          <a:t>all this was loaded with the combustion chamber and the turbine room on a mobile platform  </a:t>
        </a:r>
      </a:p>
    </p188:txBody>
  </p188:cm>
</p188:cmLst>
</file>

<file path=ppt/comments/modernComment_10A_8E80A7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47B6BEF-3800-4B52-AC2C-BFE22E474269}" authorId="{A212B2D5-46E9-6952-768C-5AF1411E96D5}" created="2022-09-19T06:36:10.346">
    <pc:sldMkLst xmlns:pc="http://schemas.microsoft.com/office/powerpoint/2013/main/command">
      <pc:docMk/>
      <pc:sldMk cId="2390796214" sldId="266"/>
    </pc:sldMkLst>
    <p188:txBody>
      <a:bodyPr/>
      <a:lstStyle/>
      <a:p>
        <a:r>
          <a:rPr lang="de-DE"/>
          <a:t>in the ash after the combustion of the waste there can be toxic substances which are removed by a chemical technique.  </a:t>
        </a:r>
      </a:p>
    </p188:txBody>
  </p188:cm>
</p188:cmLst>
</file>

<file path=ppt/comments/modernComment_10B_A21E7B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E8A7CED-A2C9-499A-BEB7-B4B93261A8C8}" authorId="{A212B2D5-46E9-6952-768C-5AF1411E96D5}" created="2022-09-19T06:39:08.498">
    <pc:sldMkLst xmlns:pc="http://schemas.microsoft.com/office/powerpoint/2013/main/command">
      <pc:docMk/>
      <pc:sldMk cId="2719906733" sldId="267"/>
    </pc:sldMkLst>
    <p188:txBody>
      <a:bodyPr/>
      <a:lstStyle/>
      <a:p>
        <a:r>
          <a:rPr lang="de-DE"/>
          <a:t>here you can see the different locations where the power plant may be operated  </a:t>
        </a:r>
      </a:p>
    </p188:txBody>
  </p188:cm>
</p188:cmLst>
</file>

<file path=ppt/comments/modernComment_10C_E1D38E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F2CB526-96B2-4E9F-BD1A-6C367A81D1DD}" authorId="{A212B2D5-46E9-6952-768C-5AF1411E96D5}" created="2022-09-19T06:28:48.114">
    <pc:sldMkLst xmlns:pc="http://schemas.microsoft.com/office/powerpoint/2013/main/command">
      <pc:docMk/>
      <pc:sldMk cId="3788738231" sldId="268"/>
    </pc:sldMkLst>
    <p188:txBody>
      <a:bodyPr/>
      <a:lstStyle/>
      <a:p>
        <a:r>
          <a:rPr lang="de-DE"/>
          <a:t>here are the environmental requirements that must be met if you want to get permission from the state to operate such a power plant  </a:t>
        </a:r>
      </a:p>
    </p188:txBody>
  </p188:cm>
</p188:cmLst>
</file>

<file path=ppt/comments/modernComment_10D_95E026F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5FBBF0-FE84-4DA8-9723-BFAA6F756F81}" authorId="{A212B2D5-46E9-6952-768C-5AF1411E96D5}" created="2022-09-19T06:24:36.878">
    <pc:sldMkLst xmlns:pc="http://schemas.microsoft.com/office/powerpoint/2013/main/command">
      <pc:docMk/>
      <pc:sldMk cId="2514495228" sldId="269"/>
    </pc:sldMkLst>
    <p188:txBody>
      <a:bodyPr/>
      <a:lstStyle/>
      <a:p>
        <a:r>
          <a:rPr lang="de-DE"/>
          <a:t>here are listed the contents of the presentation </a:t>
        </a:r>
      </a:p>
    </p188:txBody>
  </p188:cm>
</p188:cmLst>
</file>

<file path=ppt/comments/modernComment_10E_849FD87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371CAAC-C417-4A42-A19C-0ED80C0EB674}" authorId="{A212B2D5-46E9-6952-768C-5AF1411E96D5}" created="2022-09-19T06:39:32.078">
    <pc:sldMkLst xmlns:pc="http://schemas.microsoft.com/office/powerpoint/2013/main/command">
      <pc:docMk/>
      <pc:sldMk cId="2225068156" sldId="270"/>
    </pc:sldMkLst>
    <p188:txBody>
      <a:bodyPr/>
      <a:lstStyle/>
      <a:p>
        <a:r>
          <a:rPr lang="de-DE"/>
          <a:t>the power plant has already been operated in different locations  </a:t>
        </a:r>
      </a:p>
    </p188:txBody>
  </p188:cm>
</p188:cmLst>
</file>

<file path=ppt/comments/modernComment_10F_B4AE4C7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5026177-5A70-435A-91BA-ABBB058DAE2C}" authorId="{A212B2D5-46E9-6952-768C-5AF1411E96D5}" created="2022-09-19T06:32:44.942">
    <pc:sldMkLst xmlns:pc="http://schemas.microsoft.com/office/powerpoint/2013/main/command">
      <pc:docMk/>
      <pc:sldMk cId="3031321715" sldId="271"/>
    </pc:sldMkLst>
    <p188:txBody>
      <a:bodyPr/>
      <a:lstStyle/>
      <a:p>
        <a:r>
          <a:rPr lang="de-DE"/>
          <a:t>measurements are taken to ensure that the filters are fulfilling their role.  
Two types of measurements are carried out: 
the laser absorption of the different toxic gases  
the weighing of the filters before and after the flow of the gas  </a:t>
        </a:r>
      </a:p>
    </p188:txBody>
  </p188:cm>
</p188:cmLst>
</file>

<file path=ppt/comments/modernComment_110_4CCB69A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0B3B90C-BF30-4C2D-8677-58FB68178FDE}" authorId="{A212B2D5-46E9-6952-768C-5AF1411E96D5}" created="2022-09-19T06:37:45.837">
    <pc:sldMkLst xmlns:pc="http://schemas.microsoft.com/office/powerpoint/2013/main/command">
      <pc:docMk/>
      <pc:sldMk cId="1288399269" sldId="272"/>
    </pc:sldMkLst>
    <p188:txBody>
      <a:bodyPr/>
      <a:lstStyle/>
      <a:p>
        <a:r>
          <a:rPr lang="de-DE"/>
          <a:t>Constrain is according to lebanes law that the incenerator has to be at least 1 km distance to any public building or private house . </a:t>
        </a:r>
      </a:p>
    </p188:txBody>
  </p188:cm>
</p188:cmLst>
</file>

<file path=ppt/comments/modernComment_111_DC801F6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52B9872-0ACF-4F23-A56D-315BD7DAADB5}" authorId="{A212B2D5-46E9-6952-768C-5AF1411E96D5}" created="2022-09-19T06:44:36.06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699384166" sldId="273"/>
      <ac:spMk id="3" creationId="{D71FE54B-53E9-919B-190F-992A06D98DCC}"/>
      <ac:txMk cp="0" len="482">
        <ac:context len="483" hash="2666030917"/>
      </ac:txMk>
    </ac:txMkLst>
    <p188:pos x="1300480" y="4328160"/>
    <p188:txBody>
      <a:bodyPr/>
      <a:lstStyle/>
      <a:p>
        <a:r>
          <a:rPr lang="de-DE"/>
          <a:t>​
Hiyam Elkurdi (B.Sc in geographics)​
the suitable places for waste incinerators in North Lebanon ​
​
Abdullah Kassem (M.Sc in Electrical Physics )​
The rocess control system​
​
Jihad Bachir (Mechanical engineer )​
Test engineer and designer ​
​
Maysaa Kamareddine (M.Sc in physique energetique)​
the filter systeme​
​
Mariam Mourad (M.Sc in fundamental physics)​
the laser absorbtion mesurement of the polluent gases​
​
Ali Dib (B.Sc in physics)​
On-site director ​</a:t>
        </a:r>
      </a:p>
    </p188:txBody>
  </p188:cm>
</p188:cmLst>
</file>

<file path=ppt/comments/modernComment_112_9FE522B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168AB19-D6F5-43AB-ACA3-AE7E0E60D135}" authorId="{A212B2D5-46E9-6952-768C-5AF1411E96D5}" created="2022-09-19T06:35:14.748">
    <pc:sldMkLst xmlns:pc="http://schemas.microsoft.com/office/powerpoint/2013/main/command">
      <pc:docMk/>
      <pc:sldMk cId="2682593981" sldId="274"/>
    </pc:sldMkLst>
    <p188:txBody>
      <a:bodyPr/>
      <a:lstStyle/>
      <a:p>
        <a:r>
          <a:rPr lang="de-DE"/>
          <a:t>the filter is weighed before and after use </a:t>
        </a:r>
      </a:p>
    </p188:txBody>
  </p188:cm>
</p188:cmLst>
</file>

<file path=ppt/comments/modernComment_113_2044FF2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9B4A416-8C89-4967-ABAB-A0BC19E1680C}" authorId="{A212B2D5-46E9-6952-768C-5AF1411E96D5}" created="2022-09-19T06:35:45.344">
    <pc:sldMkLst xmlns:pc="http://schemas.microsoft.com/office/powerpoint/2013/main/command">
      <pc:docMk/>
      <pc:sldMk cId="541392681" sldId="275"/>
    </pc:sldMkLst>
    <p188:txBody>
      <a:bodyPr/>
      <a:lstStyle/>
      <a:p>
        <a:r>
          <a:rPr lang="de-DE"/>
          <a:t>here you can see how the color of the filter changes before and after use  </a:t>
        </a:r>
      </a:p>
    </p188:txBody>
  </p188:cm>
</p188:cmLst>
</file>

<file path=ppt/comments/modernComment_114_627BFA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5AB7A8-EA74-4FC6-AF81-2729FC51D7BF}" authorId="{A212B2D5-46E9-6952-768C-5AF1411E96D5}" created="2022-09-19T06:25:07.677">
    <pc:sldMkLst xmlns:pc="http://schemas.microsoft.com/office/powerpoint/2013/main/command">
      <pc:docMk/>
      <pc:sldMk cId="1652292214" sldId="276"/>
    </pc:sldMkLst>
    <p188:txBody>
      <a:bodyPr/>
      <a:lstStyle/>
      <a:p>
        <a:r>
          <a:rPr lang="de-DE"/>
          <a:t>household waste is divided into two main categories: biowaste and the rest  
biogas is produced from biowaste  
the rest is divided into recyclable and not recyclable  
the non-recyclable part is used in an incinerator to produce electricity.  </a:t>
        </a:r>
      </a:p>
    </p188:txBody>
  </p188:cm>
</p188:cmLst>
</file>

<file path=ppt/comments/modernComment_115_1A53FAF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CC0EC3D-8597-4A7B-A4F3-93F2355AD82D}" authorId="{A212B2D5-46E9-6952-768C-5AF1411E96D5}" created="2022-09-19T06:25:29.960">
    <pc:sldMkLst xmlns:pc="http://schemas.microsoft.com/office/powerpoint/2013/main/command">
      <pc:docMk/>
      <pc:sldMk cId="441711352" sldId="277"/>
    </pc:sldMkLst>
    <p188:txBody>
      <a:bodyPr/>
      <a:lstStyle/>
      <a:p>
        <a:r>
          <a:rPr lang="de-DE"/>
          <a:t>this is the cycle of any thermal power plant  </a:t>
        </a:r>
      </a:p>
    </p188:txBody>
  </p188:cm>
</p188:cmLst>
</file>

<file path=ppt/comments/modernComment_117_289B6E4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345985-CBD5-4E44-8920-12D3A5E478F3}" authorId="{A212B2D5-46E9-6952-768C-5AF1411E96D5}" created="2022-09-19T06:27:31.702">
    <pc:sldMkLst xmlns:pc="http://schemas.microsoft.com/office/powerpoint/2013/main/command">
      <pc:docMk/>
      <pc:sldMk cId="681274944" sldId="279"/>
    </pc:sldMkLst>
    <p188:txBody>
      <a:bodyPr/>
      <a:lstStyle/>
      <a:p>
        <a:r>
          <a:rPr lang="de-DE"/>
          <a:t>the big challenge is the environmental impact assessment and therefore this is also the main topic of our presentation  </a:t>
        </a:r>
      </a:p>
    </p188:txBody>
  </p188:cm>
</p188:cmLst>
</file>

<file path=ppt/comments/modernComment_118_2D0BDD9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A5B1ECB-CB9B-4950-8DCB-1FF691D2027C}" authorId="{A212B2D5-46E9-6952-768C-5AF1411E96D5}" created="2022-09-19T06:25:53.430">
    <pc:sldMkLst xmlns:pc="http://schemas.microsoft.com/office/powerpoint/2013/main/command">
      <pc:docMk/>
      <pc:sldMk cId="755752347" sldId="280"/>
    </pc:sldMkLst>
    <p188:txBody>
      <a:bodyPr/>
      <a:lstStyle/>
      <a:p>
        <a:r>
          <a:rPr lang="de-DE"/>
          <a:t>this is our waste to energy mobile power plant  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20.09.2022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Abdullah Mourad, B.Sc in chemistry @ AECENAR    Istanbul 21.09.2022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166929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20.09.2022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Abdullah Mourad, B.Sc in chemistry @ AECENAR    Istanbul 21.09.2022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20679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20.09.2022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Abdullah Mourad, B.Sc in chemistry @ AECENAR    Istanbul 21.09.2022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95895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20.09.2022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Abdullah Mourad, B.Sc in chemistry @ AECENAR    Istanbul 21.09.2022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0058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20.09.2022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Abdullah Mourad, B.Sc in chemistry @ AECENAR    Istanbul 21.09.2022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58564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20.09.2022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Abdullah Mourad, B.Sc in chemistry @ AECENAR    Istanbul 21.09.2022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01757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20.09.2022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Abdullah Mourad, B.Sc in chemistry @ AECENAR    Istanbul 21.09.2022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08403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20.09.2022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Abdullah Mourad, B.Sc in chemistry @ AECENAR    Istanbul 21.09.2022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206447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20.09.2022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Abdullah Mourad, B.Sc in chemistry @ AECENAR    Istanbul 21.09.2022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692832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20.09.2022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Abdullah Mourad, B.Sc in chemistry @ AECENAR    Istanbul 21.09.2022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883237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20.09.2022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Abdullah Mourad, B.Sc in chemistry @ AECENAR    Istanbul 21.09.2022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88877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054-B75A-4BD7-8B3E-8DC0F614FAF3}" type="datetimeFigureOut">
              <a:rPr lang="de-DE" smtClean="0"/>
              <a:t>20.09.2022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Abdullah Mourad, B.Sc in chemistry @ AECENAR    Istanbul 21.09.2022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00_5E06BCEB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102_4A4BA7F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8/10/relationships/comments" Target="../comments/modernComment_104_C6AD90B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8/10/relationships/comments" Target="../comments/modernComment_105_C3E8B3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06_ED3A492D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8/10/relationships/comments" Target="../comments/modernComment_107_2F51A2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F_B4AE4C7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8/10/relationships/comments" Target="../comments/modernComment_108_9815EA9C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2_9FE522BD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8/10/relationships/comments" Target="../comments/modernComment_113_2044FF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microsoft.com/office/2018/10/relationships/comments" Target="../comments/modernComment_10A_8E80A7B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D_95E026FC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8/10/relationships/comments" Target="../comments/modernComment_109_7E900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0_4CCB69A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8/10/relationships/comments" Target="../comments/modernComment_10B_A21E7BAD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microsoft.com/office/2018/10/relationships/comments" Target="../comments/modernComment_10E_849FD87C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1_DC801F6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8/10/relationships/comments" Target="../comments/modernComment_114_627BFA7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8/10/relationships/comments" Target="../comments/modernComment_115_1A53FAF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8/10/relationships/comments" Target="../comments/modernComment_118_2D0BDD9B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7_289B6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1_5D5C58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10C_E1D38EB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8/10/relationships/comments" Target="../comments/modernComment_103_62D92E8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710743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ea typeface="+mj-lt"/>
                <a:cs typeface="+mj-lt"/>
              </a:rPr>
            </a:br>
            <a:br>
              <a:rPr lang="en-US" b="1" dirty="0">
                <a:ea typeface="+mj-lt"/>
                <a:cs typeface="+mj-lt"/>
              </a:rPr>
            </a:br>
            <a:br>
              <a:rPr lang="en-US" b="1" dirty="0">
                <a:ea typeface="+mj-lt"/>
                <a:cs typeface="+mj-lt"/>
              </a:rPr>
            </a:br>
            <a:r>
              <a:rPr lang="en-US" b="1" dirty="0">
                <a:ea typeface="+mj-lt"/>
                <a:cs typeface="+mj-lt"/>
              </a:rPr>
              <a:t>Environmental Impact Assessment </a:t>
            </a:r>
            <a:br>
              <a:rPr lang="en-US" b="1" dirty="0">
                <a:ea typeface="+mj-lt"/>
                <a:cs typeface="+mj-lt"/>
              </a:rPr>
            </a:br>
            <a:r>
              <a:rPr lang="en-US" b="1" dirty="0">
                <a:ea typeface="+mj-lt"/>
                <a:cs typeface="+mj-lt"/>
              </a:rPr>
              <a:t>for an academic mobile municipal waste incinerator </a:t>
            </a:r>
            <a:endParaRPr lang="de-DE" b="1" dirty="0">
              <a:ea typeface="+mj-lt"/>
              <a:cs typeface="+mj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4701633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de-DE" dirty="0">
              <a:cs typeface="Calibri"/>
            </a:endParaRPr>
          </a:p>
          <a:p>
            <a:r>
              <a:rPr lang="de-DE" dirty="0">
                <a:cs typeface="Calibri"/>
              </a:rPr>
              <a:t>Abdullah Mourad, </a:t>
            </a:r>
            <a:r>
              <a:rPr lang="de-DE" dirty="0" err="1">
                <a:cs typeface="Calibri"/>
              </a:rPr>
              <a:t>B.Sc</a:t>
            </a:r>
            <a:r>
              <a:rPr lang="de-DE" dirty="0">
                <a:cs typeface="Calibri"/>
              </a:rPr>
              <a:t> in Chemistry</a:t>
            </a:r>
            <a:endParaRPr lang="de-DE" dirty="0">
              <a:ea typeface="Calibri"/>
              <a:cs typeface="Calibri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9476BA-0895-4FFB-AE78-FB62F6B99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</a:t>
            </a:fld>
            <a:endParaRPr lang="de-DE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C6F2F047-C3E7-A73D-613C-626C06AC5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61" y="-313"/>
            <a:ext cx="3870279" cy="750602"/>
          </a:xfrm>
          <a:prstGeom prst="rect">
            <a:avLst/>
          </a:prstGeom>
        </p:spPr>
      </p:pic>
      <p:pic>
        <p:nvPicPr>
          <p:cNvPr id="7" name="Grafik 7" descr="Ein Bild, das Text enthält.&#10;&#10;Beschreibung automatisch generiert.">
            <a:extLst>
              <a:ext uri="{FF2B5EF4-FFF2-40B4-BE49-F238E27FC236}">
                <a16:creationId xmlns:a16="http://schemas.microsoft.com/office/drawing/2014/main" id="{A5EE7DFA-D163-E158-30B6-6AA39A785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9" y="1700"/>
            <a:ext cx="4277638" cy="768774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D4B411E-BDE3-943D-9D62-AF13355B2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Istanbul 21.09.2022</a:t>
            </a:r>
          </a:p>
        </p:txBody>
      </p:sp>
    </p:spTree>
    <p:extLst>
      <p:ext uri="{BB962C8B-B14F-4D97-AF65-F5344CB8AC3E}">
        <p14:creationId xmlns:p14="http://schemas.microsoft.com/office/powerpoint/2010/main" val="15774998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E955B-2AD5-A6F7-B1AB-9FFB6701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2848"/>
            <a:ext cx="10515600" cy="1325563"/>
          </a:xfrm>
        </p:spPr>
        <p:txBody>
          <a:bodyPr/>
          <a:lstStyle/>
          <a:p>
            <a:r>
              <a:rPr lang="de-DE" dirty="0">
                <a:ea typeface="Calibri Light"/>
                <a:cs typeface="Calibri Light"/>
              </a:rPr>
              <a:t>The maximum </a:t>
            </a:r>
            <a:r>
              <a:rPr lang="de-DE" dirty="0" err="1">
                <a:ea typeface="Calibri Light"/>
                <a:cs typeface="Calibri Light"/>
              </a:rPr>
              <a:t>allowed</a:t>
            </a:r>
            <a:r>
              <a:rPr lang="de-DE" dirty="0">
                <a:ea typeface="Calibri Light"/>
                <a:cs typeface="Calibri Light"/>
              </a:rPr>
              <a:t> </a:t>
            </a:r>
            <a:r>
              <a:rPr lang="de-DE" dirty="0" err="1">
                <a:ea typeface="Calibri Light"/>
                <a:cs typeface="Calibri Light"/>
              </a:rPr>
              <a:t>concentrations</a:t>
            </a:r>
            <a:endParaRPr lang="de-DE" dirty="0" err="1"/>
          </a:p>
        </p:txBody>
      </p:sp>
      <p:pic>
        <p:nvPicPr>
          <p:cNvPr id="8" name="Grafik 8" descr="Ein Bild, das Tisch enthält.&#10;&#10;Beschreibung automatisch generiert.">
            <a:extLst>
              <a:ext uri="{FF2B5EF4-FFF2-40B4-BE49-F238E27FC236}">
                <a16:creationId xmlns:a16="http://schemas.microsoft.com/office/drawing/2014/main" id="{53424053-6756-7981-22C5-58174BD08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6839" y="1002933"/>
            <a:ext cx="7805217" cy="5478680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240E446-89B4-D8FF-3740-7E99E868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C66988F-67D9-13CC-FCA6-AF80AF2D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Istanbul 21.09.2022</a:t>
            </a:r>
          </a:p>
        </p:txBody>
      </p:sp>
    </p:spTree>
    <p:extLst>
      <p:ext uri="{BB962C8B-B14F-4D97-AF65-F5344CB8AC3E}">
        <p14:creationId xmlns:p14="http://schemas.microsoft.com/office/powerpoint/2010/main" val="124647217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5E317-CDE7-F216-A4CF-2E368085B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474" y="260741"/>
            <a:ext cx="10515600" cy="1325563"/>
          </a:xfrm>
        </p:spPr>
        <p:txBody>
          <a:bodyPr/>
          <a:lstStyle/>
          <a:p>
            <a:r>
              <a:rPr lang="de-DE" dirty="0">
                <a:ea typeface="Calibri Light"/>
                <a:cs typeface="Calibri Light"/>
              </a:rPr>
              <a:t>The </a:t>
            </a:r>
            <a:r>
              <a:rPr lang="de-DE" dirty="0" err="1">
                <a:ea typeface="Calibri Light"/>
                <a:cs typeface="Calibri Light"/>
              </a:rPr>
              <a:t>removal</a:t>
            </a:r>
            <a:r>
              <a:rPr lang="de-DE" dirty="0">
                <a:ea typeface="Calibri Light"/>
                <a:cs typeface="Calibri Light"/>
              </a:rPr>
              <a:t> </a:t>
            </a:r>
            <a:r>
              <a:rPr lang="de-DE" dirty="0" err="1">
                <a:ea typeface="Calibri Light"/>
                <a:cs typeface="Calibri Light"/>
              </a:rPr>
              <a:t>of</a:t>
            </a:r>
            <a:r>
              <a:rPr lang="de-DE" dirty="0">
                <a:ea typeface="Calibri Light"/>
                <a:cs typeface="Calibri Light"/>
              </a:rPr>
              <a:t> </a:t>
            </a:r>
            <a:r>
              <a:rPr lang="de-DE" dirty="0" err="1">
                <a:ea typeface="Calibri Light"/>
                <a:cs typeface="Calibri Light"/>
              </a:rPr>
              <a:t>the</a:t>
            </a:r>
            <a:r>
              <a:rPr lang="de-DE" dirty="0">
                <a:ea typeface="Calibri Light"/>
                <a:cs typeface="Calibri Light"/>
              </a:rPr>
              <a:t> </a:t>
            </a:r>
            <a:r>
              <a:rPr lang="de-DE" dirty="0" err="1">
                <a:ea typeface="Calibri Light"/>
                <a:cs typeface="Calibri Light"/>
              </a:rPr>
              <a:t>NOx</a:t>
            </a:r>
            <a:r>
              <a:rPr lang="de-DE" dirty="0">
                <a:ea typeface="Calibri Light"/>
                <a:cs typeface="Calibri Light"/>
              </a:rPr>
              <a:t> </a:t>
            </a:r>
            <a:r>
              <a:rPr lang="de-DE" dirty="0" err="1">
                <a:ea typeface="Calibri Light"/>
                <a:cs typeface="Calibri Light"/>
              </a:rPr>
              <a:t>gazes</a:t>
            </a:r>
            <a:endParaRPr lang="de-DE" dirty="0" err="1"/>
          </a:p>
        </p:txBody>
      </p:sp>
      <p:pic>
        <p:nvPicPr>
          <p:cNvPr id="7" name="Grafik 7" descr="Ein Bild, das Text enthält.&#10;&#10;Beschreibung automatisch generiert.">
            <a:extLst>
              <a:ext uri="{FF2B5EF4-FFF2-40B4-BE49-F238E27FC236}">
                <a16:creationId xmlns:a16="http://schemas.microsoft.com/office/drawing/2014/main" id="{36B943A8-3F5D-32C1-4B4A-66770C357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08823" y="1691286"/>
            <a:ext cx="3428217" cy="3419605"/>
          </a:xfrm>
        </p:spPr>
      </p:pic>
      <p:pic>
        <p:nvPicPr>
          <p:cNvPr id="8" name="Grafik 8" descr="Ein Bild, das Text enthält.&#10;&#10;Beschreibung automatisch generiert.">
            <a:extLst>
              <a:ext uri="{FF2B5EF4-FFF2-40B4-BE49-F238E27FC236}">
                <a16:creationId xmlns:a16="http://schemas.microsoft.com/office/drawing/2014/main" id="{4BABDDEC-6E41-6E8C-CA4A-20AC7259F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49" y="3704727"/>
            <a:ext cx="3713967" cy="2162518"/>
          </a:xfrm>
          <a:prstGeom prst="rect">
            <a:avLst/>
          </a:prstGeom>
        </p:spPr>
      </p:pic>
      <p:pic>
        <p:nvPicPr>
          <p:cNvPr id="9" name="Grafik 9" descr="Ein Bild, das Text, Person, Screenshot enthält.&#10;&#10;Beschreibung automatisch generiert.">
            <a:extLst>
              <a:ext uri="{FF2B5EF4-FFF2-40B4-BE49-F238E27FC236}">
                <a16:creationId xmlns:a16="http://schemas.microsoft.com/office/drawing/2014/main" id="{93A171C9-24F4-F054-9DA7-6535BDE6F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222" y="3702773"/>
            <a:ext cx="3484323" cy="2166425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6E64BD1-8737-23F5-6B1A-A429FFC18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FD2C04-C98E-A4AA-B712-136225E0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Istanbul 21.09.2022</a:t>
            </a:r>
          </a:p>
        </p:txBody>
      </p:sp>
    </p:spTree>
    <p:extLst>
      <p:ext uri="{BB962C8B-B14F-4D97-AF65-F5344CB8AC3E}">
        <p14:creationId xmlns:p14="http://schemas.microsoft.com/office/powerpoint/2010/main" val="33332635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0844F-81B8-51BA-85BA-7EC352DC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cs typeface="Calibri Light"/>
              </a:rPr>
              <a:t>The </a:t>
            </a:r>
            <a:r>
              <a:rPr lang="de-DE" dirty="0" err="1">
                <a:cs typeface="Calibri Light"/>
              </a:rPr>
              <a:t>treatment</a:t>
            </a:r>
            <a:r>
              <a:rPr lang="de-DE" dirty="0">
                <a:cs typeface="Calibri Light"/>
              </a:rPr>
              <a:t> </a:t>
            </a:r>
            <a:r>
              <a:rPr lang="de-DE" dirty="0" err="1">
                <a:cs typeface="Calibri Light"/>
              </a:rPr>
              <a:t>of</a:t>
            </a:r>
            <a:r>
              <a:rPr lang="de-DE" dirty="0">
                <a:cs typeface="Calibri Light"/>
              </a:rPr>
              <a:t> </a:t>
            </a:r>
            <a:r>
              <a:rPr lang="de-DE" dirty="0" err="1">
                <a:cs typeface="Calibri Light"/>
              </a:rPr>
              <a:t>the</a:t>
            </a:r>
            <a:r>
              <a:rPr lang="de-DE" dirty="0">
                <a:cs typeface="Calibri Light"/>
              </a:rPr>
              <a:t> </a:t>
            </a:r>
            <a:r>
              <a:rPr lang="de-DE" dirty="0" err="1">
                <a:cs typeface="Calibri Light"/>
              </a:rPr>
              <a:t>furan</a:t>
            </a:r>
            <a:r>
              <a:rPr lang="de-DE" dirty="0">
                <a:cs typeface="Calibri Light"/>
              </a:rPr>
              <a:t> and </a:t>
            </a:r>
            <a:r>
              <a:rPr lang="de-DE" dirty="0" err="1">
                <a:cs typeface="Calibri Light"/>
              </a:rPr>
              <a:t>dioxine</a:t>
            </a:r>
            <a:endParaRPr lang="de-DE" dirty="0" err="1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29E471CE-1386-5594-AB2D-91675C7B7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29137" y="2282031"/>
            <a:ext cx="3133725" cy="3438525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59BE293-F0AE-7EB5-C9E8-10FBF9E8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3834F9-A7C6-5F55-FACC-43BE0AE0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Istanbul 21.09.2022</a:t>
            </a:r>
          </a:p>
        </p:txBody>
      </p:sp>
    </p:spTree>
    <p:extLst>
      <p:ext uri="{BB962C8B-B14F-4D97-AF65-F5344CB8AC3E}">
        <p14:creationId xmlns:p14="http://schemas.microsoft.com/office/powerpoint/2010/main" val="32868075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527F22-2FE2-5624-B547-FADEF65B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1595211"/>
            <a:ext cx="10515600" cy="1325563"/>
          </a:xfrm>
        </p:spPr>
        <p:txBody>
          <a:bodyPr/>
          <a:lstStyle/>
          <a:p>
            <a:r>
              <a:rPr lang="de-DE" dirty="0">
                <a:ea typeface="Calibri Light"/>
                <a:cs typeface="Calibri Light"/>
              </a:rPr>
              <a:t>On-site </a:t>
            </a:r>
            <a:r>
              <a:rPr lang="de-DE" dirty="0" err="1">
                <a:ea typeface="Calibri Light"/>
                <a:cs typeface="Calibri Light"/>
              </a:rPr>
              <a:t>realization</a:t>
            </a:r>
            <a:endParaRPr lang="de-DE" dirty="0" err="1"/>
          </a:p>
        </p:txBody>
      </p:sp>
      <p:pic>
        <p:nvPicPr>
          <p:cNvPr id="4" name="Grafik 4" descr="Ein Bild, das Text enthält.&#10;&#10;Beschreibung automatisch generiert.">
            <a:extLst>
              <a:ext uri="{FF2B5EF4-FFF2-40B4-BE49-F238E27FC236}">
                <a16:creationId xmlns:a16="http://schemas.microsoft.com/office/drawing/2014/main" id="{3E5AF34E-CDB8-430C-3542-15859EABC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3787" y="728"/>
            <a:ext cx="4924425" cy="923925"/>
          </a:xfrm>
        </p:spPr>
      </p:pic>
      <p:pic>
        <p:nvPicPr>
          <p:cNvPr id="5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D9BC8133-256D-B303-3C1E-9CD139DD2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24" y="1694282"/>
            <a:ext cx="5478049" cy="4461079"/>
          </a:xfrm>
          <a:prstGeom prst="rect">
            <a:avLst/>
          </a:prstGeom>
        </p:spPr>
      </p:pic>
      <p:pic>
        <p:nvPicPr>
          <p:cNvPr id="6" name="Grafik 6" descr="Ein Bild, das Text, draußen enthält.&#10;&#10;Beschreibung automatisch generiert.">
            <a:extLst>
              <a:ext uri="{FF2B5EF4-FFF2-40B4-BE49-F238E27FC236}">
                <a16:creationId xmlns:a16="http://schemas.microsoft.com/office/drawing/2014/main" id="{569E5EC0-17C8-DD3B-E45A-BD4C888BD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82" y="3370768"/>
            <a:ext cx="3818350" cy="2861154"/>
          </a:xfrm>
          <a:prstGeom prst="rect">
            <a:avLst/>
          </a:prstGeom>
        </p:spPr>
      </p:pic>
      <p:pic>
        <p:nvPicPr>
          <p:cNvPr id="7" name="Grafik 7">
            <a:extLst>
              <a:ext uri="{FF2B5EF4-FFF2-40B4-BE49-F238E27FC236}">
                <a16:creationId xmlns:a16="http://schemas.microsoft.com/office/drawing/2014/main" id="{660614A6-DB71-8041-781B-AA022887A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318" y="3348475"/>
            <a:ext cx="2252598" cy="301042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1A07ACA-A435-2837-FD54-DE14A0F82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8C9534F-35E8-3AE6-8618-0C35C964A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7864"/>
            <a:ext cx="4114800" cy="365125"/>
          </a:xfrm>
        </p:spPr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 Istanbul 21.09.2022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0200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36902-4975-4570-9DC0-A941BCB7A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504" y="-327978"/>
            <a:ext cx="10515600" cy="1325563"/>
          </a:xfrm>
        </p:spPr>
        <p:txBody>
          <a:bodyPr/>
          <a:lstStyle/>
          <a:p>
            <a:r>
              <a:rPr lang="de-DE" dirty="0">
                <a:cs typeface="Calibri Light"/>
              </a:rPr>
              <a:t>On-site </a:t>
            </a:r>
            <a:r>
              <a:rPr lang="de-DE" dirty="0" err="1">
                <a:cs typeface="Calibri Light"/>
              </a:rPr>
              <a:t>realization</a:t>
            </a:r>
            <a:r>
              <a:rPr lang="de-DE" dirty="0">
                <a:cs typeface="Calibri Light"/>
              </a:rPr>
              <a:t> </a:t>
            </a:r>
            <a:endParaRPr lang="de-DE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A5AEDA51-8D1F-795E-4375-E84B7DD14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63" y="-1087"/>
            <a:ext cx="5617246" cy="6856543"/>
          </a:xfrm>
        </p:spPr>
      </p:pic>
      <p:pic>
        <p:nvPicPr>
          <p:cNvPr id="5" name="Grafik 5" descr="Ein Bild, das Küchengerät enthält.&#10;&#10;Beschreibung automatisch generiert.">
            <a:extLst>
              <a:ext uri="{FF2B5EF4-FFF2-40B4-BE49-F238E27FC236}">
                <a16:creationId xmlns:a16="http://schemas.microsoft.com/office/drawing/2014/main" id="{9A562F68-4991-2303-EFAE-0528A8743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389" y="877679"/>
            <a:ext cx="2743200" cy="2057400"/>
          </a:xfrm>
          <a:prstGeom prst="rect">
            <a:avLst/>
          </a:prstGeom>
        </p:spPr>
      </p:pic>
      <p:pic>
        <p:nvPicPr>
          <p:cNvPr id="6" name="Grafik 6" descr="Ein Bild, das Text, Wand, drinnen enthält.&#10;&#10;Beschreibung automatisch generiert.">
            <a:extLst>
              <a:ext uri="{FF2B5EF4-FFF2-40B4-BE49-F238E27FC236}">
                <a16:creationId xmlns:a16="http://schemas.microsoft.com/office/drawing/2014/main" id="{1EDF2F44-E6CC-56C4-296B-AF42AAC29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389" y="2936804"/>
            <a:ext cx="2743200" cy="3591452"/>
          </a:xfrm>
          <a:prstGeom prst="rect">
            <a:avLst/>
          </a:prstGeom>
        </p:spPr>
      </p:pic>
      <p:pic>
        <p:nvPicPr>
          <p:cNvPr id="7" name="Grafik 7">
            <a:extLst>
              <a:ext uri="{FF2B5EF4-FFF2-40B4-BE49-F238E27FC236}">
                <a16:creationId xmlns:a16="http://schemas.microsoft.com/office/drawing/2014/main" id="{4757E153-FF73-9951-4C0E-14F6A4DC5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9920" y="835864"/>
            <a:ext cx="5269282" cy="5371491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CC1B9AA-09C9-BE8C-5B1C-CB6A685487AC}"/>
              </a:ext>
            </a:extLst>
          </p:cNvPr>
          <p:cNvSpPr/>
          <p:nvPr/>
        </p:nvSpPr>
        <p:spPr>
          <a:xfrm>
            <a:off x="8801621" y="3159689"/>
            <a:ext cx="1273479" cy="227556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1F8853B-5A72-2FF0-3099-07AA335D98B5}"/>
              </a:ext>
            </a:extLst>
          </p:cNvPr>
          <p:cNvSpPr txBox="1"/>
          <p:nvPr/>
        </p:nvSpPr>
        <p:spPr>
          <a:xfrm>
            <a:off x="8843896" y="1354376"/>
            <a:ext cx="237994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cs typeface="Calibri"/>
              </a:rPr>
              <a:t>Cyclone   I   Electrofilter</a:t>
            </a:r>
            <a:endParaRPr lang="de-DE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97B128AA-4408-95B9-04B8-87C8682700AB}"/>
              </a:ext>
            </a:extLst>
          </p:cNvPr>
          <p:cNvCxnSpPr/>
          <p:nvPr/>
        </p:nvCxnSpPr>
        <p:spPr>
          <a:xfrm>
            <a:off x="9431836" y="1775303"/>
            <a:ext cx="0" cy="1346547"/>
          </a:xfrm>
          <a:prstGeom prst="straightConnector1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7C7EC6E2-3157-9A0A-BF25-63ACBD68FF00}"/>
              </a:ext>
            </a:extLst>
          </p:cNvPr>
          <p:cNvSpPr/>
          <p:nvPr/>
        </p:nvSpPr>
        <p:spPr>
          <a:xfrm>
            <a:off x="9793264" y="1719195"/>
            <a:ext cx="1273479" cy="227556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4B539E1-7D17-46D6-795E-0BAFDB9D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457" y="6574064"/>
            <a:ext cx="2743200" cy="365125"/>
          </a:xfrm>
        </p:spPr>
        <p:txBody>
          <a:bodyPr/>
          <a:lstStyle/>
          <a:p>
            <a:fld id="{802006FE-6571-4354-8775-F8708372C227}" type="slidenum">
              <a:rPr lang="de-DE" smtClean="0"/>
              <a:t>14</a:t>
            </a:fld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4D2603DA-5463-82FC-1408-3D2F987FB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7864"/>
            <a:ext cx="4114800" cy="365125"/>
          </a:xfrm>
        </p:spPr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Istanbul 21.09.2022</a:t>
            </a:r>
          </a:p>
        </p:txBody>
      </p:sp>
    </p:spTree>
    <p:extLst>
      <p:ext uri="{BB962C8B-B14F-4D97-AF65-F5344CB8AC3E}">
        <p14:creationId xmlns:p14="http://schemas.microsoft.com/office/powerpoint/2010/main" val="79387916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D4BB16-723D-8C7E-A506-471BAF4EF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cs typeface="Calibri Light"/>
              </a:rPr>
              <a:t>Mesurement</a:t>
            </a:r>
            <a:r>
              <a:rPr lang="de-DE" dirty="0">
                <a:cs typeface="Calibri Light"/>
              </a:rPr>
              <a:t> 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069104-2F47-8412-BB37-EC2601BD9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de-DE" dirty="0" err="1">
                <a:ea typeface="+mn-lt"/>
                <a:cs typeface="+mn-lt"/>
              </a:rPr>
              <a:t>to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make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sure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that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the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allowed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concentrations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are</a:t>
            </a:r>
            <a:r>
              <a:rPr lang="de-DE" dirty="0">
                <a:ea typeface="+mn-lt"/>
                <a:cs typeface="+mn-lt"/>
              </a:rPr>
              <a:t> not </a:t>
            </a:r>
            <a:r>
              <a:rPr lang="de-DE" dirty="0" err="1">
                <a:ea typeface="+mn-lt"/>
                <a:cs typeface="+mn-lt"/>
              </a:rPr>
              <a:t>exceeded</a:t>
            </a:r>
            <a:r>
              <a:rPr lang="de-DE" dirty="0">
                <a:ea typeface="+mn-lt"/>
                <a:cs typeface="+mn-lt"/>
              </a:rPr>
              <a:t>, </a:t>
            </a:r>
            <a:r>
              <a:rPr lang="de-DE" dirty="0" err="1">
                <a:ea typeface="+mn-lt"/>
                <a:cs typeface="+mn-lt"/>
              </a:rPr>
              <a:t>measurement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techniques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have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be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applied</a:t>
            </a:r>
            <a:r>
              <a:rPr lang="de-DE" dirty="0">
                <a:ea typeface="+mn-lt"/>
                <a:cs typeface="+mn-lt"/>
              </a:rPr>
              <a:t>:</a:t>
            </a:r>
            <a:endParaRPr lang="de-DE" dirty="0">
              <a:ea typeface="Calibri"/>
              <a:cs typeface="Calibri"/>
            </a:endParaRPr>
          </a:p>
          <a:p>
            <a:r>
              <a:rPr lang="de-DE" dirty="0" err="1">
                <a:ea typeface="+mn-lt"/>
                <a:cs typeface="+mn-lt"/>
              </a:rPr>
              <a:t>laser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absorption</a:t>
            </a:r>
            <a:r>
              <a:rPr lang="de-DE" dirty="0">
                <a:ea typeface="+mn-lt"/>
                <a:cs typeface="+mn-lt"/>
              </a:rPr>
              <a:t> and </a:t>
            </a:r>
            <a:endParaRPr lang="de-DE">
              <a:ea typeface="Calibri" panose="020F0502020204030204"/>
              <a:cs typeface="Calibri" panose="020F0502020204030204"/>
            </a:endParaRPr>
          </a:p>
          <a:p>
            <a:r>
              <a:rPr lang="de-DE" dirty="0" err="1">
                <a:ea typeface="+mn-lt"/>
                <a:cs typeface="+mn-lt"/>
              </a:rPr>
              <a:t>the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filter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weight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measurement</a:t>
            </a:r>
            <a:endParaRPr lang="de-DE" dirty="0" err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8DB711-DADF-C0AB-7EDB-82BCF15C7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9083A8-D261-6D81-43FA-605E2D11C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  </a:t>
            </a:r>
          </a:p>
          <a:p>
            <a:r>
              <a:rPr lang="de-DE" dirty="0"/>
              <a:t>Istanbul 21.09.2022</a:t>
            </a:r>
          </a:p>
        </p:txBody>
      </p:sp>
    </p:spTree>
    <p:extLst>
      <p:ext uri="{BB962C8B-B14F-4D97-AF65-F5344CB8AC3E}">
        <p14:creationId xmlns:p14="http://schemas.microsoft.com/office/powerpoint/2010/main" val="30313217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41F28-C615-52EB-2D1D-6C952FE69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406" y="2170961"/>
            <a:ext cx="10515600" cy="1325563"/>
          </a:xfrm>
        </p:spPr>
        <p:txBody>
          <a:bodyPr/>
          <a:lstStyle/>
          <a:p>
            <a:r>
              <a:rPr lang="de-DE" dirty="0">
                <a:ea typeface="+mj-lt"/>
                <a:cs typeface="+mj-lt"/>
              </a:rPr>
              <a:t>On-site </a:t>
            </a:r>
            <a:r>
              <a:rPr lang="de-DE" dirty="0" err="1">
                <a:ea typeface="+mj-lt"/>
                <a:cs typeface="+mj-lt"/>
              </a:rPr>
              <a:t>realization</a:t>
            </a:r>
            <a:r>
              <a:rPr lang="de-DE" dirty="0">
                <a:ea typeface="+mj-lt"/>
                <a:cs typeface="+mj-lt"/>
              </a:rPr>
              <a:t> </a:t>
            </a:r>
          </a:p>
          <a:p>
            <a:endParaRPr lang="de-DE" dirty="0">
              <a:cs typeface="Calibri Light"/>
            </a:endParaRPr>
          </a:p>
        </p:txBody>
      </p:sp>
      <p:pic>
        <p:nvPicPr>
          <p:cNvPr id="5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487107B6-4A14-E155-923B-6A5BED21D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9" y="519906"/>
            <a:ext cx="4727820" cy="3677864"/>
          </a:xfr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DB0D7674-316F-F206-E970-4CA51A1B3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603" y="2970169"/>
            <a:ext cx="9580323" cy="38844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28E9679-71B5-45B5-0BC3-0FE983B5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16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71234BC-338E-43A9-81A8-ED3782431E86}"/>
              </a:ext>
            </a:extLst>
          </p:cNvPr>
          <p:cNvSpPr txBox="1"/>
          <p:nvPr/>
        </p:nvSpPr>
        <p:spPr>
          <a:xfrm>
            <a:off x="4094445" y="-125261"/>
            <a:ext cx="400571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4400" dirty="0" err="1">
                <a:ea typeface="Calibri"/>
                <a:cs typeface="Calibri"/>
              </a:rPr>
              <a:t>laser</a:t>
            </a:r>
            <a:r>
              <a:rPr lang="de-DE" sz="4400" dirty="0">
                <a:ea typeface="Calibri"/>
                <a:cs typeface="Calibri"/>
              </a:rPr>
              <a:t> </a:t>
            </a:r>
            <a:r>
              <a:rPr lang="de-DE" sz="4400" dirty="0" err="1">
                <a:ea typeface="Calibri"/>
                <a:cs typeface="Calibri"/>
              </a:rPr>
              <a:t>absorption</a:t>
            </a:r>
            <a:r>
              <a:rPr lang="de-DE" sz="4400" dirty="0">
                <a:ea typeface="Calibri"/>
                <a:cs typeface="Calibri"/>
              </a:rPr>
              <a:t> 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1674457-D943-EB86-9A54-EEF8870B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43" y="5942693"/>
            <a:ext cx="2427515" cy="920296"/>
          </a:xfrm>
        </p:spPr>
        <p:txBody>
          <a:bodyPr/>
          <a:lstStyle/>
          <a:p>
            <a:r>
              <a:rPr lang="de-DE" dirty="0"/>
              <a:t>Abdullah Mourad, B.Sc in chemistry @ AECENAR    Istanbul 21.09.2022</a:t>
            </a:r>
          </a:p>
        </p:txBody>
      </p:sp>
    </p:spTree>
    <p:extLst>
      <p:ext uri="{BB962C8B-B14F-4D97-AF65-F5344CB8AC3E}">
        <p14:creationId xmlns:p14="http://schemas.microsoft.com/office/powerpoint/2010/main" val="25515731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5B3E28-04EF-100B-FB08-CF541C93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de-DE" dirty="0">
                <a:latin typeface="Calibri"/>
                <a:ea typeface="Calibri"/>
                <a:cs typeface="Calibri"/>
              </a:rPr>
              <a:t>The </a:t>
            </a:r>
            <a:r>
              <a:rPr lang="de-DE" dirty="0" err="1">
                <a:latin typeface="Calibri"/>
                <a:ea typeface="Calibri"/>
                <a:cs typeface="Calibri"/>
              </a:rPr>
              <a:t>filter</a:t>
            </a:r>
            <a:r>
              <a:rPr lang="de-DE" dirty="0">
                <a:latin typeface="Calibri"/>
                <a:ea typeface="Calibri"/>
                <a:cs typeface="Calibri"/>
              </a:rPr>
              <a:t> </a:t>
            </a:r>
            <a:r>
              <a:rPr lang="de-DE" dirty="0" err="1">
                <a:latin typeface="Calibri"/>
                <a:ea typeface="Calibri"/>
                <a:cs typeface="Calibri"/>
              </a:rPr>
              <a:t>weight</a:t>
            </a:r>
            <a:r>
              <a:rPr lang="de-DE" dirty="0">
                <a:latin typeface="Calibri"/>
                <a:ea typeface="Calibri"/>
                <a:cs typeface="Calibri"/>
              </a:rPr>
              <a:t> </a:t>
            </a:r>
            <a:r>
              <a:rPr lang="de-DE" dirty="0" err="1">
                <a:latin typeface="Calibri"/>
                <a:ea typeface="Calibri"/>
                <a:cs typeface="Calibri"/>
              </a:rPr>
              <a:t>measurement</a:t>
            </a:r>
            <a:endParaRPr lang="de-DE" dirty="0" err="1">
              <a:ea typeface="+mj-lt"/>
              <a:cs typeface="+mj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E0DEBC-004F-A0F1-A252-FD32004C6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dirty="0" err="1">
                <a:ea typeface="+mn-lt"/>
                <a:cs typeface="+mn-lt"/>
              </a:rPr>
              <a:t>Mass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of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filter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before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treatment</a:t>
            </a:r>
            <a:r>
              <a:rPr lang="de-DE" dirty="0">
                <a:ea typeface="+mn-lt"/>
                <a:cs typeface="+mn-lt"/>
              </a:rPr>
              <a:t> =1300 g </a:t>
            </a:r>
            <a:endParaRPr lang="de-DE" dirty="0" err="1">
              <a:ea typeface="+mn-lt"/>
              <a:cs typeface="+mn-lt"/>
            </a:endParaRPr>
          </a:p>
          <a:p>
            <a:pPr marL="0" indent="0">
              <a:buNone/>
            </a:pPr>
            <a:endParaRPr lang="de-DE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 dirty="0" err="1">
                <a:ea typeface="+mn-lt"/>
                <a:cs typeface="+mn-lt"/>
              </a:rPr>
              <a:t>mass</a:t>
            </a:r>
            <a:r>
              <a:rPr lang="de-DE" dirty="0">
                <a:ea typeface="+mn-lt"/>
                <a:cs typeface="+mn-lt"/>
              </a:rPr>
              <a:t> after </a:t>
            </a:r>
            <a:r>
              <a:rPr lang="de-DE" dirty="0" err="1">
                <a:ea typeface="+mn-lt"/>
                <a:cs typeface="+mn-lt"/>
              </a:rPr>
              <a:t>treatment</a:t>
            </a:r>
            <a:r>
              <a:rPr lang="de-DE" dirty="0">
                <a:ea typeface="+mn-lt"/>
                <a:cs typeface="+mn-lt"/>
              </a:rPr>
              <a:t> =1364 </a:t>
            </a:r>
            <a:r>
              <a:rPr lang="de-DE" dirty="0" err="1">
                <a:ea typeface="+mn-lt"/>
                <a:cs typeface="+mn-lt"/>
              </a:rPr>
              <a:t>the</a:t>
            </a:r>
            <a:r>
              <a:rPr lang="de-DE" dirty="0">
                <a:ea typeface="+mn-lt"/>
                <a:cs typeface="+mn-lt"/>
              </a:rPr>
              <a:t> total </a:t>
            </a:r>
            <a:r>
              <a:rPr lang="de-DE" dirty="0" err="1">
                <a:ea typeface="+mn-lt"/>
                <a:cs typeface="+mn-lt"/>
              </a:rPr>
              <a:t>mass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of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particulate</a:t>
            </a:r>
            <a:r>
              <a:rPr lang="de-DE" dirty="0">
                <a:ea typeface="+mn-lt"/>
                <a:cs typeface="+mn-lt"/>
              </a:rPr>
              <a:t> =1364-1300=64 g </a:t>
            </a:r>
          </a:p>
          <a:p>
            <a:pPr marL="0" indent="0">
              <a:buNone/>
            </a:pPr>
            <a:endParaRPr lang="de-DE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 dirty="0">
                <a:ea typeface="+mn-lt"/>
                <a:cs typeface="+mn-lt"/>
              </a:rPr>
              <a:t>375 m³/h </a:t>
            </a:r>
            <a:r>
              <a:rPr lang="de-DE" dirty="0" err="1">
                <a:ea typeface="+mn-lt"/>
                <a:cs typeface="+mn-lt"/>
              </a:rPr>
              <a:t>correspond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to</a:t>
            </a:r>
            <a:r>
              <a:rPr lang="de-DE" dirty="0">
                <a:ea typeface="+mn-lt"/>
                <a:cs typeface="+mn-lt"/>
              </a:rPr>
              <a:t> 64 g </a:t>
            </a:r>
          </a:p>
          <a:p>
            <a:pPr marL="0" indent="0">
              <a:buNone/>
            </a:pPr>
            <a:r>
              <a:rPr lang="de-DE" dirty="0">
                <a:ea typeface="+mn-lt"/>
                <a:cs typeface="+mn-lt"/>
              </a:rPr>
              <a:t>Thus 170 mg / m³ &lt;200 mg/ m³ </a:t>
            </a:r>
            <a:r>
              <a:rPr lang="de-DE" dirty="0" err="1">
                <a:ea typeface="+mn-lt"/>
                <a:cs typeface="+mn-lt"/>
              </a:rPr>
              <a:t>confirm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Lebanese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standard</a:t>
            </a:r>
            <a:r>
              <a:rPr lang="de-DE" dirty="0">
                <a:ea typeface="+mn-lt"/>
                <a:cs typeface="+mn-lt"/>
              </a:rPr>
              <a:t> (</a:t>
            </a:r>
            <a:r>
              <a:rPr lang="de-DE" dirty="0" err="1">
                <a:ea typeface="+mn-lt"/>
                <a:cs typeface="+mn-lt"/>
              </a:rPr>
              <a:t>annex</a:t>
            </a:r>
            <a:r>
              <a:rPr lang="de-DE" dirty="0">
                <a:ea typeface="+mn-lt"/>
                <a:cs typeface="+mn-lt"/>
              </a:rPr>
              <a:t> D) positive </a:t>
            </a:r>
            <a:r>
              <a:rPr lang="de-DE" dirty="0" err="1">
                <a:ea typeface="+mn-lt"/>
                <a:cs typeface="+mn-lt"/>
              </a:rPr>
              <a:t>results</a:t>
            </a:r>
            <a:endParaRPr lang="de-DE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7BF1F9-AE8E-BA5A-B9D6-D1C2134B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60193A-EFC1-90AA-3860-B02CC645D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 Istanbul 21.09.2022</a:t>
            </a:r>
          </a:p>
        </p:txBody>
      </p:sp>
    </p:spTree>
    <p:extLst>
      <p:ext uri="{BB962C8B-B14F-4D97-AF65-F5344CB8AC3E}">
        <p14:creationId xmlns:p14="http://schemas.microsoft.com/office/powerpoint/2010/main" val="26825939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E19AA-5816-0542-12C8-3E930D6D8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 descr="Ein Bild, das schlagend, Outdoorobjekt enthält.&#10;&#10;Beschreibung automatisch generiert.">
            <a:extLst>
              <a:ext uri="{FF2B5EF4-FFF2-40B4-BE49-F238E27FC236}">
                <a16:creationId xmlns:a16="http://schemas.microsoft.com/office/drawing/2014/main" id="{7CFB1409-EC6C-5D20-DD2C-75C600FAA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627" y="902267"/>
            <a:ext cx="4850947" cy="3150054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CA99CDC-6AB9-FCF3-3701-2C16C9E42EF3}"/>
              </a:ext>
            </a:extLst>
          </p:cNvPr>
          <p:cNvSpPr txBox="1"/>
          <p:nvPr/>
        </p:nvSpPr>
        <p:spPr>
          <a:xfrm>
            <a:off x="443592" y="4337957"/>
            <a:ext cx="44141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ea typeface="+mn-lt"/>
                <a:cs typeface="+mn-lt"/>
              </a:rPr>
              <a:t>Color </a:t>
            </a:r>
            <a:r>
              <a:rPr lang="de-DE" dirty="0" err="1">
                <a:ea typeface="+mn-lt"/>
                <a:cs typeface="+mn-lt"/>
              </a:rPr>
              <a:t>of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media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before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treatment</a:t>
            </a:r>
            <a:r>
              <a:rPr lang="de-DE" dirty="0">
                <a:ea typeface="+mn-lt"/>
                <a:cs typeface="+mn-lt"/>
              </a:rPr>
              <a:t> </a:t>
            </a:r>
            <a:endParaRPr lang="de-DE" dirty="0"/>
          </a:p>
        </p:txBody>
      </p:sp>
      <p:pic>
        <p:nvPicPr>
          <p:cNvPr id="6" name="Grafik 6" descr="Ein Bild, das Rost enthält.&#10;&#10;Beschreibung automatisch generiert.">
            <a:extLst>
              <a:ext uri="{FF2B5EF4-FFF2-40B4-BE49-F238E27FC236}">
                <a16:creationId xmlns:a16="http://schemas.microsoft.com/office/drawing/2014/main" id="{EDEC2C3C-CF96-5ED0-6EBF-50FF2073E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971" y="900819"/>
            <a:ext cx="5410200" cy="31513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2968F73-6BC4-9F33-A6BA-008C16B95B43}"/>
              </a:ext>
            </a:extLst>
          </p:cNvPr>
          <p:cNvSpPr txBox="1"/>
          <p:nvPr/>
        </p:nvSpPr>
        <p:spPr>
          <a:xfrm>
            <a:off x="7097485" y="4343399"/>
            <a:ext cx="45175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ea typeface="+mn-lt"/>
                <a:cs typeface="+mn-lt"/>
              </a:rPr>
              <a:t>Filter </a:t>
            </a:r>
            <a:r>
              <a:rPr lang="de-DE" dirty="0" err="1">
                <a:ea typeface="+mn-lt"/>
                <a:cs typeface="+mn-lt"/>
              </a:rPr>
              <a:t>media</a:t>
            </a:r>
            <a:r>
              <a:rPr lang="de-DE" dirty="0">
                <a:ea typeface="+mn-lt"/>
                <a:cs typeface="+mn-lt"/>
              </a:rPr>
              <a:t> after </a:t>
            </a:r>
            <a:r>
              <a:rPr lang="de-DE" dirty="0" err="1">
                <a:ea typeface="+mn-lt"/>
                <a:cs typeface="+mn-lt"/>
              </a:rPr>
              <a:t>treatment</a:t>
            </a:r>
            <a:r>
              <a:rPr lang="de-DE" dirty="0">
                <a:ea typeface="+mn-lt"/>
                <a:cs typeface="+mn-lt"/>
              </a:rPr>
              <a:t> 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4D0337C-153C-B6BD-104D-0643CEA8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18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6C11C39-EAB5-E623-87E1-BEEFB646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Istanbul 21.09.2022</a:t>
            </a:r>
          </a:p>
        </p:txBody>
      </p:sp>
    </p:spTree>
    <p:extLst>
      <p:ext uri="{BB962C8B-B14F-4D97-AF65-F5344CB8AC3E}">
        <p14:creationId xmlns:p14="http://schemas.microsoft.com/office/powerpoint/2010/main" val="5413926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DA108A-AE62-5CAD-2728-450A02BE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830" y="-386437"/>
            <a:ext cx="10515600" cy="1325563"/>
          </a:xfrm>
        </p:spPr>
        <p:txBody>
          <a:bodyPr/>
          <a:lstStyle/>
          <a:p>
            <a:r>
              <a:rPr lang="de-DE" dirty="0">
                <a:cs typeface="Calibri Light"/>
              </a:rPr>
              <a:t>The </a:t>
            </a:r>
            <a:r>
              <a:rPr lang="de-DE" dirty="0" err="1">
                <a:cs typeface="Calibri Light"/>
              </a:rPr>
              <a:t>ashes</a:t>
            </a:r>
            <a:r>
              <a:rPr lang="de-DE" dirty="0">
                <a:cs typeface="Calibri Light"/>
              </a:rPr>
              <a:t> </a:t>
            </a:r>
            <a:r>
              <a:rPr lang="de-DE" dirty="0" err="1">
                <a:cs typeface="Calibri Light"/>
              </a:rPr>
              <a:t>recycling</a:t>
            </a:r>
            <a:endParaRPr lang="de-DE" dirty="0" err="1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C15FA5F1-0FDB-F801-3DAD-14E8C3215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163" y="854857"/>
            <a:ext cx="4212358" cy="5144653"/>
          </a:xfr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0FFAA965-BE94-92C4-62D9-3AA056AF0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386" y="853634"/>
            <a:ext cx="3787036" cy="241588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FB8E390-D0EC-E4CB-F96B-9BF6A30E2E33}"/>
              </a:ext>
            </a:extLst>
          </p:cNvPr>
          <p:cNvSpPr txBox="1"/>
          <p:nvPr/>
        </p:nvSpPr>
        <p:spPr>
          <a:xfrm>
            <a:off x="9955581" y="730684"/>
            <a:ext cx="17362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 err="1">
                <a:cs typeface="Calibri"/>
              </a:rPr>
              <a:t>Realization</a:t>
            </a:r>
            <a:r>
              <a:rPr lang="de-DE" dirty="0">
                <a:cs typeface="Calibri"/>
              </a:rPr>
              <a:t> </a:t>
            </a:r>
            <a:endParaRPr lang="de-DE" dirty="0"/>
          </a:p>
        </p:txBody>
      </p:sp>
      <p:pic>
        <p:nvPicPr>
          <p:cNvPr id="7" name="Grafik 7" descr="Ein Bild, das Gebäude enthält.&#10;&#10;Beschreibung automatisch generiert.">
            <a:extLst>
              <a:ext uri="{FF2B5EF4-FFF2-40B4-BE49-F238E27FC236}">
                <a16:creationId xmlns:a16="http://schemas.microsoft.com/office/drawing/2014/main" id="{7A617EC4-BFF0-4796-98AF-1A69A3F4C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6173" y="1235901"/>
            <a:ext cx="2235763" cy="5503101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86E6477-09E9-4F5A-E272-EB7C3E51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ED9D9AF-34D3-08EF-7946-0BED0C792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 Istanbul 21.09.2022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7962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C604-2403-1F45-8350-B6AF366A9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a typeface="Calibri Light"/>
                <a:cs typeface="Calibri Light"/>
              </a:rPr>
              <a:t>Content 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C1E037-57E9-A288-D554-5FFC91B43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44" y="1357540"/>
            <a:ext cx="11212285" cy="4960937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r>
              <a:rPr lang="de-DE" dirty="0" err="1">
                <a:ea typeface="Calibri"/>
                <a:cs typeface="Calibri"/>
              </a:rPr>
              <a:t>Waste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to</a:t>
            </a:r>
            <a:r>
              <a:rPr lang="de-DE" dirty="0">
                <a:ea typeface="Calibri"/>
                <a:cs typeface="Calibri"/>
              </a:rPr>
              <a:t> Energy </a:t>
            </a:r>
          </a:p>
          <a:p>
            <a:r>
              <a:rPr lang="de-DE" dirty="0">
                <a:ea typeface="Calibri"/>
                <a:cs typeface="Calibri"/>
              </a:rPr>
              <a:t>The </a:t>
            </a:r>
            <a:r>
              <a:rPr lang="de-DE" dirty="0" err="1">
                <a:ea typeface="Calibri"/>
                <a:cs typeface="Calibri"/>
              </a:rPr>
              <a:t>cycle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of</a:t>
            </a:r>
            <a:r>
              <a:rPr lang="de-DE" dirty="0">
                <a:ea typeface="Calibri"/>
                <a:cs typeface="Calibri"/>
              </a:rPr>
              <a:t> a thermal power plant</a:t>
            </a:r>
          </a:p>
          <a:p>
            <a:r>
              <a:rPr lang="de-DE" dirty="0" err="1">
                <a:ea typeface="Calibri"/>
                <a:cs typeface="Calibri"/>
              </a:rPr>
              <a:t>Our</a:t>
            </a:r>
            <a:r>
              <a:rPr lang="de-DE" dirty="0">
                <a:ea typeface="Calibri"/>
                <a:cs typeface="Calibri"/>
              </a:rPr>
              <a:t> mobile </a:t>
            </a:r>
            <a:r>
              <a:rPr lang="de-DE" dirty="0" err="1">
                <a:ea typeface="Calibri"/>
                <a:cs typeface="Calibri"/>
              </a:rPr>
              <a:t>waste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to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energy</a:t>
            </a:r>
            <a:r>
              <a:rPr lang="de-DE" dirty="0">
                <a:ea typeface="Calibri"/>
                <a:cs typeface="Calibri"/>
              </a:rPr>
              <a:t> power plant</a:t>
            </a:r>
          </a:p>
          <a:p>
            <a:r>
              <a:rPr lang="de-DE" dirty="0" err="1">
                <a:ea typeface="Calibri"/>
                <a:cs typeface="Calibri"/>
              </a:rPr>
              <a:t>What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is</a:t>
            </a:r>
            <a:r>
              <a:rPr lang="de-DE" dirty="0">
                <a:ea typeface="Calibri"/>
                <a:cs typeface="Calibri"/>
              </a:rPr>
              <a:t> an </a:t>
            </a:r>
            <a:r>
              <a:rPr lang="de-DE" dirty="0" err="1">
                <a:ea typeface="Calibri"/>
                <a:cs typeface="Calibri"/>
              </a:rPr>
              <a:t>enviromental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impact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assesment</a:t>
            </a:r>
            <a:r>
              <a:rPr lang="de-DE" dirty="0">
                <a:ea typeface="Calibri"/>
                <a:cs typeface="Calibri"/>
              </a:rPr>
              <a:t> (EIA)</a:t>
            </a:r>
            <a:endParaRPr lang="de-DE" dirty="0"/>
          </a:p>
          <a:p>
            <a:r>
              <a:rPr lang="de-DE" dirty="0">
                <a:ea typeface="Calibri"/>
                <a:cs typeface="Calibri"/>
              </a:rPr>
              <a:t>The </a:t>
            </a:r>
            <a:r>
              <a:rPr lang="de-DE" dirty="0" err="1">
                <a:ea typeface="Calibri"/>
                <a:cs typeface="Calibri"/>
              </a:rPr>
              <a:t>enviromental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reqquirements</a:t>
            </a:r>
            <a:endParaRPr lang="de-DE" dirty="0">
              <a:ea typeface="Calibri"/>
              <a:cs typeface="Calibri"/>
            </a:endParaRPr>
          </a:p>
          <a:p>
            <a:r>
              <a:rPr lang="de-DE" dirty="0" err="1">
                <a:ea typeface="Calibri"/>
                <a:cs typeface="Calibri"/>
              </a:rPr>
              <a:t>What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needs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to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be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considered</a:t>
            </a:r>
            <a:r>
              <a:rPr lang="de-DE" dirty="0">
                <a:ea typeface="Calibri"/>
                <a:cs typeface="Calibri"/>
              </a:rPr>
              <a:t> in </a:t>
            </a:r>
            <a:r>
              <a:rPr lang="de-DE" dirty="0" err="1">
                <a:ea typeface="Calibri"/>
                <a:cs typeface="Calibri"/>
              </a:rPr>
              <a:t>our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case</a:t>
            </a:r>
            <a:r>
              <a:rPr lang="de-DE" dirty="0">
                <a:ea typeface="Calibri"/>
                <a:cs typeface="Calibri"/>
              </a:rPr>
              <a:t> </a:t>
            </a:r>
          </a:p>
          <a:p>
            <a:r>
              <a:rPr lang="de-DE" dirty="0">
                <a:latin typeface="Calibri" panose="020F0502020204030204"/>
                <a:ea typeface="Calibri Light"/>
                <a:cs typeface="Calibri"/>
              </a:rPr>
              <a:t>The maximum </a:t>
            </a:r>
            <a:r>
              <a:rPr lang="de-DE" dirty="0" err="1">
                <a:latin typeface="Calibri" panose="020F0502020204030204"/>
                <a:ea typeface="Calibri Light"/>
                <a:cs typeface="Calibri"/>
              </a:rPr>
              <a:t>allowed</a:t>
            </a:r>
            <a:r>
              <a:rPr lang="de-DE" dirty="0">
                <a:latin typeface="Calibri" panose="020F0502020204030204"/>
                <a:ea typeface="Calibri Light"/>
                <a:cs typeface="Calibri"/>
              </a:rPr>
              <a:t> </a:t>
            </a:r>
            <a:r>
              <a:rPr lang="de-DE" dirty="0" err="1">
                <a:latin typeface="Calibri" panose="020F0502020204030204"/>
                <a:ea typeface="Calibri Light"/>
                <a:cs typeface="Calibri"/>
              </a:rPr>
              <a:t>concentrations</a:t>
            </a:r>
            <a:r>
              <a:rPr lang="de-DE" dirty="0">
                <a:latin typeface="Calibri" panose="020F0502020204030204"/>
                <a:ea typeface="Calibri Light"/>
                <a:cs typeface="Calibri"/>
              </a:rPr>
              <a:t> </a:t>
            </a:r>
          </a:p>
          <a:p>
            <a:r>
              <a:rPr lang="de-DE" dirty="0">
                <a:latin typeface="Calibri Light"/>
                <a:ea typeface="Calibri Light"/>
                <a:cs typeface="Calibri Light"/>
              </a:rPr>
              <a:t>The </a:t>
            </a:r>
            <a:r>
              <a:rPr lang="de-DE" dirty="0" err="1">
                <a:latin typeface="Calibri Light"/>
                <a:ea typeface="Calibri Light"/>
                <a:cs typeface="Calibri Light"/>
              </a:rPr>
              <a:t>removal</a:t>
            </a:r>
            <a:r>
              <a:rPr lang="de-DE" dirty="0">
                <a:latin typeface="Calibri Light"/>
                <a:ea typeface="Calibri Light"/>
                <a:cs typeface="Calibri Light"/>
              </a:rPr>
              <a:t> </a:t>
            </a:r>
            <a:r>
              <a:rPr lang="de-DE" dirty="0" err="1">
                <a:latin typeface="Calibri Light"/>
                <a:ea typeface="Calibri Light"/>
                <a:cs typeface="Calibri Light"/>
              </a:rPr>
              <a:t>of</a:t>
            </a:r>
            <a:r>
              <a:rPr lang="de-DE" dirty="0">
                <a:latin typeface="Calibri Light"/>
                <a:ea typeface="Calibri Light"/>
                <a:cs typeface="Calibri Light"/>
              </a:rPr>
              <a:t> </a:t>
            </a:r>
            <a:r>
              <a:rPr lang="de-DE" dirty="0" err="1">
                <a:latin typeface="Calibri Light"/>
                <a:ea typeface="Calibri Light"/>
                <a:cs typeface="Calibri Light"/>
              </a:rPr>
              <a:t>the</a:t>
            </a:r>
            <a:r>
              <a:rPr lang="de-DE" dirty="0">
                <a:latin typeface="Calibri Light"/>
                <a:ea typeface="Calibri Light"/>
                <a:cs typeface="Calibri Light"/>
              </a:rPr>
              <a:t> </a:t>
            </a:r>
            <a:r>
              <a:rPr lang="de-DE" dirty="0" err="1">
                <a:latin typeface="Calibri Light"/>
                <a:ea typeface="Calibri Light"/>
                <a:cs typeface="Calibri Light"/>
              </a:rPr>
              <a:t>NOx</a:t>
            </a:r>
            <a:r>
              <a:rPr lang="de-DE" dirty="0">
                <a:latin typeface="Calibri Light"/>
                <a:ea typeface="Calibri Light"/>
                <a:cs typeface="Calibri Light"/>
              </a:rPr>
              <a:t> </a:t>
            </a:r>
            <a:r>
              <a:rPr lang="de-DE" dirty="0" err="1">
                <a:latin typeface="Calibri Light"/>
                <a:ea typeface="Calibri Light"/>
                <a:cs typeface="Calibri Light"/>
              </a:rPr>
              <a:t>gazes</a:t>
            </a:r>
            <a:endParaRPr lang="de-DE" dirty="0" err="1">
              <a:ea typeface="+mn-lt"/>
              <a:cs typeface="+mn-lt"/>
            </a:endParaRPr>
          </a:p>
          <a:p>
            <a:r>
              <a:rPr lang="de-DE" dirty="0">
                <a:ea typeface="Calibri"/>
                <a:cs typeface="Calibri"/>
              </a:rPr>
              <a:t>The </a:t>
            </a:r>
            <a:r>
              <a:rPr lang="de-DE" dirty="0" err="1">
                <a:ea typeface="Calibri"/>
                <a:cs typeface="Calibri"/>
              </a:rPr>
              <a:t>treatment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of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the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furane</a:t>
            </a:r>
            <a:r>
              <a:rPr lang="de-DE" dirty="0">
                <a:ea typeface="Calibri"/>
                <a:cs typeface="Calibri"/>
              </a:rPr>
              <a:t> and </a:t>
            </a:r>
            <a:r>
              <a:rPr lang="de-DE" dirty="0" err="1">
                <a:ea typeface="Calibri"/>
                <a:cs typeface="Calibri"/>
              </a:rPr>
              <a:t>the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dioxine</a:t>
            </a:r>
            <a:endParaRPr lang="de-DE" dirty="0">
              <a:ea typeface="Calibri"/>
              <a:cs typeface="Calibri"/>
            </a:endParaRPr>
          </a:p>
          <a:p>
            <a:r>
              <a:rPr lang="de-DE" dirty="0">
                <a:ea typeface="Calibri"/>
                <a:cs typeface="Calibri"/>
              </a:rPr>
              <a:t>Acid </a:t>
            </a:r>
            <a:r>
              <a:rPr lang="de-DE" dirty="0" err="1">
                <a:ea typeface="Calibri"/>
                <a:cs typeface="Calibri"/>
              </a:rPr>
              <a:t>gases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treatment</a:t>
            </a:r>
            <a:endParaRPr lang="de-DE" dirty="0">
              <a:ea typeface="Calibri"/>
              <a:cs typeface="Calibri"/>
            </a:endParaRPr>
          </a:p>
          <a:p>
            <a:r>
              <a:rPr lang="de-DE" dirty="0">
                <a:ea typeface="Calibri"/>
                <a:cs typeface="Calibri"/>
              </a:rPr>
              <a:t>Treatment </a:t>
            </a:r>
            <a:r>
              <a:rPr lang="de-DE" dirty="0" err="1">
                <a:ea typeface="Calibri"/>
                <a:cs typeface="Calibri"/>
              </a:rPr>
              <a:t>of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dust</a:t>
            </a:r>
            <a:endParaRPr lang="de-DE" dirty="0">
              <a:ea typeface="Calibri"/>
              <a:cs typeface="Calibri"/>
            </a:endParaRPr>
          </a:p>
          <a:p>
            <a:r>
              <a:rPr lang="de-DE" dirty="0">
                <a:ea typeface="Calibri"/>
                <a:cs typeface="Calibri"/>
              </a:rPr>
              <a:t>Measurement</a:t>
            </a:r>
          </a:p>
          <a:p>
            <a:r>
              <a:rPr lang="de-DE" dirty="0">
                <a:ea typeface="Calibri"/>
                <a:cs typeface="Calibri"/>
              </a:rPr>
              <a:t>The </a:t>
            </a:r>
            <a:r>
              <a:rPr lang="de-DE" dirty="0" err="1">
                <a:ea typeface="Calibri"/>
                <a:cs typeface="Calibri"/>
              </a:rPr>
              <a:t>ashes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recycling</a:t>
            </a:r>
            <a:endParaRPr lang="de-DE">
              <a:ea typeface="Calibri"/>
              <a:cs typeface="Calibri"/>
            </a:endParaRPr>
          </a:p>
          <a:p>
            <a:r>
              <a:rPr lang="de-DE" dirty="0">
                <a:ea typeface="Calibri"/>
                <a:cs typeface="Calibri"/>
              </a:rPr>
              <a:t>The mobile power plant</a:t>
            </a:r>
          </a:p>
          <a:p>
            <a:r>
              <a:rPr lang="de-DE" dirty="0">
                <a:latin typeface="Calibri" panose="020F0502020204030204"/>
                <a:ea typeface="Calibri Light"/>
                <a:cs typeface="Calibri"/>
              </a:rPr>
              <a:t>Additional </a:t>
            </a:r>
            <a:r>
              <a:rPr lang="de-DE" dirty="0" err="1">
                <a:latin typeface="Calibri" panose="020F0502020204030204"/>
                <a:ea typeface="Calibri Light"/>
                <a:cs typeface="Calibri"/>
              </a:rPr>
              <a:t>condition</a:t>
            </a:r>
            <a:r>
              <a:rPr lang="de-DE" dirty="0">
                <a:latin typeface="Calibri" panose="020F0502020204030204"/>
                <a:ea typeface="Calibri Light"/>
                <a:cs typeface="Calibri"/>
              </a:rPr>
              <a:t> in </a:t>
            </a:r>
            <a:r>
              <a:rPr lang="de-DE" dirty="0" err="1">
                <a:latin typeface="Calibri" panose="020F0502020204030204"/>
                <a:ea typeface="Calibri Light"/>
                <a:cs typeface="Calibri"/>
              </a:rPr>
              <a:t>lebanese</a:t>
            </a:r>
            <a:r>
              <a:rPr lang="de-DE" dirty="0">
                <a:latin typeface="Calibri" panose="020F0502020204030204"/>
                <a:ea typeface="Calibri Light"/>
                <a:cs typeface="Calibri"/>
              </a:rPr>
              <a:t> </a:t>
            </a:r>
            <a:r>
              <a:rPr lang="de-DE" dirty="0" err="1">
                <a:latin typeface="Calibri" panose="020F0502020204030204"/>
                <a:ea typeface="Calibri Light"/>
                <a:cs typeface="Calibri"/>
              </a:rPr>
              <a:t>law</a:t>
            </a:r>
          </a:p>
          <a:p>
            <a:r>
              <a:rPr lang="de-DE" b="1" dirty="0" err="1">
                <a:latin typeface="Calibri Light"/>
                <a:ea typeface="Calibri Light"/>
                <a:cs typeface="Calibri Light"/>
              </a:rPr>
              <a:t>Overview</a:t>
            </a:r>
            <a:r>
              <a:rPr lang="de-DE" b="1" dirty="0">
                <a:latin typeface="Calibri Light"/>
                <a:ea typeface="Calibri Light"/>
                <a:cs typeface="Calibri Light"/>
              </a:rPr>
              <a:t> </a:t>
            </a:r>
            <a:r>
              <a:rPr lang="de-DE" b="1" dirty="0" err="1">
                <a:latin typeface="Calibri Light"/>
                <a:ea typeface="Calibri Light"/>
                <a:cs typeface="Calibri Light"/>
              </a:rPr>
              <a:t>of</a:t>
            </a:r>
            <a:r>
              <a:rPr lang="de-DE" b="1" dirty="0">
                <a:latin typeface="Calibri Light"/>
                <a:ea typeface="Calibri Light"/>
                <a:cs typeface="Calibri Light"/>
              </a:rPr>
              <a:t> all </a:t>
            </a:r>
            <a:r>
              <a:rPr lang="de-DE" b="1" dirty="0" err="1">
                <a:latin typeface="Calibri Light"/>
                <a:ea typeface="Calibri Light"/>
                <a:cs typeface="Calibri Light"/>
              </a:rPr>
              <a:t>suitable</a:t>
            </a:r>
            <a:r>
              <a:rPr lang="de-DE" b="1" dirty="0">
                <a:latin typeface="Calibri Light"/>
                <a:ea typeface="Calibri Light"/>
                <a:cs typeface="Calibri Light"/>
              </a:rPr>
              <a:t> </a:t>
            </a:r>
            <a:r>
              <a:rPr lang="de-DE" b="1" dirty="0" err="1">
                <a:latin typeface="Calibri Light"/>
                <a:ea typeface="Calibri Light"/>
                <a:cs typeface="Calibri Light"/>
              </a:rPr>
              <a:t>places</a:t>
            </a:r>
            <a:r>
              <a:rPr lang="de-DE" b="1" dirty="0">
                <a:latin typeface="Calibri Light"/>
                <a:ea typeface="Calibri Light"/>
                <a:cs typeface="Calibri Light"/>
              </a:rPr>
              <a:t> </a:t>
            </a:r>
            <a:r>
              <a:rPr lang="de-DE" b="1" dirty="0" err="1">
                <a:latin typeface="Calibri Light"/>
                <a:ea typeface="Calibri Light"/>
                <a:cs typeface="Calibri Light"/>
              </a:rPr>
              <a:t>for</a:t>
            </a:r>
            <a:r>
              <a:rPr lang="de-DE" b="1" dirty="0">
                <a:latin typeface="Calibri Light"/>
                <a:ea typeface="Calibri Light"/>
                <a:cs typeface="Calibri Light"/>
              </a:rPr>
              <a:t> </a:t>
            </a:r>
            <a:r>
              <a:rPr lang="de-DE" b="1" dirty="0" err="1">
                <a:latin typeface="Calibri Light"/>
                <a:ea typeface="Calibri Light"/>
                <a:cs typeface="Calibri Light"/>
              </a:rPr>
              <a:t>waste</a:t>
            </a:r>
            <a:r>
              <a:rPr lang="de-DE" b="1" dirty="0">
                <a:latin typeface="Calibri Light"/>
                <a:ea typeface="Calibri Light"/>
                <a:cs typeface="Calibri Light"/>
              </a:rPr>
              <a:t> </a:t>
            </a:r>
            <a:r>
              <a:rPr lang="de-DE" b="1" dirty="0" err="1">
                <a:latin typeface="Calibri Light"/>
                <a:ea typeface="Calibri Light"/>
                <a:cs typeface="Calibri Light"/>
              </a:rPr>
              <a:t>incinerators</a:t>
            </a:r>
            <a:r>
              <a:rPr lang="de-DE" b="1" dirty="0">
                <a:latin typeface="Calibri Light"/>
                <a:ea typeface="Calibri Light"/>
                <a:cs typeface="Calibri Light"/>
              </a:rPr>
              <a:t> in North </a:t>
            </a:r>
            <a:r>
              <a:rPr lang="de-DE" b="1" dirty="0" err="1">
                <a:latin typeface="Calibri Light"/>
                <a:ea typeface="Calibri Light"/>
                <a:cs typeface="Calibri Light"/>
              </a:rPr>
              <a:t>Lebanon</a:t>
            </a:r>
            <a:endParaRPr lang="de-DE" dirty="0" err="1">
              <a:ea typeface="+mn-lt"/>
              <a:cs typeface="+mn-lt"/>
            </a:endParaRPr>
          </a:p>
          <a:p>
            <a:r>
              <a:rPr lang="de-DE" b="1" dirty="0">
                <a:latin typeface="Calibri Light"/>
                <a:ea typeface="Calibri"/>
                <a:cs typeface="Calibri Light"/>
              </a:rPr>
              <a:t>The different </a:t>
            </a:r>
            <a:r>
              <a:rPr lang="de-DE" b="1" dirty="0" err="1">
                <a:latin typeface="Calibri Light"/>
                <a:ea typeface="Calibri"/>
                <a:cs typeface="Calibri Light"/>
              </a:rPr>
              <a:t>locations</a:t>
            </a:r>
            <a:r>
              <a:rPr lang="de-DE" b="1" dirty="0">
                <a:latin typeface="Calibri Light"/>
                <a:ea typeface="Calibri"/>
                <a:cs typeface="Calibri Light"/>
              </a:rPr>
              <a:t> in </a:t>
            </a:r>
            <a:r>
              <a:rPr lang="de-DE" b="1" dirty="0" err="1">
                <a:latin typeface="Calibri Light"/>
                <a:ea typeface="Calibri"/>
                <a:cs typeface="Calibri Light"/>
              </a:rPr>
              <a:t>which</a:t>
            </a:r>
            <a:r>
              <a:rPr lang="de-DE" b="1" dirty="0">
                <a:latin typeface="Calibri Light"/>
                <a:ea typeface="Calibri"/>
                <a:cs typeface="Calibri Light"/>
              </a:rPr>
              <a:t> </a:t>
            </a:r>
            <a:r>
              <a:rPr lang="de-DE" b="1" dirty="0" err="1">
                <a:latin typeface="Calibri Light"/>
                <a:ea typeface="Calibri"/>
                <a:cs typeface="Calibri Light"/>
              </a:rPr>
              <a:t>the</a:t>
            </a:r>
            <a:r>
              <a:rPr lang="de-DE" b="1" dirty="0">
                <a:latin typeface="Calibri Light"/>
                <a:ea typeface="Calibri"/>
                <a:cs typeface="Calibri Light"/>
              </a:rPr>
              <a:t> power plant was </a:t>
            </a:r>
          </a:p>
          <a:p>
            <a:r>
              <a:rPr lang="de-DE" b="1" dirty="0" err="1">
                <a:latin typeface="Calibri Light"/>
                <a:ea typeface="Calibri"/>
                <a:cs typeface="Calibri Light"/>
              </a:rPr>
              <a:t>With</a:t>
            </a:r>
            <a:r>
              <a:rPr lang="de-DE" b="1" dirty="0">
                <a:latin typeface="Calibri Light"/>
                <a:ea typeface="Calibri"/>
                <a:cs typeface="Calibri Light"/>
              </a:rPr>
              <a:t> </a:t>
            </a:r>
            <a:r>
              <a:rPr lang="de-DE" b="1" dirty="0" err="1">
                <a:latin typeface="Calibri Light"/>
                <a:ea typeface="Calibri"/>
                <a:cs typeface="Calibri Light"/>
              </a:rPr>
              <a:t>contribution</a:t>
            </a:r>
            <a:r>
              <a:rPr lang="de-DE" b="1" dirty="0">
                <a:latin typeface="Calibri Light"/>
                <a:ea typeface="Calibri"/>
                <a:cs typeface="Calibri Light"/>
              </a:rPr>
              <a:t> </a:t>
            </a:r>
            <a:r>
              <a:rPr lang="de-DE" b="1" dirty="0" err="1">
                <a:latin typeface="Calibri Light"/>
                <a:ea typeface="Calibri"/>
                <a:cs typeface="Calibri Light"/>
              </a:rPr>
              <a:t>of</a:t>
            </a:r>
            <a:r>
              <a:rPr lang="de-DE" b="1" dirty="0">
                <a:latin typeface="Calibri Light"/>
                <a:ea typeface="Calibri"/>
                <a:cs typeface="Calibri Light"/>
              </a:rPr>
              <a:t> </a:t>
            </a:r>
          </a:p>
          <a:p>
            <a:endParaRPr lang="de-DE" dirty="0">
              <a:ea typeface="Calibri"/>
              <a:cs typeface="Calibri"/>
            </a:endParaRPr>
          </a:p>
          <a:p>
            <a:endParaRPr lang="de-DE" dirty="0">
              <a:ea typeface="Calibri"/>
              <a:cs typeface="Calibri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6B7CF2-F43D-53D8-68FB-EC5FA045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CF0B4B-2E56-3A91-F453-98922A97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Istanbul 21.09.2022</a:t>
            </a:r>
          </a:p>
        </p:txBody>
      </p:sp>
    </p:spTree>
    <p:extLst>
      <p:ext uri="{BB962C8B-B14F-4D97-AF65-F5344CB8AC3E}">
        <p14:creationId xmlns:p14="http://schemas.microsoft.com/office/powerpoint/2010/main" val="25144952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277CD-B06A-FF7B-4D55-3156E4B7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Calibri Light"/>
              </a:rPr>
              <a:t>The mobile powerplant 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5AC12ABE-3FD4-993B-A78A-E20E553D3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5261" y="1067760"/>
            <a:ext cx="8516588" cy="5569982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07D1D64-1D0E-49FD-E825-FB4430CE9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1CE7CB-72BE-5407-ACD4-B8BA36D2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1664"/>
            <a:ext cx="4114800" cy="365125"/>
          </a:xfrm>
        </p:spPr>
        <p:txBody>
          <a:bodyPr/>
          <a:lstStyle/>
          <a:p>
            <a:r>
              <a:rPr lang="de-DE" dirty="0"/>
              <a:t>Abdullah Mourad, B.Sc in chemistry @ AECENAR    </a:t>
            </a:r>
            <a:endParaRPr lang="de-DE"/>
          </a:p>
          <a:p>
            <a:r>
              <a:rPr lang="de-DE" dirty="0"/>
              <a:t>Istanbul 21.09.2022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106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1E636A-CA6B-9AF8-A2B8-21433F2DA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a typeface="Calibri Light"/>
                <a:cs typeface="Calibri Light"/>
              </a:rPr>
              <a:t>Additional </a:t>
            </a:r>
            <a:r>
              <a:rPr lang="de-DE" dirty="0" err="1">
                <a:ea typeface="Calibri Light"/>
                <a:cs typeface="Calibri Light"/>
              </a:rPr>
              <a:t>condition</a:t>
            </a:r>
            <a:r>
              <a:rPr lang="de-DE" dirty="0">
                <a:ea typeface="Calibri Light"/>
                <a:cs typeface="Calibri Light"/>
              </a:rPr>
              <a:t> in </a:t>
            </a:r>
            <a:r>
              <a:rPr lang="de-DE" dirty="0" err="1">
                <a:ea typeface="Calibri Light"/>
                <a:cs typeface="Calibri Light"/>
              </a:rPr>
              <a:t>lebanese</a:t>
            </a:r>
            <a:r>
              <a:rPr lang="de-DE" dirty="0">
                <a:ea typeface="Calibri Light"/>
                <a:cs typeface="Calibri Light"/>
              </a:rPr>
              <a:t> </a:t>
            </a:r>
            <a:r>
              <a:rPr lang="de-DE" dirty="0" err="1">
                <a:ea typeface="Calibri Light"/>
                <a:cs typeface="Calibri Light"/>
              </a:rPr>
              <a:t>law</a:t>
            </a:r>
            <a:r>
              <a:rPr lang="de-DE" dirty="0">
                <a:ea typeface="Calibri Light"/>
                <a:cs typeface="Calibri Light"/>
              </a:rPr>
              <a:t> 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FF2F68-E931-7847-D26F-87E1095CA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 err="1">
                <a:ea typeface="Calibri"/>
                <a:cs typeface="Calibri"/>
              </a:rPr>
              <a:t>Constrain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is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according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to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lebanes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law</a:t>
            </a:r>
            <a:r>
              <a:rPr lang="de-DE" dirty="0">
                <a:ea typeface="Calibri"/>
                <a:cs typeface="Calibri"/>
              </a:rPr>
              <a:t> </a:t>
            </a:r>
            <a:r>
              <a:rPr lang="de-DE" dirty="0" err="1">
                <a:ea typeface="Calibri"/>
                <a:cs typeface="Calibri"/>
              </a:rPr>
              <a:t>that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the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incenerator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has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to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be</a:t>
            </a:r>
            <a:r>
              <a:rPr lang="de-DE" dirty="0">
                <a:ea typeface="Calibri"/>
                <a:cs typeface="Calibri"/>
              </a:rPr>
              <a:t> at least 1 km </a:t>
            </a:r>
            <a:r>
              <a:rPr lang="de-DE" dirty="0" err="1">
                <a:ea typeface="Calibri"/>
                <a:cs typeface="Calibri"/>
              </a:rPr>
              <a:t>distance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to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any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public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building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or</a:t>
            </a:r>
            <a:r>
              <a:rPr lang="de-DE" dirty="0">
                <a:ea typeface="Calibri"/>
                <a:cs typeface="Calibri"/>
              </a:rPr>
              <a:t> private </a:t>
            </a:r>
            <a:r>
              <a:rPr lang="de-DE" dirty="0" err="1">
                <a:ea typeface="Calibri"/>
                <a:cs typeface="Calibri"/>
              </a:rPr>
              <a:t>house</a:t>
            </a:r>
            <a:r>
              <a:rPr lang="de-DE" dirty="0">
                <a:ea typeface="Calibri"/>
                <a:cs typeface="Calibri"/>
              </a:rPr>
              <a:t> 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459DD0-FA3D-6392-D6B2-4BA8E87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D58B6A-6793-FADA-49E5-D2CC056F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Istanbul 21.09.2022</a:t>
            </a:r>
          </a:p>
        </p:txBody>
      </p:sp>
    </p:spTree>
    <p:extLst>
      <p:ext uri="{BB962C8B-B14F-4D97-AF65-F5344CB8AC3E}">
        <p14:creationId xmlns:p14="http://schemas.microsoft.com/office/powerpoint/2010/main" val="128839926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AD719-DA59-825B-36F1-A5B9A0733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3" y="-332938"/>
            <a:ext cx="10747093" cy="1238753"/>
          </a:xfrm>
        </p:spPr>
        <p:txBody>
          <a:bodyPr>
            <a:normAutofit/>
          </a:bodyPr>
          <a:lstStyle/>
          <a:p>
            <a:r>
              <a:rPr lang="de-DE" sz="2800" b="1" dirty="0" err="1">
                <a:ea typeface="+mj-lt"/>
                <a:cs typeface="+mj-lt"/>
              </a:rPr>
              <a:t>Overview</a:t>
            </a:r>
            <a:r>
              <a:rPr lang="de-DE" sz="2800" b="1" dirty="0">
                <a:ea typeface="+mj-lt"/>
                <a:cs typeface="+mj-lt"/>
              </a:rPr>
              <a:t> </a:t>
            </a:r>
            <a:r>
              <a:rPr lang="de-DE" sz="2800" b="1" dirty="0" err="1">
                <a:ea typeface="+mj-lt"/>
                <a:cs typeface="+mj-lt"/>
              </a:rPr>
              <a:t>of</a:t>
            </a:r>
            <a:r>
              <a:rPr lang="de-DE" sz="2800" b="1" dirty="0">
                <a:ea typeface="+mj-lt"/>
                <a:cs typeface="+mj-lt"/>
              </a:rPr>
              <a:t> all </a:t>
            </a:r>
            <a:r>
              <a:rPr lang="de-DE" sz="2800" b="1" dirty="0" err="1">
                <a:ea typeface="+mj-lt"/>
                <a:cs typeface="+mj-lt"/>
              </a:rPr>
              <a:t>suitable</a:t>
            </a:r>
            <a:r>
              <a:rPr lang="de-DE" sz="2800" b="1" dirty="0">
                <a:ea typeface="+mj-lt"/>
                <a:cs typeface="+mj-lt"/>
              </a:rPr>
              <a:t> </a:t>
            </a:r>
            <a:r>
              <a:rPr lang="de-DE" sz="2800" b="1" dirty="0" err="1">
                <a:ea typeface="+mj-lt"/>
                <a:cs typeface="+mj-lt"/>
              </a:rPr>
              <a:t>places</a:t>
            </a:r>
            <a:r>
              <a:rPr lang="de-DE" sz="2800" b="1" dirty="0">
                <a:ea typeface="+mj-lt"/>
                <a:cs typeface="+mj-lt"/>
              </a:rPr>
              <a:t> </a:t>
            </a:r>
            <a:r>
              <a:rPr lang="de-DE" sz="2800" b="1" dirty="0" err="1">
                <a:ea typeface="+mj-lt"/>
                <a:cs typeface="+mj-lt"/>
              </a:rPr>
              <a:t>for</a:t>
            </a:r>
            <a:r>
              <a:rPr lang="de-DE" sz="2800" b="1" dirty="0">
                <a:ea typeface="+mj-lt"/>
                <a:cs typeface="+mj-lt"/>
              </a:rPr>
              <a:t> </a:t>
            </a:r>
            <a:r>
              <a:rPr lang="de-DE" sz="2800" b="1" dirty="0" err="1">
                <a:ea typeface="+mj-lt"/>
                <a:cs typeface="+mj-lt"/>
              </a:rPr>
              <a:t>waste</a:t>
            </a:r>
            <a:r>
              <a:rPr lang="de-DE" sz="2800" b="1" dirty="0">
                <a:ea typeface="+mj-lt"/>
                <a:cs typeface="+mj-lt"/>
              </a:rPr>
              <a:t> </a:t>
            </a:r>
            <a:r>
              <a:rPr lang="de-DE" sz="2800" b="1" dirty="0" err="1">
                <a:ea typeface="+mj-lt"/>
                <a:cs typeface="+mj-lt"/>
              </a:rPr>
              <a:t>incinerators</a:t>
            </a:r>
            <a:r>
              <a:rPr lang="de-DE" sz="2800" b="1" dirty="0">
                <a:ea typeface="+mj-lt"/>
                <a:cs typeface="+mj-lt"/>
              </a:rPr>
              <a:t> in North </a:t>
            </a:r>
            <a:r>
              <a:rPr lang="de-DE" sz="2800" b="1" dirty="0" err="1">
                <a:ea typeface="+mj-lt"/>
                <a:cs typeface="+mj-lt"/>
              </a:rPr>
              <a:t>Lebanon</a:t>
            </a:r>
            <a:endParaRPr lang="de-DE" sz="2800" b="1" dirty="0">
              <a:ea typeface="+mj-lt"/>
              <a:cs typeface="+mj-lt"/>
            </a:endParaRPr>
          </a:p>
        </p:txBody>
      </p:sp>
      <p:pic>
        <p:nvPicPr>
          <p:cNvPr id="4" name="Grafik 4" descr="Ein Bild, das Karte enthält.&#10;&#10;Beschreibung automatisch generiert.">
            <a:extLst>
              <a:ext uri="{FF2B5EF4-FFF2-40B4-BE49-F238E27FC236}">
                <a16:creationId xmlns:a16="http://schemas.microsoft.com/office/drawing/2014/main" id="{F02B5C4F-64ED-7E3A-D5A9-91465098F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5041" y="394222"/>
            <a:ext cx="7791563" cy="5962148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C051436-E047-9D60-DDBE-6236C5662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E48EF6-3D9A-9BE2-A8A8-4DF1EFE9F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7864"/>
            <a:ext cx="4114800" cy="365125"/>
          </a:xfrm>
        </p:spPr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Istanbul 21.09.2022</a:t>
            </a:r>
          </a:p>
        </p:txBody>
      </p:sp>
    </p:spTree>
    <p:extLst>
      <p:ext uri="{BB962C8B-B14F-4D97-AF65-F5344CB8AC3E}">
        <p14:creationId xmlns:p14="http://schemas.microsoft.com/office/powerpoint/2010/main" val="27199067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6D641D-0348-F372-43B2-5F315265E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37" y="123986"/>
            <a:ext cx="11402991" cy="1354499"/>
          </a:xfrm>
        </p:spPr>
        <p:txBody>
          <a:bodyPr/>
          <a:lstStyle/>
          <a:p>
            <a:pPr algn="ctr"/>
            <a:r>
              <a:rPr lang="de-DE" dirty="0">
                <a:cs typeface="Calibri Light"/>
              </a:rPr>
              <a:t>The different </a:t>
            </a:r>
            <a:r>
              <a:rPr lang="de-DE" dirty="0" err="1">
                <a:cs typeface="Calibri Light"/>
              </a:rPr>
              <a:t>locations</a:t>
            </a:r>
            <a:r>
              <a:rPr lang="de-DE" dirty="0">
                <a:cs typeface="Calibri Light"/>
              </a:rPr>
              <a:t> in </a:t>
            </a:r>
            <a:r>
              <a:rPr lang="de-DE" dirty="0" err="1">
                <a:cs typeface="Calibri Light"/>
              </a:rPr>
              <a:t>which</a:t>
            </a:r>
            <a:r>
              <a:rPr lang="de-DE" dirty="0">
                <a:cs typeface="Calibri Light"/>
              </a:rPr>
              <a:t> </a:t>
            </a:r>
            <a:r>
              <a:rPr lang="de-DE" dirty="0" err="1">
                <a:cs typeface="Calibri Light"/>
              </a:rPr>
              <a:t>the</a:t>
            </a:r>
            <a:r>
              <a:rPr lang="de-DE" dirty="0">
                <a:cs typeface="Calibri Light"/>
              </a:rPr>
              <a:t> </a:t>
            </a:r>
            <a:br>
              <a:rPr lang="de-DE" dirty="0">
                <a:cs typeface="Calibri Light"/>
              </a:rPr>
            </a:br>
            <a:r>
              <a:rPr lang="de-DE" dirty="0">
                <a:cs typeface="Calibri Light"/>
              </a:rPr>
              <a:t>mobile power plant was </a:t>
            </a:r>
          </a:p>
        </p:txBody>
      </p:sp>
      <p:pic>
        <p:nvPicPr>
          <p:cNvPr id="4" name="Grafik 4" descr="Ein Bild, das Gras, draußen, Himmel, LKW enthält.&#10;&#10;Beschreibung automatisch generiert.">
            <a:extLst>
              <a:ext uri="{FF2B5EF4-FFF2-40B4-BE49-F238E27FC236}">
                <a16:creationId xmlns:a16="http://schemas.microsoft.com/office/drawing/2014/main" id="{4D367AF1-DCF1-F6D0-1A92-C346AF39C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175" y="1694679"/>
            <a:ext cx="4267200" cy="2400300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C9B7A21-0BEF-5E45-F456-52DF43D2812B}"/>
              </a:ext>
            </a:extLst>
          </p:cNvPr>
          <p:cNvSpPr txBox="1"/>
          <p:nvPr/>
        </p:nvSpPr>
        <p:spPr>
          <a:xfrm>
            <a:off x="284444" y="4446740"/>
            <a:ext cx="25713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 err="1">
                <a:cs typeface="Calibri"/>
              </a:rPr>
              <a:t>Rasn</a:t>
            </a:r>
            <a:r>
              <a:rPr lang="de-DE" dirty="0">
                <a:cs typeface="Calibri"/>
              </a:rPr>
              <a:t> hach</a:t>
            </a:r>
            <a:endParaRPr lang="de-DE" dirty="0"/>
          </a:p>
        </p:txBody>
      </p:sp>
      <p:pic>
        <p:nvPicPr>
          <p:cNvPr id="6" name="Grafik 6" descr="Ein Bild, das Himmel, draußen, Boden, Anhänger enthält.&#10;&#10;Beschreibung automatisch generiert.">
            <a:extLst>
              <a:ext uri="{FF2B5EF4-FFF2-40B4-BE49-F238E27FC236}">
                <a16:creationId xmlns:a16="http://schemas.microsoft.com/office/drawing/2014/main" id="{C4D97B86-DAD2-CB24-2340-0584CAC9C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660" y="1512575"/>
            <a:ext cx="3724405" cy="27681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701EBC4-F2A4-E2F2-A7EC-1CDC17F66E03}"/>
              </a:ext>
            </a:extLst>
          </p:cNvPr>
          <p:cNvSpPr txBox="1"/>
          <p:nvPr/>
        </p:nvSpPr>
        <p:spPr>
          <a:xfrm>
            <a:off x="5336610" y="4501541"/>
            <a:ext cx="23825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ea typeface="+mn-lt"/>
                <a:cs typeface="+mn-lt"/>
              </a:rPr>
              <a:t>Rayhaniye</a:t>
            </a:r>
            <a:r>
              <a:rPr lang="en-US" dirty="0">
                <a:ea typeface="+mn-lt"/>
                <a:cs typeface="+mn-lt"/>
              </a:rPr>
              <a:t> Camp</a:t>
            </a:r>
            <a:endParaRPr lang="de-DE" dirty="0">
              <a:ea typeface="+mn-lt"/>
              <a:cs typeface="+mn-lt"/>
            </a:endParaRPr>
          </a:p>
        </p:txBody>
      </p:sp>
      <p:pic>
        <p:nvPicPr>
          <p:cNvPr id="8" name="Grafik 8" descr="Ein Bild, das Himmel, draußen, Berg, Straße enthält.&#10;&#10;Beschreibung automatisch generiert.">
            <a:extLst>
              <a:ext uri="{FF2B5EF4-FFF2-40B4-BE49-F238E27FC236}">
                <a16:creationId xmlns:a16="http://schemas.microsoft.com/office/drawing/2014/main" id="{647D8A90-782C-85D2-BF16-69A3AEC27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345" y="1353099"/>
            <a:ext cx="4382021" cy="293051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025B7D7-5E14-C837-7533-D990FCC44251}"/>
              </a:ext>
            </a:extLst>
          </p:cNvPr>
          <p:cNvSpPr txBox="1"/>
          <p:nvPr/>
        </p:nvSpPr>
        <p:spPr>
          <a:xfrm>
            <a:off x="9185753" y="4506760"/>
            <a:ext cx="23199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Beqaa </a:t>
            </a:r>
            <a:r>
              <a:rPr lang="en-US" dirty="0" err="1">
                <a:ea typeface="+mn-lt"/>
                <a:cs typeface="+mn-lt"/>
              </a:rPr>
              <a:t>Sefrin</a:t>
            </a:r>
            <a:endParaRPr lang="de-DE" dirty="0" err="1">
              <a:ea typeface="+mn-lt"/>
              <a:cs typeface="+mn-lt"/>
            </a:endParaRPr>
          </a:p>
        </p:txBody>
      </p:sp>
      <p:pic>
        <p:nvPicPr>
          <p:cNvPr id="10" name="Grafik 10" descr="Ein Bild, das draußen, Gebäude, Apartmentgebäude, Urlaubsort enthält.&#10;&#10;Beschreibung automatisch generiert.">
            <a:extLst>
              <a:ext uri="{FF2B5EF4-FFF2-40B4-BE49-F238E27FC236}">
                <a16:creationId xmlns:a16="http://schemas.microsoft.com/office/drawing/2014/main" id="{2FBE8346-FF85-D55D-1CE5-C8292C83F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181" y="4585570"/>
            <a:ext cx="2743200" cy="36576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C2EC3AD-56D3-3B2B-DCC0-F5D89C543725}"/>
              </a:ext>
            </a:extLst>
          </p:cNvPr>
          <p:cNvSpPr txBox="1"/>
          <p:nvPr/>
        </p:nvSpPr>
        <p:spPr>
          <a:xfrm>
            <a:off x="4779379" y="5983697"/>
            <a:ext cx="26260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Masjid El Salam – El Mina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86667CD-FFF2-8ECE-122F-77EB96F26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23</a:t>
            </a:fld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7794A68A-1FEC-6002-764C-AAB0F760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8829" y="6497864"/>
            <a:ext cx="4114800" cy="365125"/>
          </a:xfrm>
        </p:spPr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 Istanbul 21.09.2022</a:t>
            </a:r>
          </a:p>
        </p:txBody>
      </p:sp>
    </p:spTree>
    <p:extLst>
      <p:ext uri="{BB962C8B-B14F-4D97-AF65-F5344CB8AC3E}">
        <p14:creationId xmlns:p14="http://schemas.microsoft.com/office/powerpoint/2010/main" val="22250681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5EE9BB-BAD9-7A11-0216-F6FF14EA6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ea typeface="+mj-lt"/>
                <a:cs typeface="+mj-lt"/>
              </a:rPr>
              <a:t>With</a:t>
            </a:r>
            <a:r>
              <a:rPr lang="de-DE" dirty="0">
                <a:ea typeface="+mj-lt"/>
                <a:cs typeface="+mj-lt"/>
              </a:rPr>
              <a:t> </a:t>
            </a:r>
            <a:r>
              <a:rPr lang="de-DE" dirty="0" err="1">
                <a:ea typeface="+mj-lt"/>
                <a:cs typeface="+mj-lt"/>
              </a:rPr>
              <a:t>contribution</a:t>
            </a:r>
            <a:r>
              <a:rPr lang="de-DE" dirty="0">
                <a:ea typeface="+mj-lt"/>
                <a:cs typeface="+mj-lt"/>
              </a:rPr>
              <a:t> </a:t>
            </a:r>
            <a:r>
              <a:rPr lang="de-DE" dirty="0" err="1">
                <a:ea typeface="+mj-lt"/>
                <a:cs typeface="+mj-lt"/>
              </a:rPr>
              <a:t>of</a:t>
            </a:r>
            <a:r>
              <a:rPr lang="de-DE" dirty="0">
                <a:ea typeface="+mj-lt"/>
                <a:cs typeface="+mj-lt"/>
              </a:rPr>
              <a:t> :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1FE54B-53E9-919B-190F-992A06D98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457200" indent="-457200">
              <a:buFont typeface="Wingdings" panose="020B0604020202020204" pitchFamily="34" charset="0"/>
              <a:buChar char="§"/>
            </a:pPr>
            <a:r>
              <a:rPr lang="de-DE" dirty="0">
                <a:ea typeface="+mn-lt"/>
                <a:cs typeface="+mn-lt"/>
              </a:rPr>
              <a:t> </a:t>
            </a:r>
            <a:r>
              <a:rPr lang="de-DE" dirty="0" err="1">
                <a:ea typeface="+mn-lt"/>
                <a:cs typeface="+mn-lt"/>
              </a:rPr>
              <a:t>Hiyam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Elkurdi</a:t>
            </a:r>
            <a:r>
              <a:rPr lang="de-DE" dirty="0">
                <a:ea typeface="+mn-lt"/>
                <a:cs typeface="+mn-lt"/>
              </a:rPr>
              <a:t> (cand. </a:t>
            </a:r>
            <a:r>
              <a:rPr lang="de-DE" dirty="0" err="1">
                <a:ea typeface="+mn-lt"/>
                <a:cs typeface="+mn-lt"/>
              </a:rPr>
              <a:t>M.Sc</a:t>
            </a:r>
            <a:r>
              <a:rPr lang="de-DE" dirty="0">
                <a:ea typeface="+mn-lt"/>
                <a:cs typeface="+mn-lt"/>
              </a:rPr>
              <a:t>. Environmental Science and </a:t>
            </a:r>
            <a:r>
              <a:rPr lang="de-DE" dirty="0" err="1">
                <a:ea typeface="+mn-lt"/>
                <a:cs typeface="+mn-lt"/>
              </a:rPr>
              <a:t>Spatial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Planing</a:t>
            </a:r>
            <a:endParaRPr lang="de-DE" dirty="0" err="1">
              <a:ea typeface="Calibri" panose="020F0502020204030204"/>
              <a:cs typeface="Calibri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de-DE" dirty="0" err="1">
                <a:ea typeface="+mn-lt"/>
                <a:cs typeface="+mn-lt"/>
              </a:rPr>
              <a:t>the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suitable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places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for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waste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incinerators</a:t>
            </a:r>
            <a:r>
              <a:rPr lang="de-DE" dirty="0">
                <a:ea typeface="+mn-lt"/>
                <a:cs typeface="+mn-lt"/>
              </a:rPr>
              <a:t> in North </a:t>
            </a:r>
            <a:r>
              <a:rPr lang="de-DE" dirty="0" err="1">
                <a:ea typeface="+mn-lt"/>
                <a:cs typeface="+mn-lt"/>
              </a:rPr>
              <a:t>Lebanon</a:t>
            </a:r>
            <a:r>
              <a:rPr lang="de-DE" dirty="0">
                <a:ea typeface="+mn-lt"/>
                <a:cs typeface="+mn-lt"/>
              </a:rPr>
              <a:t> </a:t>
            </a:r>
            <a:endParaRPr lang="de-DE">
              <a:ea typeface="+mn-lt"/>
              <a:cs typeface="+mn-lt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endParaRPr lang="de-DE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de-DE" dirty="0">
                <a:ea typeface="+mn-lt"/>
                <a:cs typeface="+mn-lt"/>
              </a:rPr>
              <a:t>Abdullah Kassem (</a:t>
            </a:r>
            <a:r>
              <a:rPr lang="de-DE" dirty="0" err="1">
                <a:ea typeface="+mn-lt"/>
                <a:cs typeface="+mn-lt"/>
              </a:rPr>
              <a:t>M.Sc</a:t>
            </a:r>
            <a:r>
              <a:rPr lang="de-DE" dirty="0">
                <a:ea typeface="+mn-lt"/>
                <a:cs typeface="+mn-lt"/>
              </a:rPr>
              <a:t> in </a:t>
            </a:r>
            <a:r>
              <a:rPr lang="de-DE" dirty="0" err="1">
                <a:ea typeface="+mn-lt"/>
                <a:cs typeface="+mn-lt"/>
              </a:rPr>
              <a:t>Electrical</a:t>
            </a:r>
            <a:r>
              <a:rPr lang="de-DE" dirty="0">
                <a:ea typeface="+mn-lt"/>
                <a:cs typeface="+mn-lt"/>
              </a:rPr>
              <a:t> Physics )</a:t>
            </a:r>
            <a:endParaRPr lang="de-DE" dirty="0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de-DE" dirty="0">
                <a:ea typeface="+mn-lt"/>
                <a:cs typeface="+mn-lt"/>
              </a:rPr>
              <a:t>The </a:t>
            </a:r>
            <a:r>
              <a:rPr lang="de-DE" dirty="0" err="1">
                <a:ea typeface="+mn-lt"/>
                <a:cs typeface="+mn-lt"/>
              </a:rPr>
              <a:t>rocess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control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system</a:t>
            </a:r>
            <a:endParaRPr lang="de-DE" dirty="0" err="1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endParaRPr lang="de-DE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de-DE" dirty="0">
                <a:ea typeface="+mn-lt"/>
                <a:cs typeface="+mn-lt"/>
              </a:rPr>
              <a:t>Jihad Bachir (</a:t>
            </a:r>
            <a:r>
              <a:rPr lang="de-DE" dirty="0" err="1">
                <a:ea typeface="+mn-lt"/>
                <a:cs typeface="+mn-lt"/>
              </a:rPr>
              <a:t>Mechanical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engineer</a:t>
            </a:r>
            <a:r>
              <a:rPr lang="de-DE" dirty="0">
                <a:ea typeface="+mn-lt"/>
                <a:cs typeface="+mn-lt"/>
              </a:rPr>
              <a:t> )</a:t>
            </a: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de-DE" dirty="0">
                <a:ea typeface="+mn-lt"/>
                <a:cs typeface="+mn-lt"/>
              </a:rPr>
              <a:t>Test </a:t>
            </a:r>
            <a:r>
              <a:rPr lang="de-DE" dirty="0" err="1">
                <a:ea typeface="+mn-lt"/>
                <a:cs typeface="+mn-lt"/>
              </a:rPr>
              <a:t>engineer</a:t>
            </a:r>
            <a:r>
              <a:rPr lang="de-DE" dirty="0">
                <a:ea typeface="+mn-lt"/>
                <a:cs typeface="+mn-lt"/>
              </a:rPr>
              <a:t> and </a:t>
            </a:r>
            <a:r>
              <a:rPr lang="de-DE" dirty="0" err="1">
                <a:ea typeface="+mn-lt"/>
                <a:cs typeface="+mn-lt"/>
              </a:rPr>
              <a:t>designer</a:t>
            </a:r>
            <a:r>
              <a:rPr lang="de-DE" dirty="0">
                <a:ea typeface="+mn-lt"/>
                <a:cs typeface="+mn-lt"/>
              </a:rPr>
              <a:t> </a:t>
            </a:r>
          </a:p>
          <a:p>
            <a:pPr marL="457200" indent="-457200">
              <a:buFont typeface="Wingdings" panose="020B0604020202020204" pitchFamily="34" charset="0"/>
              <a:buChar char="§"/>
            </a:pPr>
            <a:endParaRPr lang="de-DE" dirty="0">
              <a:ea typeface="+mn-lt"/>
              <a:cs typeface="+mn-lt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de-DE" dirty="0" err="1">
                <a:ea typeface="+mn-lt"/>
                <a:cs typeface="+mn-lt"/>
              </a:rPr>
              <a:t>Maysaa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Kamareddine</a:t>
            </a:r>
            <a:r>
              <a:rPr lang="de-DE" dirty="0">
                <a:ea typeface="+mn-lt"/>
                <a:cs typeface="+mn-lt"/>
              </a:rPr>
              <a:t> (</a:t>
            </a:r>
            <a:r>
              <a:rPr lang="de-DE" dirty="0" err="1">
                <a:ea typeface="+mn-lt"/>
                <a:cs typeface="+mn-lt"/>
              </a:rPr>
              <a:t>M.Sc</a:t>
            </a:r>
            <a:r>
              <a:rPr lang="de-DE" dirty="0">
                <a:ea typeface="+mn-lt"/>
                <a:cs typeface="+mn-lt"/>
              </a:rPr>
              <a:t> in </a:t>
            </a:r>
            <a:r>
              <a:rPr lang="de-DE" dirty="0" err="1">
                <a:ea typeface="+mn-lt"/>
                <a:cs typeface="+mn-lt"/>
              </a:rPr>
              <a:t>physique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energetique</a:t>
            </a:r>
            <a:r>
              <a:rPr lang="de-DE" dirty="0">
                <a:ea typeface="+mn-lt"/>
                <a:cs typeface="+mn-lt"/>
              </a:rPr>
              <a:t>)</a:t>
            </a:r>
            <a:endParaRPr lang="de-DE" dirty="0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de-DE" dirty="0" err="1">
                <a:ea typeface="+mn-lt"/>
                <a:cs typeface="+mn-lt"/>
              </a:rPr>
              <a:t>the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filter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systeme</a:t>
            </a:r>
            <a:endParaRPr lang="de-DE" dirty="0" err="1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endParaRPr lang="de-DE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de-DE" dirty="0">
                <a:ea typeface="+mn-lt"/>
                <a:cs typeface="+mn-lt"/>
              </a:rPr>
              <a:t>Mariam Mourad (</a:t>
            </a:r>
            <a:r>
              <a:rPr lang="de-DE" dirty="0" err="1">
                <a:ea typeface="+mn-lt"/>
                <a:cs typeface="+mn-lt"/>
              </a:rPr>
              <a:t>M.Sc</a:t>
            </a:r>
            <a:r>
              <a:rPr lang="de-DE" dirty="0">
                <a:ea typeface="+mn-lt"/>
                <a:cs typeface="+mn-lt"/>
              </a:rPr>
              <a:t> in fundamental </a:t>
            </a:r>
            <a:r>
              <a:rPr lang="de-DE" dirty="0" err="1">
                <a:ea typeface="+mn-lt"/>
                <a:cs typeface="+mn-lt"/>
              </a:rPr>
              <a:t>physics</a:t>
            </a:r>
            <a:r>
              <a:rPr lang="de-DE" dirty="0">
                <a:ea typeface="+mn-lt"/>
                <a:cs typeface="+mn-lt"/>
              </a:rPr>
              <a:t>)</a:t>
            </a:r>
            <a:endParaRPr lang="de-DE" dirty="0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de-DE" dirty="0" err="1">
                <a:ea typeface="+mn-lt"/>
                <a:cs typeface="+mn-lt"/>
              </a:rPr>
              <a:t>the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laser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absorbtion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mesurement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of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the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polluent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gases</a:t>
            </a:r>
            <a:endParaRPr lang="de-DE" dirty="0" err="1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endParaRPr lang="de-DE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de-DE" dirty="0">
                <a:ea typeface="+mn-lt"/>
                <a:cs typeface="+mn-lt"/>
              </a:rPr>
              <a:t>Ali </a:t>
            </a:r>
            <a:r>
              <a:rPr lang="de-DE" dirty="0" err="1">
                <a:ea typeface="+mn-lt"/>
                <a:cs typeface="+mn-lt"/>
              </a:rPr>
              <a:t>Dib</a:t>
            </a:r>
            <a:r>
              <a:rPr lang="de-DE" dirty="0">
                <a:ea typeface="+mn-lt"/>
                <a:cs typeface="+mn-lt"/>
              </a:rPr>
              <a:t> (</a:t>
            </a:r>
            <a:r>
              <a:rPr lang="de-DE" dirty="0" err="1">
                <a:ea typeface="+mn-lt"/>
                <a:cs typeface="+mn-lt"/>
              </a:rPr>
              <a:t>B.Sc</a:t>
            </a:r>
            <a:r>
              <a:rPr lang="de-DE" dirty="0">
                <a:ea typeface="+mn-lt"/>
                <a:cs typeface="+mn-lt"/>
              </a:rPr>
              <a:t> in </a:t>
            </a:r>
            <a:r>
              <a:rPr lang="de-DE" dirty="0" err="1">
                <a:ea typeface="+mn-lt"/>
                <a:cs typeface="+mn-lt"/>
              </a:rPr>
              <a:t>physics</a:t>
            </a:r>
            <a:r>
              <a:rPr lang="de-DE" dirty="0">
                <a:ea typeface="+mn-lt"/>
                <a:cs typeface="+mn-lt"/>
              </a:rPr>
              <a:t>)</a:t>
            </a:r>
            <a:endParaRPr lang="de-DE" dirty="0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de-DE" dirty="0">
                <a:ea typeface="+mn-lt"/>
                <a:cs typeface="+mn-lt"/>
              </a:rPr>
              <a:t>On-site </a:t>
            </a:r>
            <a:r>
              <a:rPr lang="de-DE" dirty="0" err="1">
                <a:ea typeface="+mn-lt"/>
                <a:cs typeface="+mn-lt"/>
              </a:rPr>
              <a:t>director</a:t>
            </a:r>
            <a:r>
              <a:rPr lang="de-DE" dirty="0">
                <a:ea typeface="+mn-lt"/>
                <a:cs typeface="+mn-lt"/>
              </a:rPr>
              <a:t> </a:t>
            </a:r>
            <a:endParaRPr lang="de-DE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E5FF0C-2806-DE50-8FAD-1258E533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AFD12C-E2AF-2DA1-546C-A2B66B5C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 Istanbul 21.09.2022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3841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281EE5-DBA0-D779-91F9-7A9F3112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A53949AD-9630-B7B8-1F1B-2836E14DB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9536" y="-3175"/>
            <a:ext cx="10883813" cy="6125709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539AEF-A249-7231-A944-06AD0106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Istanbul 21.09.2022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06679C-E978-E454-2BC8-DEEDF315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2922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ED376-F3E5-6FF4-F826-DAA9AD0BA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cs typeface="Calibri Light"/>
              </a:rPr>
              <a:t>The </a:t>
            </a:r>
            <a:r>
              <a:rPr lang="de-DE" dirty="0" err="1">
                <a:cs typeface="Calibri Light"/>
              </a:rPr>
              <a:t>cycle</a:t>
            </a:r>
            <a:r>
              <a:rPr lang="de-DE" dirty="0">
                <a:cs typeface="Calibri Light"/>
              </a:rPr>
              <a:t> in a thermal power plant</a:t>
            </a:r>
            <a:endParaRPr lang="de-DE" dirty="0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CD67911E-9FBF-51C6-4A60-232078CAE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24DFF1-14B7-E17A-8086-1675DB456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Istanbul 21.09.2022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2E3AC34-8EC2-E2C7-775E-A20467D3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7113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DDD522-9D52-6E65-15E6-A99D8A0C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cs typeface="Calibri Light"/>
              </a:rPr>
              <a:t>Our</a:t>
            </a:r>
            <a:r>
              <a:rPr lang="de-DE" dirty="0">
                <a:cs typeface="Calibri Light"/>
              </a:rPr>
              <a:t> mobile </a:t>
            </a:r>
            <a:r>
              <a:rPr lang="de-DE" dirty="0" err="1">
                <a:cs typeface="Calibri Light"/>
              </a:rPr>
              <a:t>waste</a:t>
            </a:r>
            <a:r>
              <a:rPr lang="de-DE" dirty="0">
                <a:cs typeface="Calibri Light"/>
              </a:rPr>
              <a:t> </a:t>
            </a:r>
            <a:r>
              <a:rPr lang="de-DE" dirty="0" err="1">
                <a:cs typeface="Calibri Light"/>
              </a:rPr>
              <a:t>to</a:t>
            </a:r>
            <a:r>
              <a:rPr lang="de-DE" dirty="0">
                <a:cs typeface="Calibri Light"/>
              </a:rPr>
              <a:t> </a:t>
            </a:r>
            <a:r>
              <a:rPr lang="de-DE" dirty="0" err="1">
                <a:cs typeface="Calibri Light"/>
              </a:rPr>
              <a:t>energy</a:t>
            </a:r>
            <a:r>
              <a:rPr lang="de-DE" dirty="0">
                <a:cs typeface="Calibri Light"/>
              </a:rPr>
              <a:t> power plant </a:t>
            </a:r>
            <a:endParaRPr lang="de-DE" dirty="0"/>
          </a:p>
        </p:txBody>
      </p:sp>
      <p:pic>
        <p:nvPicPr>
          <p:cNvPr id="6" name="Grafik 6" descr="Ein Bild, das draußen, Boden enthält.&#10;&#10;Beschreibung automatisch generiert.">
            <a:extLst>
              <a:ext uri="{FF2B5EF4-FFF2-40B4-BE49-F238E27FC236}">
                <a16:creationId xmlns:a16="http://schemas.microsoft.com/office/drawing/2014/main" id="{F681E9BD-427F-30B4-2D7B-3AAFC9192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05075" y="1981994"/>
            <a:ext cx="7181850" cy="403860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C8BF26-430C-DAEC-A65F-3AE8DC5A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 </a:t>
            </a:r>
          </a:p>
          <a:p>
            <a:r>
              <a:rPr lang="de-DE" dirty="0"/>
              <a:t> Istanbul 21.09.2022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0AF3B1-45E6-C855-D36D-8EEDE3C4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575234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07D6B7-D380-D248-546E-D7739766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AB90F6-9A32-4D18-A0D6-E17BB8407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02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>
                <a:ea typeface="+mn-lt"/>
                <a:cs typeface="+mn-lt"/>
              </a:rPr>
              <a:t>a </a:t>
            </a:r>
            <a:r>
              <a:rPr lang="de-DE" dirty="0" err="1">
                <a:ea typeface="+mn-lt"/>
                <a:cs typeface="+mn-lt"/>
              </a:rPr>
              <a:t>big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challenge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the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enviroment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impact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assessment</a:t>
            </a:r>
            <a:r>
              <a:rPr lang="de-DE" dirty="0">
                <a:ea typeface="+mn-lt"/>
                <a:cs typeface="+mn-lt"/>
              </a:rPr>
              <a:t> and </a:t>
            </a:r>
            <a:r>
              <a:rPr lang="de-DE" dirty="0" err="1">
                <a:ea typeface="+mn-lt"/>
                <a:cs typeface="+mn-lt"/>
              </a:rPr>
              <a:t>that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why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this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the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main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topic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of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the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presentation</a:t>
            </a:r>
            <a:r>
              <a:rPr lang="de-DE" dirty="0">
                <a:ea typeface="+mn-lt"/>
                <a:cs typeface="+mn-lt"/>
              </a:rPr>
              <a:t>. 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3EE165-4477-153C-04EF-83D697DEC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 </a:t>
            </a:r>
          </a:p>
          <a:p>
            <a:r>
              <a:rPr lang="de-DE" dirty="0"/>
              <a:t> Istanbul 21.09.2022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33F92AE-2C51-00A5-F23C-1ED24C8EF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12749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73C07F-8E49-7CF0-3089-716D19DE2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cs typeface="Calibri Light"/>
              </a:rPr>
              <a:t>What</a:t>
            </a:r>
            <a:r>
              <a:rPr lang="de-DE" dirty="0">
                <a:cs typeface="Calibri Light"/>
              </a:rPr>
              <a:t> </a:t>
            </a:r>
            <a:r>
              <a:rPr lang="de-DE" dirty="0" err="1">
                <a:cs typeface="Calibri Light"/>
              </a:rPr>
              <a:t>is</a:t>
            </a:r>
            <a:r>
              <a:rPr lang="de-DE" dirty="0">
                <a:cs typeface="Calibri Light"/>
              </a:rPr>
              <a:t> an </a:t>
            </a:r>
            <a:r>
              <a:rPr lang="de-DE" dirty="0" err="1">
                <a:cs typeface="Calibri Light"/>
              </a:rPr>
              <a:t>enviromental</a:t>
            </a:r>
            <a:r>
              <a:rPr lang="de-DE" dirty="0">
                <a:cs typeface="Calibri Light"/>
              </a:rPr>
              <a:t> </a:t>
            </a:r>
            <a:r>
              <a:rPr lang="de-DE" dirty="0" err="1">
                <a:cs typeface="Calibri Light"/>
              </a:rPr>
              <a:t>impact</a:t>
            </a:r>
            <a:r>
              <a:rPr lang="de-DE" dirty="0">
                <a:cs typeface="Calibri Light"/>
              </a:rPr>
              <a:t> </a:t>
            </a:r>
            <a:r>
              <a:rPr lang="de-DE" dirty="0" err="1">
                <a:cs typeface="Calibri Light"/>
              </a:rPr>
              <a:t>assesment</a:t>
            </a:r>
            <a:r>
              <a:rPr lang="de-DE" dirty="0">
                <a:cs typeface="Calibri Light"/>
              </a:rPr>
              <a:t> 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B16BC1-AF8E-E1E8-8884-1566412F5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dirty="0">
                <a:cs typeface="Calibri"/>
              </a:rPr>
              <a:t>Environmental</a:t>
            </a:r>
            <a:r>
              <a:rPr lang="de-DE" dirty="0">
                <a:ea typeface="+mn-lt"/>
                <a:cs typeface="+mn-lt"/>
              </a:rPr>
              <a:t> Impact Assessment (EIA) </a:t>
            </a:r>
            <a:r>
              <a:rPr lang="de-DE" dirty="0" err="1">
                <a:ea typeface="+mn-lt"/>
                <a:cs typeface="+mn-lt"/>
              </a:rPr>
              <a:t>is</a:t>
            </a:r>
            <a:r>
              <a:rPr lang="de-DE" dirty="0">
                <a:ea typeface="+mn-lt"/>
                <a:cs typeface="+mn-lt"/>
              </a:rPr>
              <a:t> a </a:t>
            </a:r>
            <a:r>
              <a:rPr lang="de-DE" dirty="0" err="1">
                <a:ea typeface="+mn-lt"/>
                <a:cs typeface="+mn-lt"/>
              </a:rPr>
              <a:t>process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of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evaluating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the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likely</a:t>
            </a:r>
            <a:r>
              <a:rPr lang="de-DE" dirty="0">
                <a:ea typeface="+mn-lt"/>
                <a:cs typeface="+mn-lt"/>
              </a:rPr>
              <a:t> environmental </a:t>
            </a:r>
            <a:r>
              <a:rPr lang="de-DE" dirty="0" err="1">
                <a:ea typeface="+mn-lt"/>
                <a:cs typeface="+mn-lt"/>
              </a:rPr>
              <a:t>impacts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of</a:t>
            </a:r>
            <a:r>
              <a:rPr lang="de-DE" dirty="0">
                <a:ea typeface="+mn-lt"/>
                <a:cs typeface="+mn-lt"/>
              </a:rPr>
              <a:t> a </a:t>
            </a:r>
            <a:r>
              <a:rPr lang="de-DE" dirty="0" err="1">
                <a:ea typeface="+mn-lt"/>
                <a:cs typeface="+mn-lt"/>
              </a:rPr>
              <a:t>proposed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project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or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development</a:t>
            </a:r>
            <a:r>
              <a:rPr lang="de-DE" dirty="0">
                <a:ea typeface="+mn-lt"/>
                <a:cs typeface="+mn-lt"/>
              </a:rPr>
              <a:t>, </a:t>
            </a:r>
            <a:r>
              <a:rPr lang="de-DE" dirty="0" err="1">
                <a:ea typeface="+mn-lt"/>
                <a:cs typeface="+mn-lt"/>
              </a:rPr>
              <a:t>taking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into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account</a:t>
            </a:r>
            <a:r>
              <a:rPr lang="de-DE" dirty="0">
                <a:ea typeface="+mn-lt"/>
                <a:cs typeface="+mn-lt"/>
              </a:rPr>
              <a:t> inter-</a:t>
            </a:r>
            <a:r>
              <a:rPr lang="de-DE" dirty="0" err="1">
                <a:ea typeface="+mn-lt"/>
                <a:cs typeface="+mn-lt"/>
              </a:rPr>
              <a:t>related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socio-economic</a:t>
            </a:r>
            <a:r>
              <a:rPr lang="de-DE" dirty="0">
                <a:ea typeface="+mn-lt"/>
                <a:cs typeface="+mn-lt"/>
              </a:rPr>
              <a:t>, </a:t>
            </a:r>
            <a:r>
              <a:rPr lang="de-DE" dirty="0" err="1">
                <a:ea typeface="+mn-lt"/>
                <a:cs typeface="+mn-lt"/>
              </a:rPr>
              <a:t>cultural</a:t>
            </a:r>
            <a:r>
              <a:rPr lang="de-DE" dirty="0">
                <a:ea typeface="+mn-lt"/>
                <a:cs typeface="+mn-lt"/>
              </a:rPr>
              <a:t> and human-</a:t>
            </a:r>
            <a:r>
              <a:rPr lang="de-DE" dirty="0" err="1">
                <a:ea typeface="+mn-lt"/>
                <a:cs typeface="+mn-lt"/>
              </a:rPr>
              <a:t>health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impacts</a:t>
            </a:r>
            <a:r>
              <a:rPr lang="de-DE" dirty="0">
                <a:ea typeface="+mn-lt"/>
                <a:cs typeface="+mn-lt"/>
              </a:rPr>
              <a:t>, </a:t>
            </a:r>
            <a:r>
              <a:rPr lang="de-DE" dirty="0" err="1">
                <a:ea typeface="+mn-lt"/>
                <a:cs typeface="+mn-lt"/>
              </a:rPr>
              <a:t>both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beneficial</a:t>
            </a:r>
            <a:r>
              <a:rPr lang="de-DE" dirty="0">
                <a:ea typeface="+mn-lt"/>
                <a:cs typeface="+mn-lt"/>
              </a:rPr>
              <a:t> and adverse.</a:t>
            </a:r>
            <a:endParaRPr lang="de-DE" dirty="0">
              <a:cs typeface="Calibri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80F0E0-86E3-F4A5-AFC3-7899B0396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27F384-12FB-4CBB-554F-C809637D4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Istanbul 21.09.2022</a:t>
            </a:r>
          </a:p>
        </p:txBody>
      </p:sp>
    </p:spTree>
    <p:extLst>
      <p:ext uri="{BB962C8B-B14F-4D97-AF65-F5344CB8AC3E}">
        <p14:creationId xmlns:p14="http://schemas.microsoft.com/office/powerpoint/2010/main" val="978958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0CF3F8-7F6A-2AC7-7C5A-DA084736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 descr="Ein Bild, das Text enthält.&#10;&#10;Beschreibung automatisch generiert.">
            <a:extLst>
              <a:ext uri="{FF2B5EF4-FFF2-40B4-BE49-F238E27FC236}">
                <a16:creationId xmlns:a16="http://schemas.microsoft.com/office/drawing/2014/main" id="{C058FC07-6897-E3F1-EE82-9373AD972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6209" y="-64906"/>
            <a:ext cx="6573191" cy="6783399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B69F114-9762-88CD-B6EE-BE40F6C0C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A33B70-A3E8-D5FC-C4A6-025FEA40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7864"/>
            <a:ext cx="4114800" cy="365125"/>
          </a:xfrm>
        </p:spPr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Istanbul 21.09.2022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7382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16F28-261F-3903-61D6-63359B29C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-4989"/>
            <a:ext cx="10515600" cy="1325563"/>
          </a:xfrm>
        </p:spPr>
        <p:txBody>
          <a:bodyPr/>
          <a:lstStyle/>
          <a:p>
            <a:r>
              <a:rPr lang="de-DE" dirty="0" err="1">
                <a:cs typeface="Calibri Light"/>
              </a:rPr>
              <a:t>What</a:t>
            </a:r>
            <a:r>
              <a:rPr lang="de-DE" dirty="0">
                <a:cs typeface="Calibri Light"/>
              </a:rPr>
              <a:t> </a:t>
            </a:r>
            <a:r>
              <a:rPr lang="de-DE" dirty="0" err="1">
                <a:cs typeface="Calibri Light"/>
              </a:rPr>
              <a:t>needs</a:t>
            </a:r>
            <a:r>
              <a:rPr lang="de-DE" dirty="0">
                <a:cs typeface="Calibri Light"/>
              </a:rPr>
              <a:t> </a:t>
            </a:r>
            <a:r>
              <a:rPr lang="de-DE" dirty="0" err="1">
                <a:cs typeface="Calibri Light"/>
              </a:rPr>
              <a:t>to</a:t>
            </a:r>
            <a:r>
              <a:rPr lang="de-DE" dirty="0">
                <a:cs typeface="Calibri Light"/>
              </a:rPr>
              <a:t> </a:t>
            </a:r>
            <a:r>
              <a:rPr lang="de-DE" dirty="0" err="1">
                <a:cs typeface="Calibri Light"/>
              </a:rPr>
              <a:t>be</a:t>
            </a:r>
            <a:r>
              <a:rPr lang="de-DE" dirty="0">
                <a:cs typeface="Calibri Light"/>
              </a:rPr>
              <a:t> </a:t>
            </a:r>
            <a:r>
              <a:rPr lang="de-DE" dirty="0" err="1">
                <a:cs typeface="Calibri Light"/>
              </a:rPr>
              <a:t>considered</a:t>
            </a:r>
            <a:r>
              <a:rPr lang="de-DE" dirty="0">
                <a:cs typeface="Calibri Light"/>
              </a:rPr>
              <a:t> in </a:t>
            </a:r>
            <a:r>
              <a:rPr lang="de-DE" dirty="0" err="1">
                <a:cs typeface="Calibri Light"/>
              </a:rPr>
              <a:t>our</a:t>
            </a:r>
            <a:r>
              <a:rPr lang="de-DE" dirty="0">
                <a:cs typeface="Calibri Light"/>
              </a:rPr>
              <a:t> </a:t>
            </a:r>
            <a:r>
              <a:rPr lang="de-DE" dirty="0" err="1">
                <a:cs typeface="Calibri Light"/>
              </a:rPr>
              <a:t>case</a:t>
            </a:r>
            <a:r>
              <a:rPr lang="de-DE" dirty="0">
                <a:cs typeface="Calibri Light"/>
              </a:rPr>
              <a:t> </a:t>
            </a:r>
            <a:endParaRPr lang="de-DE" dirty="0">
              <a:ea typeface="+mj-lt"/>
              <a:cs typeface="+mj-lt"/>
            </a:endParaRPr>
          </a:p>
          <a:p>
            <a:endParaRPr lang="de-DE" dirty="0">
              <a:cs typeface="Calibri Light"/>
            </a:endParaRP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BF1A6CB4-5B34-4962-152F-9F691A648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07758" y="731685"/>
            <a:ext cx="4583626" cy="5468242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7D35C5-5FD8-E8CD-78A3-86B08A4E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64EFC7-43DF-D485-0969-77C82FBD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Abdullah Mourad, </a:t>
            </a:r>
            <a:r>
              <a:rPr lang="de-DE" dirty="0" err="1"/>
              <a:t>B.Sc</a:t>
            </a:r>
            <a:r>
              <a:rPr lang="de-DE" dirty="0"/>
              <a:t> in </a:t>
            </a:r>
            <a:r>
              <a:rPr lang="de-DE" dirty="0" err="1"/>
              <a:t>chemistry</a:t>
            </a:r>
            <a:r>
              <a:rPr lang="de-DE" dirty="0"/>
              <a:t> @ AECENAR  </a:t>
            </a:r>
          </a:p>
          <a:p>
            <a:r>
              <a:rPr lang="de-DE" dirty="0"/>
              <a:t>  Istanbul 21.09.2022</a:t>
            </a:r>
            <a:endParaRPr lang="de-DE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4003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24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Larissa</vt:lpstr>
      <vt:lpstr>   Environmental Impact Assessment  for an academic mobile municipal waste incinerator </vt:lpstr>
      <vt:lpstr>Content </vt:lpstr>
      <vt:lpstr>PowerPoint-Präsentation</vt:lpstr>
      <vt:lpstr>The cycle in a thermal power plant</vt:lpstr>
      <vt:lpstr>Our mobile waste to energy power plant </vt:lpstr>
      <vt:lpstr>PowerPoint-Präsentation</vt:lpstr>
      <vt:lpstr>What is an enviromental impact assesment </vt:lpstr>
      <vt:lpstr>PowerPoint-Präsentation</vt:lpstr>
      <vt:lpstr>What needs to be considered in our case  </vt:lpstr>
      <vt:lpstr>The maximum allowed concentrations</vt:lpstr>
      <vt:lpstr>The removal of the NOx gazes</vt:lpstr>
      <vt:lpstr>The treatment of the furan and dioxine</vt:lpstr>
      <vt:lpstr>On-site realization</vt:lpstr>
      <vt:lpstr>On-site realization </vt:lpstr>
      <vt:lpstr>Mesurement </vt:lpstr>
      <vt:lpstr>On-site realization  </vt:lpstr>
      <vt:lpstr>The filter weight measurement</vt:lpstr>
      <vt:lpstr>PowerPoint-Präsentation</vt:lpstr>
      <vt:lpstr>The ashes recycling</vt:lpstr>
      <vt:lpstr>The mobile powerplant </vt:lpstr>
      <vt:lpstr>Additional condition in lebanese law </vt:lpstr>
      <vt:lpstr>Overview of all suitable places for waste incinerators in North Lebanon</vt:lpstr>
      <vt:lpstr>The different locations in which the  mobile power plant was </vt:lpstr>
      <vt:lpstr>With contribution of 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/>
  <cp:lastModifiedBy/>
  <cp:revision>700</cp:revision>
  <dcterms:created xsi:type="dcterms:W3CDTF">2022-09-16T14:33:02Z</dcterms:created>
  <dcterms:modified xsi:type="dcterms:W3CDTF">2022-09-20T07:30:47Z</dcterms:modified>
</cp:coreProperties>
</file>