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60"/>
  </p:normalViewPr>
  <p:slideViewPr>
    <p:cSldViewPr snapToGrid="0">
      <p:cViewPr>
        <p:scale>
          <a:sx n="50" d="100"/>
          <a:sy n="50" d="100"/>
        </p:scale>
        <p:origin x="165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B66A2-21F3-47F0-A62C-5B91606C9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B1FFF-819D-451F-B6ED-70A79E19A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3D0F7-2FD1-4A4F-966C-010D3D5B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8E480-6544-4857-9F49-71A1DF0A9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C4C1A-6702-4946-8909-D654BF66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A9682-DF66-41C5-8AAD-D65D5849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7DC2E-23C7-494B-AD5D-D3E7B9D93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26D40-48DB-426B-B4B7-B2A1AA2D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775D3-AEF4-4D92-AD17-B2A1DBCF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84297-937B-4961-9408-7F028DA6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0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05A8F5-A9F2-4F2A-8159-C1780ED99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7BF932-46B9-4FE6-914D-C76DB0280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FAD50-CC14-45DE-89DB-C3054026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28AC-E29B-40B6-89A9-43771F85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689DA-7DBD-4E64-A627-C430627A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7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DC4CE-09BB-4994-B0FC-99FC1209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0E1EE-70F1-48ED-BF9E-B24A3A40F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B1D91-F610-4FA2-847C-CA89BF82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E1245-C1A2-45E5-A3D5-15CB4D5AB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BC25F-AD62-45A4-8B2D-638C83C1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1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3C37-33E0-4C4B-ABB8-C6963AA9E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6173E-D7B5-44F9-B888-6EEA5BDB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F4D4-D30F-4ADE-97FB-DCA18B08A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50DEC-34F1-455B-9BA0-28EF524C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46FE9-0184-431D-B030-393444D2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1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203BF-A996-4FC6-8917-80560969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6D02B-E5C5-438D-AE52-0C66D800F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D00F8-F1AE-49FE-91F3-7C2D90B90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51F14-9C0B-4114-8B09-A67C1C21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D0500-D63C-439B-8140-9228E59D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51C5-AB02-4856-9CA5-BB7C07F2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1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D1D86-09F2-4981-926F-B0A0D9352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9F49A-9672-42F0-AE2B-859638067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77F30-DFB6-4165-B047-982FC3351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F4CE8-D663-4996-B7C2-6E8ED6A6D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B8276-3568-4802-B285-5B1CCC830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E2D46-6422-4D76-B2ED-BDF3F880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FCA66F-5E53-4563-BA53-9552042B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E2D02-B2F7-45D8-97BE-247301A8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7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1F8D4-F91F-461D-82FA-9419F4902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CB6D3-9B4A-499F-B31A-D640BACA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547A0-C501-4794-B844-99BF0CBC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2406-4B1A-41B8-ABB0-6DF0FAF1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4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C6204-E15C-4B60-BA17-A7E59242B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A6D27-F99E-46AC-91C5-FEE474A88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3BA80-2805-4E3F-9CF7-EFB52AD4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9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2F42-CE86-4EB8-8B7A-DE4A074F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E81B-39B8-47E2-AB01-C26C8AB36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8F50B-42BF-4D7F-B8C2-1E4CDE77F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4A942-2510-409E-8452-757BD000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7492F-B3E1-487D-BC38-AABCFCDC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69B44-D5B3-44A1-BE43-A1587031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4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96F8-AFB3-4F66-B1D1-06F9DED7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A6EB82-B036-4E19-9C96-CC2C6DAF5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FF3EE-7AED-4DDF-B89E-AF387C631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27577-5F15-4D62-B2A0-EB93C987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1B43A-5BE3-4CD9-884A-585948B1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D7469-E6E1-468E-98D1-98E228EC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7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44EC9D-2AAA-4CA2-8EBA-951B8AA9F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597A4-4901-4EA0-94BB-171F034D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F90A1-FFC2-4AC0-8875-A1611688A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85E4-04A5-4605-9370-A22D7D256732}" type="datetimeFigureOut">
              <a:rPr lang="en-US" smtClean="0"/>
              <a:t>21-Mar-23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3F08E-B6D1-456A-8A67-5C104B8E5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F6E74-AFD6-4B42-8073-7D5D66173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5644D-FB0D-4B4B-BF7B-F6A797BE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3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11A72-9A63-4332-97E9-25571AC6E5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8800" dirty="0">
                <a:latin typeface="Brush Script MT" panose="03060802040406070304" pitchFamily="66" charset="0"/>
              </a:rPr>
              <a:t> Nozzle of turbine_V3 </a:t>
            </a:r>
            <a:endParaRPr lang="en-US" dirty="0">
              <a:latin typeface="Brush Script MT" panose="030608020404060703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8417E-B777-4661-B73D-298FAEB853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rush Script MT" panose="03060802040406070304" pitchFamily="66" charset="0"/>
              </a:rPr>
              <a:t>Sizing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71B272-CEF9-4F08-B881-6706FF30FE24}"/>
              </a:ext>
            </a:extLst>
          </p:cNvPr>
          <p:cNvCxnSpPr>
            <a:cxnSpLocks/>
          </p:cNvCxnSpPr>
          <p:nvPr/>
        </p:nvCxnSpPr>
        <p:spPr>
          <a:xfrm>
            <a:off x="3352800" y="3429000"/>
            <a:ext cx="5760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73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D40E34A-A251-41CE-B5F5-C936D5CCC006}"/>
              </a:ext>
            </a:extLst>
          </p:cNvPr>
          <p:cNvGrpSpPr/>
          <p:nvPr/>
        </p:nvGrpSpPr>
        <p:grpSpPr>
          <a:xfrm>
            <a:off x="656553" y="2443"/>
            <a:ext cx="11139913" cy="6855557"/>
            <a:chOff x="656553" y="2443"/>
            <a:chExt cx="11139913" cy="685555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4528053-C80F-4350-A3C4-7B4E3CE80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6553" y="2443"/>
              <a:ext cx="10878895" cy="6855557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2226784-D50E-4800-8F12-728686313820}"/>
                </a:ext>
              </a:extLst>
            </p:cNvPr>
            <p:cNvSpPr txBox="1"/>
            <p:nvPr/>
          </p:nvSpPr>
          <p:spPr>
            <a:xfrm>
              <a:off x="8138866" y="144248"/>
              <a:ext cx="3657600" cy="4001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Rear 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417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BCAE095-8FFA-4D2E-8648-594917A59733}"/>
              </a:ext>
            </a:extLst>
          </p:cNvPr>
          <p:cNvGrpSpPr/>
          <p:nvPr/>
        </p:nvGrpSpPr>
        <p:grpSpPr>
          <a:xfrm>
            <a:off x="0" y="135732"/>
            <a:ext cx="12195480" cy="6586537"/>
            <a:chOff x="0" y="135732"/>
            <a:chExt cx="12195480" cy="658653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6AA7819-EE5F-40BB-88E0-833D52C29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35732"/>
              <a:ext cx="12195480" cy="6586537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C7BAB5C-27AC-4134-B9BF-2DED953DAEFB}"/>
                </a:ext>
              </a:extLst>
            </p:cNvPr>
            <p:cNvSpPr txBox="1"/>
            <p:nvPr/>
          </p:nvSpPr>
          <p:spPr>
            <a:xfrm>
              <a:off x="8181727" y="229976"/>
              <a:ext cx="3657600" cy="4001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Top 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00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0AAEA7-174E-421D-982D-7041E97AF5B6}"/>
              </a:ext>
            </a:extLst>
          </p:cNvPr>
          <p:cNvGrpSpPr/>
          <p:nvPr/>
        </p:nvGrpSpPr>
        <p:grpSpPr>
          <a:xfrm>
            <a:off x="81970" y="1"/>
            <a:ext cx="12028060" cy="6858000"/>
            <a:chOff x="81970" y="1"/>
            <a:chExt cx="12028060" cy="68580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C71E259-E3A3-4B83-B644-F55F9C4F5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970" y="1"/>
              <a:ext cx="12028060" cy="6858000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14CE5B5-4BE1-4653-895C-071BC01B8E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50282" y="4759450"/>
              <a:ext cx="737932" cy="760698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23E5519-56DC-45B8-819F-4237884BCB9D}"/>
                </a:ext>
              </a:extLst>
            </p:cNvPr>
            <p:cNvSpPr txBox="1"/>
            <p:nvPr/>
          </p:nvSpPr>
          <p:spPr>
            <a:xfrm>
              <a:off x="3573876" y="5374519"/>
              <a:ext cx="3062287" cy="92333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Inner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i</a:t>
              </a:r>
              <a:r>
                <a:rPr lang="en-US" b="1" dirty="0">
                  <a:latin typeface="Century Gothic" panose="020B0502020202020204" pitchFamily="34" charset="0"/>
                </a:rPr>
                <a:t> = 8.1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o</a:t>
              </a:r>
              <a:r>
                <a:rPr lang="en-US" b="1" dirty="0">
                  <a:latin typeface="Century Gothic" panose="020B0502020202020204" pitchFamily="34" charset="0"/>
                </a:rPr>
                <a:t> = 12.9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Thickness t = 0.4 cm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E437951-343F-4F7D-96C7-C82200AB1F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8041" y="919940"/>
              <a:ext cx="1453443" cy="760698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F9C706E-2B39-4B5A-AD58-A30EC57419D4}"/>
                </a:ext>
              </a:extLst>
            </p:cNvPr>
            <p:cNvSpPr txBox="1"/>
            <p:nvPr/>
          </p:nvSpPr>
          <p:spPr>
            <a:xfrm>
              <a:off x="5174762" y="707698"/>
              <a:ext cx="3062287" cy="3693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Hole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h</a:t>
              </a:r>
              <a:r>
                <a:rPr lang="en-US" b="1" dirty="0">
                  <a:latin typeface="Century Gothic" panose="020B0502020202020204" pitchFamily="34" charset="0"/>
                </a:rPr>
                <a:t> = 1.1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473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0779D2E-11C0-49F8-93D7-36CBB9E7B218}"/>
              </a:ext>
            </a:extLst>
          </p:cNvPr>
          <p:cNvGrpSpPr/>
          <p:nvPr/>
        </p:nvGrpSpPr>
        <p:grpSpPr>
          <a:xfrm>
            <a:off x="147735" y="0"/>
            <a:ext cx="11896530" cy="6858000"/>
            <a:chOff x="147735" y="0"/>
            <a:chExt cx="11896530" cy="68580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A327878-F2A6-4574-AD7D-96902F21F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735" y="0"/>
              <a:ext cx="11896530" cy="6858000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EFD70DAC-F960-476F-9286-F770240C9E8B}"/>
                </a:ext>
              </a:extLst>
            </p:cNvPr>
            <p:cNvCxnSpPr>
              <a:cxnSpLocks/>
            </p:cNvCxnSpPr>
            <p:nvPr/>
          </p:nvCxnSpPr>
          <p:spPr>
            <a:xfrm>
              <a:off x="7358063" y="1100138"/>
              <a:ext cx="1028700" cy="642937"/>
            </a:xfrm>
            <a:prstGeom prst="straightConnector1">
              <a:avLst/>
            </a:prstGeom>
            <a:ln w="57150">
              <a:solidFill>
                <a:schemeClr val="accent6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4E86F47-8AEC-4354-9311-36EC28EF04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5815" y="4271963"/>
              <a:ext cx="3318273" cy="1291177"/>
            </a:xfrm>
            <a:prstGeom prst="straightConnector1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862F0C2-1665-45D7-A1B1-41FF8D8D83A4}"/>
                </a:ext>
              </a:extLst>
            </p:cNvPr>
            <p:cNvSpPr txBox="1"/>
            <p:nvPr/>
          </p:nvSpPr>
          <p:spPr>
            <a:xfrm>
              <a:off x="3910014" y="5156205"/>
              <a:ext cx="3062287" cy="12003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Inner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i</a:t>
              </a:r>
              <a:r>
                <a:rPr lang="en-US" b="1" dirty="0">
                  <a:latin typeface="Century Gothic" panose="020B0502020202020204" pitchFamily="34" charset="0"/>
                </a:rPr>
                <a:t> = 8.1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o</a:t>
              </a:r>
              <a:r>
                <a:rPr lang="en-US" b="1" dirty="0">
                  <a:latin typeface="Century Gothic" panose="020B0502020202020204" pitchFamily="34" charset="0"/>
                </a:rPr>
                <a:t> = 8.5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Height H = 10 cm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671C356-121B-44A8-9EC5-AA9371CF6E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9082" y="4171946"/>
              <a:ext cx="1356718" cy="1130006"/>
            </a:xfrm>
            <a:prstGeom prst="straightConnector1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37FD697-21D4-4539-87FB-88F50C75DC8C}"/>
                </a:ext>
              </a:extLst>
            </p:cNvPr>
            <p:cNvSpPr txBox="1"/>
            <p:nvPr/>
          </p:nvSpPr>
          <p:spPr>
            <a:xfrm>
              <a:off x="277413" y="4918599"/>
              <a:ext cx="3062287" cy="175432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entury Gothic" panose="020B0502020202020204" pitchFamily="34" charset="0"/>
                </a:rPr>
                <a:t>Flanges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Inner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i</a:t>
              </a:r>
              <a:r>
                <a:rPr lang="en-US" b="1" dirty="0">
                  <a:latin typeface="Century Gothic" panose="020B0502020202020204" pitchFamily="34" charset="0"/>
                </a:rPr>
                <a:t> = 5.5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o</a:t>
              </a:r>
              <a:r>
                <a:rPr lang="en-US" b="1" dirty="0">
                  <a:latin typeface="Century Gothic" panose="020B0502020202020204" pitchFamily="34" charset="0"/>
                </a:rPr>
                <a:t> = 9.5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Thickness t = 0.4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Hole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h</a:t>
              </a:r>
              <a:r>
                <a:rPr lang="en-US" b="1" dirty="0">
                  <a:latin typeface="Century Gothic" panose="020B0502020202020204" pitchFamily="34" charset="0"/>
                </a:rPr>
                <a:t> = 0.25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# of holes = 10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87C7D3-277D-4DE4-BCAC-71857ECB3596}"/>
                </a:ext>
              </a:extLst>
            </p:cNvPr>
            <p:cNvSpPr txBox="1"/>
            <p:nvPr/>
          </p:nvSpPr>
          <p:spPr>
            <a:xfrm>
              <a:off x="4521991" y="138437"/>
              <a:ext cx="3062287" cy="12003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entury Gothic" panose="020B0502020202020204" pitchFamily="34" charset="0"/>
                </a:rPr>
                <a:t>Tube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Inner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i</a:t>
              </a:r>
              <a:r>
                <a:rPr lang="en-US" b="1" dirty="0">
                  <a:latin typeface="Century Gothic" panose="020B0502020202020204" pitchFamily="34" charset="0"/>
                </a:rPr>
                <a:t> = 12.5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Outer radius R</a:t>
              </a:r>
              <a:r>
                <a:rPr lang="en-US" sz="1400" b="1" dirty="0">
                  <a:latin typeface="Century Gothic" panose="020B0502020202020204" pitchFamily="34" charset="0"/>
                </a:rPr>
                <a:t>o</a:t>
              </a:r>
              <a:r>
                <a:rPr lang="en-US" b="1" dirty="0">
                  <a:latin typeface="Century Gothic" panose="020B0502020202020204" pitchFamily="34" charset="0"/>
                </a:rPr>
                <a:t> = 12.9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Height H = 10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901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50BE681C-4497-4282-93B3-ECBF0E43153C}"/>
              </a:ext>
            </a:extLst>
          </p:cNvPr>
          <p:cNvGrpSpPr/>
          <p:nvPr/>
        </p:nvGrpSpPr>
        <p:grpSpPr>
          <a:xfrm>
            <a:off x="1553" y="140733"/>
            <a:ext cx="12190447" cy="6531530"/>
            <a:chOff x="1553" y="140733"/>
            <a:chExt cx="12190447" cy="653153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1751814-7C1C-49A4-BD90-11EECA8806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1660"/>
            <a:stretch/>
          </p:blipFill>
          <p:spPr>
            <a:xfrm>
              <a:off x="1553" y="185738"/>
              <a:ext cx="12190447" cy="648652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0B3E960-B8D2-48D8-8284-CD7CC059AC6F}"/>
                </a:ext>
              </a:extLst>
            </p:cNvPr>
            <p:cNvSpPr txBox="1"/>
            <p:nvPr/>
          </p:nvSpPr>
          <p:spPr>
            <a:xfrm>
              <a:off x="8189993" y="140733"/>
              <a:ext cx="3657600" cy="4001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Right view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9DBF38C-633F-4EE8-81DB-2A457FB476C9}"/>
                </a:ext>
              </a:extLst>
            </p:cNvPr>
            <p:cNvCxnSpPr/>
            <p:nvPr/>
          </p:nvCxnSpPr>
          <p:spPr>
            <a:xfrm>
              <a:off x="2391534" y="3614745"/>
              <a:ext cx="6492240" cy="0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E8F00E6-B4D5-48ED-A988-18A88A09C3BB}"/>
                </a:ext>
              </a:extLst>
            </p:cNvPr>
            <p:cNvSpPr txBox="1"/>
            <p:nvPr/>
          </p:nvSpPr>
          <p:spPr>
            <a:xfrm>
              <a:off x="4429130" y="3430079"/>
              <a:ext cx="2343150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Length L = 38 cm</a:t>
              </a:r>
            </a:p>
          </p:txBody>
        </p:sp>
        <p:sp>
          <p:nvSpPr>
            <p:cNvPr id="13" name="Flowchart: Extract 12">
              <a:extLst>
                <a:ext uri="{FF2B5EF4-FFF2-40B4-BE49-F238E27FC236}">
                  <a16:creationId xmlns:a16="http://schemas.microsoft.com/office/drawing/2014/main" id="{F7242E08-A822-450A-918B-AC7AE076B125}"/>
                </a:ext>
              </a:extLst>
            </p:cNvPr>
            <p:cNvSpPr/>
            <p:nvPr/>
          </p:nvSpPr>
          <p:spPr>
            <a:xfrm rot="19798933">
              <a:off x="8780609" y="4315047"/>
              <a:ext cx="978762" cy="857762"/>
            </a:xfrm>
            <a:prstGeom prst="flowChartExtra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6CBA64-9CFD-4EEA-AB6D-F84D70CAB9EE}"/>
                </a:ext>
              </a:extLst>
            </p:cNvPr>
            <p:cNvSpPr txBox="1"/>
            <p:nvPr/>
          </p:nvSpPr>
          <p:spPr>
            <a:xfrm>
              <a:off x="8897995" y="5175400"/>
              <a:ext cx="1871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Angle ɑ = 60°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2FC2A1B-42BE-43EB-B15B-BCA0B038B1FE}"/>
                </a:ext>
              </a:extLst>
            </p:cNvPr>
            <p:cNvCxnSpPr>
              <a:cxnSpLocks/>
            </p:cNvCxnSpPr>
            <p:nvPr/>
          </p:nvCxnSpPr>
          <p:spPr>
            <a:xfrm>
              <a:off x="6586536" y="2228858"/>
              <a:ext cx="2812544" cy="1187382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5BC8CEF-191D-4209-9E8C-3DBAD70BA18A}"/>
                </a:ext>
              </a:extLst>
            </p:cNvPr>
            <p:cNvCxnSpPr>
              <a:cxnSpLocks/>
            </p:cNvCxnSpPr>
            <p:nvPr/>
          </p:nvCxnSpPr>
          <p:spPr>
            <a:xfrm>
              <a:off x="9399080" y="2007445"/>
              <a:ext cx="316414" cy="1207247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34A8FB-0BFB-406F-9DF8-2278E39DF168}"/>
                </a:ext>
              </a:extLst>
            </p:cNvPr>
            <p:cNvSpPr txBox="1"/>
            <p:nvPr/>
          </p:nvSpPr>
          <p:spPr>
            <a:xfrm>
              <a:off x="4387808" y="1188893"/>
              <a:ext cx="3062287" cy="120032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b="1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Cone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Radius R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= 2.5 cm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Radius R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= 4 cm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Height H = 3 cm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A9A4EAF-E6BB-4B74-9E58-B167C437B349}"/>
                </a:ext>
              </a:extLst>
            </p:cNvPr>
            <p:cNvSpPr txBox="1"/>
            <p:nvPr/>
          </p:nvSpPr>
          <p:spPr>
            <a:xfrm>
              <a:off x="8454987" y="1069833"/>
              <a:ext cx="3062287" cy="120032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Cylinder 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Inner radius R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</a:t>
              </a:r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= 2.1 cm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Outer radius R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</a:t>
              </a:r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= 2.5 cm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Height H = 1.5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922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CCA0C7A-AC6D-483E-94C1-CA96F2034E43}"/>
              </a:ext>
            </a:extLst>
          </p:cNvPr>
          <p:cNvGrpSpPr/>
          <p:nvPr/>
        </p:nvGrpSpPr>
        <p:grpSpPr>
          <a:xfrm>
            <a:off x="1328854" y="-3019"/>
            <a:ext cx="10863146" cy="6866496"/>
            <a:chOff x="1328854" y="-3019"/>
            <a:chExt cx="10863146" cy="686649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424E80A-D001-4568-A093-C24D4B98F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854" y="5477"/>
              <a:ext cx="9534293" cy="6858000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13BA4EE-667C-421C-B960-087D83FD29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1908" y="5127417"/>
              <a:ext cx="999425" cy="956820"/>
            </a:xfrm>
            <a:prstGeom prst="straightConnector1">
              <a:avLst/>
            </a:prstGeom>
            <a:ln w="5715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9FCD43C-09DF-4006-8EFA-3C3EF59D1A77}"/>
                </a:ext>
              </a:extLst>
            </p:cNvPr>
            <p:cNvSpPr txBox="1"/>
            <p:nvPr/>
          </p:nvSpPr>
          <p:spPr>
            <a:xfrm>
              <a:off x="5942946" y="5545629"/>
              <a:ext cx="2391585" cy="120032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Length L = 15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Width W = 14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Thickness t = 0.4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Fillet f = 1 cm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C38CB6-7C11-45C6-A5DD-DE5C5EE47360}"/>
                </a:ext>
              </a:extLst>
            </p:cNvPr>
            <p:cNvCxnSpPr>
              <a:cxnSpLocks/>
            </p:cNvCxnSpPr>
            <p:nvPr/>
          </p:nvCxnSpPr>
          <p:spPr>
            <a:xfrm>
              <a:off x="3882192" y="3729252"/>
              <a:ext cx="1828800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1C6E07E-7808-455E-B56B-B660F8A2C5FF}"/>
                </a:ext>
              </a:extLst>
            </p:cNvPr>
            <p:cNvCxnSpPr>
              <a:cxnSpLocks/>
            </p:cNvCxnSpPr>
            <p:nvPr/>
          </p:nvCxnSpPr>
          <p:spPr>
            <a:xfrm>
              <a:off x="5646824" y="3407292"/>
              <a:ext cx="2194560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CD671D-1412-43C7-8C3E-BFB38928BBA3}"/>
                </a:ext>
              </a:extLst>
            </p:cNvPr>
            <p:cNvCxnSpPr>
              <a:cxnSpLocks/>
            </p:cNvCxnSpPr>
            <p:nvPr/>
          </p:nvCxnSpPr>
          <p:spPr>
            <a:xfrm>
              <a:off x="5646824" y="2743198"/>
              <a:ext cx="2194560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C86508B-A9D4-4F84-81A3-4F4CD3E3EA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7660" y="3757328"/>
              <a:ext cx="0" cy="73152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DD5EA86-395E-4C85-9CF4-1FED60A7B995}"/>
                </a:ext>
              </a:extLst>
            </p:cNvPr>
            <p:cNvCxnSpPr>
              <a:cxnSpLocks/>
            </p:cNvCxnSpPr>
            <p:nvPr/>
          </p:nvCxnSpPr>
          <p:spPr>
            <a:xfrm>
              <a:off x="3882192" y="3407292"/>
              <a:ext cx="1828800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6DA5413-FA5E-4E05-8291-D1F7AC57DBBA}"/>
                </a:ext>
              </a:extLst>
            </p:cNvPr>
            <p:cNvCxnSpPr>
              <a:cxnSpLocks/>
            </p:cNvCxnSpPr>
            <p:nvPr/>
          </p:nvCxnSpPr>
          <p:spPr>
            <a:xfrm>
              <a:off x="4177660" y="2662453"/>
              <a:ext cx="0" cy="73152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AD856A3-1E7D-41F4-93A6-35E31DED67FE}"/>
                </a:ext>
              </a:extLst>
            </p:cNvPr>
            <p:cNvSpPr txBox="1"/>
            <p:nvPr/>
          </p:nvSpPr>
          <p:spPr>
            <a:xfrm>
              <a:off x="2112230" y="4212731"/>
              <a:ext cx="2468880" cy="369332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Distance D = 1 cm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AE3603B-D8EB-4240-ADA8-534E0819A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33194" y="-3019"/>
              <a:ext cx="3258806" cy="156966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6ED4FB-3F34-4B85-AA51-8591FF829BEE}"/>
                </a:ext>
              </a:extLst>
            </p:cNvPr>
            <p:cNvSpPr/>
            <p:nvPr/>
          </p:nvSpPr>
          <p:spPr>
            <a:xfrm>
              <a:off x="8928730" y="2"/>
              <a:ext cx="1934416" cy="1595709"/>
            </a:xfrm>
            <a:prstGeom prst="rect">
              <a:avLst/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accent1">
                  <a:shade val="50000"/>
                  <a:alpha val="3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F82EB72-3E57-4D32-B828-6BEA1E9DFA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0773" y="3412416"/>
              <a:ext cx="0" cy="73152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4C63057-89EF-4D5D-A9E7-66ABE4F15886}"/>
                </a:ext>
              </a:extLst>
            </p:cNvPr>
            <p:cNvCxnSpPr>
              <a:cxnSpLocks/>
            </p:cNvCxnSpPr>
            <p:nvPr/>
          </p:nvCxnSpPr>
          <p:spPr>
            <a:xfrm>
              <a:off x="7650773" y="2012743"/>
              <a:ext cx="0" cy="73152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A95C774-5C99-44E9-85E6-5E4DB0113DEA}"/>
                </a:ext>
              </a:extLst>
            </p:cNvPr>
            <p:cNvSpPr txBox="1"/>
            <p:nvPr/>
          </p:nvSpPr>
          <p:spPr>
            <a:xfrm>
              <a:off x="7547798" y="1823973"/>
              <a:ext cx="219456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Distance d = 3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031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5F5EB25-0DC9-4FC8-BE4F-B342F30E05FC}"/>
              </a:ext>
            </a:extLst>
          </p:cNvPr>
          <p:cNvGrpSpPr/>
          <p:nvPr/>
        </p:nvGrpSpPr>
        <p:grpSpPr>
          <a:xfrm>
            <a:off x="0" y="0"/>
            <a:ext cx="11925301" cy="6858000"/>
            <a:chOff x="0" y="0"/>
            <a:chExt cx="11925301" cy="68580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5D93E2-8687-4490-AB60-0E4835457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700" y="0"/>
              <a:ext cx="11658601" cy="6858000"/>
            </a:xfrm>
            <a:prstGeom prst="rect">
              <a:avLst/>
            </a:prstGeom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B6E7CBD-97A8-4FDA-B809-F6F35A7429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88737" y="3727434"/>
              <a:ext cx="2024298" cy="411777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0F0E1A8-88B1-4E08-A514-C541C4B6748E}"/>
                </a:ext>
              </a:extLst>
            </p:cNvPr>
            <p:cNvCxnSpPr>
              <a:cxnSpLocks/>
            </p:cNvCxnSpPr>
            <p:nvPr/>
          </p:nvCxnSpPr>
          <p:spPr>
            <a:xfrm>
              <a:off x="8053138" y="2229051"/>
              <a:ext cx="0" cy="118872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0809BA4-E440-4008-8D03-6001205DB299}"/>
                </a:ext>
              </a:extLst>
            </p:cNvPr>
            <p:cNvCxnSpPr>
              <a:cxnSpLocks/>
            </p:cNvCxnSpPr>
            <p:nvPr/>
          </p:nvCxnSpPr>
          <p:spPr>
            <a:xfrm>
              <a:off x="9986211" y="2229051"/>
              <a:ext cx="0" cy="118872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F67B6782-7140-46A6-A2CA-F1FACB406CF0}"/>
                </a:ext>
              </a:extLst>
            </p:cNvPr>
            <p:cNvCxnSpPr/>
            <p:nvPr/>
          </p:nvCxnSpPr>
          <p:spPr>
            <a:xfrm>
              <a:off x="7154781" y="2486526"/>
              <a:ext cx="914400" cy="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811EA0F-0BF9-491A-AE7F-DF10387F07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86211" y="2478506"/>
              <a:ext cx="548640" cy="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606046A-C6B1-425B-AE4B-7155D45BDC67}"/>
                </a:ext>
              </a:extLst>
            </p:cNvPr>
            <p:cNvSpPr txBox="1"/>
            <p:nvPr/>
          </p:nvSpPr>
          <p:spPr>
            <a:xfrm>
              <a:off x="4371476" y="2237872"/>
              <a:ext cx="2926080" cy="369332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Distance d = 8.7 cm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53709C-03AA-460C-8B14-FCE7D572FC14}"/>
                </a:ext>
              </a:extLst>
            </p:cNvPr>
            <p:cNvCxnSpPr>
              <a:cxnSpLocks/>
            </p:cNvCxnSpPr>
            <p:nvPr/>
          </p:nvCxnSpPr>
          <p:spPr>
            <a:xfrm>
              <a:off x="8718882" y="4130041"/>
              <a:ext cx="0" cy="18288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413D219-52C0-4116-829A-66BF64E00B51}"/>
                </a:ext>
              </a:extLst>
            </p:cNvPr>
            <p:cNvCxnSpPr>
              <a:cxnSpLocks/>
            </p:cNvCxnSpPr>
            <p:nvPr/>
          </p:nvCxnSpPr>
          <p:spPr>
            <a:xfrm>
              <a:off x="9994233" y="4130041"/>
              <a:ext cx="0" cy="18288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E3DAC47-EEEB-4B05-A2FC-F7DC9A5FD592}"/>
                </a:ext>
              </a:extLst>
            </p:cNvPr>
            <p:cNvCxnSpPr/>
            <p:nvPr/>
          </p:nvCxnSpPr>
          <p:spPr>
            <a:xfrm>
              <a:off x="8061155" y="5654835"/>
              <a:ext cx="64008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7ECADBE-208C-48EC-BD2D-931C28D861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94233" y="5646815"/>
              <a:ext cx="54864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C544F32-7FE0-4089-81D0-830DC10AEE33}"/>
                </a:ext>
              </a:extLst>
            </p:cNvPr>
            <p:cNvSpPr txBox="1"/>
            <p:nvPr/>
          </p:nvSpPr>
          <p:spPr>
            <a:xfrm flipH="1">
              <a:off x="5632384" y="5452861"/>
              <a:ext cx="2468880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Distance d = 5.6 cm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1F1376-89DC-4C35-9B83-26E18A08C1F2}"/>
                </a:ext>
              </a:extLst>
            </p:cNvPr>
            <p:cNvSpPr txBox="1"/>
            <p:nvPr/>
          </p:nvSpPr>
          <p:spPr>
            <a:xfrm>
              <a:off x="3192380" y="3625515"/>
              <a:ext cx="3431407" cy="92333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Length of square L = 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Width of square W = 6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Fillet f = 1 cm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9042FF-0E81-449D-AC04-287D6E558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275779" cy="1950549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EF23945-FD43-476A-A1B1-012ABB50E92F}"/>
                </a:ext>
              </a:extLst>
            </p:cNvPr>
            <p:cNvSpPr/>
            <p:nvPr/>
          </p:nvSpPr>
          <p:spPr>
            <a:xfrm>
              <a:off x="0" y="3797"/>
              <a:ext cx="2550695" cy="1950550"/>
            </a:xfrm>
            <a:prstGeom prst="rect">
              <a:avLst/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accent1">
                  <a:shade val="50000"/>
                  <a:alpha val="3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2609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873E56D-A43E-40E9-A522-FE44074AA37F}"/>
              </a:ext>
            </a:extLst>
          </p:cNvPr>
          <p:cNvGrpSpPr/>
          <p:nvPr/>
        </p:nvGrpSpPr>
        <p:grpSpPr>
          <a:xfrm>
            <a:off x="865848" y="1"/>
            <a:ext cx="11021352" cy="6858000"/>
            <a:chOff x="865848" y="1"/>
            <a:chExt cx="11021352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4F621EA-98CC-49FD-B377-A0ADDD86F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5848" y="1"/>
              <a:ext cx="10460305" cy="6858000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C213D150-AE10-4EB7-B39C-0C69B11EE8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65628" y="1491916"/>
              <a:ext cx="2181726" cy="898358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FC4307C-406E-4E33-917B-39FB9B8DEC86}"/>
                </a:ext>
              </a:extLst>
            </p:cNvPr>
            <p:cNvSpPr txBox="1"/>
            <p:nvPr/>
          </p:nvSpPr>
          <p:spPr>
            <a:xfrm>
              <a:off x="8311058" y="256673"/>
              <a:ext cx="3576142" cy="147732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Length L = 9.5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Width W = 7.9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Central hole radius R = 2.4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4 holes radius r = 0.4 cm</a:t>
              </a:r>
            </a:p>
            <a:p>
              <a:pPr algn="ctr"/>
              <a:r>
                <a:rPr lang="en-US" b="1" dirty="0">
                  <a:latin typeface="Century Gothic" panose="020B0502020202020204" pitchFamily="34" charset="0"/>
                </a:rPr>
                <a:t>Thickness t = 0.4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345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47087E-DF54-4523-8208-65BFA1039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95" y="1"/>
            <a:ext cx="112562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0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0D95774-309D-4E99-97A6-F27CF65BC21B}"/>
              </a:ext>
            </a:extLst>
          </p:cNvPr>
          <p:cNvGrpSpPr/>
          <p:nvPr/>
        </p:nvGrpSpPr>
        <p:grpSpPr>
          <a:xfrm>
            <a:off x="147761" y="-8515"/>
            <a:ext cx="11896479" cy="6866516"/>
            <a:chOff x="147761" y="-8515"/>
            <a:chExt cx="11896479" cy="686651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D681C74-73D4-44DB-8C53-2037610E7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761" y="-8515"/>
              <a:ext cx="11896479" cy="686651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A79905A-4A25-482E-8020-7660BB584E4A}"/>
                </a:ext>
              </a:extLst>
            </p:cNvPr>
            <p:cNvSpPr txBox="1"/>
            <p:nvPr/>
          </p:nvSpPr>
          <p:spPr>
            <a:xfrm>
              <a:off x="8210307" y="158536"/>
              <a:ext cx="3657600" cy="4001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</a:rPr>
                <a:t>Front 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408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236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Calibri</vt:lpstr>
      <vt:lpstr>Calibri Light</vt:lpstr>
      <vt:lpstr>Century Gothic</vt:lpstr>
      <vt:lpstr>Office Theme</vt:lpstr>
      <vt:lpstr>  Nozzle of turbine_V3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Nozzle of turbine _V2 </dc:title>
  <dc:creator>HP</dc:creator>
  <cp:lastModifiedBy>HP</cp:lastModifiedBy>
  <cp:revision>10</cp:revision>
  <dcterms:created xsi:type="dcterms:W3CDTF">2023-03-16T12:18:25Z</dcterms:created>
  <dcterms:modified xsi:type="dcterms:W3CDTF">2023-03-21T07:46:03Z</dcterms:modified>
</cp:coreProperties>
</file>