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3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347E-DE42-40C9-BA74-6BD0A4D790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DA8E5D-1352-4DD7-AD6C-4D89A771D3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6ED19-18F4-4BD2-AB14-5FAAD1C23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BC89-FED0-4DCB-846A-BF010CC13872}" type="datetimeFigureOut">
              <a:rPr lang="en-US" smtClean="0"/>
              <a:t>19-Sep-22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4CAF3-755B-4657-AD57-AF8DF7B23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E7E2B-CFCF-4780-8729-412EED6CC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E7A4-F556-45B9-B7A8-79B6BEC9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52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D9BB3-0CF6-4E87-B4B2-B8DD4A729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372C9F-3D27-4DEE-9F21-E75A8D0872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CCF582-165E-4913-8189-491187874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BC89-FED0-4DCB-846A-BF010CC13872}" type="datetimeFigureOut">
              <a:rPr lang="en-US" smtClean="0"/>
              <a:t>19-Sep-22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D35CA-49E8-4693-AE1E-650C391E1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17956-BB27-40C9-90F5-B2ED91D2C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E7A4-F556-45B9-B7A8-79B6BEC9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48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921BC3-B91E-4B7C-809B-206ACB4FC5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BBC52C-6E9C-4E89-8359-2891B6A149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4FA1F-45DF-4721-BDB9-280087869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BC89-FED0-4DCB-846A-BF010CC13872}" type="datetimeFigureOut">
              <a:rPr lang="en-US" smtClean="0"/>
              <a:t>19-Sep-22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8538E-404B-430C-882E-7314EA094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45446-06DC-49CD-AA50-D5160DCAF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E7A4-F556-45B9-B7A8-79B6BEC9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06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15D70-CE90-4BA0-B9B5-F0B0C3B05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DE356-FB53-485D-87ED-61D79AB21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D295B-6480-44B8-92A4-AF325D1E3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BC89-FED0-4DCB-846A-BF010CC13872}" type="datetimeFigureOut">
              <a:rPr lang="en-US" smtClean="0"/>
              <a:t>19-Sep-22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33EBE-2383-4A3D-9461-653CA4D74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8905EF-D5BF-4B12-B804-C5A2FE289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E7A4-F556-45B9-B7A8-79B6BEC9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59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FD4A4-8FB0-44A5-8941-BA8111A72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A68E3-880F-46CE-991D-BB6AAC9AA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9BCEA2-54EC-44FF-9E9B-5019FC5A3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BC89-FED0-4DCB-846A-BF010CC13872}" type="datetimeFigureOut">
              <a:rPr lang="en-US" smtClean="0"/>
              <a:t>19-Sep-22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EA9FD-85D3-4788-916F-424F33E07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4E7A1-4790-41A7-96B9-76F192A43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E7A4-F556-45B9-B7A8-79B6BEC9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18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E0EE7-F9CE-4D8E-922D-6C1C4E222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372EC-E4F9-4573-AFCC-4C96F64F0E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428253-496C-4460-AA3B-1CF97CE9E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130D4B-EEDF-40B6-82FF-B529A907F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BC89-FED0-4DCB-846A-BF010CC13872}" type="datetimeFigureOut">
              <a:rPr lang="en-US" smtClean="0"/>
              <a:t>19-Sep-22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C7D2AB-D6F6-4EEB-BCAC-2B1A9E103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03BB82-1A57-4A6D-954F-F587E408D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E7A4-F556-45B9-B7A8-79B6BEC9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11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E4766-8FC9-454B-99D1-BE6C963A0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5263DC-F1A1-46FF-A73E-1EA9D0490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2F5693-8159-4BFD-90A8-0EBBB182F1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B06BBD-16DF-4B71-A379-8D2BAB6A39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87F18A-B0E1-4710-8114-58CA33FDD1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03D754-486E-4073-B7BB-A797472E5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BC89-FED0-4DCB-846A-BF010CC13872}" type="datetimeFigureOut">
              <a:rPr lang="en-US" smtClean="0"/>
              <a:t>19-Sep-22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73967C-3D2C-403F-9557-2B38FD727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542522-C45F-4766-8055-2E84189B8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E7A4-F556-45B9-B7A8-79B6BEC9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174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4FFC1-D550-442D-9C3D-865DE2082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80666C-F249-4112-BCBC-65BB29C60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BC89-FED0-4DCB-846A-BF010CC13872}" type="datetimeFigureOut">
              <a:rPr lang="en-US" smtClean="0"/>
              <a:t>19-Sep-22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E5F953-5264-46C9-B3B4-FEC2529B8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111DCC-B713-4CD5-B510-118FC3881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E7A4-F556-45B9-B7A8-79B6BEC9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974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A68879-656A-431C-A74D-1CF4B4A1B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BC89-FED0-4DCB-846A-BF010CC13872}" type="datetimeFigureOut">
              <a:rPr lang="en-US" smtClean="0"/>
              <a:t>19-Sep-22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F20EC0-F98A-4B98-8FB2-2943CF98B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C45624-E2B6-4A00-AA5C-A7B259B55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E7A4-F556-45B9-B7A8-79B6BEC9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23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D8C15-0E42-46F1-9CB7-AE02BE6D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F1DC8-2E7C-44D6-800A-ABC0F16C7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60E467-0F19-4A2B-8E82-61F54440A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C94856-B36A-4D64-9108-CB5EC3ACB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BC89-FED0-4DCB-846A-BF010CC13872}" type="datetimeFigureOut">
              <a:rPr lang="en-US" smtClean="0"/>
              <a:t>19-Sep-22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9D7FF8-A83C-46CB-A49A-D76FE0D8C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7CA7F9-61B0-49C4-B424-71CC08F91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E7A4-F556-45B9-B7A8-79B6BEC9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94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16694-6527-47C1-9FF0-0D205E68F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EF61B9-1D36-477E-A9B8-594ED4B628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347A24-2689-458A-80FA-6560CBE037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55B217-35E2-4972-A965-75D93E6CF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BC89-FED0-4DCB-846A-BF010CC13872}" type="datetimeFigureOut">
              <a:rPr lang="en-US" smtClean="0"/>
              <a:t>19-Sep-22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2F910C-04CB-4E60-A24C-64E819B61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6B0A45-1203-428D-88AF-AD0525064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E7A4-F556-45B9-B7A8-79B6BEC9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46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D7FAB6-4475-4C7F-AFF8-255995104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6D8AD6-9208-45E3-AEC7-7EBD99230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B1779-53DE-49C7-825B-3D17116344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8BC89-FED0-4DCB-846A-BF010CC13872}" type="datetimeFigureOut">
              <a:rPr lang="en-US" smtClean="0"/>
              <a:t>19-Sep-22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2349A-07E6-440F-BF07-9147B0A103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37FCE-F897-4BDC-9BF9-3BD47BD2A7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8E7A4-F556-45B9-B7A8-79B6BEC9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111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27DF9-3C07-49DA-A3B1-B0854F5F98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Brush Script MT" panose="03060802040406070304" pitchFamily="66" charset="0"/>
              </a:rPr>
              <a:t>Helical coil heat exchanger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5E400-F781-4687-9915-6279EDC623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Brush Script MT" panose="03060802040406070304" pitchFamily="66" charset="0"/>
              </a:rPr>
              <a:t>Sizing details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8F03243-13D9-45F4-8476-61B25A25D3C5}"/>
              </a:ext>
            </a:extLst>
          </p:cNvPr>
          <p:cNvCxnSpPr>
            <a:cxnSpLocks/>
          </p:cNvCxnSpPr>
          <p:nvPr/>
        </p:nvCxnSpPr>
        <p:spPr>
          <a:xfrm>
            <a:off x="3602831" y="3429000"/>
            <a:ext cx="49863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992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052F6117-CC70-4E65-BFD7-372141E69536}"/>
              </a:ext>
            </a:extLst>
          </p:cNvPr>
          <p:cNvGrpSpPr/>
          <p:nvPr/>
        </p:nvGrpSpPr>
        <p:grpSpPr>
          <a:xfrm>
            <a:off x="14550" y="1090369"/>
            <a:ext cx="12162900" cy="5122196"/>
            <a:chOff x="14550" y="1090369"/>
            <a:chExt cx="12162900" cy="5122196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C3D8F5E-C13B-459B-A19B-B9581AF96C7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550" y="1090369"/>
              <a:ext cx="12162900" cy="4677262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BF49DA8-6FCA-44EA-A1FB-7D95808AFEE8}"/>
                </a:ext>
              </a:extLst>
            </p:cNvPr>
            <p:cNvSpPr txBox="1"/>
            <p:nvPr/>
          </p:nvSpPr>
          <p:spPr>
            <a:xfrm>
              <a:off x="10068328" y="3373778"/>
              <a:ext cx="1883391" cy="27699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Inlet warm fluid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DB62F9D-64AD-44AF-AC43-27522D5A418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791666" y="2049116"/>
              <a:ext cx="160053" cy="1379884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1FF82364-9551-4E56-A436-0D3C2800DBAE}"/>
                </a:ext>
              </a:extLst>
            </p:cNvPr>
            <p:cNvCxnSpPr>
              <a:cxnSpLocks/>
            </p:cNvCxnSpPr>
            <p:nvPr/>
          </p:nvCxnSpPr>
          <p:spPr>
            <a:xfrm>
              <a:off x="9950116" y="1408007"/>
              <a:ext cx="1264645" cy="0"/>
            </a:xfrm>
            <a:prstGeom prst="straightConnector1">
              <a:avLst/>
            </a:prstGeom>
            <a:ln w="38100">
              <a:solidFill>
                <a:schemeClr val="accent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53168EF1-6955-48EA-88C8-CE6EA631413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40632" y="5450305"/>
              <a:ext cx="409073" cy="61361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CA3369C3-0672-4BFC-BB15-01566BB10DF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03697" y="5474369"/>
              <a:ext cx="949166" cy="161856"/>
            </a:xfrm>
            <a:prstGeom prst="straightConnector1">
              <a:avLst/>
            </a:prstGeom>
            <a:ln w="38100">
              <a:solidFill>
                <a:schemeClr val="accent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731D2CC-AEFD-43A7-932B-30DF4C616A9A}"/>
                </a:ext>
              </a:extLst>
            </p:cNvPr>
            <p:cNvSpPr txBox="1"/>
            <p:nvPr/>
          </p:nvSpPr>
          <p:spPr>
            <a:xfrm>
              <a:off x="442600" y="5935566"/>
              <a:ext cx="1883391" cy="27699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Outlet warm fluid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14DB576-FC05-4C43-9A4D-1D6BBCB7BC71}"/>
                </a:ext>
              </a:extLst>
            </p:cNvPr>
            <p:cNvSpPr txBox="1"/>
            <p:nvPr/>
          </p:nvSpPr>
          <p:spPr>
            <a:xfrm>
              <a:off x="8512244" y="1269507"/>
              <a:ext cx="1883391" cy="27699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Outlet cold fluid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876F00D-422C-44A7-A14C-91B0039EF3A9}"/>
                </a:ext>
              </a:extLst>
            </p:cNvPr>
            <p:cNvSpPr txBox="1"/>
            <p:nvPr/>
          </p:nvSpPr>
          <p:spPr>
            <a:xfrm>
              <a:off x="1505855" y="5500782"/>
              <a:ext cx="1883391" cy="27699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Inlet cold fluid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F74CE400-FC47-4CE8-AADD-CE2FB08F577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3191" y="1197315"/>
              <a:ext cx="11463226" cy="3410780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6820335-F7E1-4AFC-B62C-90A10A63FDA6}"/>
                </a:ext>
              </a:extLst>
            </p:cNvPr>
            <p:cNvSpPr txBox="1"/>
            <p:nvPr/>
          </p:nvSpPr>
          <p:spPr>
            <a:xfrm rot="20664893">
              <a:off x="4415590" y="2928839"/>
              <a:ext cx="1953760" cy="184666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Length of HX : L = 2.6 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814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E3DBCBA7-DC0C-412A-99F8-F508BF03E530}"/>
              </a:ext>
            </a:extLst>
          </p:cNvPr>
          <p:cNvGrpSpPr/>
          <p:nvPr/>
        </p:nvGrpSpPr>
        <p:grpSpPr>
          <a:xfrm>
            <a:off x="479293" y="555499"/>
            <a:ext cx="11248400" cy="5777821"/>
            <a:chOff x="993645" y="284031"/>
            <a:chExt cx="11248400" cy="5777821"/>
          </a:xfrm>
        </p:grpSpPr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86DF56C8-33DD-4A5F-9D4C-F41A9CDC9B7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3645" y="284031"/>
              <a:ext cx="11248400" cy="5746581"/>
            </a:xfrm>
            <a:prstGeom prst="rect">
              <a:avLst/>
            </a:prstGeom>
          </p:spPr>
        </p:pic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F980E658-1681-412C-8E2C-EAA3BA65C7AD}"/>
                </a:ext>
              </a:extLst>
            </p:cNvPr>
            <p:cNvCxnSpPr>
              <a:cxnSpLocks/>
            </p:cNvCxnSpPr>
            <p:nvPr/>
          </p:nvCxnSpPr>
          <p:spPr>
            <a:xfrm>
              <a:off x="1906109" y="2128837"/>
              <a:ext cx="8595360" cy="0"/>
            </a:xfrm>
            <a:prstGeom prst="straightConnector1">
              <a:avLst/>
            </a:prstGeom>
            <a:ln w="38100">
              <a:solidFill>
                <a:schemeClr val="accent2"/>
              </a:solidFill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B2F3B37-C7CB-4BF4-95EC-14D94EB32E91}"/>
                </a:ext>
              </a:extLst>
            </p:cNvPr>
            <p:cNvCxnSpPr/>
            <p:nvPr/>
          </p:nvCxnSpPr>
          <p:spPr>
            <a:xfrm>
              <a:off x="1892459" y="1857374"/>
              <a:ext cx="0" cy="57150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5F8156C-9CFF-4C70-83FB-42A0591FC050}"/>
                </a:ext>
              </a:extLst>
            </p:cNvPr>
            <p:cNvCxnSpPr/>
            <p:nvPr/>
          </p:nvCxnSpPr>
          <p:spPr>
            <a:xfrm>
              <a:off x="10509091" y="1852606"/>
              <a:ext cx="0" cy="57150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A76A642-3F85-437A-A21C-FCFA78BFEB51}"/>
                </a:ext>
              </a:extLst>
            </p:cNvPr>
            <p:cNvSpPr txBox="1"/>
            <p:nvPr/>
          </p:nvSpPr>
          <p:spPr>
            <a:xfrm>
              <a:off x="4461141" y="2028274"/>
              <a:ext cx="1920240" cy="184666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Diameter D = 20 cm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00053B91-050E-44CB-8930-C49812431EB2}"/>
                </a:ext>
              </a:extLst>
            </p:cNvPr>
            <p:cNvCxnSpPr/>
            <p:nvPr/>
          </p:nvCxnSpPr>
          <p:spPr>
            <a:xfrm>
              <a:off x="8878182" y="4104172"/>
              <a:ext cx="0" cy="1280160"/>
            </a:xfrm>
            <a:prstGeom prst="straightConnector1">
              <a:avLst/>
            </a:prstGeom>
            <a:ln w="38100">
              <a:solidFill>
                <a:schemeClr val="accent4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8E2AEF7-F947-4350-A215-2AA2C6A2F0B5}"/>
                </a:ext>
              </a:extLst>
            </p:cNvPr>
            <p:cNvCxnSpPr/>
            <p:nvPr/>
          </p:nvCxnSpPr>
          <p:spPr>
            <a:xfrm>
              <a:off x="8644256" y="4082901"/>
              <a:ext cx="548640" cy="0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CCD49DE-BD87-42B1-8C7A-E663CB071EB8}"/>
                </a:ext>
              </a:extLst>
            </p:cNvPr>
            <p:cNvCxnSpPr/>
            <p:nvPr/>
          </p:nvCxnSpPr>
          <p:spPr>
            <a:xfrm>
              <a:off x="8665531" y="5415521"/>
              <a:ext cx="548640" cy="0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668BE00-E0D0-4F23-A0B3-59A59AA8BE26}"/>
                </a:ext>
              </a:extLst>
            </p:cNvPr>
            <p:cNvSpPr txBox="1"/>
            <p:nvPr/>
          </p:nvSpPr>
          <p:spPr>
            <a:xfrm>
              <a:off x="8503920" y="4551020"/>
              <a:ext cx="1336295" cy="184666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Pitch P = 3 cm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9E302B-CA24-4EA7-A484-E21927FACD69}"/>
                </a:ext>
              </a:extLst>
            </p:cNvPr>
            <p:cNvCxnSpPr>
              <a:cxnSpLocks/>
            </p:cNvCxnSpPr>
            <p:nvPr/>
          </p:nvCxnSpPr>
          <p:spPr>
            <a:xfrm>
              <a:off x="10582926" y="2488545"/>
              <a:ext cx="54864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652EE9D-B02C-4830-AC05-4888A0E61B27}"/>
                </a:ext>
              </a:extLst>
            </p:cNvPr>
            <p:cNvCxnSpPr>
              <a:cxnSpLocks/>
            </p:cNvCxnSpPr>
            <p:nvPr/>
          </p:nvCxnSpPr>
          <p:spPr>
            <a:xfrm>
              <a:off x="10582926" y="2917399"/>
              <a:ext cx="54864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4E05D25-F4F9-41B0-A11D-A5A65008AEDE}"/>
                </a:ext>
              </a:extLst>
            </p:cNvPr>
            <p:cNvCxnSpPr>
              <a:cxnSpLocks/>
            </p:cNvCxnSpPr>
            <p:nvPr/>
          </p:nvCxnSpPr>
          <p:spPr>
            <a:xfrm>
              <a:off x="10582926" y="3378142"/>
              <a:ext cx="54864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35C6ED90-DEEC-43D6-8216-F06B16B65990}"/>
                </a:ext>
              </a:extLst>
            </p:cNvPr>
            <p:cNvCxnSpPr/>
            <p:nvPr/>
          </p:nvCxnSpPr>
          <p:spPr>
            <a:xfrm>
              <a:off x="10753060" y="2488548"/>
              <a:ext cx="0" cy="45720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F466BFB3-7B2C-4ADA-B100-AF043B362623}"/>
                </a:ext>
              </a:extLst>
            </p:cNvPr>
            <p:cNvCxnSpPr/>
            <p:nvPr/>
          </p:nvCxnSpPr>
          <p:spPr>
            <a:xfrm>
              <a:off x="10894827" y="2928031"/>
              <a:ext cx="0" cy="45720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9DF62F9-FD12-46AF-9691-D64150FD49BE}"/>
                </a:ext>
              </a:extLst>
            </p:cNvPr>
            <p:cNvSpPr txBox="1"/>
            <p:nvPr/>
          </p:nvSpPr>
          <p:spPr>
            <a:xfrm>
              <a:off x="9716870" y="3500670"/>
              <a:ext cx="1732112" cy="184666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Thickness t = 10 mm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1EA18F11-77A7-4642-80F5-493F0F816358}"/>
                </a:ext>
              </a:extLst>
            </p:cNvPr>
            <p:cNvCxnSpPr/>
            <p:nvPr/>
          </p:nvCxnSpPr>
          <p:spPr>
            <a:xfrm>
              <a:off x="7498482" y="1671996"/>
              <a:ext cx="640080" cy="0"/>
            </a:xfrm>
            <a:prstGeom prst="straightConnector1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BCAF869F-95E7-476E-815C-5D620CB99DF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807072" y="1683485"/>
              <a:ext cx="393404" cy="0"/>
            </a:xfrm>
            <a:prstGeom prst="straightConnector1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615D1AC-05E0-4070-BBFE-37E0D090CA6C}"/>
                </a:ext>
              </a:extLst>
            </p:cNvPr>
            <p:cNvCxnSpPr>
              <a:cxnSpLocks/>
            </p:cNvCxnSpPr>
            <p:nvPr/>
          </p:nvCxnSpPr>
          <p:spPr>
            <a:xfrm>
              <a:off x="8143254" y="1448362"/>
              <a:ext cx="0" cy="365760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98556B7-E907-4CC1-A812-74C0640076C2}"/>
                </a:ext>
              </a:extLst>
            </p:cNvPr>
            <p:cNvCxnSpPr>
              <a:cxnSpLocks/>
            </p:cNvCxnSpPr>
            <p:nvPr/>
          </p:nvCxnSpPr>
          <p:spPr>
            <a:xfrm>
              <a:off x="8813065" y="1448362"/>
              <a:ext cx="0" cy="365760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48AF06F6-72FD-459A-AFB3-2CEE0285343F}"/>
                </a:ext>
              </a:extLst>
            </p:cNvPr>
            <p:cNvSpPr txBox="1"/>
            <p:nvPr/>
          </p:nvSpPr>
          <p:spPr>
            <a:xfrm>
              <a:off x="6127626" y="1534600"/>
              <a:ext cx="1677724" cy="18466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Diameter d = 1.4 cm</a:t>
              </a: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B45660A2-2FD5-428E-84AE-E021B8C0DB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64459" y="5485825"/>
              <a:ext cx="680440" cy="137396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2D8601BD-01FD-443F-AE5B-85203BB1473D}"/>
                </a:ext>
              </a:extLst>
            </p:cNvPr>
            <p:cNvSpPr txBox="1"/>
            <p:nvPr/>
          </p:nvSpPr>
          <p:spPr>
            <a:xfrm>
              <a:off x="3289722" y="5415521"/>
              <a:ext cx="2314957" cy="64633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endParaRPr lang="en-US" sz="500" u="sng" dirty="0">
                <a:latin typeface="Century Gothic" panose="020B0502020202020204" pitchFamily="34" charset="0"/>
              </a:endParaRPr>
            </a:p>
            <a:p>
              <a:pPr algn="ctr"/>
              <a:r>
                <a:rPr lang="en-US" sz="1100" u="sng" dirty="0">
                  <a:latin typeface="Century Gothic" panose="020B0502020202020204" pitchFamily="34" charset="0"/>
                </a:rPr>
                <a:t>Outlet shell</a:t>
              </a:r>
            </a:p>
            <a:p>
              <a:pPr algn="ctr"/>
              <a:r>
                <a:rPr lang="en-US" sz="1050" dirty="0">
                  <a:latin typeface="Century Gothic" panose="020B0502020202020204" pitchFamily="34" charset="0"/>
                </a:rPr>
                <a:t>Material : Stainless</a:t>
              </a:r>
            </a:p>
            <a:p>
              <a:pPr algn="ctr"/>
              <a:r>
                <a:rPr lang="en-US" sz="1050" dirty="0">
                  <a:latin typeface="Century Gothic" panose="020B0502020202020204" pitchFamily="34" charset="0"/>
                </a:rPr>
                <a:t>Hole diameter 1.24 cm</a:t>
              </a:r>
            </a:p>
            <a:p>
              <a:pPr algn="ctr"/>
              <a:endParaRPr lang="en-US" sz="500" dirty="0"/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367A2313-2B59-4818-B60B-6C3FD7508412}"/>
                </a:ext>
              </a:extLst>
            </p:cNvPr>
            <p:cNvCxnSpPr/>
            <p:nvPr/>
          </p:nvCxnSpPr>
          <p:spPr>
            <a:xfrm>
              <a:off x="7598164" y="1045057"/>
              <a:ext cx="640080" cy="0"/>
            </a:xfrm>
            <a:prstGeom prst="straightConnector1">
              <a:avLst/>
            </a:prstGeom>
            <a:ln w="38100">
              <a:solidFill>
                <a:schemeClr val="accent6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3ECDB953-D17C-4568-991F-8BBE187A113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00278" y="1056546"/>
              <a:ext cx="393404" cy="0"/>
            </a:xfrm>
            <a:prstGeom prst="straightConnector1">
              <a:avLst/>
            </a:prstGeom>
            <a:ln w="38100">
              <a:solidFill>
                <a:schemeClr val="accent6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5E7B273-28A0-4D93-BE55-17DFA8CF11C2}"/>
                </a:ext>
              </a:extLst>
            </p:cNvPr>
            <p:cNvCxnSpPr>
              <a:cxnSpLocks/>
            </p:cNvCxnSpPr>
            <p:nvPr/>
          </p:nvCxnSpPr>
          <p:spPr>
            <a:xfrm>
              <a:off x="8235562" y="821423"/>
              <a:ext cx="0" cy="365760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B5578975-704B-4E79-938D-9A2DA0F9941F}"/>
                </a:ext>
              </a:extLst>
            </p:cNvPr>
            <p:cNvCxnSpPr>
              <a:cxnSpLocks/>
            </p:cNvCxnSpPr>
            <p:nvPr/>
          </p:nvCxnSpPr>
          <p:spPr>
            <a:xfrm>
              <a:off x="8706271" y="821423"/>
              <a:ext cx="0" cy="365760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7BE132DB-985C-474B-B25D-6D052DF05C68}"/>
                </a:ext>
              </a:extLst>
            </p:cNvPr>
            <p:cNvSpPr txBox="1"/>
            <p:nvPr/>
          </p:nvSpPr>
          <p:spPr>
            <a:xfrm>
              <a:off x="6227308" y="907661"/>
              <a:ext cx="1677724" cy="184666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Diameter d = 1 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302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F06FD56B-8692-42DF-A448-6B40E024E22D}"/>
              </a:ext>
            </a:extLst>
          </p:cNvPr>
          <p:cNvGrpSpPr/>
          <p:nvPr/>
        </p:nvGrpSpPr>
        <p:grpSpPr>
          <a:xfrm>
            <a:off x="135278" y="114940"/>
            <a:ext cx="11921436" cy="6597384"/>
            <a:chOff x="349598" y="157804"/>
            <a:chExt cx="11921436" cy="6597384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F7BAA36-430C-4D9F-A1DA-43A33F43A36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9598" y="157804"/>
              <a:ext cx="11921436" cy="5614345"/>
            </a:xfrm>
            <a:prstGeom prst="rect">
              <a:avLst/>
            </a:prstGeom>
          </p:spPr>
        </p:pic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6BF03C9A-1800-460A-9898-55D304D87F8A}"/>
                </a:ext>
              </a:extLst>
            </p:cNvPr>
            <p:cNvCxnSpPr>
              <a:cxnSpLocks/>
            </p:cNvCxnSpPr>
            <p:nvPr/>
          </p:nvCxnSpPr>
          <p:spPr>
            <a:xfrm>
              <a:off x="2811543" y="3536145"/>
              <a:ext cx="6309360" cy="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3DBB33D5-03DC-4C84-8253-F41965D51F4A}"/>
                </a:ext>
              </a:extLst>
            </p:cNvPr>
            <p:cNvCxnSpPr/>
            <p:nvPr/>
          </p:nvCxnSpPr>
          <p:spPr>
            <a:xfrm>
              <a:off x="2800908" y="3264682"/>
              <a:ext cx="0" cy="57150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627C406-A09E-4822-A90E-7E3A36862F93}"/>
                </a:ext>
              </a:extLst>
            </p:cNvPr>
            <p:cNvCxnSpPr/>
            <p:nvPr/>
          </p:nvCxnSpPr>
          <p:spPr>
            <a:xfrm>
              <a:off x="9114870" y="3259914"/>
              <a:ext cx="0" cy="57150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9E26859-24A1-43D0-96FA-455205D72924}"/>
                </a:ext>
              </a:extLst>
            </p:cNvPr>
            <p:cNvSpPr txBox="1"/>
            <p:nvPr/>
          </p:nvSpPr>
          <p:spPr>
            <a:xfrm>
              <a:off x="6315897" y="3435582"/>
              <a:ext cx="2468880" cy="184666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Outside diameter O.D. = 14 cm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DAB4CFEC-92BC-49AC-90C8-E90DB8C143FD}"/>
                </a:ext>
              </a:extLst>
            </p:cNvPr>
            <p:cNvCxnSpPr>
              <a:cxnSpLocks/>
            </p:cNvCxnSpPr>
            <p:nvPr/>
          </p:nvCxnSpPr>
          <p:spPr>
            <a:xfrm>
              <a:off x="4650231" y="4397380"/>
              <a:ext cx="265176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3C04B03-D889-47FD-A8F4-E13B419C2B87}"/>
                </a:ext>
              </a:extLst>
            </p:cNvPr>
            <p:cNvCxnSpPr/>
            <p:nvPr/>
          </p:nvCxnSpPr>
          <p:spPr>
            <a:xfrm>
              <a:off x="4650229" y="4125917"/>
              <a:ext cx="0" cy="9144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036B869-8F95-4546-AA85-DD59F8F14457}"/>
                </a:ext>
              </a:extLst>
            </p:cNvPr>
            <p:cNvCxnSpPr/>
            <p:nvPr/>
          </p:nvCxnSpPr>
          <p:spPr>
            <a:xfrm>
              <a:off x="7271669" y="4121149"/>
              <a:ext cx="0" cy="9144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78D7E78-A9FA-464D-8C44-8373EE35B2B5}"/>
                </a:ext>
              </a:extLst>
            </p:cNvPr>
            <p:cNvSpPr txBox="1"/>
            <p:nvPr/>
          </p:nvSpPr>
          <p:spPr>
            <a:xfrm>
              <a:off x="4872285" y="4255872"/>
              <a:ext cx="2193203" cy="84638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u="sng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Inside shell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Material : Stainless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Inner diameter di = 5.4 cm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Outer diameter do = 6 cm</a:t>
              </a:r>
            </a:p>
            <a:p>
              <a:pPr algn="ctr"/>
              <a:endParaRPr lang="en-US" sz="5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9B626406-F34E-41AB-9921-9F416BF1BFB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290871" y="4611644"/>
              <a:ext cx="425335" cy="16200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8C81E9C-6323-459B-BAF3-3621EBF66EDA}"/>
                </a:ext>
              </a:extLst>
            </p:cNvPr>
            <p:cNvSpPr txBox="1"/>
            <p:nvPr/>
          </p:nvSpPr>
          <p:spPr>
            <a:xfrm>
              <a:off x="8696877" y="4296817"/>
              <a:ext cx="2974943" cy="184665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endParaRPr lang="en-US" sz="500" u="sng" dirty="0">
                <a:latin typeface="Century Gothic" panose="020B0502020202020204" pitchFamily="34" charset="0"/>
              </a:endParaRPr>
            </a:p>
            <a:p>
              <a:pPr algn="ctr"/>
              <a:r>
                <a:rPr lang="en-US" sz="1400" u="sng" dirty="0">
                  <a:latin typeface="Century Gothic" panose="020B0502020202020204" pitchFamily="34" charset="0"/>
                </a:rPr>
                <a:t>Coil (warm fluid)</a:t>
              </a:r>
            </a:p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Material : Copper</a:t>
              </a:r>
            </a:p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Nominal pipe sizing : 3/8”</a:t>
              </a:r>
            </a:p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Pitch P = 3 cm</a:t>
              </a:r>
            </a:p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Diameter of helical coil D = 10 cm</a:t>
              </a:r>
            </a:p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Length of helix/spiral L = 22.8 m</a:t>
              </a:r>
            </a:p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Number of turns n = 73 turns</a:t>
              </a:r>
            </a:p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Angle between in – out : ɑ =180°</a:t>
              </a:r>
            </a:p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Direction of fluid : From top to bottom</a:t>
              </a:r>
            </a:p>
            <a:p>
              <a:pPr algn="ctr"/>
              <a:r>
                <a:rPr lang="en-US" sz="500" dirty="0"/>
                <a:t> 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F1FC02C3-1535-4191-98C6-C65F69DAD7D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45193" y="4773653"/>
              <a:ext cx="526502" cy="8590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398E7E7-E2E4-4BBB-A56B-41718AF46E26}"/>
                </a:ext>
              </a:extLst>
            </p:cNvPr>
            <p:cNvSpPr txBox="1"/>
            <p:nvPr/>
          </p:nvSpPr>
          <p:spPr>
            <a:xfrm>
              <a:off x="520183" y="5293249"/>
              <a:ext cx="3499438" cy="146193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endParaRPr lang="en-US" sz="500" u="sng" dirty="0">
                <a:latin typeface="Century Gothic" panose="020B0502020202020204" pitchFamily="34" charset="0"/>
              </a:endParaRPr>
            </a:p>
            <a:p>
              <a:pPr algn="ctr"/>
              <a:r>
                <a:rPr lang="en-US" sz="1400" u="sng" dirty="0">
                  <a:latin typeface="Century Gothic" panose="020B0502020202020204" pitchFamily="34" charset="0"/>
                </a:rPr>
                <a:t>Pipe (Cold fluid)</a:t>
              </a:r>
            </a:p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Material : stainless </a:t>
              </a:r>
            </a:p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Nominal pipe size (NPS) : 1/2”</a:t>
              </a:r>
            </a:p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Outside diameter O.D.: 5/8”</a:t>
              </a:r>
            </a:p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Length of pipe L = 40 cm</a:t>
              </a:r>
            </a:p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Angle between in – out : ɑ =180°</a:t>
              </a:r>
            </a:p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Direction of fluid : From bottom to the top</a:t>
              </a:r>
            </a:p>
            <a:p>
              <a:pPr algn="ctr"/>
              <a:endParaRPr lang="en-US" sz="300" dirty="0"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6391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>
            <a:extLst>
              <a:ext uri="{FF2B5EF4-FFF2-40B4-BE49-F238E27FC236}">
                <a16:creationId xmlns:a16="http://schemas.microsoft.com/office/drawing/2014/main" id="{D0E33A4B-F2EA-40CB-992D-0245CC9CC45A}"/>
              </a:ext>
            </a:extLst>
          </p:cNvPr>
          <p:cNvGrpSpPr/>
          <p:nvPr/>
        </p:nvGrpSpPr>
        <p:grpSpPr>
          <a:xfrm>
            <a:off x="733968" y="152533"/>
            <a:ext cx="10976080" cy="6577474"/>
            <a:chOff x="733968" y="152533"/>
            <a:chExt cx="10976080" cy="6577474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E2626E56-C648-4BD5-BF66-466D32AB03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96287" y="248070"/>
              <a:ext cx="5996237" cy="6361861"/>
            </a:xfrm>
            <a:prstGeom prst="rect">
              <a:avLst/>
            </a:prstGeom>
          </p:spPr>
        </p:pic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E215BF8-FBCE-4603-B398-02728397ECD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128053" y="562896"/>
              <a:ext cx="2011680" cy="1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6B69724-1E5E-4D1E-9CBD-8052C3B2704A}"/>
                </a:ext>
              </a:extLst>
            </p:cNvPr>
            <p:cNvSpPr txBox="1"/>
            <p:nvPr/>
          </p:nvSpPr>
          <p:spPr>
            <a:xfrm>
              <a:off x="7046537" y="152533"/>
              <a:ext cx="3629134" cy="738664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endParaRPr lang="en-US" sz="500" u="sng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algn="ctr"/>
              <a:r>
                <a:rPr lang="en-US" sz="1400" u="sng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Inlet Cold fluid (on the bottom of shell)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Material : Stainless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Length of pipe L = 40 cm</a:t>
              </a:r>
            </a:p>
            <a:p>
              <a:pPr algn="ctr"/>
              <a:r>
                <a:rPr lang="en-US" sz="500" dirty="0">
                  <a:solidFill>
                    <a:schemeClr val="bg1"/>
                  </a:solidFill>
                </a:rPr>
                <a:t> 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8DC9450E-0834-47BF-B609-87CC9E5A73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103029" y="6297241"/>
              <a:ext cx="2011680" cy="1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E409D28-3B13-4C94-8E16-8C3AF1C42492}"/>
                </a:ext>
              </a:extLst>
            </p:cNvPr>
            <p:cNvSpPr txBox="1"/>
            <p:nvPr/>
          </p:nvSpPr>
          <p:spPr>
            <a:xfrm>
              <a:off x="7954048" y="5252679"/>
              <a:ext cx="3629134" cy="1477328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endParaRPr lang="en-US" sz="500" u="sng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algn="ctr"/>
              <a:r>
                <a:rPr lang="en-US" sz="1400" u="sng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Outlet Cold fluid (on the top of shell)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Material : Stainless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NPS = 1/2”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Outside diameter O.D.: 5/8”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Length of pipe L = 40 cm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Angle between in – out : ɑ =180°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Direction of fluid : From bottom to the top</a:t>
              </a:r>
            </a:p>
            <a:p>
              <a:pPr algn="ctr"/>
              <a:r>
                <a:rPr lang="en-US" sz="500" dirty="0">
                  <a:solidFill>
                    <a:schemeClr val="bg1"/>
                  </a:solidFill>
                </a:rPr>
                <a:t> 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66EC0737-6603-4E38-BE9D-DC56BAC8E9DC}"/>
                </a:ext>
              </a:extLst>
            </p:cNvPr>
            <p:cNvCxnSpPr>
              <a:cxnSpLocks/>
            </p:cNvCxnSpPr>
            <p:nvPr/>
          </p:nvCxnSpPr>
          <p:spPr>
            <a:xfrm>
              <a:off x="2586789" y="1564105"/>
              <a:ext cx="1104003" cy="24606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CF9B443-3CB4-432C-9925-85BBDA20A893}"/>
                </a:ext>
              </a:extLst>
            </p:cNvPr>
            <p:cNvSpPr txBox="1"/>
            <p:nvPr/>
          </p:nvSpPr>
          <p:spPr>
            <a:xfrm>
              <a:off x="882357" y="1320522"/>
              <a:ext cx="2293980" cy="73866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endParaRPr lang="en-US" sz="500" u="sng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algn="ctr"/>
              <a:r>
                <a:rPr lang="en-US" sz="1400" u="sng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Outside flange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Material : Stainless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Outside diameter : d = 20 cm</a:t>
              </a:r>
            </a:p>
            <a:p>
              <a:pPr algn="ctr"/>
              <a:r>
                <a:rPr lang="en-US" sz="500" dirty="0">
                  <a:solidFill>
                    <a:schemeClr val="bg1"/>
                  </a:solidFill>
                </a:rPr>
                <a:t> </a:t>
              </a: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EAFA4409-C167-43A9-983C-B7CAD11EB21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86789" y="3981248"/>
              <a:ext cx="1335506" cy="289964"/>
            </a:xfrm>
            <a:prstGeom prst="straightConnector1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26B0F36-2E01-4B5D-A133-832F7F558E26}"/>
                </a:ext>
              </a:extLst>
            </p:cNvPr>
            <p:cNvSpPr txBox="1"/>
            <p:nvPr/>
          </p:nvSpPr>
          <p:spPr>
            <a:xfrm>
              <a:off x="733968" y="3840719"/>
              <a:ext cx="2293980" cy="738664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endParaRPr lang="en-US" sz="500" u="sng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algn="ctr"/>
              <a:r>
                <a:rPr lang="en-US" sz="1400" u="sng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Outside shell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Material : Stainless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Outside diameter : d = 14 cm</a:t>
              </a:r>
            </a:p>
            <a:p>
              <a:pPr algn="ctr"/>
              <a:r>
                <a:rPr lang="en-US" sz="500" dirty="0">
                  <a:solidFill>
                    <a:schemeClr val="bg1"/>
                  </a:solidFill>
                </a:rPr>
                <a:t> 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0B305741-8D34-4F15-B2F8-F6B1530B423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91138" y="2135537"/>
              <a:ext cx="1416918" cy="58360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789BEEC-BD99-4B1E-BAF8-3DB3502DC949}"/>
                </a:ext>
              </a:extLst>
            </p:cNvPr>
            <p:cNvSpPr txBox="1"/>
            <p:nvPr/>
          </p:nvSpPr>
          <p:spPr>
            <a:xfrm>
              <a:off x="8596448" y="1593602"/>
              <a:ext cx="3001992" cy="738664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endParaRPr lang="en-US" sz="500" u="sng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algn="ctr"/>
              <a:r>
                <a:rPr lang="en-US" sz="1400" u="sng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Copper coil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Material : Copper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Nominal pipe diameter : DN = 10 mm</a:t>
              </a:r>
            </a:p>
            <a:p>
              <a:pPr algn="ctr"/>
              <a:r>
                <a:rPr lang="en-US" sz="500" dirty="0">
                  <a:solidFill>
                    <a:schemeClr val="bg1"/>
                  </a:solidFill>
                </a:rPr>
                <a:t> 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7D366680-0C4F-4826-90F1-B318D1A82A1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65961" y="3840719"/>
              <a:ext cx="2242827" cy="1883669"/>
            </a:xfrm>
            <a:prstGeom prst="straightConnector1">
              <a:avLst/>
            </a:prstGeom>
            <a:ln w="38100">
              <a:solidFill>
                <a:schemeClr val="accent6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20791AB-800C-4C3D-BFDC-23DFEA049969}"/>
                </a:ext>
              </a:extLst>
            </p:cNvPr>
            <p:cNvSpPr txBox="1"/>
            <p:nvPr/>
          </p:nvSpPr>
          <p:spPr>
            <a:xfrm>
              <a:off x="1441756" y="5402608"/>
              <a:ext cx="2293980" cy="738664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endParaRPr lang="en-US" sz="500" u="sng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algn="ctr"/>
              <a:r>
                <a:rPr lang="en-US" sz="1400" u="sng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Inside shell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Material : Stainless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Outside diameter : d = 6 cm</a:t>
              </a:r>
            </a:p>
            <a:p>
              <a:pPr algn="ctr"/>
              <a:r>
                <a:rPr lang="en-US" sz="500" dirty="0">
                  <a:solidFill>
                    <a:schemeClr val="bg1"/>
                  </a:solidFill>
                </a:rPr>
                <a:t> 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7488FD5F-66FD-415D-80B6-C1960ACE20B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91831" y="4339790"/>
              <a:ext cx="727833" cy="196729"/>
            </a:xfrm>
            <a:prstGeom prst="straightConnector1">
              <a:avLst/>
            </a:prstGeom>
            <a:ln w="38100">
              <a:solidFill>
                <a:schemeClr val="accent4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0D26DC6-64E5-4A3D-A088-1D7572F5AEF6}"/>
                </a:ext>
              </a:extLst>
            </p:cNvPr>
            <p:cNvSpPr txBox="1"/>
            <p:nvPr/>
          </p:nvSpPr>
          <p:spPr>
            <a:xfrm>
              <a:off x="8708056" y="3469241"/>
              <a:ext cx="3001992" cy="1107996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endParaRPr lang="en-US" sz="500" u="sng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algn="ctr"/>
              <a:r>
                <a:rPr lang="en-US" sz="1400" u="sng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Screw holes</a:t>
              </a:r>
              <a:endParaRPr lang="en-US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Number of holes n = 10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Diameter of hole d = 8 mm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Diameter of holes array : Da = 17 cm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Thickness t = 10 mm</a:t>
              </a:r>
            </a:p>
            <a:p>
              <a:pPr algn="ctr"/>
              <a:r>
                <a:rPr lang="en-US" sz="500" dirty="0">
                  <a:solidFill>
                    <a:schemeClr val="bg1"/>
                  </a:solidFill>
                </a:rPr>
                <a:t> </a:t>
              </a:r>
            </a:p>
          </p:txBody>
        </p:sp>
      </p:grp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8552B1A-5DD5-4BC5-9FBE-AC236D9CF7A0}"/>
              </a:ext>
            </a:extLst>
          </p:cNvPr>
          <p:cNvCxnSpPr>
            <a:cxnSpLocks/>
          </p:cNvCxnSpPr>
          <p:nvPr/>
        </p:nvCxnSpPr>
        <p:spPr>
          <a:xfrm flipH="1" flipV="1">
            <a:off x="8329613" y="3202815"/>
            <a:ext cx="433367" cy="446785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6534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DF54E82A-1922-4150-B173-AD89A0DCE093}"/>
              </a:ext>
            </a:extLst>
          </p:cNvPr>
          <p:cNvGrpSpPr/>
          <p:nvPr/>
        </p:nvGrpSpPr>
        <p:grpSpPr>
          <a:xfrm>
            <a:off x="1371896" y="264540"/>
            <a:ext cx="8632694" cy="6381623"/>
            <a:chOff x="1371896" y="264540"/>
            <a:chExt cx="8632694" cy="6381623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AE9C3324-3D1B-46FA-9A4D-5DD6B963114B}"/>
                </a:ext>
              </a:extLst>
            </p:cNvPr>
            <p:cNvGrpSpPr/>
            <p:nvPr/>
          </p:nvGrpSpPr>
          <p:grpSpPr>
            <a:xfrm>
              <a:off x="1371896" y="875943"/>
              <a:ext cx="8632694" cy="5770220"/>
              <a:chOff x="1371896" y="875943"/>
              <a:chExt cx="8632694" cy="5770220"/>
            </a:xfrm>
          </p:grpSpPr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8B45E819-DA3B-4F7E-A148-81C0E11ADC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1896" y="875943"/>
                <a:ext cx="6544588" cy="5106113"/>
              </a:xfrm>
              <a:prstGeom prst="rect">
                <a:avLst/>
              </a:prstGeom>
            </p:spPr>
          </p:pic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D39C61D0-7B8D-439C-BFF9-B130DE4C63F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962836" y="5081735"/>
                <a:ext cx="812391" cy="562421"/>
              </a:xfrm>
              <a:prstGeom prst="straightConnector1">
                <a:avLst/>
              </a:prstGeom>
              <a:ln w="38100">
                <a:solidFill>
                  <a:schemeClr val="accent4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93370C7-8B94-4178-8DBD-501A1D160110}"/>
                  </a:ext>
                </a:extLst>
              </p:cNvPr>
              <p:cNvSpPr txBox="1"/>
              <p:nvPr/>
            </p:nvSpPr>
            <p:spPr>
              <a:xfrm>
                <a:off x="6096000" y="5538167"/>
                <a:ext cx="2630863" cy="110799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endParaRPr lang="en-US" sz="500" u="sng" dirty="0">
                  <a:solidFill>
                    <a:schemeClr val="accent4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ctr"/>
                <a:r>
                  <a:rPr lang="en-US" sz="1400" u="sng" dirty="0">
                    <a:solidFill>
                      <a:schemeClr val="accent4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Lower flange</a:t>
                </a:r>
              </a:p>
              <a:p>
                <a:pPr algn="ctr"/>
                <a:r>
                  <a:rPr lang="en-US" sz="1200" dirty="0">
                    <a:solidFill>
                      <a:schemeClr val="accent4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Material : Stainless</a:t>
                </a:r>
              </a:p>
              <a:p>
                <a:pPr algn="ctr"/>
                <a:r>
                  <a:rPr lang="en-US" sz="1200" dirty="0">
                    <a:solidFill>
                      <a:schemeClr val="accent4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Inside diameter di = 14 cm</a:t>
                </a:r>
              </a:p>
              <a:p>
                <a:pPr algn="ctr"/>
                <a:r>
                  <a:rPr lang="en-US" sz="1200" dirty="0">
                    <a:solidFill>
                      <a:schemeClr val="accent4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Outside diameter do = 20 cm</a:t>
                </a:r>
              </a:p>
              <a:p>
                <a:pPr algn="ctr"/>
                <a:r>
                  <a:rPr lang="en-US" sz="1200" dirty="0">
                    <a:solidFill>
                      <a:schemeClr val="accent4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Thickness T = 10 mm</a:t>
                </a:r>
              </a:p>
              <a:p>
                <a:pPr algn="ctr"/>
                <a:r>
                  <a:rPr lang="en-US" sz="500" dirty="0">
                    <a:solidFill>
                      <a:schemeClr val="accent4">
                        <a:lumMod val="50000"/>
                      </a:schemeClr>
                    </a:solidFill>
                  </a:rPr>
                  <a:t> </a:t>
                </a: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64C13F5F-3083-491D-A078-4957696886E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804851" y="3070400"/>
                <a:ext cx="1704430" cy="309637"/>
              </a:xfrm>
              <a:prstGeom prst="straightConnector1">
                <a:avLst/>
              </a:prstGeom>
              <a:ln w="38100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289BD08-1C31-41EB-B85F-C458BDCD9B33}"/>
                  </a:ext>
                </a:extLst>
              </p:cNvPr>
              <p:cNvSpPr txBox="1"/>
              <p:nvPr/>
            </p:nvSpPr>
            <p:spPr>
              <a:xfrm>
                <a:off x="7373727" y="2961218"/>
                <a:ext cx="2630863" cy="110799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endParaRPr lang="en-US" sz="500" u="sng" dirty="0">
                  <a:solidFill>
                    <a:srgbClr val="002060"/>
                  </a:solidFill>
                  <a:latin typeface="Century Gothic" panose="020B0502020202020204" pitchFamily="34" charset="0"/>
                </a:endParaRPr>
              </a:p>
              <a:p>
                <a:pPr algn="ctr"/>
                <a:r>
                  <a:rPr lang="en-US" sz="1400" u="sng" dirty="0">
                    <a:solidFill>
                      <a:srgbClr val="002060"/>
                    </a:solidFill>
                    <a:latin typeface="Century Gothic" panose="020B0502020202020204" pitchFamily="34" charset="0"/>
                  </a:rPr>
                  <a:t>Upper flange</a:t>
                </a:r>
              </a:p>
              <a:p>
                <a:pPr algn="ctr"/>
                <a:r>
                  <a:rPr lang="en-US" sz="1200" dirty="0">
                    <a:solidFill>
                      <a:srgbClr val="002060"/>
                    </a:solidFill>
                    <a:latin typeface="Century Gothic" panose="020B0502020202020204" pitchFamily="34" charset="0"/>
                  </a:rPr>
                  <a:t>Material : Stainless</a:t>
                </a:r>
              </a:p>
              <a:p>
                <a:pPr algn="ctr"/>
                <a:r>
                  <a:rPr lang="en-US" sz="1200" dirty="0">
                    <a:solidFill>
                      <a:srgbClr val="002060"/>
                    </a:solidFill>
                    <a:latin typeface="Century Gothic" panose="020B0502020202020204" pitchFamily="34" charset="0"/>
                  </a:rPr>
                  <a:t>Inside diameter di = 6 cm</a:t>
                </a:r>
              </a:p>
              <a:p>
                <a:pPr algn="ctr"/>
                <a:r>
                  <a:rPr lang="en-US" sz="1200" dirty="0">
                    <a:solidFill>
                      <a:srgbClr val="002060"/>
                    </a:solidFill>
                    <a:latin typeface="Century Gothic" panose="020B0502020202020204" pitchFamily="34" charset="0"/>
                  </a:rPr>
                  <a:t>Outside diameter do = 20 cm</a:t>
                </a:r>
              </a:p>
              <a:p>
                <a:pPr algn="ctr"/>
                <a:r>
                  <a:rPr lang="en-US" sz="1200" dirty="0">
                    <a:solidFill>
                      <a:srgbClr val="002060"/>
                    </a:solidFill>
                    <a:latin typeface="Century Gothic" panose="020B0502020202020204" pitchFamily="34" charset="0"/>
                  </a:rPr>
                  <a:t>Thickness T = 10 mm</a:t>
                </a:r>
              </a:p>
              <a:p>
                <a:pPr algn="ctr"/>
                <a:r>
                  <a:rPr lang="en-US" sz="500" dirty="0">
                    <a:solidFill>
                      <a:srgbClr val="002060"/>
                    </a:solidFill>
                  </a:rPr>
                  <a:t> </a:t>
                </a:r>
              </a:p>
            </p:txBody>
          </p: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D8F76B08-EA0E-451B-B4A7-64B41D07505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032677" y="3901045"/>
                <a:ext cx="1169133" cy="698251"/>
              </a:xfrm>
              <a:prstGeom prst="straightConnector1">
                <a:avLst/>
              </a:prstGeom>
              <a:ln w="38100">
                <a:solidFill>
                  <a:srgbClr val="00B0F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CEB40CD-EF76-4D80-A7BC-F1F13BE87EB3}"/>
                  </a:ext>
                </a:extLst>
              </p:cNvPr>
              <p:cNvSpPr txBox="1"/>
              <p:nvPr/>
            </p:nvSpPr>
            <p:spPr>
              <a:xfrm>
                <a:off x="7002598" y="4278647"/>
                <a:ext cx="3001992" cy="110799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B0F0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endParaRPr lang="en-US" sz="500" u="sng" dirty="0">
                  <a:solidFill>
                    <a:srgbClr val="00B0F0"/>
                  </a:solidFill>
                  <a:latin typeface="Century Gothic" panose="020B0502020202020204" pitchFamily="34" charset="0"/>
                </a:endParaRPr>
              </a:p>
              <a:p>
                <a:pPr algn="ctr"/>
                <a:r>
                  <a:rPr lang="en-US" sz="1400" u="sng" dirty="0">
                    <a:solidFill>
                      <a:srgbClr val="00B0F0"/>
                    </a:solidFill>
                    <a:latin typeface="Century Gothic" panose="020B0502020202020204" pitchFamily="34" charset="0"/>
                  </a:rPr>
                  <a:t>Screw holes</a:t>
                </a:r>
                <a:endParaRPr lang="en-US" sz="1200" dirty="0">
                  <a:solidFill>
                    <a:srgbClr val="00B0F0"/>
                  </a:solidFill>
                  <a:latin typeface="Century Gothic" panose="020B0502020202020204" pitchFamily="34" charset="0"/>
                </a:endParaRPr>
              </a:p>
              <a:p>
                <a:pPr algn="ctr"/>
                <a:r>
                  <a:rPr lang="en-US" sz="1200" dirty="0">
                    <a:solidFill>
                      <a:srgbClr val="00B0F0"/>
                    </a:solidFill>
                    <a:latin typeface="Century Gothic" panose="020B0502020202020204" pitchFamily="34" charset="0"/>
                  </a:rPr>
                  <a:t>Number of holes n = 10</a:t>
                </a:r>
              </a:p>
              <a:p>
                <a:pPr algn="ctr"/>
                <a:r>
                  <a:rPr lang="en-US" sz="1200" dirty="0">
                    <a:solidFill>
                      <a:srgbClr val="00B0F0"/>
                    </a:solidFill>
                    <a:latin typeface="Century Gothic" panose="020B0502020202020204" pitchFamily="34" charset="0"/>
                  </a:rPr>
                  <a:t>Diameter of hole d = 8 mm</a:t>
                </a:r>
              </a:p>
              <a:p>
                <a:pPr algn="ctr"/>
                <a:r>
                  <a:rPr lang="en-US" sz="1200" dirty="0">
                    <a:solidFill>
                      <a:srgbClr val="00B0F0"/>
                    </a:solidFill>
                    <a:latin typeface="Century Gothic" panose="020B0502020202020204" pitchFamily="34" charset="0"/>
                  </a:rPr>
                  <a:t>Diameter of holes array : Da = 17 cm</a:t>
                </a:r>
              </a:p>
              <a:p>
                <a:pPr algn="ctr"/>
                <a:r>
                  <a:rPr lang="en-US" sz="1200" dirty="0">
                    <a:solidFill>
                      <a:srgbClr val="00B0F0"/>
                    </a:solidFill>
                    <a:latin typeface="Century Gothic" panose="020B0502020202020204" pitchFamily="34" charset="0"/>
                  </a:rPr>
                  <a:t>Thickness t = 10 mm</a:t>
                </a:r>
              </a:p>
              <a:p>
                <a:pPr algn="ctr"/>
                <a:r>
                  <a:rPr lang="en-US" sz="500" dirty="0">
                    <a:solidFill>
                      <a:srgbClr val="00B0F0"/>
                    </a:solidFill>
                  </a:rPr>
                  <a:t> </a:t>
                </a:r>
              </a:p>
            </p:txBody>
          </p:sp>
        </p:grp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4165D4BE-4881-4BC0-80BF-8FB2D250919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60395" y="1954104"/>
              <a:ext cx="2915332" cy="200496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8BEB505-B4BB-408D-96A9-70D766DF27A1}"/>
                </a:ext>
              </a:extLst>
            </p:cNvPr>
            <p:cNvSpPr txBox="1"/>
            <p:nvPr/>
          </p:nvSpPr>
          <p:spPr>
            <a:xfrm>
              <a:off x="7111640" y="1613743"/>
              <a:ext cx="2630863" cy="110799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endParaRPr lang="en-US" sz="500" u="sng" dirty="0">
                <a:solidFill>
                  <a:srgbClr val="C00000"/>
                </a:solidFill>
                <a:latin typeface="Century Gothic" panose="020B0502020202020204" pitchFamily="34" charset="0"/>
              </a:endParaRPr>
            </a:p>
            <a:p>
              <a:pPr algn="ctr"/>
              <a:r>
                <a:rPr lang="en-US" sz="1400" u="sng" dirty="0">
                  <a:solidFill>
                    <a:srgbClr val="C00000"/>
                  </a:solidFill>
                  <a:latin typeface="Century Gothic" panose="020B0502020202020204" pitchFamily="34" charset="0"/>
                </a:rPr>
                <a:t>Upper pipe</a:t>
              </a:r>
            </a:p>
            <a:p>
              <a:pPr algn="ctr"/>
              <a:r>
                <a:rPr lang="en-US" sz="1200" dirty="0">
                  <a:solidFill>
                    <a:srgbClr val="C00000"/>
                  </a:solidFill>
                  <a:latin typeface="Century Gothic" panose="020B0502020202020204" pitchFamily="34" charset="0"/>
                </a:rPr>
                <a:t>Material : Stainless</a:t>
              </a:r>
            </a:p>
            <a:p>
              <a:pPr algn="ctr"/>
              <a:r>
                <a:rPr lang="en-US" sz="1200" dirty="0">
                  <a:solidFill>
                    <a:srgbClr val="C00000"/>
                  </a:solidFill>
                  <a:latin typeface="Century Gothic" panose="020B0502020202020204" pitchFamily="34" charset="0"/>
                </a:rPr>
                <a:t>Inside diameter di = 1 cm</a:t>
              </a:r>
            </a:p>
            <a:p>
              <a:pPr algn="ctr"/>
              <a:r>
                <a:rPr lang="en-US" sz="1200" dirty="0">
                  <a:solidFill>
                    <a:srgbClr val="C00000"/>
                  </a:solidFill>
                  <a:latin typeface="Century Gothic" panose="020B0502020202020204" pitchFamily="34" charset="0"/>
                </a:rPr>
                <a:t>Outside diameter do = 1.4 cm</a:t>
              </a:r>
            </a:p>
            <a:p>
              <a:pPr algn="ctr"/>
              <a:r>
                <a:rPr lang="en-US" sz="1200" dirty="0">
                  <a:solidFill>
                    <a:srgbClr val="C00000"/>
                  </a:solidFill>
                  <a:latin typeface="Century Gothic" panose="020B0502020202020204" pitchFamily="34" charset="0"/>
                </a:rPr>
                <a:t>Length L = 25 mm</a:t>
              </a:r>
            </a:p>
            <a:p>
              <a:pPr algn="ctr"/>
              <a:r>
                <a:rPr lang="en-US" sz="500" dirty="0">
                  <a:solidFill>
                    <a:srgbClr val="C00000"/>
                  </a:solidFill>
                </a:rPr>
                <a:t> </a:t>
              </a: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F8B0CA0B-DD39-4D8D-BF4E-948566FA45A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34276" y="989959"/>
              <a:ext cx="1098523" cy="563644"/>
            </a:xfrm>
            <a:prstGeom prst="straightConnector1">
              <a:avLst/>
            </a:prstGeom>
            <a:ln w="38100">
              <a:solidFill>
                <a:schemeClr val="accent6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029DC5B5-E7EF-4C50-BE4B-8983EBC38E31}"/>
                </a:ext>
              </a:extLst>
            </p:cNvPr>
            <p:cNvSpPr txBox="1"/>
            <p:nvPr/>
          </p:nvSpPr>
          <p:spPr>
            <a:xfrm>
              <a:off x="4944864" y="264540"/>
              <a:ext cx="2630863" cy="9233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endParaRPr lang="en-US" sz="500" u="sng" dirty="0">
                <a:solidFill>
                  <a:srgbClr val="C00000"/>
                </a:solidFill>
                <a:latin typeface="Century Gothic" panose="020B0502020202020204" pitchFamily="34" charset="0"/>
              </a:endParaRPr>
            </a:p>
            <a:p>
              <a:pPr algn="ctr"/>
              <a:r>
                <a:rPr lang="en-US" sz="1400" u="sng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Coil</a:t>
              </a:r>
            </a:p>
            <a:p>
              <a:pPr algn="ctr"/>
              <a:r>
                <a:rPr lang="en-US" sz="1200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Material : Copper</a:t>
              </a:r>
            </a:p>
            <a:p>
              <a:pPr algn="ctr"/>
              <a:r>
                <a:rPr lang="en-US" sz="1200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Nominal diameter : DN =  3/8</a:t>
              </a:r>
            </a:p>
            <a:p>
              <a:pPr algn="ctr"/>
              <a:r>
                <a:rPr lang="en-US" sz="1200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Length L = 50 cm</a:t>
              </a:r>
            </a:p>
            <a:p>
              <a:pPr algn="ctr"/>
              <a:r>
                <a:rPr lang="en-US" sz="500" dirty="0">
                  <a:solidFill>
                    <a:srgbClr val="C00000"/>
                  </a:solidFill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0942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>
            <a:extLst>
              <a:ext uri="{FF2B5EF4-FFF2-40B4-BE49-F238E27FC236}">
                <a16:creationId xmlns:a16="http://schemas.microsoft.com/office/drawing/2014/main" id="{9BB79A07-1ECF-4698-8DD6-1990DBB97BB2}"/>
              </a:ext>
            </a:extLst>
          </p:cNvPr>
          <p:cNvGrpSpPr/>
          <p:nvPr/>
        </p:nvGrpSpPr>
        <p:grpSpPr>
          <a:xfrm>
            <a:off x="150930" y="302490"/>
            <a:ext cx="11799543" cy="6253020"/>
            <a:chOff x="150930" y="302490"/>
            <a:chExt cx="11799543" cy="6253020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5BE7351F-9900-4B8A-8E09-BB9E855D7C1D}"/>
                </a:ext>
              </a:extLst>
            </p:cNvPr>
            <p:cNvGrpSpPr/>
            <p:nvPr/>
          </p:nvGrpSpPr>
          <p:grpSpPr>
            <a:xfrm>
              <a:off x="1098957" y="302490"/>
              <a:ext cx="10851516" cy="6253020"/>
              <a:chOff x="662221" y="302490"/>
              <a:chExt cx="10851516" cy="6253020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68FA524D-D04D-481E-9EDA-CAD9A18603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78263" y="302490"/>
                <a:ext cx="10835474" cy="6253020"/>
              </a:xfrm>
              <a:prstGeom prst="rect">
                <a:avLst/>
              </a:prstGeom>
            </p:spPr>
          </p:pic>
          <p:cxnSp>
            <p:nvCxnSpPr>
              <p:cNvPr id="4" name="Straight Arrow Connector 3">
                <a:extLst>
                  <a:ext uri="{FF2B5EF4-FFF2-40B4-BE49-F238E27FC236}">
                    <a16:creationId xmlns:a16="http://schemas.microsoft.com/office/drawing/2014/main" id="{0ACDF596-2CFF-4F6C-91B6-673D6BFE6CB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821721" y="4793536"/>
                <a:ext cx="889142" cy="392074"/>
              </a:xfrm>
              <a:prstGeom prst="straightConnector1">
                <a:avLst/>
              </a:prstGeom>
              <a:ln w="38100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93BBECB-193C-484A-8A24-80172B2BDB9F}"/>
                  </a:ext>
                </a:extLst>
              </p:cNvPr>
              <p:cNvSpPr txBox="1"/>
              <p:nvPr/>
            </p:nvSpPr>
            <p:spPr>
              <a:xfrm>
                <a:off x="8485832" y="4545030"/>
                <a:ext cx="2630863" cy="110799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endParaRPr lang="en-US" sz="500" u="sng" dirty="0">
                  <a:solidFill>
                    <a:srgbClr val="002060"/>
                  </a:solidFill>
                  <a:latin typeface="Century Gothic" panose="020B0502020202020204" pitchFamily="34" charset="0"/>
                </a:endParaRPr>
              </a:p>
              <a:p>
                <a:pPr algn="ctr"/>
                <a:r>
                  <a:rPr lang="en-US" sz="1400" u="sng" dirty="0">
                    <a:solidFill>
                      <a:srgbClr val="002060"/>
                    </a:solidFill>
                    <a:latin typeface="Century Gothic" panose="020B0502020202020204" pitchFamily="34" charset="0"/>
                  </a:rPr>
                  <a:t>Bottom flange</a:t>
                </a:r>
              </a:p>
              <a:p>
                <a:pPr algn="ctr"/>
                <a:r>
                  <a:rPr lang="en-US" sz="1200" dirty="0">
                    <a:solidFill>
                      <a:srgbClr val="002060"/>
                    </a:solidFill>
                    <a:latin typeface="Century Gothic" panose="020B0502020202020204" pitchFamily="34" charset="0"/>
                  </a:rPr>
                  <a:t>Material : Stainless</a:t>
                </a:r>
              </a:p>
              <a:p>
                <a:pPr algn="ctr"/>
                <a:r>
                  <a:rPr lang="en-US" sz="1200" dirty="0">
                    <a:solidFill>
                      <a:srgbClr val="002060"/>
                    </a:solidFill>
                    <a:latin typeface="Century Gothic" panose="020B0502020202020204" pitchFamily="34" charset="0"/>
                  </a:rPr>
                  <a:t>Inside diameter di = 6 cm</a:t>
                </a:r>
              </a:p>
              <a:p>
                <a:pPr algn="ctr"/>
                <a:r>
                  <a:rPr lang="en-US" sz="1200" dirty="0">
                    <a:solidFill>
                      <a:srgbClr val="002060"/>
                    </a:solidFill>
                    <a:latin typeface="Century Gothic" panose="020B0502020202020204" pitchFamily="34" charset="0"/>
                  </a:rPr>
                  <a:t>Outside diameter do = 18 cm</a:t>
                </a:r>
              </a:p>
              <a:p>
                <a:pPr algn="ctr"/>
                <a:r>
                  <a:rPr lang="en-US" sz="1200" dirty="0">
                    <a:solidFill>
                      <a:srgbClr val="002060"/>
                    </a:solidFill>
                    <a:latin typeface="Century Gothic" panose="020B0502020202020204" pitchFamily="34" charset="0"/>
                  </a:rPr>
                  <a:t>Thickness T = 10 mm</a:t>
                </a:r>
              </a:p>
              <a:p>
                <a:pPr algn="ctr"/>
                <a:r>
                  <a:rPr lang="en-US" sz="500" dirty="0">
                    <a:solidFill>
                      <a:srgbClr val="002060"/>
                    </a:solidFill>
                  </a:rPr>
                  <a:t> </a:t>
                </a:r>
              </a:p>
            </p:txBody>
          </p:sp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CE35AB8C-7A57-49A8-AEDD-69BF90E466A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186989" y="4704347"/>
                <a:ext cx="1704474" cy="1514699"/>
              </a:xfrm>
              <a:prstGeom prst="straightConnector1">
                <a:avLst/>
              </a:prstGeom>
              <a:ln w="38100">
                <a:solidFill>
                  <a:srgbClr val="00B0F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59EF6E1-DBF3-4910-87D5-492783B3CFEB}"/>
                  </a:ext>
                </a:extLst>
              </p:cNvPr>
              <p:cNvSpPr txBox="1"/>
              <p:nvPr/>
            </p:nvSpPr>
            <p:spPr>
              <a:xfrm>
                <a:off x="5666433" y="5757325"/>
                <a:ext cx="2322536" cy="73866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B0F0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endParaRPr lang="en-US" sz="500" u="sng" dirty="0">
                  <a:solidFill>
                    <a:srgbClr val="002060"/>
                  </a:solidFill>
                  <a:latin typeface="Century Gothic" panose="020B0502020202020204" pitchFamily="34" charset="0"/>
                </a:endParaRPr>
              </a:p>
              <a:p>
                <a:pPr algn="ctr"/>
                <a:r>
                  <a:rPr lang="en-US" sz="1400" u="sng" dirty="0">
                    <a:solidFill>
                      <a:srgbClr val="00B0F0"/>
                    </a:solidFill>
                    <a:latin typeface="Century Gothic" panose="020B0502020202020204" pitchFamily="34" charset="0"/>
                  </a:rPr>
                  <a:t>Flange hole</a:t>
                </a:r>
              </a:p>
              <a:p>
                <a:pPr algn="ctr"/>
                <a:r>
                  <a:rPr lang="en-US" sz="1200" dirty="0">
                    <a:solidFill>
                      <a:srgbClr val="00B0F0"/>
                    </a:solidFill>
                    <a:latin typeface="Century Gothic" panose="020B0502020202020204" pitchFamily="34" charset="0"/>
                  </a:rPr>
                  <a:t>Diameter d = 1.24 m</a:t>
                </a:r>
              </a:p>
              <a:p>
                <a:pPr algn="ctr"/>
                <a:r>
                  <a:rPr lang="en-US" sz="1200" dirty="0">
                    <a:solidFill>
                      <a:srgbClr val="00B0F0"/>
                    </a:solidFill>
                    <a:latin typeface="Century Gothic" panose="020B0502020202020204" pitchFamily="34" charset="0"/>
                  </a:rPr>
                  <a:t>Thickness T = 10 mm</a:t>
                </a:r>
              </a:p>
              <a:p>
                <a:pPr algn="ctr"/>
                <a:r>
                  <a:rPr lang="en-US" sz="500" dirty="0">
                    <a:solidFill>
                      <a:srgbClr val="002060"/>
                    </a:solidFill>
                  </a:rPr>
                  <a:t> </a:t>
                </a: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96AF37FC-75CC-4710-8D57-AA43F34B847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81468" y="5461055"/>
                <a:ext cx="958084" cy="549378"/>
              </a:xfrm>
              <a:prstGeom prst="straightConnector1">
                <a:avLst/>
              </a:prstGeom>
              <a:ln w="38100">
                <a:solidFill>
                  <a:schemeClr val="accent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3F5FFC8-88F7-4FE0-BF35-CDBA678809A3}"/>
                  </a:ext>
                </a:extLst>
              </p:cNvPr>
              <p:cNvSpPr txBox="1"/>
              <p:nvPr/>
            </p:nvSpPr>
            <p:spPr>
              <a:xfrm>
                <a:off x="662221" y="5480382"/>
                <a:ext cx="2545760" cy="73866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endParaRPr lang="en-US" sz="500" u="sng" dirty="0">
                  <a:solidFill>
                    <a:schemeClr val="accent2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ctr"/>
                <a:r>
                  <a:rPr lang="en-US" sz="1400" u="sng" dirty="0">
                    <a:solidFill>
                      <a:schemeClr val="accent2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Bottom pipe </a:t>
                </a:r>
                <a:r>
                  <a:rPr lang="en-US" sz="1200" u="sng" dirty="0">
                    <a:solidFill>
                      <a:schemeClr val="accent2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(outlet warm fluid)</a:t>
                </a:r>
              </a:p>
              <a:p>
                <a:pPr algn="ctr"/>
                <a:r>
                  <a:rPr lang="en-US" sz="1200" dirty="0">
                    <a:solidFill>
                      <a:schemeClr val="accent2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Diameter d = 1.24 m</a:t>
                </a:r>
              </a:p>
              <a:p>
                <a:pPr algn="ctr"/>
                <a:r>
                  <a:rPr lang="en-US" sz="1200" dirty="0">
                    <a:solidFill>
                      <a:schemeClr val="accent2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Length L = 25 cm</a:t>
                </a:r>
              </a:p>
              <a:p>
                <a:pPr algn="ctr"/>
                <a:r>
                  <a:rPr lang="en-US" sz="500" dirty="0">
                    <a:solidFill>
                      <a:schemeClr val="accent2">
                        <a:lumMod val="50000"/>
                      </a:schemeClr>
                    </a:solidFill>
                  </a:rPr>
                  <a:t> </a:t>
                </a:r>
              </a:p>
            </p:txBody>
          </p:sp>
        </p:grp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92A820CD-307B-497E-8E17-82D3FEDB55D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56402" y="1672390"/>
              <a:ext cx="1955284" cy="1637589"/>
            </a:xfrm>
            <a:prstGeom prst="straightConnector1">
              <a:avLst/>
            </a:prstGeom>
            <a:ln w="38100">
              <a:solidFill>
                <a:schemeClr val="accent4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EE89A23-E9A0-4536-A48B-DA11973FEA5C}"/>
                </a:ext>
              </a:extLst>
            </p:cNvPr>
            <p:cNvSpPr txBox="1"/>
            <p:nvPr/>
          </p:nvSpPr>
          <p:spPr>
            <a:xfrm>
              <a:off x="9147599" y="2969618"/>
              <a:ext cx="2630863" cy="11079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>
                  <a:lumMod val="50000"/>
                </a:schemeClr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endParaRPr lang="en-US" sz="500" u="sng" dirty="0">
                <a:solidFill>
                  <a:schemeClr val="accent4">
                    <a:lumMod val="50000"/>
                  </a:schemeClr>
                </a:solidFill>
                <a:latin typeface="Century Gothic" panose="020B0502020202020204" pitchFamily="34" charset="0"/>
              </a:endParaRPr>
            </a:p>
            <a:p>
              <a:pPr algn="ctr"/>
              <a:r>
                <a:rPr lang="en-US" sz="1400" u="sng" dirty="0">
                  <a:solidFill>
                    <a:schemeClr val="accent4">
                      <a:lumMod val="50000"/>
                    </a:schemeClr>
                  </a:solidFill>
                  <a:latin typeface="Century Gothic" panose="020B0502020202020204" pitchFamily="34" charset="0"/>
                </a:rPr>
                <a:t>Lower pipe</a:t>
              </a:r>
              <a:r>
                <a:rPr lang="en-US" sz="1200" u="sng" dirty="0">
                  <a:solidFill>
                    <a:schemeClr val="accent4">
                      <a:lumMod val="50000"/>
                    </a:schemeClr>
                  </a:solidFill>
                  <a:latin typeface="Century Gothic" panose="020B0502020202020204" pitchFamily="34" charset="0"/>
                </a:rPr>
                <a:t>(Inlet cold fluid)</a:t>
              </a:r>
            </a:p>
            <a:p>
              <a:pPr algn="ctr"/>
              <a:r>
                <a:rPr lang="en-US" sz="1200" dirty="0">
                  <a:solidFill>
                    <a:schemeClr val="accent4">
                      <a:lumMod val="50000"/>
                    </a:schemeClr>
                  </a:solidFill>
                  <a:latin typeface="Century Gothic" panose="020B0502020202020204" pitchFamily="34" charset="0"/>
                </a:rPr>
                <a:t>Material : Stainless</a:t>
              </a:r>
            </a:p>
            <a:p>
              <a:pPr algn="ctr"/>
              <a:r>
                <a:rPr lang="en-US" sz="1200" dirty="0">
                  <a:solidFill>
                    <a:schemeClr val="accent4">
                      <a:lumMod val="50000"/>
                    </a:schemeClr>
                  </a:solidFill>
                  <a:latin typeface="Century Gothic" panose="020B0502020202020204" pitchFamily="34" charset="0"/>
                </a:rPr>
                <a:t>Inside diameter di = 1 cm</a:t>
              </a:r>
            </a:p>
            <a:p>
              <a:pPr algn="ctr"/>
              <a:r>
                <a:rPr lang="en-US" sz="1200" dirty="0">
                  <a:solidFill>
                    <a:schemeClr val="accent4">
                      <a:lumMod val="50000"/>
                    </a:schemeClr>
                  </a:solidFill>
                  <a:latin typeface="Century Gothic" panose="020B0502020202020204" pitchFamily="34" charset="0"/>
                </a:rPr>
                <a:t>Outside diameter do = 1.4 cm</a:t>
              </a:r>
            </a:p>
            <a:p>
              <a:pPr algn="ctr"/>
              <a:r>
                <a:rPr lang="en-US" sz="1200" dirty="0">
                  <a:solidFill>
                    <a:schemeClr val="accent4">
                      <a:lumMod val="50000"/>
                    </a:schemeClr>
                  </a:solidFill>
                  <a:latin typeface="Century Gothic" panose="020B0502020202020204" pitchFamily="34" charset="0"/>
                </a:rPr>
                <a:t>Length L = 40 cm</a:t>
              </a:r>
            </a:p>
            <a:p>
              <a:pPr algn="ctr"/>
              <a:r>
                <a:rPr lang="en-US" sz="500" dirty="0">
                  <a:solidFill>
                    <a:srgbClr val="C00000"/>
                  </a:solidFill>
                </a:rPr>
                <a:t> 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FA033849-194E-4619-B492-2B4E662CC1F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943005" y="902074"/>
              <a:ext cx="2025476" cy="83249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8EF334A-DF3E-4CFC-9CDD-009FA417B59D}"/>
                </a:ext>
              </a:extLst>
            </p:cNvPr>
            <p:cNvSpPr txBox="1"/>
            <p:nvPr/>
          </p:nvSpPr>
          <p:spPr>
            <a:xfrm>
              <a:off x="9012477" y="1054846"/>
              <a:ext cx="2630863" cy="11387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endParaRPr lang="en-US" sz="500" u="sng" dirty="0">
                <a:latin typeface="Century Gothic" panose="020B0502020202020204" pitchFamily="34" charset="0"/>
              </a:endParaRPr>
            </a:p>
            <a:p>
              <a:pPr algn="ctr"/>
              <a:r>
                <a:rPr lang="en-US" sz="1600" u="sng" dirty="0">
                  <a:latin typeface="Century Gothic" panose="020B0502020202020204" pitchFamily="34" charset="0"/>
                </a:rPr>
                <a:t>Outside shell</a:t>
              </a:r>
              <a:endParaRPr lang="en-US" sz="1400" u="sng" dirty="0">
                <a:latin typeface="Century Gothic" panose="020B0502020202020204" pitchFamily="34" charset="0"/>
              </a:endParaRPr>
            </a:p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Material : Stainless</a:t>
              </a:r>
            </a:p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Diameter d = 14 cm</a:t>
              </a:r>
            </a:p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Thickness T = 3 mm</a:t>
              </a:r>
            </a:p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Length L = 2.5 m</a:t>
              </a:r>
            </a:p>
            <a:p>
              <a:pPr algn="ctr"/>
              <a:r>
                <a:rPr lang="en-US" sz="500" dirty="0">
                  <a:solidFill>
                    <a:srgbClr val="C00000"/>
                  </a:solidFill>
                </a:rPr>
                <a:t> 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12405B01-B92A-432B-9285-2212FEABF4F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93855" y="2193619"/>
              <a:ext cx="1957166" cy="149416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41E51C1-A9F0-4392-8C07-43ABC49C1B94}"/>
                </a:ext>
              </a:extLst>
            </p:cNvPr>
            <p:cNvSpPr txBox="1"/>
            <p:nvPr/>
          </p:nvSpPr>
          <p:spPr>
            <a:xfrm>
              <a:off x="648080" y="3508227"/>
              <a:ext cx="2545761" cy="11387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endParaRPr lang="en-US" sz="500" u="sng" dirty="0">
                <a:latin typeface="Century Gothic" panose="020B0502020202020204" pitchFamily="34" charset="0"/>
              </a:endParaRPr>
            </a:p>
            <a:p>
              <a:pPr algn="ctr"/>
              <a:r>
                <a:rPr lang="en-US" sz="1600" u="sng" dirty="0">
                  <a:latin typeface="Century Gothic" panose="020B0502020202020204" pitchFamily="34" charset="0"/>
                </a:rPr>
                <a:t>Inside shell</a:t>
              </a:r>
              <a:endParaRPr lang="en-US" sz="1400" u="sng" dirty="0">
                <a:latin typeface="Century Gothic" panose="020B0502020202020204" pitchFamily="34" charset="0"/>
              </a:endParaRPr>
            </a:p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Material : Stainless</a:t>
              </a:r>
            </a:p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Diameter d = 6 cm</a:t>
              </a:r>
            </a:p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Thickness T = 3 mm</a:t>
              </a:r>
            </a:p>
            <a:p>
              <a:pPr algn="ctr"/>
              <a:r>
                <a:rPr lang="en-US" sz="1200" dirty="0">
                  <a:latin typeface="Century Gothic" panose="020B0502020202020204" pitchFamily="34" charset="0"/>
                </a:rPr>
                <a:t>Length L = 2.4 m</a:t>
              </a:r>
            </a:p>
            <a:p>
              <a:pPr algn="ctr"/>
              <a:r>
                <a:rPr lang="en-US" sz="500" dirty="0">
                  <a:solidFill>
                    <a:srgbClr val="C00000"/>
                  </a:solidFill>
                </a:rPr>
                <a:t> 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4E0EAFA2-C347-4CE2-9356-7DAF5C8D0E37}"/>
                </a:ext>
              </a:extLst>
            </p:cNvPr>
            <p:cNvCxnSpPr>
              <a:cxnSpLocks/>
            </p:cNvCxnSpPr>
            <p:nvPr/>
          </p:nvCxnSpPr>
          <p:spPr>
            <a:xfrm>
              <a:off x="2339985" y="1234403"/>
              <a:ext cx="1693729" cy="750603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D5ECF55-84F0-42A0-83FE-BF07E6B49C1E}"/>
                </a:ext>
              </a:extLst>
            </p:cNvPr>
            <p:cNvSpPr txBox="1"/>
            <p:nvPr/>
          </p:nvSpPr>
          <p:spPr>
            <a:xfrm>
              <a:off x="150930" y="954471"/>
              <a:ext cx="2918715" cy="192360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endParaRPr lang="en-US" sz="500" u="sng" dirty="0">
                <a:latin typeface="Century Gothic" panose="020B0502020202020204" pitchFamily="34" charset="0"/>
              </a:endParaRPr>
            </a:p>
            <a:p>
              <a:pPr algn="ctr"/>
              <a:r>
                <a:rPr lang="en-US" sz="1400" u="sng" dirty="0">
                  <a:solidFill>
                    <a:srgbClr val="7030A0"/>
                  </a:solidFill>
                  <a:latin typeface="Century Gothic" panose="020B0502020202020204" pitchFamily="34" charset="0"/>
                </a:rPr>
                <a:t>Coil (warm fluid)</a:t>
              </a:r>
            </a:p>
            <a:p>
              <a:pPr algn="ctr"/>
              <a:r>
                <a:rPr lang="en-US" sz="1200" dirty="0">
                  <a:solidFill>
                    <a:srgbClr val="7030A0"/>
                  </a:solidFill>
                  <a:latin typeface="Century Gothic" panose="020B0502020202020204" pitchFamily="34" charset="0"/>
                </a:rPr>
                <a:t>Material : Copper</a:t>
              </a:r>
            </a:p>
            <a:p>
              <a:pPr algn="ctr"/>
              <a:r>
                <a:rPr lang="en-US" sz="1200" dirty="0">
                  <a:solidFill>
                    <a:srgbClr val="7030A0"/>
                  </a:solidFill>
                  <a:latin typeface="Century Gothic" panose="020B0502020202020204" pitchFamily="34" charset="0"/>
                </a:rPr>
                <a:t>Nominal pipe sizing : 3/8</a:t>
              </a:r>
            </a:p>
            <a:p>
              <a:pPr algn="ctr"/>
              <a:r>
                <a:rPr lang="en-US" sz="1200" dirty="0">
                  <a:solidFill>
                    <a:srgbClr val="7030A0"/>
                  </a:solidFill>
                  <a:latin typeface="Century Gothic" panose="020B0502020202020204" pitchFamily="34" charset="0"/>
                </a:rPr>
                <a:t>Pitch P = 3 cm</a:t>
              </a:r>
            </a:p>
            <a:p>
              <a:pPr algn="ctr"/>
              <a:r>
                <a:rPr lang="en-US" sz="1200" dirty="0">
                  <a:solidFill>
                    <a:srgbClr val="7030A0"/>
                  </a:solidFill>
                  <a:latin typeface="Century Gothic" panose="020B0502020202020204" pitchFamily="34" charset="0"/>
                </a:rPr>
                <a:t>Diameter of helical coil D = 10 cm</a:t>
              </a:r>
            </a:p>
            <a:p>
              <a:pPr algn="ctr"/>
              <a:r>
                <a:rPr lang="en-US" sz="1200" dirty="0">
                  <a:solidFill>
                    <a:srgbClr val="7030A0"/>
                  </a:solidFill>
                  <a:latin typeface="Century Gothic" panose="020B0502020202020204" pitchFamily="34" charset="0"/>
                </a:rPr>
                <a:t>Length of helix/spiral L = 22.8 m</a:t>
              </a:r>
            </a:p>
            <a:p>
              <a:pPr algn="ctr"/>
              <a:r>
                <a:rPr lang="en-US" sz="1200" dirty="0">
                  <a:solidFill>
                    <a:srgbClr val="7030A0"/>
                  </a:solidFill>
                  <a:latin typeface="Century Gothic" panose="020B0502020202020204" pitchFamily="34" charset="0"/>
                </a:rPr>
                <a:t>Number of turns n = 73 turns</a:t>
              </a:r>
            </a:p>
            <a:p>
              <a:pPr algn="ctr"/>
              <a:r>
                <a:rPr lang="en-US" sz="1200" dirty="0">
                  <a:solidFill>
                    <a:srgbClr val="7030A0"/>
                  </a:solidFill>
                  <a:latin typeface="Century Gothic" panose="020B0502020202020204" pitchFamily="34" charset="0"/>
                </a:rPr>
                <a:t>Angle between in – out : ɑ =180°</a:t>
              </a:r>
            </a:p>
            <a:p>
              <a:pPr algn="ctr"/>
              <a:r>
                <a:rPr lang="en-US" sz="1200" dirty="0">
                  <a:solidFill>
                    <a:srgbClr val="7030A0"/>
                  </a:solidFill>
                  <a:latin typeface="Century Gothic" panose="020B0502020202020204" pitchFamily="34" charset="0"/>
                </a:rPr>
                <a:t>Direction of fluid : From top to bottom</a:t>
              </a:r>
            </a:p>
            <a:p>
              <a:pPr algn="ctr"/>
              <a:r>
                <a:rPr lang="en-US" sz="500" dirty="0"/>
                <a:t> </a:t>
              </a:r>
            </a:p>
            <a:p>
              <a:pPr algn="ctr"/>
              <a:r>
                <a:rPr lang="en-US" sz="500" dirty="0">
                  <a:solidFill>
                    <a:srgbClr val="C00000"/>
                  </a:solidFill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46499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656</Words>
  <Application>Microsoft Office PowerPoint</Application>
  <PresentationFormat>Widescreen</PresentationFormat>
  <Paragraphs>165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Brush Script MT</vt:lpstr>
      <vt:lpstr>Calibri</vt:lpstr>
      <vt:lpstr>Calibri Light</vt:lpstr>
      <vt:lpstr>Century Gothic</vt:lpstr>
      <vt:lpstr>Office Theme</vt:lpstr>
      <vt:lpstr>Helical coil heat exchanger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Helical coil heat exchanger</dc:title>
  <dc:creator>HP</dc:creator>
  <cp:lastModifiedBy>HP</cp:lastModifiedBy>
  <cp:revision>35</cp:revision>
  <dcterms:created xsi:type="dcterms:W3CDTF">2022-09-12T12:18:49Z</dcterms:created>
  <dcterms:modified xsi:type="dcterms:W3CDTF">2022-09-19T08:37:12Z</dcterms:modified>
</cp:coreProperties>
</file>