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7" r:id="rId3"/>
    <p:sldId id="278" r:id="rId4"/>
    <p:sldId id="279" r:id="rId5"/>
    <p:sldId id="280" r:id="rId6"/>
    <p:sldId id="281" r:id="rId7"/>
    <p:sldId id="282" r:id="rId8"/>
    <p:sldId id="283" r:id="rId9"/>
    <p:sldId id="284" r:id="rId10"/>
    <p:sldId id="285" r:id="rId11"/>
    <p:sldId id="286" r:id="rId12"/>
    <p:sldId id="259" r:id="rId13"/>
    <p:sldId id="258" r:id="rId14"/>
    <p:sldId id="276" r:id="rId15"/>
    <p:sldId id="273" r:id="rId16"/>
    <p:sldId id="274" r:id="rId17"/>
    <p:sldId id="275" r:id="rId18"/>
    <p:sldId id="265" r:id="rId19"/>
    <p:sldId id="266" r:id="rId20"/>
    <p:sldId id="267" r:id="rId21"/>
    <p:sldId id="269" r:id="rId22"/>
    <p:sldId id="268" r:id="rId23"/>
    <p:sldId id="263" r:id="rId24"/>
    <p:sldId id="262" r:id="rId25"/>
    <p:sldId id="264" r:id="rId26"/>
    <p:sldId id="271" r:id="rId27"/>
    <p:sldId id="272"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65E71-0FC9-47D1-B5C7-98470622F6FA}" type="datetimeFigureOut">
              <a:rPr lang="en-US" smtClean="0"/>
              <a:t>03/02/2020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93B073-9869-44EE-867E-3D64F8FE78F6}" type="slidenum">
              <a:rPr lang="en-US" smtClean="0"/>
              <a:t>‹#›</a:t>
            </a:fld>
            <a:endParaRPr lang="en-US"/>
          </a:p>
        </p:txBody>
      </p:sp>
    </p:spTree>
    <p:extLst>
      <p:ext uri="{BB962C8B-B14F-4D97-AF65-F5344CB8AC3E}">
        <p14:creationId xmlns:p14="http://schemas.microsoft.com/office/powerpoint/2010/main" val="2581192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Stability of frequency is important that why we choose the laser that</a:t>
            </a:r>
            <a:r>
              <a:rPr lang="en-US" baseline="0" dirty="0" smtClean="0"/>
              <a:t> have a low drift and stable</a:t>
            </a:r>
            <a:endParaRPr lang="en-US" dirty="0"/>
          </a:p>
        </p:txBody>
      </p:sp>
      <p:sp>
        <p:nvSpPr>
          <p:cNvPr id="4" name="Slide Number Placeholder 3"/>
          <p:cNvSpPr>
            <a:spLocks noGrp="1"/>
          </p:cNvSpPr>
          <p:nvPr>
            <p:ph type="sldNum" sz="quarter" idx="10"/>
          </p:nvPr>
        </p:nvSpPr>
        <p:spPr/>
        <p:txBody>
          <a:bodyPr/>
          <a:lstStyle/>
          <a:p>
            <a:fld id="{ED5B01B3-FFED-4609-BF4E-A8B3C5C96F59}" type="slidenum">
              <a:rPr lang="en-US" smtClean="0"/>
              <a:t>2</a:t>
            </a:fld>
            <a:endParaRPr lang="en-US"/>
          </a:p>
        </p:txBody>
      </p:sp>
    </p:spTree>
    <p:extLst>
      <p:ext uri="{BB962C8B-B14F-4D97-AF65-F5344CB8AC3E}">
        <p14:creationId xmlns:p14="http://schemas.microsoft.com/office/powerpoint/2010/main" val="944554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mechanical layout of a monitor installed on a stack is shown in Fig. 2. The laser and detector are located in the transmitter and receiver units, respectively. Both units are mounted on the stack by using standard flanges purged with dry air to keep the optical windows clean. The detected signal is transmitted through a cable to the electronics unit, which contains signal-processing electronics. The measured concentration is displayed on an LCD display, and for data recording and logging it is sent through an RS232 digital output and a standard 4–20mA analogue output. An alternative to this design would be to place the laser and possibly detector in the electronics unit and use optical </a:t>
            </a:r>
            <a:r>
              <a:rPr lang="en-US" dirty="0" err="1" smtClean="0"/>
              <a:t>fibres</a:t>
            </a:r>
            <a:r>
              <a:rPr lang="en-US" dirty="0" smtClean="0"/>
              <a:t> to the point of measurement. However, it has been difficult to obtain similar detection sensitivities without sacrificing the simplicity of the above solution.</a:t>
            </a:r>
          </a:p>
          <a:p>
            <a:endParaRPr lang="en-US" dirty="0"/>
          </a:p>
        </p:txBody>
      </p:sp>
      <p:sp>
        <p:nvSpPr>
          <p:cNvPr id="4" name="Slide Number Placeholder 3"/>
          <p:cNvSpPr>
            <a:spLocks noGrp="1"/>
          </p:cNvSpPr>
          <p:nvPr>
            <p:ph type="sldNum" sz="quarter" idx="10"/>
          </p:nvPr>
        </p:nvSpPr>
        <p:spPr/>
        <p:txBody>
          <a:bodyPr/>
          <a:lstStyle/>
          <a:p>
            <a:fld id="{ED5B01B3-FFED-4609-BF4E-A8B3C5C96F59}" type="slidenum">
              <a:rPr lang="en-US" smtClean="0"/>
              <a:t>4</a:t>
            </a:fld>
            <a:endParaRPr lang="en-US"/>
          </a:p>
        </p:txBody>
      </p:sp>
    </p:spTree>
    <p:extLst>
      <p:ext uri="{BB962C8B-B14F-4D97-AF65-F5344CB8AC3E}">
        <p14:creationId xmlns:p14="http://schemas.microsoft.com/office/powerpoint/2010/main" val="3685763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30/01/2020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56A77-EFBB-4F45-B1D9-084C4846808B}" type="slidenum">
              <a:rPr lang="en-US" smtClean="0"/>
              <a:t>‹#›</a:t>
            </a:fld>
            <a:endParaRPr lang="en-US"/>
          </a:p>
        </p:txBody>
      </p:sp>
    </p:spTree>
    <p:extLst>
      <p:ext uri="{BB962C8B-B14F-4D97-AF65-F5344CB8AC3E}">
        <p14:creationId xmlns:p14="http://schemas.microsoft.com/office/powerpoint/2010/main" val="1942472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30/01/2020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56A77-EFBB-4F45-B1D9-084C4846808B}" type="slidenum">
              <a:rPr lang="en-US" smtClean="0"/>
              <a:t>‹#›</a:t>
            </a:fld>
            <a:endParaRPr lang="en-US"/>
          </a:p>
        </p:txBody>
      </p:sp>
    </p:spTree>
    <p:extLst>
      <p:ext uri="{BB962C8B-B14F-4D97-AF65-F5344CB8AC3E}">
        <p14:creationId xmlns:p14="http://schemas.microsoft.com/office/powerpoint/2010/main" val="2386969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30/01/2020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56A77-EFBB-4F45-B1D9-084C4846808B}" type="slidenum">
              <a:rPr lang="en-US" smtClean="0"/>
              <a:t>‹#›</a:t>
            </a:fld>
            <a:endParaRPr lang="en-US"/>
          </a:p>
        </p:txBody>
      </p:sp>
    </p:spTree>
    <p:extLst>
      <p:ext uri="{BB962C8B-B14F-4D97-AF65-F5344CB8AC3E}">
        <p14:creationId xmlns:p14="http://schemas.microsoft.com/office/powerpoint/2010/main" val="2626860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30/01/2020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56A77-EFBB-4F45-B1D9-084C4846808B}" type="slidenum">
              <a:rPr lang="en-US" smtClean="0"/>
              <a:t>‹#›</a:t>
            </a:fld>
            <a:endParaRPr lang="en-US"/>
          </a:p>
        </p:txBody>
      </p:sp>
    </p:spTree>
    <p:extLst>
      <p:ext uri="{BB962C8B-B14F-4D97-AF65-F5344CB8AC3E}">
        <p14:creationId xmlns:p14="http://schemas.microsoft.com/office/powerpoint/2010/main" val="106879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30/01/2020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56A77-EFBB-4F45-B1D9-084C4846808B}" type="slidenum">
              <a:rPr lang="en-US" smtClean="0"/>
              <a:t>‹#›</a:t>
            </a:fld>
            <a:endParaRPr lang="en-US"/>
          </a:p>
        </p:txBody>
      </p:sp>
    </p:spTree>
    <p:extLst>
      <p:ext uri="{BB962C8B-B14F-4D97-AF65-F5344CB8AC3E}">
        <p14:creationId xmlns:p14="http://schemas.microsoft.com/office/powerpoint/2010/main" val="411328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30/01/2020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56A77-EFBB-4F45-B1D9-084C4846808B}" type="slidenum">
              <a:rPr lang="en-US" smtClean="0"/>
              <a:t>‹#›</a:t>
            </a:fld>
            <a:endParaRPr lang="en-US"/>
          </a:p>
        </p:txBody>
      </p:sp>
    </p:spTree>
    <p:extLst>
      <p:ext uri="{BB962C8B-B14F-4D97-AF65-F5344CB8AC3E}">
        <p14:creationId xmlns:p14="http://schemas.microsoft.com/office/powerpoint/2010/main" val="2603118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30/01/2020</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E56A77-EFBB-4F45-B1D9-084C4846808B}" type="slidenum">
              <a:rPr lang="en-US" smtClean="0"/>
              <a:t>‹#›</a:t>
            </a:fld>
            <a:endParaRPr lang="en-US"/>
          </a:p>
        </p:txBody>
      </p:sp>
    </p:spTree>
    <p:extLst>
      <p:ext uri="{BB962C8B-B14F-4D97-AF65-F5344CB8AC3E}">
        <p14:creationId xmlns:p14="http://schemas.microsoft.com/office/powerpoint/2010/main" val="1308692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30/01/2020</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E56A77-EFBB-4F45-B1D9-084C4846808B}" type="slidenum">
              <a:rPr lang="en-US" smtClean="0"/>
              <a:t>‹#›</a:t>
            </a:fld>
            <a:endParaRPr lang="en-US"/>
          </a:p>
        </p:txBody>
      </p:sp>
    </p:spTree>
    <p:extLst>
      <p:ext uri="{BB962C8B-B14F-4D97-AF65-F5344CB8AC3E}">
        <p14:creationId xmlns:p14="http://schemas.microsoft.com/office/powerpoint/2010/main" val="568631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30/01/2020</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E56A77-EFBB-4F45-B1D9-084C4846808B}" type="slidenum">
              <a:rPr lang="en-US" smtClean="0"/>
              <a:t>‹#›</a:t>
            </a:fld>
            <a:endParaRPr lang="en-US"/>
          </a:p>
        </p:txBody>
      </p:sp>
    </p:spTree>
    <p:extLst>
      <p:ext uri="{BB962C8B-B14F-4D97-AF65-F5344CB8AC3E}">
        <p14:creationId xmlns:p14="http://schemas.microsoft.com/office/powerpoint/2010/main" val="3895427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30/01/2020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56A77-EFBB-4F45-B1D9-084C4846808B}" type="slidenum">
              <a:rPr lang="en-US" smtClean="0"/>
              <a:t>‹#›</a:t>
            </a:fld>
            <a:endParaRPr lang="en-US"/>
          </a:p>
        </p:txBody>
      </p:sp>
    </p:spTree>
    <p:extLst>
      <p:ext uri="{BB962C8B-B14F-4D97-AF65-F5344CB8AC3E}">
        <p14:creationId xmlns:p14="http://schemas.microsoft.com/office/powerpoint/2010/main" val="2469840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30/01/2020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56A77-EFBB-4F45-B1D9-084C4846808B}" type="slidenum">
              <a:rPr lang="en-US" smtClean="0"/>
              <a:t>‹#›</a:t>
            </a:fld>
            <a:endParaRPr lang="en-US"/>
          </a:p>
        </p:txBody>
      </p:sp>
    </p:spTree>
    <p:extLst>
      <p:ext uri="{BB962C8B-B14F-4D97-AF65-F5344CB8AC3E}">
        <p14:creationId xmlns:p14="http://schemas.microsoft.com/office/powerpoint/2010/main" val="2662645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30/01/2020</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56A77-EFBB-4F45-B1D9-084C4846808B}" type="slidenum">
              <a:rPr lang="en-US" smtClean="0"/>
              <a:t>‹#›</a:t>
            </a:fld>
            <a:endParaRPr lang="en-US"/>
          </a:p>
        </p:txBody>
      </p:sp>
    </p:spTree>
    <p:extLst>
      <p:ext uri="{BB962C8B-B14F-4D97-AF65-F5344CB8AC3E}">
        <p14:creationId xmlns:p14="http://schemas.microsoft.com/office/powerpoint/2010/main" val="1383564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thorlabs.com/thorproduct.cfm?partnumber=L1575G1"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orlabs.com/thorproduct.cfm?partnumber=LTN330-C"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horlabs.com/thorproduct.cfm?partnumber=SR9F"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thorlabs.com/thorproduct.cfm?partnumber=AD15NT"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thorlabs.com/thorproduct.cfm?partnumber=CP36"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hyperlink" Target="https://www.thorlabs.com/thorproduct.cfm?partnumber=IOT-4-1550-VLP"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thorlabs.com/thorproduct.cfm?partnumber=PDA10D2"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orlabs.com/thorproduct.cfm?partnumber=CM1-BP108" TargetMode="Externa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thorlabs.com/thorproduct.cfm?partnumber=LBF254-200-C" TargetMode="External"/><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hyperlink" Target="https://www.thorlabs.com/thorproduct.cfm?partnumber=LMR1/M#ad-image-0" TargetMode="Externa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hyperlink" Target="https://www.thorlabs.com/newgrouppage9.cfm?objectgroup_id=876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thorlabs.com/thorproduct.cfm?partnumber=BA2E#ad-image-0"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orlabs.com/thorproduct.cfm?partnumber=PH3-P5#ad-image-0" TargetMode="External"/><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hyperlink" Target="https://www.thorlabs.com/thorproduct.cfm?partnumber=PH3#ad-image-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thorlabs.com/thorproduct.cfm?partnumber=TR30/M" TargetMode="External"/><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hyperlink" Target="https://www.thorlabs.com/thorproduct.cfm?partnumber=TR30/M-P5"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nanoplus.com/fileadmin/user_upload/Data_sheets/nanoplus_DFB_1650-1850nm.pdf" TargetMode="External"/><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hyperlink" Target="https://nanoplus.com/fileadmin/user_upload/Data_sheets/nanoplus_DFB_2900-4000nm.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nanoplus.com/fileadmin/user_upload/Data_sheets/nanoplus_DFB_2900-4000nm.pdf" TargetMode="External"/><Relationship Id="rId2" Type="http://schemas.openxmlformats.org/officeDocument/2006/relationships/hyperlink" Target="https://nanoplus.com/fileadmin/user_upload/Data_sheets/nanoplus_DFB_2200-2600nm.pdf" TargetMode="External"/><Relationship Id="rId1" Type="http://schemas.openxmlformats.org/officeDocument/2006/relationships/slideLayout" Target="../slideLayouts/slideLayout7.xml"/><Relationship Id="rId6" Type="http://schemas.openxmlformats.org/officeDocument/2006/relationships/hyperlink" Target="https://nanoplus.com/fileadmin/user_upload/Data_sheets/nanoplus_DFB_2600-2900nm.pdf" TargetMode="External"/><Relationship Id="rId5" Type="http://schemas.openxmlformats.org/officeDocument/2006/relationships/hyperlink" Target="https://nanoplus.com/fileadmin/user_upload/Data_sheets/nanoplus_DFB_1650-1850nm.pdf" TargetMode="External"/><Relationship Id="rId4" Type="http://schemas.openxmlformats.org/officeDocument/2006/relationships/hyperlink" Target="https://nanoplus.com/fileadmin/user_upload/Data_sheets/nanoplus_DFB_1450-1650nm.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nanoplus.com/fileadmin/user_upload/Data_sheets/nanoplus_DFB_2900-4000nm.pdf" TargetMode="External"/><Relationship Id="rId2" Type="http://schemas.openxmlformats.org/officeDocument/2006/relationships/hyperlink" Target="https://nanoplus.com/fileadmin/user_upload/Data_sheets/nanoplus_DFB_1450-1650nm.pdf" TargetMode="Externa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 spectroscopy gas analysis</a:t>
            </a:r>
            <a:endParaRPr lang="en-US" dirty="0"/>
          </a:p>
        </p:txBody>
      </p:sp>
      <p:sp>
        <p:nvSpPr>
          <p:cNvPr id="3" name="Subtitle 2"/>
          <p:cNvSpPr>
            <a:spLocks noGrp="1"/>
          </p:cNvSpPr>
          <p:nvPr>
            <p:ph type="subTitle" idx="1"/>
          </p:nvPr>
        </p:nvSpPr>
        <p:spPr/>
        <p:txBody>
          <a:bodyPr/>
          <a:lstStyle/>
          <a:p>
            <a:r>
              <a:rPr lang="en-US" dirty="0" smtClean="0"/>
              <a:t>Siham Aisha</a:t>
            </a:r>
          </a:p>
          <a:p>
            <a:r>
              <a:rPr lang="en-US" dirty="0" smtClean="0"/>
              <a:t>Maryam </a:t>
            </a:r>
            <a:r>
              <a:rPr lang="en-US" dirty="0" err="1" smtClean="0"/>
              <a:t>abdel-karim</a:t>
            </a:r>
            <a:endParaRPr lang="en-US" dirty="0"/>
          </a:p>
        </p:txBody>
      </p:sp>
      <p:pic>
        <p:nvPicPr>
          <p:cNvPr id="5" name="Grafik 2" descr="AECENAR_Kopf_withWebsiteAdress.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79756" cy="771982"/>
          </a:xfrm>
          <a:prstGeom prst="rect">
            <a:avLst/>
          </a:prstGeom>
          <a:noFill/>
          <a:ln>
            <a:noFill/>
          </a:ln>
        </p:spPr>
      </p:pic>
      <p:pic>
        <p:nvPicPr>
          <p:cNvPr id="7" name="Grafik 10" descr="Basmalla.jpg"/>
          <p:cNvPicPr>
            <a:picLocks noChangeAspect="1"/>
          </p:cNvPicPr>
          <p:nvPr/>
        </p:nvPicPr>
        <p:blipFill>
          <a:blip r:embed="rId3" cstate="print"/>
          <a:stretch>
            <a:fillRect/>
          </a:stretch>
        </p:blipFill>
        <p:spPr>
          <a:xfrm>
            <a:off x="6336212" y="112350"/>
            <a:ext cx="2585262" cy="446450"/>
          </a:xfrm>
          <a:prstGeom prst="rect">
            <a:avLst/>
          </a:prstGeom>
        </p:spPr>
      </p:pic>
      <p:sp>
        <p:nvSpPr>
          <p:cNvPr id="9" name="Date Placeholder 8"/>
          <p:cNvSpPr>
            <a:spLocks noGrp="1"/>
          </p:cNvSpPr>
          <p:nvPr>
            <p:ph type="dt" sz="half" idx="10"/>
          </p:nvPr>
        </p:nvSpPr>
        <p:spPr/>
        <p:txBody>
          <a:bodyPr/>
          <a:lstStyle/>
          <a:p>
            <a:r>
              <a:rPr lang="en-US" smtClean="0"/>
              <a:t>30/01/2020</a:t>
            </a:r>
            <a:endParaRPr lang="en-US"/>
          </a:p>
        </p:txBody>
      </p:sp>
      <p:sp>
        <p:nvSpPr>
          <p:cNvPr id="10" name="Slide Number Placeholder 9"/>
          <p:cNvSpPr>
            <a:spLocks noGrp="1"/>
          </p:cNvSpPr>
          <p:nvPr>
            <p:ph type="sldNum" sz="quarter" idx="12"/>
          </p:nvPr>
        </p:nvSpPr>
        <p:spPr/>
        <p:txBody>
          <a:bodyPr/>
          <a:lstStyle/>
          <a:p>
            <a:fld id="{49E56A77-EFBB-4F45-B1D9-084C4846808B}" type="slidenum">
              <a:rPr lang="en-US" smtClean="0"/>
              <a:t>1</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9370" y="-1992"/>
            <a:ext cx="1844748" cy="1386656"/>
          </a:xfrm>
          <a:prstGeom prst="rect">
            <a:avLst/>
          </a:prstGeom>
        </p:spPr>
      </p:pic>
    </p:spTree>
    <p:extLst>
      <p:ext uri="{BB962C8B-B14F-4D97-AF65-F5344CB8AC3E}">
        <p14:creationId xmlns:p14="http://schemas.microsoft.com/office/powerpoint/2010/main" val="3413470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diagram</a:t>
            </a:r>
            <a:endParaRPr lang="en-US" dirty="0"/>
          </a:p>
        </p:txBody>
      </p:sp>
      <p:sp>
        <p:nvSpPr>
          <p:cNvPr id="3" name="Date Placeholder 2"/>
          <p:cNvSpPr>
            <a:spLocks noGrp="1"/>
          </p:cNvSpPr>
          <p:nvPr>
            <p:ph type="dt" sz="half" idx="10"/>
          </p:nvPr>
        </p:nvSpPr>
        <p:spPr/>
        <p:txBody>
          <a:bodyPr/>
          <a:lstStyle/>
          <a:p>
            <a:r>
              <a:rPr lang="en-US" smtClean="0"/>
              <a:t>13/01/2020</a:t>
            </a:r>
            <a:endParaRPr lang="en-US"/>
          </a:p>
        </p:txBody>
      </p:sp>
      <p:sp>
        <p:nvSpPr>
          <p:cNvPr id="4" name="Slide Number Placeholder 3"/>
          <p:cNvSpPr>
            <a:spLocks noGrp="1"/>
          </p:cNvSpPr>
          <p:nvPr>
            <p:ph type="sldNum" sz="quarter" idx="12"/>
          </p:nvPr>
        </p:nvSpPr>
        <p:spPr/>
        <p:txBody>
          <a:bodyPr/>
          <a:lstStyle/>
          <a:p>
            <a:fld id="{05B2C89F-BED8-454E-B6A5-4F58EC83F178}" type="slidenum">
              <a:rPr lang="en-US" smtClean="0"/>
              <a:t>10</a:t>
            </a:fld>
            <a:endParaRPr lang="en-US"/>
          </a:p>
        </p:txBody>
      </p:sp>
      <p:pic>
        <p:nvPicPr>
          <p:cNvPr id="5" name="Picture 4"/>
          <p:cNvPicPr>
            <a:picLocks noChangeAspect="1"/>
          </p:cNvPicPr>
          <p:nvPr/>
        </p:nvPicPr>
        <p:blipFill>
          <a:blip r:embed="rId2"/>
          <a:stretch>
            <a:fillRect/>
          </a:stretch>
        </p:blipFill>
        <p:spPr>
          <a:xfrm>
            <a:off x="265202" y="1561283"/>
            <a:ext cx="7831369" cy="3359059"/>
          </a:xfrm>
          <a:prstGeom prst="rect">
            <a:avLst/>
          </a:prstGeom>
        </p:spPr>
      </p:pic>
    </p:spTree>
    <p:extLst>
      <p:ext uri="{BB962C8B-B14F-4D97-AF65-F5344CB8AC3E}">
        <p14:creationId xmlns:p14="http://schemas.microsoft.com/office/powerpoint/2010/main" val="786342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Spectroscopy for CO</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487" t="11810" r="12754" b="47175"/>
          <a:stretch/>
        </p:blipFill>
        <p:spPr>
          <a:xfrm>
            <a:off x="592182" y="1358536"/>
            <a:ext cx="10415451" cy="5007430"/>
          </a:xfrm>
          <a:prstGeom prst="rect">
            <a:avLst/>
          </a:prstGeom>
        </p:spPr>
      </p:pic>
      <p:sp>
        <p:nvSpPr>
          <p:cNvPr id="4" name="Date Placeholder 3"/>
          <p:cNvSpPr>
            <a:spLocks noGrp="1"/>
          </p:cNvSpPr>
          <p:nvPr>
            <p:ph type="dt" sz="half" idx="10"/>
          </p:nvPr>
        </p:nvSpPr>
        <p:spPr/>
        <p:txBody>
          <a:bodyPr/>
          <a:lstStyle/>
          <a:p>
            <a:r>
              <a:rPr lang="en-US" smtClean="0"/>
              <a:t>30/01/2020</a:t>
            </a:r>
            <a:endParaRPr lang="en-US"/>
          </a:p>
        </p:txBody>
      </p:sp>
      <p:sp>
        <p:nvSpPr>
          <p:cNvPr id="5" name="Slide Number Placeholder 4"/>
          <p:cNvSpPr>
            <a:spLocks noGrp="1"/>
          </p:cNvSpPr>
          <p:nvPr>
            <p:ph type="sldNum" sz="quarter" idx="12"/>
          </p:nvPr>
        </p:nvSpPr>
        <p:spPr/>
        <p:txBody>
          <a:bodyPr/>
          <a:lstStyle/>
          <a:p>
            <a:fld id="{49E56A77-EFBB-4F45-B1D9-084C4846808B}" type="slidenum">
              <a:rPr lang="en-US" smtClean="0"/>
              <a:t>11</a:t>
            </a:fld>
            <a:endParaRPr lang="en-US"/>
          </a:p>
        </p:txBody>
      </p:sp>
    </p:spTree>
    <p:extLst>
      <p:ext uri="{BB962C8B-B14F-4D97-AF65-F5344CB8AC3E}">
        <p14:creationId xmlns:p14="http://schemas.microsoft.com/office/powerpoint/2010/main" val="2054873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Diode laser</a:t>
            </a:r>
            <a:endParaRPr lang="en-US" dirty="0"/>
          </a:p>
        </p:txBody>
      </p:sp>
      <p:pic>
        <p:nvPicPr>
          <p:cNvPr id="3" name="Picture 2"/>
          <p:cNvPicPr>
            <a:picLocks noChangeAspect="1"/>
          </p:cNvPicPr>
          <p:nvPr/>
        </p:nvPicPr>
        <p:blipFill>
          <a:blip r:embed="rId2"/>
          <a:stretch>
            <a:fillRect/>
          </a:stretch>
        </p:blipFill>
        <p:spPr>
          <a:xfrm>
            <a:off x="713967" y="1428614"/>
            <a:ext cx="7335710" cy="3961992"/>
          </a:xfrm>
          <a:prstGeom prst="rect">
            <a:avLst/>
          </a:prstGeom>
        </p:spPr>
      </p:pic>
      <p:sp>
        <p:nvSpPr>
          <p:cNvPr id="4" name="Date Placeholder 3"/>
          <p:cNvSpPr>
            <a:spLocks noGrp="1"/>
          </p:cNvSpPr>
          <p:nvPr>
            <p:ph type="dt" sz="half" idx="10"/>
          </p:nvPr>
        </p:nvSpPr>
        <p:spPr/>
        <p:txBody>
          <a:bodyPr/>
          <a:lstStyle/>
          <a:p>
            <a:r>
              <a:rPr lang="en-US" smtClean="0"/>
              <a:t>30/01/2020</a:t>
            </a:r>
            <a:endParaRPr lang="en-US"/>
          </a:p>
        </p:txBody>
      </p:sp>
      <p:sp>
        <p:nvSpPr>
          <p:cNvPr id="5" name="Slide Number Placeholder 4"/>
          <p:cNvSpPr>
            <a:spLocks noGrp="1"/>
          </p:cNvSpPr>
          <p:nvPr>
            <p:ph type="sldNum" sz="quarter" idx="12"/>
          </p:nvPr>
        </p:nvSpPr>
        <p:spPr/>
        <p:txBody>
          <a:bodyPr/>
          <a:lstStyle/>
          <a:p>
            <a:fld id="{49E56A77-EFBB-4F45-B1D9-084C4846808B}" type="slidenum">
              <a:rPr lang="en-US" smtClean="0"/>
              <a:t>12</a:t>
            </a:fld>
            <a:endParaRPr lang="en-US"/>
          </a:p>
        </p:txBody>
      </p:sp>
      <p:sp>
        <p:nvSpPr>
          <p:cNvPr id="6" name="Rectangle 5"/>
          <p:cNvSpPr/>
          <p:nvPr/>
        </p:nvSpPr>
        <p:spPr>
          <a:xfrm>
            <a:off x="2377440" y="5550312"/>
            <a:ext cx="6096000" cy="646331"/>
          </a:xfrm>
          <a:prstGeom prst="rect">
            <a:avLst/>
          </a:prstGeom>
        </p:spPr>
        <p:txBody>
          <a:bodyPr>
            <a:spAutoFit/>
          </a:bodyPr>
          <a:lstStyle/>
          <a:p>
            <a:r>
              <a:rPr lang="de-DE" u="sng" dirty="0">
                <a:solidFill>
                  <a:srgbClr val="000000"/>
                </a:solidFill>
                <a:latin typeface="Palatino Linotype" panose="02040502050505030304" pitchFamily="18" charset="0"/>
                <a:ea typeface="Calibri" panose="020F0502020204030204" pitchFamily="34" charset="0"/>
                <a:cs typeface="Palatino Linotype" panose="02040502050505030304" pitchFamily="18" charset="0"/>
                <a:hlinkClick r:id="rId3"/>
              </a:rPr>
              <a:t>https://www.thorlabs.com/thorproduct.cfm?partnumber=L1575G1</a:t>
            </a:r>
            <a:endParaRPr lang="en-US" dirty="0"/>
          </a:p>
        </p:txBody>
      </p:sp>
    </p:spTree>
    <p:extLst>
      <p:ext uri="{BB962C8B-B14F-4D97-AF65-F5344CB8AC3E}">
        <p14:creationId xmlns:p14="http://schemas.microsoft.com/office/powerpoint/2010/main" val="3261088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Collimator for CO</a:t>
            </a:r>
            <a:endParaRPr lang="en-US" dirty="0"/>
          </a:p>
        </p:txBody>
      </p:sp>
      <p:pic>
        <p:nvPicPr>
          <p:cNvPr id="3" name="Picture 2"/>
          <p:cNvPicPr>
            <a:picLocks noChangeAspect="1"/>
          </p:cNvPicPr>
          <p:nvPr/>
        </p:nvPicPr>
        <p:blipFill>
          <a:blip r:embed="rId2"/>
          <a:stretch>
            <a:fillRect/>
          </a:stretch>
        </p:blipFill>
        <p:spPr>
          <a:xfrm>
            <a:off x="1003731" y="1690688"/>
            <a:ext cx="10184538" cy="4347159"/>
          </a:xfrm>
          <a:prstGeom prst="rect">
            <a:avLst/>
          </a:prstGeom>
        </p:spPr>
      </p:pic>
      <p:sp>
        <p:nvSpPr>
          <p:cNvPr id="4" name="Rectangle 3"/>
          <p:cNvSpPr/>
          <p:nvPr/>
        </p:nvSpPr>
        <p:spPr>
          <a:xfrm>
            <a:off x="2072640" y="5918704"/>
            <a:ext cx="6096000" cy="646331"/>
          </a:xfrm>
          <a:prstGeom prst="rect">
            <a:avLst/>
          </a:prstGeom>
        </p:spPr>
        <p:txBody>
          <a:bodyPr>
            <a:spAutoFit/>
          </a:bodyPr>
          <a:lstStyle/>
          <a:p>
            <a:r>
              <a:rPr lang="en-US" dirty="0" smtClean="0">
                <a:hlinkClick r:id="rId3"/>
              </a:rPr>
              <a:t>https://www.thorlabs.com/thorproduct.cfm?partnumber=LTN330-C</a:t>
            </a:r>
            <a:endParaRPr lang="en-US" dirty="0"/>
          </a:p>
        </p:txBody>
      </p:sp>
      <p:sp>
        <p:nvSpPr>
          <p:cNvPr id="5" name="Date Placeholder 4"/>
          <p:cNvSpPr>
            <a:spLocks noGrp="1"/>
          </p:cNvSpPr>
          <p:nvPr>
            <p:ph type="dt" sz="half" idx="10"/>
          </p:nvPr>
        </p:nvSpPr>
        <p:spPr/>
        <p:txBody>
          <a:bodyPr/>
          <a:lstStyle/>
          <a:p>
            <a:r>
              <a:rPr lang="en-US" smtClean="0"/>
              <a:t>30/01/2020</a:t>
            </a:r>
            <a:endParaRPr lang="en-US"/>
          </a:p>
        </p:txBody>
      </p:sp>
      <p:sp>
        <p:nvSpPr>
          <p:cNvPr id="6" name="Slide Number Placeholder 5"/>
          <p:cNvSpPr>
            <a:spLocks noGrp="1"/>
          </p:cNvSpPr>
          <p:nvPr>
            <p:ph type="sldNum" sz="quarter" idx="12"/>
          </p:nvPr>
        </p:nvSpPr>
        <p:spPr/>
        <p:txBody>
          <a:bodyPr/>
          <a:lstStyle/>
          <a:p>
            <a:fld id="{49E56A77-EFBB-4F45-B1D9-084C4846808B}" type="slidenum">
              <a:rPr lang="en-US" smtClean="0"/>
              <a:t>13</a:t>
            </a:fld>
            <a:endParaRPr lang="en-US"/>
          </a:p>
        </p:txBody>
      </p:sp>
    </p:spTree>
    <p:extLst>
      <p:ext uri="{BB962C8B-B14F-4D97-AF65-F5344CB8AC3E}">
        <p14:creationId xmlns:p14="http://schemas.microsoft.com/office/powerpoint/2010/main" val="73044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0-01-30-1216-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r>
              <a:rPr lang="en-US" smtClean="0"/>
              <a:t>30/01/2020</a:t>
            </a:r>
            <a:endParaRPr lang="en-US"/>
          </a:p>
        </p:txBody>
      </p:sp>
      <p:sp>
        <p:nvSpPr>
          <p:cNvPr id="4" name="Slide Number Placeholder 3"/>
          <p:cNvSpPr>
            <a:spLocks noGrp="1"/>
          </p:cNvSpPr>
          <p:nvPr>
            <p:ph type="sldNum" sz="quarter" idx="12"/>
          </p:nvPr>
        </p:nvSpPr>
        <p:spPr/>
        <p:txBody>
          <a:bodyPr/>
          <a:lstStyle/>
          <a:p>
            <a:fld id="{49E56A77-EFBB-4F45-B1D9-084C4846808B}" type="slidenum">
              <a:rPr lang="en-US" smtClean="0"/>
              <a:t>14</a:t>
            </a:fld>
            <a:endParaRPr lang="en-US"/>
          </a:p>
        </p:txBody>
      </p:sp>
    </p:spTree>
    <p:extLst>
      <p:ext uri="{BB962C8B-B14F-4D97-AF65-F5344CB8AC3E}">
        <p14:creationId xmlns:p14="http://schemas.microsoft.com/office/powerpoint/2010/main" val="973026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for diode laser</a:t>
            </a:r>
            <a:endParaRPr lang="en-US" dirty="0"/>
          </a:p>
        </p:txBody>
      </p:sp>
      <p:sp>
        <p:nvSpPr>
          <p:cNvPr id="3" name="Rectangle 2"/>
          <p:cNvSpPr/>
          <p:nvPr/>
        </p:nvSpPr>
        <p:spPr>
          <a:xfrm>
            <a:off x="5548863" y="1735710"/>
            <a:ext cx="6127831" cy="369332"/>
          </a:xfrm>
          <a:prstGeom prst="rect">
            <a:avLst/>
          </a:prstGeom>
        </p:spPr>
        <p:txBody>
          <a:bodyPr wrap="none">
            <a:spAutoFit/>
          </a:bodyPr>
          <a:lstStyle/>
          <a:p>
            <a:r>
              <a:rPr lang="en-US" dirty="0" smtClean="0">
                <a:hlinkClick r:id="rId2"/>
              </a:rPr>
              <a:t>https://www.thorlabs.com/thorproduct.cfm?partnumber=SR9F</a:t>
            </a:r>
            <a:endParaRPr lang="en-US" dirty="0"/>
          </a:p>
        </p:txBody>
      </p:sp>
      <p:pic>
        <p:nvPicPr>
          <p:cNvPr id="4" name="Picture 3"/>
          <p:cNvPicPr>
            <a:picLocks noChangeAspect="1"/>
          </p:cNvPicPr>
          <p:nvPr/>
        </p:nvPicPr>
        <p:blipFill>
          <a:blip r:embed="rId3"/>
          <a:stretch>
            <a:fillRect/>
          </a:stretch>
        </p:blipFill>
        <p:spPr>
          <a:xfrm>
            <a:off x="191589" y="2105042"/>
            <a:ext cx="7980976" cy="4137524"/>
          </a:xfrm>
          <a:prstGeom prst="rect">
            <a:avLst/>
          </a:prstGeom>
        </p:spPr>
      </p:pic>
      <p:sp>
        <p:nvSpPr>
          <p:cNvPr id="5" name="Date Placeholder 4"/>
          <p:cNvSpPr>
            <a:spLocks noGrp="1"/>
          </p:cNvSpPr>
          <p:nvPr>
            <p:ph type="dt" sz="half" idx="10"/>
          </p:nvPr>
        </p:nvSpPr>
        <p:spPr/>
        <p:txBody>
          <a:bodyPr/>
          <a:lstStyle/>
          <a:p>
            <a:r>
              <a:rPr lang="en-US" smtClean="0"/>
              <a:t>30/01/2020</a:t>
            </a:r>
            <a:endParaRPr lang="en-US"/>
          </a:p>
        </p:txBody>
      </p:sp>
      <p:sp>
        <p:nvSpPr>
          <p:cNvPr id="6" name="Slide Number Placeholder 5"/>
          <p:cNvSpPr>
            <a:spLocks noGrp="1"/>
          </p:cNvSpPr>
          <p:nvPr>
            <p:ph type="sldNum" sz="quarter" idx="12"/>
          </p:nvPr>
        </p:nvSpPr>
        <p:spPr/>
        <p:txBody>
          <a:bodyPr/>
          <a:lstStyle/>
          <a:p>
            <a:fld id="{49E56A77-EFBB-4F45-B1D9-084C4846808B}" type="slidenum">
              <a:rPr lang="en-US" smtClean="0"/>
              <a:t>15</a:t>
            </a:fld>
            <a:endParaRPr lang="en-US"/>
          </a:p>
        </p:txBody>
      </p:sp>
    </p:spTree>
    <p:extLst>
      <p:ext uri="{BB962C8B-B14F-4D97-AF65-F5344CB8AC3E}">
        <p14:creationId xmlns:p14="http://schemas.microsoft.com/office/powerpoint/2010/main" val="2991980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Collimator holder</a:t>
            </a:r>
            <a:endParaRPr lang="en-US" dirty="0"/>
          </a:p>
        </p:txBody>
      </p:sp>
      <p:sp>
        <p:nvSpPr>
          <p:cNvPr id="3" name="Rectangle 2"/>
          <p:cNvSpPr/>
          <p:nvPr/>
        </p:nvSpPr>
        <p:spPr>
          <a:xfrm>
            <a:off x="9326880" y="1921470"/>
            <a:ext cx="2534194" cy="923330"/>
          </a:xfrm>
          <a:prstGeom prst="rect">
            <a:avLst/>
          </a:prstGeom>
        </p:spPr>
        <p:txBody>
          <a:bodyPr wrap="square">
            <a:spAutoFit/>
          </a:bodyPr>
          <a:lstStyle/>
          <a:p>
            <a:r>
              <a:rPr lang="en-US" dirty="0" smtClean="0">
                <a:hlinkClick r:id="rId2"/>
              </a:rPr>
              <a:t>https://www.thorlabs.com/thorproduct.cfm?partnumber=AD15NT</a:t>
            </a:r>
            <a:endParaRPr lang="en-US" dirty="0"/>
          </a:p>
        </p:txBody>
      </p:sp>
      <p:pic>
        <p:nvPicPr>
          <p:cNvPr id="4" name="Picture 3"/>
          <p:cNvPicPr>
            <a:picLocks noChangeAspect="1"/>
          </p:cNvPicPr>
          <p:nvPr/>
        </p:nvPicPr>
        <p:blipFill>
          <a:blip r:embed="rId3"/>
          <a:stretch>
            <a:fillRect/>
          </a:stretch>
        </p:blipFill>
        <p:spPr>
          <a:xfrm>
            <a:off x="522863" y="1690688"/>
            <a:ext cx="8804017" cy="4584791"/>
          </a:xfrm>
          <a:prstGeom prst="rect">
            <a:avLst/>
          </a:prstGeom>
        </p:spPr>
      </p:pic>
      <p:sp>
        <p:nvSpPr>
          <p:cNvPr id="5" name="Date Placeholder 4"/>
          <p:cNvSpPr>
            <a:spLocks noGrp="1"/>
          </p:cNvSpPr>
          <p:nvPr>
            <p:ph type="dt" sz="half" idx="10"/>
          </p:nvPr>
        </p:nvSpPr>
        <p:spPr/>
        <p:txBody>
          <a:bodyPr/>
          <a:lstStyle/>
          <a:p>
            <a:r>
              <a:rPr lang="en-US" smtClean="0"/>
              <a:t>30/01/2020</a:t>
            </a:r>
            <a:endParaRPr lang="en-US"/>
          </a:p>
        </p:txBody>
      </p:sp>
      <p:sp>
        <p:nvSpPr>
          <p:cNvPr id="6" name="Slide Number Placeholder 5"/>
          <p:cNvSpPr>
            <a:spLocks noGrp="1"/>
          </p:cNvSpPr>
          <p:nvPr>
            <p:ph type="sldNum" sz="quarter" idx="12"/>
          </p:nvPr>
        </p:nvSpPr>
        <p:spPr/>
        <p:txBody>
          <a:bodyPr/>
          <a:lstStyle/>
          <a:p>
            <a:fld id="{49E56A77-EFBB-4F45-B1D9-084C4846808B}" type="slidenum">
              <a:rPr lang="en-US" smtClean="0"/>
              <a:t>16</a:t>
            </a:fld>
            <a:endParaRPr lang="en-US"/>
          </a:p>
        </p:txBody>
      </p:sp>
    </p:spTree>
    <p:extLst>
      <p:ext uri="{BB962C8B-B14F-4D97-AF65-F5344CB8AC3E}">
        <p14:creationId xmlns:p14="http://schemas.microsoft.com/office/powerpoint/2010/main" val="2653892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Collimator holder</a:t>
            </a:r>
            <a:endParaRPr lang="en-US" dirty="0"/>
          </a:p>
        </p:txBody>
      </p:sp>
      <p:pic>
        <p:nvPicPr>
          <p:cNvPr id="3" name="Picture 2"/>
          <p:cNvPicPr>
            <a:picLocks noChangeAspect="1"/>
          </p:cNvPicPr>
          <p:nvPr/>
        </p:nvPicPr>
        <p:blipFill>
          <a:blip r:embed="rId2"/>
          <a:stretch>
            <a:fillRect/>
          </a:stretch>
        </p:blipFill>
        <p:spPr>
          <a:xfrm>
            <a:off x="932498" y="1872637"/>
            <a:ext cx="8011206" cy="4084956"/>
          </a:xfrm>
          <a:prstGeom prst="rect">
            <a:avLst/>
          </a:prstGeom>
        </p:spPr>
      </p:pic>
      <p:sp>
        <p:nvSpPr>
          <p:cNvPr id="4" name="Rectangle 3"/>
          <p:cNvSpPr/>
          <p:nvPr/>
        </p:nvSpPr>
        <p:spPr>
          <a:xfrm>
            <a:off x="5494098" y="1227665"/>
            <a:ext cx="6150273" cy="369332"/>
          </a:xfrm>
          <a:prstGeom prst="rect">
            <a:avLst/>
          </a:prstGeom>
        </p:spPr>
        <p:txBody>
          <a:bodyPr wrap="none">
            <a:spAutoFit/>
          </a:bodyPr>
          <a:lstStyle/>
          <a:p>
            <a:r>
              <a:rPr lang="en-US" dirty="0" smtClean="0">
                <a:hlinkClick r:id="rId3"/>
              </a:rPr>
              <a:t>https://www.thorlabs.com/thorproduct.cfm?partnumber=CP36</a:t>
            </a:r>
            <a:endParaRPr lang="en-US" dirty="0"/>
          </a:p>
        </p:txBody>
      </p:sp>
      <p:sp>
        <p:nvSpPr>
          <p:cNvPr id="5" name="Date Placeholder 4"/>
          <p:cNvSpPr>
            <a:spLocks noGrp="1"/>
          </p:cNvSpPr>
          <p:nvPr>
            <p:ph type="dt" sz="half" idx="10"/>
          </p:nvPr>
        </p:nvSpPr>
        <p:spPr/>
        <p:txBody>
          <a:bodyPr/>
          <a:lstStyle/>
          <a:p>
            <a:r>
              <a:rPr lang="en-US" smtClean="0"/>
              <a:t>30/01/2020</a:t>
            </a:r>
            <a:endParaRPr lang="en-US"/>
          </a:p>
        </p:txBody>
      </p:sp>
      <p:sp>
        <p:nvSpPr>
          <p:cNvPr id="6" name="Slide Number Placeholder 5"/>
          <p:cNvSpPr>
            <a:spLocks noGrp="1"/>
          </p:cNvSpPr>
          <p:nvPr>
            <p:ph type="sldNum" sz="quarter" idx="12"/>
          </p:nvPr>
        </p:nvSpPr>
        <p:spPr/>
        <p:txBody>
          <a:bodyPr/>
          <a:lstStyle/>
          <a:p>
            <a:fld id="{49E56A77-EFBB-4F45-B1D9-084C4846808B}" type="slidenum">
              <a:rPr lang="en-US" smtClean="0"/>
              <a:t>17</a:t>
            </a:fld>
            <a:endParaRPr lang="en-US"/>
          </a:p>
        </p:txBody>
      </p:sp>
    </p:spTree>
    <p:extLst>
      <p:ext uri="{BB962C8B-B14F-4D97-AF65-F5344CB8AC3E}">
        <p14:creationId xmlns:p14="http://schemas.microsoft.com/office/powerpoint/2010/main" val="4161099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Isolator</a:t>
            </a:r>
            <a:endParaRPr lang="en-US" dirty="0"/>
          </a:p>
        </p:txBody>
      </p:sp>
      <p:pic>
        <p:nvPicPr>
          <p:cNvPr id="3" name="Picture 2"/>
          <p:cNvPicPr>
            <a:picLocks noChangeAspect="1"/>
          </p:cNvPicPr>
          <p:nvPr/>
        </p:nvPicPr>
        <p:blipFill rotWithShape="1">
          <a:blip r:embed="rId2"/>
          <a:srcRect l="-568" t="166" r="568" b="3283"/>
          <a:stretch/>
        </p:blipFill>
        <p:spPr>
          <a:xfrm>
            <a:off x="516936" y="1549038"/>
            <a:ext cx="8697685" cy="4115343"/>
          </a:xfrm>
          <a:prstGeom prst="rect">
            <a:avLst/>
          </a:prstGeom>
        </p:spPr>
      </p:pic>
      <p:grpSp>
        <p:nvGrpSpPr>
          <p:cNvPr id="4" name="Group 3"/>
          <p:cNvGrpSpPr/>
          <p:nvPr/>
        </p:nvGrpSpPr>
        <p:grpSpPr>
          <a:xfrm>
            <a:off x="8727893" y="1280247"/>
            <a:ext cx="2913290" cy="4498543"/>
            <a:chOff x="733425" y="543650"/>
            <a:chExt cx="3542484" cy="5667375"/>
          </a:xfrm>
        </p:grpSpPr>
        <p:pic>
          <p:nvPicPr>
            <p:cNvPr id="5" name="Picture 4"/>
            <p:cNvPicPr>
              <a:picLocks noChangeAspect="1"/>
            </p:cNvPicPr>
            <p:nvPr/>
          </p:nvPicPr>
          <p:blipFill rotWithShape="1">
            <a:blip r:embed="rId3"/>
            <a:srcRect l="63641" r="18252"/>
            <a:stretch/>
          </p:blipFill>
          <p:spPr>
            <a:xfrm>
              <a:off x="2333897" y="543650"/>
              <a:ext cx="1942012" cy="5667375"/>
            </a:xfrm>
            <a:prstGeom prst="rect">
              <a:avLst/>
            </a:prstGeom>
          </p:spPr>
        </p:pic>
        <p:pic>
          <p:nvPicPr>
            <p:cNvPr id="6" name="Picture 5"/>
            <p:cNvPicPr>
              <a:picLocks noChangeAspect="1"/>
            </p:cNvPicPr>
            <p:nvPr/>
          </p:nvPicPr>
          <p:blipFill rotWithShape="1">
            <a:blip r:embed="rId3"/>
            <a:srcRect r="85077"/>
            <a:stretch/>
          </p:blipFill>
          <p:spPr>
            <a:xfrm>
              <a:off x="733425" y="543650"/>
              <a:ext cx="1600472" cy="5667375"/>
            </a:xfrm>
            <a:prstGeom prst="rect">
              <a:avLst/>
            </a:prstGeom>
          </p:spPr>
        </p:pic>
      </p:grpSp>
      <p:sp>
        <p:nvSpPr>
          <p:cNvPr id="7" name="Rectangle 6"/>
          <p:cNvSpPr/>
          <p:nvPr/>
        </p:nvSpPr>
        <p:spPr>
          <a:xfrm>
            <a:off x="5886994" y="633916"/>
            <a:ext cx="6096000" cy="646331"/>
          </a:xfrm>
          <a:prstGeom prst="rect">
            <a:avLst/>
          </a:prstGeom>
        </p:spPr>
        <p:txBody>
          <a:bodyPr>
            <a:spAutoFit/>
          </a:bodyPr>
          <a:lstStyle/>
          <a:p>
            <a:r>
              <a:rPr lang="en-US" dirty="0" smtClean="0">
                <a:hlinkClick r:id="rId4"/>
              </a:rPr>
              <a:t>https://www.thorlabs.com/thorproduct.cfm?partnumber=IOT-4-1550-VLP</a:t>
            </a:r>
            <a:endParaRPr lang="en-US" dirty="0"/>
          </a:p>
        </p:txBody>
      </p:sp>
      <p:sp>
        <p:nvSpPr>
          <p:cNvPr id="8" name="Date Placeholder 7"/>
          <p:cNvSpPr>
            <a:spLocks noGrp="1"/>
          </p:cNvSpPr>
          <p:nvPr>
            <p:ph type="dt" sz="half" idx="10"/>
          </p:nvPr>
        </p:nvSpPr>
        <p:spPr/>
        <p:txBody>
          <a:bodyPr/>
          <a:lstStyle/>
          <a:p>
            <a:r>
              <a:rPr lang="en-US" smtClean="0"/>
              <a:t>30/01/2020</a:t>
            </a:r>
            <a:endParaRPr lang="en-US"/>
          </a:p>
        </p:txBody>
      </p:sp>
      <p:sp>
        <p:nvSpPr>
          <p:cNvPr id="9" name="Slide Number Placeholder 8"/>
          <p:cNvSpPr>
            <a:spLocks noGrp="1"/>
          </p:cNvSpPr>
          <p:nvPr>
            <p:ph type="sldNum" sz="quarter" idx="12"/>
          </p:nvPr>
        </p:nvSpPr>
        <p:spPr/>
        <p:txBody>
          <a:bodyPr/>
          <a:lstStyle/>
          <a:p>
            <a:fld id="{49E56A77-EFBB-4F45-B1D9-084C4846808B}" type="slidenum">
              <a:rPr lang="en-US" smtClean="0"/>
              <a:t>18</a:t>
            </a:fld>
            <a:endParaRPr lang="en-US"/>
          </a:p>
        </p:txBody>
      </p:sp>
    </p:spTree>
    <p:extLst>
      <p:ext uri="{BB962C8B-B14F-4D97-AF65-F5344CB8AC3E}">
        <p14:creationId xmlns:p14="http://schemas.microsoft.com/office/powerpoint/2010/main" val="3818616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Photodiode </a:t>
            </a:r>
            <a:endParaRPr lang="en-US" dirty="0"/>
          </a:p>
        </p:txBody>
      </p:sp>
      <p:pic>
        <p:nvPicPr>
          <p:cNvPr id="3" name="Picture 2"/>
          <p:cNvPicPr>
            <a:picLocks noChangeAspect="1"/>
          </p:cNvPicPr>
          <p:nvPr/>
        </p:nvPicPr>
        <p:blipFill>
          <a:blip r:embed="rId2"/>
          <a:stretch>
            <a:fillRect/>
          </a:stretch>
        </p:blipFill>
        <p:spPr>
          <a:xfrm>
            <a:off x="740228" y="1890985"/>
            <a:ext cx="8668430" cy="4099079"/>
          </a:xfrm>
          <a:prstGeom prst="rect">
            <a:avLst/>
          </a:prstGeom>
        </p:spPr>
      </p:pic>
      <p:sp>
        <p:nvSpPr>
          <p:cNvPr id="4" name="Rectangle 3"/>
          <p:cNvSpPr/>
          <p:nvPr/>
        </p:nvSpPr>
        <p:spPr>
          <a:xfrm>
            <a:off x="3997234" y="5875161"/>
            <a:ext cx="6096000" cy="646331"/>
          </a:xfrm>
          <a:prstGeom prst="rect">
            <a:avLst/>
          </a:prstGeom>
        </p:spPr>
        <p:txBody>
          <a:bodyPr>
            <a:spAutoFit/>
          </a:bodyPr>
          <a:lstStyle/>
          <a:p>
            <a:r>
              <a:rPr lang="en-US" dirty="0" smtClean="0">
                <a:hlinkClick r:id="rId3"/>
              </a:rPr>
              <a:t>https://www.thorlabs.com/thorproduct.cfm?partnumber=PDA10D2</a:t>
            </a:r>
            <a:endParaRPr lang="en-US" dirty="0"/>
          </a:p>
        </p:txBody>
      </p:sp>
      <p:sp>
        <p:nvSpPr>
          <p:cNvPr id="5" name="Date Placeholder 4"/>
          <p:cNvSpPr>
            <a:spLocks noGrp="1"/>
          </p:cNvSpPr>
          <p:nvPr>
            <p:ph type="dt" sz="half" idx="10"/>
          </p:nvPr>
        </p:nvSpPr>
        <p:spPr/>
        <p:txBody>
          <a:bodyPr/>
          <a:lstStyle/>
          <a:p>
            <a:r>
              <a:rPr lang="en-US" smtClean="0"/>
              <a:t>30/01/2020</a:t>
            </a:r>
            <a:endParaRPr lang="en-US"/>
          </a:p>
        </p:txBody>
      </p:sp>
      <p:sp>
        <p:nvSpPr>
          <p:cNvPr id="6" name="Slide Number Placeholder 5"/>
          <p:cNvSpPr>
            <a:spLocks noGrp="1"/>
          </p:cNvSpPr>
          <p:nvPr>
            <p:ph type="sldNum" sz="quarter" idx="12"/>
          </p:nvPr>
        </p:nvSpPr>
        <p:spPr/>
        <p:txBody>
          <a:bodyPr/>
          <a:lstStyle/>
          <a:p>
            <a:fld id="{49E56A77-EFBB-4F45-B1D9-084C4846808B}" type="slidenum">
              <a:rPr lang="en-US" smtClean="0"/>
              <a:t>19</a:t>
            </a:fld>
            <a:endParaRPr lang="en-US"/>
          </a:p>
        </p:txBody>
      </p:sp>
    </p:spTree>
    <p:extLst>
      <p:ext uri="{BB962C8B-B14F-4D97-AF65-F5344CB8AC3E}">
        <p14:creationId xmlns:p14="http://schemas.microsoft.com/office/powerpoint/2010/main" val="787868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2412421"/>
            <a:ext cx="8549640" cy="3046988"/>
          </a:xfrm>
          <a:prstGeom prst="rect">
            <a:avLst/>
          </a:prstGeom>
        </p:spPr>
        <p:txBody>
          <a:bodyPr wrap="square">
            <a:spAutoFit/>
          </a:bodyPr>
          <a:lstStyle/>
          <a:p>
            <a:pPr marL="285750" indent="-285750">
              <a:buFont typeface="Arial" panose="020B0604020202020204" pitchFamily="34" charset="0"/>
              <a:buChar char="•"/>
            </a:pPr>
            <a:r>
              <a:rPr lang="en-US" sz="2400" dirty="0" smtClean="0"/>
              <a:t>Non-dispersive </a:t>
            </a:r>
            <a:r>
              <a:rPr lang="en-US" sz="2400" dirty="0"/>
              <a:t>infrared (NDIR)</a:t>
            </a:r>
            <a:endParaRPr lang="en-US" sz="2400" dirty="0" smtClean="0">
              <a:latin typeface="Times New Roman" panose="02020603050405020304" pitchFamily="18" charset="0"/>
            </a:endParaRPr>
          </a:p>
          <a:p>
            <a:pPr marL="285750" indent="-285750">
              <a:buFont typeface="Arial" panose="020B0604020202020204" pitchFamily="34" charset="0"/>
              <a:buChar char="•"/>
            </a:pPr>
            <a:r>
              <a:rPr lang="en-US" sz="2400" dirty="0" smtClean="0">
                <a:latin typeface="Times New Roman" panose="02020603050405020304" pitchFamily="18" charset="0"/>
              </a:rPr>
              <a:t>Fourier </a:t>
            </a:r>
            <a:r>
              <a:rPr lang="en-US" sz="2400" dirty="0">
                <a:latin typeface="Times New Roman" panose="02020603050405020304" pitchFamily="18" charset="0"/>
              </a:rPr>
              <a:t>transform infrared (FTIR), </a:t>
            </a:r>
            <a:endParaRPr lang="en-US" sz="2400" dirty="0" smtClean="0">
              <a:latin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rPr>
              <a:t>D</a:t>
            </a:r>
            <a:r>
              <a:rPr lang="en-US" sz="2400" dirty="0" smtClean="0">
                <a:latin typeface="Times New Roman" panose="02020603050405020304" pitchFamily="18" charset="0"/>
              </a:rPr>
              <a:t>ifferential optical absorption spectroscopy </a:t>
            </a:r>
            <a:r>
              <a:rPr lang="en-US" sz="2400" dirty="0">
                <a:latin typeface="Times New Roman" panose="02020603050405020304" pitchFamily="18" charset="0"/>
              </a:rPr>
              <a:t>(DOAS), </a:t>
            </a:r>
            <a:endParaRPr lang="en-US" sz="2400" dirty="0" smtClean="0">
              <a:latin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rPr>
              <a:t>L</a:t>
            </a:r>
            <a:r>
              <a:rPr lang="en-US" sz="2400" dirty="0" smtClean="0">
                <a:latin typeface="Times New Roman" panose="02020603050405020304" pitchFamily="18" charset="0"/>
              </a:rPr>
              <a:t>aser-induced </a:t>
            </a:r>
            <a:r>
              <a:rPr lang="en-US" sz="2400" dirty="0">
                <a:latin typeface="Times New Roman" panose="02020603050405020304" pitchFamily="18" charset="0"/>
              </a:rPr>
              <a:t>fluorescence (</a:t>
            </a:r>
            <a:r>
              <a:rPr lang="en-US" sz="2400" dirty="0" smtClean="0">
                <a:latin typeface="Times New Roman" panose="02020603050405020304" pitchFamily="18" charset="0"/>
              </a:rPr>
              <a:t>LIF)</a:t>
            </a:r>
          </a:p>
          <a:p>
            <a:pPr marL="285750" indent="-285750">
              <a:buFont typeface="Arial" panose="020B0604020202020204" pitchFamily="34" charset="0"/>
              <a:buChar char="•"/>
            </a:pPr>
            <a:r>
              <a:rPr lang="en-US" sz="2400" dirty="0" err="1">
                <a:latin typeface="Times New Roman" panose="02020603050405020304" pitchFamily="18" charset="0"/>
              </a:rPr>
              <a:t>T</a:t>
            </a:r>
            <a:r>
              <a:rPr lang="en-US" sz="2400" dirty="0" err="1" smtClean="0">
                <a:latin typeface="Times New Roman" panose="02020603050405020304" pitchFamily="18" charset="0"/>
              </a:rPr>
              <a:t>uneable</a:t>
            </a:r>
            <a:r>
              <a:rPr lang="en-US" sz="2400" dirty="0" smtClean="0">
                <a:latin typeface="Times New Roman" panose="02020603050405020304" pitchFamily="18" charset="0"/>
              </a:rPr>
              <a:t> </a:t>
            </a:r>
            <a:r>
              <a:rPr lang="en-US" sz="2400" dirty="0">
                <a:latin typeface="Times New Roman" panose="02020603050405020304" pitchFamily="18" charset="0"/>
              </a:rPr>
              <a:t>diode laser absorption spectroscopy (TDLAS</a:t>
            </a:r>
            <a:r>
              <a:rPr lang="en-US" sz="2400" dirty="0" smtClean="0">
                <a:latin typeface="Times New Roman" panose="02020603050405020304" pitchFamily="18" charset="0"/>
              </a:rPr>
              <a:t>)</a:t>
            </a:r>
          </a:p>
          <a:p>
            <a:pPr marL="285750" indent="-285750">
              <a:buFont typeface="Arial" panose="020B0604020202020204" pitchFamily="34" charset="0"/>
              <a:buChar char="•"/>
            </a:pPr>
            <a:r>
              <a:rPr lang="en-US" sz="2400" dirty="0" smtClean="0">
                <a:latin typeface="Times New Roman" panose="02020603050405020304" pitchFamily="18" charset="0"/>
              </a:rPr>
              <a:t>Cavity enhanced absorption spectroscopy (CEAS)</a:t>
            </a:r>
          </a:p>
          <a:p>
            <a:pPr marL="285750" indent="-285750">
              <a:buFont typeface="Arial" panose="020B0604020202020204" pitchFamily="34" charset="0"/>
              <a:buChar char="•"/>
            </a:pPr>
            <a:r>
              <a:rPr lang="en-US" sz="2400" dirty="0" smtClean="0"/>
              <a:t>Open Path Gas Detector (OPGD) is specific to Hydrogen Chloride (</a:t>
            </a:r>
            <a:r>
              <a:rPr lang="en-US" sz="2400" dirty="0" err="1" smtClean="0"/>
              <a:t>HCl</a:t>
            </a:r>
            <a:r>
              <a:rPr lang="en-US" sz="2400" dirty="0" smtClean="0"/>
              <a:t>).</a:t>
            </a:r>
          </a:p>
        </p:txBody>
      </p:sp>
      <p:sp>
        <p:nvSpPr>
          <p:cNvPr id="6" name="Rectangle 5"/>
          <p:cNvSpPr/>
          <p:nvPr/>
        </p:nvSpPr>
        <p:spPr>
          <a:xfrm>
            <a:off x="690154" y="1722101"/>
            <a:ext cx="10267407" cy="830997"/>
          </a:xfrm>
          <a:prstGeom prst="rect">
            <a:avLst/>
          </a:prstGeom>
        </p:spPr>
        <p:txBody>
          <a:bodyPr wrap="square">
            <a:spAutoFit/>
          </a:bodyPr>
          <a:lstStyle/>
          <a:p>
            <a:r>
              <a:rPr lang="en-US" sz="2400" dirty="0" smtClean="0"/>
              <a:t>A number of spectroscopic techniques have been developed for trace gas measurements:</a:t>
            </a:r>
            <a:endParaRPr lang="en-US" sz="2400" dirty="0"/>
          </a:p>
        </p:txBody>
      </p:sp>
      <p:sp>
        <p:nvSpPr>
          <p:cNvPr id="8" name="Title 1"/>
          <p:cNvSpPr txBox="1">
            <a:spLocks/>
          </p:cNvSpPr>
          <p:nvPr/>
        </p:nvSpPr>
        <p:spPr>
          <a:xfrm>
            <a:off x="690154" y="2690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Spectroscopic techniques</a:t>
            </a:r>
            <a:endParaRPr lang="en-US" dirty="0"/>
          </a:p>
        </p:txBody>
      </p:sp>
      <p:sp>
        <p:nvSpPr>
          <p:cNvPr id="2" name="Date Placeholder 1"/>
          <p:cNvSpPr>
            <a:spLocks noGrp="1"/>
          </p:cNvSpPr>
          <p:nvPr>
            <p:ph type="dt" sz="half" idx="10"/>
          </p:nvPr>
        </p:nvSpPr>
        <p:spPr/>
        <p:txBody>
          <a:bodyPr/>
          <a:lstStyle/>
          <a:p>
            <a:r>
              <a:rPr lang="en-US" smtClean="0"/>
              <a:t>13/01/2020</a:t>
            </a:r>
            <a:endParaRPr lang="en-US"/>
          </a:p>
        </p:txBody>
      </p:sp>
      <p:sp>
        <p:nvSpPr>
          <p:cNvPr id="4" name="Slide Number Placeholder 3"/>
          <p:cNvSpPr>
            <a:spLocks noGrp="1"/>
          </p:cNvSpPr>
          <p:nvPr>
            <p:ph type="sldNum" sz="quarter" idx="12"/>
          </p:nvPr>
        </p:nvSpPr>
        <p:spPr/>
        <p:txBody>
          <a:bodyPr/>
          <a:lstStyle/>
          <a:p>
            <a:fld id="{05B2C89F-BED8-454E-B6A5-4F58EC83F178}" type="slidenum">
              <a:rPr lang="en-US" smtClean="0"/>
              <a:t>2</a:t>
            </a:fld>
            <a:endParaRPr lang="en-US"/>
          </a:p>
        </p:txBody>
      </p:sp>
    </p:spTree>
    <p:extLst>
      <p:ext uri="{BB962C8B-B14F-4D97-AF65-F5344CB8AC3E}">
        <p14:creationId xmlns:p14="http://schemas.microsoft.com/office/powerpoint/2010/main" val="2944997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Beam splitter (for HF, NH3, NO, CO)</a:t>
            </a:r>
            <a:endParaRPr lang="en-US" dirty="0"/>
          </a:p>
        </p:txBody>
      </p:sp>
      <p:pic>
        <p:nvPicPr>
          <p:cNvPr id="4" name="Picture 3"/>
          <p:cNvPicPr>
            <a:picLocks noChangeAspect="1"/>
          </p:cNvPicPr>
          <p:nvPr/>
        </p:nvPicPr>
        <p:blipFill>
          <a:blip r:embed="rId2"/>
          <a:stretch>
            <a:fillRect/>
          </a:stretch>
        </p:blipFill>
        <p:spPr>
          <a:xfrm>
            <a:off x="600346" y="1225838"/>
            <a:ext cx="6862899" cy="3759993"/>
          </a:xfrm>
          <a:prstGeom prst="rect">
            <a:avLst/>
          </a:prstGeom>
        </p:spPr>
      </p:pic>
      <p:sp>
        <p:nvSpPr>
          <p:cNvPr id="5" name="Rectangle 4"/>
          <p:cNvSpPr/>
          <p:nvPr/>
        </p:nvSpPr>
        <p:spPr>
          <a:xfrm>
            <a:off x="7872549" y="1953264"/>
            <a:ext cx="2629989" cy="923330"/>
          </a:xfrm>
          <a:prstGeom prst="rect">
            <a:avLst/>
          </a:prstGeom>
        </p:spPr>
        <p:txBody>
          <a:bodyPr wrap="square">
            <a:spAutoFit/>
          </a:bodyPr>
          <a:lstStyle/>
          <a:p>
            <a:r>
              <a:rPr lang="en-US" dirty="0">
                <a:hlinkClick r:id="rId3"/>
              </a:rPr>
              <a:t>https://www.thorlabs.com/thorproduct.cfm?partnumber=CM1-BP108</a:t>
            </a:r>
            <a:endParaRPr lang="en-US" dirty="0"/>
          </a:p>
        </p:txBody>
      </p:sp>
      <p:sp>
        <p:nvSpPr>
          <p:cNvPr id="6" name="Date Placeholder 5"/>
          <p:cNvSpPr>
            <a:spLocks noGrp="1"/>
          </p:cNvSpPr>
          <p:nvPr>
            <p:ph type="dt" sz="half" idx="10"/>
          </p:nvPr>
        </p:nvSpPr>
        <p:spPr/>
        <p:txBody>
          <a:bodyPr/>
          <a:lstStyle/>
          <a:p>
            <a:r>
              <a:rPr lang="en-US" smtClean="0"/>
              <a:t>30/01/2020</a:t>
            </a:r>
            <a:endParaRPr lang="en-US"/>
          </a:p>
        </p:txBody>
      </p:sp>
      <p:sp>
        <p:nvSpPr>
          <p:cNvPr id="7" name="Slide Number Placeholder 6"/>
          <p:cNvSpPr>
            <a:spLocks noGrp="1"/>
          </p:cNvSpPr>
          <p:nvPr>
            <p:ph type="sldNum" sz="quarter" idx="12"/>
          </p:nvPr>
        </p:nvSpPr>
        <p:spPr/>
        <p:txBody>
          <a:bodyPr/>
          <a:lstStyle/>
          <a:p>
            <a:fld id="{49E56A77-EFBB-4F45-B1D9-084C4846808B}" type="slidenum">
              <a:rPr lang="en-US" smtClean="0"/>
              <a:t>20</a:t>
            </a:fld>
            <a:endParaRPr lang="en-US"/>
          </a:p>
        </p:txBody>
      </p:sp>
    </p:spTree>
    <p:extLst>
      <p:ext uri="{BB962C8B-B14F-4D97-AF65-F5344CB8AC3E}">
        <p14:creationId xmlns:p14="http://schemas.microsoft.com/office/powerpoint/2010/main" val="13129251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Focusing lens (NH3, HF, CO)</a:t>
            </a:r>
            <a:endParaRPr lang="en-US" dirty="0"/>
          </a:p>
        </p:txBody>
      </p:sp>
      <p:pic>
        <p:nvPicPr>
          <p:cNvPr id="3" name="Picture 2"/>
          <p:cNvPicPr>
            <a:picLocks noChangeAspect="1"/>
          </p:cNvPicPr>
          <p:nvPr/>
        </p:nvPicPr>
        <p:blipFill>
          <a:blip r:embed="rId2"/>
          <a:stretch>
            <a:fillRect/>
          </a:stretch>
        </p:blipFill>
        <p:spPr>
          <a:xfrm>
            <a:off x="1055914" y="1287659"/>
            <a:ext cx="5142412" cy="3103180"/>
          </a:xfrm>
          <a:prstGeom prst="rect">
            <a:avLst/>
          </a:prstGeom>
        </p:spPr>
      </p:pic>
      <p:sp>
        <p:nvSpPr>
          <p:cNvPr id="4" name="Rectangle 3"/>
          <p:cNvSpPr/>
          <p:nvPr/>
        </p:nvSpPr>
        <p:spPr>
          <a:xfrm>
            <a:off x="7106194" y="1956304"/>
            <a:ext cx="3579223" cy="646331"/>
          </a:xfrm>
          <a:prstGeom prst="rect">
            <a:avLst/>
          </a:prstGeom>
        </p:spPr>
        <p:txBody>
          <a:bodyPr wrap="square">
            <a:spAutoFit/>
          </a:bodyPr>
          <a:lstStyle/>
          <a:p>
            <a:r>
              <a:rPr lang="en-US" dirty="0" smtClean="0">
                <a:hlinkClick r:id="rId3"/>
              </a:rPr>
              <a:t>https://www.thorlabs.com/thorproduct.cfm?partnumber=LBF254-200-C</a:t>
            </a:r>
            <a:endParaRPr lang="en-US" dirty="0"/>
          </a:p>
        </p:txBody>
      </p:sp>
      <p:pic>
        <p:nvPicPr>
          <p:cNvPr id="5" name="Picture 4"/>
          <p:cNvPicPr>
            <a:picLocks noChangeAspect="1"/>
          </p:cNvPicPr>
          <p:nvPr/>
        </p:nvPicPr>
        <p:blipFill>
          <a:blip r:embed="rId4"/>
          <a:stretch>
            <a:fillRect/>
          </a:stretch>
        </p:blipFill>
        <p:spPr>
          <a:xfrm>
            <a:off x="358480" y="3668691"/>
            <a:ext cx="4624995" cy="3189309"/>
          </a:xfrm>
          <a:prstGeom prst="rect">
            <a:avLst/>
          </a:prstGeom>
        </p:spPr>
      </p:pic>
      <p:sp>
        <p:nvSpPr>
          <p:cNvPr id="7" name="Rectangle 6"/>
          <p:cNvSpPr/>
          <p:nvPr/>
        </p:nvSpPr>
        <p:spPr>
          <a:xfrm>
            <a:off x="2059577" y="5962247"/>
            <a:ext cx="2699657" cy="738664"/>
          </a:xfrm>
          <a:prstGeom prst="rect">
            <a:avLst/>
          </a:prstGeom>
        </p:spPr>
        <p:txBody>
          <a:bodyPr wrap="square">
            <a:spAutoFit/>
          </a:bodyPr>
          <a:lstStyle/>
          <a:p>
            <a:r>
              <a:rPr lang="en-US" sz="1400" dirty="0" smtClean="0">
                <a:hlinkClick r:id="rId5"/>
              </a:rPr>
              <a:t>https://www.thorlabs.com/thorproduct.cfm?partnumber=LMR1/M#ad-image-0</a:t>
            </a:r>
            <a:endParaRPr lang="en-US" sz="1400" dirty="0"/>
          </a:p>
        </p:txBody>
      </p:sp>
      <p:sp>
        <p:nvSpPr>
          <p:cNvPr id="9" name="Date Placeholder 8"/>
          <p:cNvSpPr>
            <a:spLocks noGrp="1"/>
          </p:cNvSpPr>
          <p:nvPr>
            <p:ph type="dt" sz="half" idx="10"/>
          </p:nvPr>
        </p:nvSpPr>
        <p:spPr/>
        <p:txBody>
          <a:bodyPr/>
          <a:lstStyle/>
          <a:p>
            <a:r>
              <a:rPr lang="en-US" dirty="0" smtClean="0"/>
              <a:t>30/01/2020</a:t>
            </a:r>
            <a:endParaRPr lang="en-US" dirty="0"/>
          </a:p>
        </p:txBody>
      </p:sp>
      <p:sp>
        <p:nvSpPr>
          <p:cNvPr id="10" name="Slide Number Placeholder 9"/>
          <p:cNvSpPr>
            <a:spLocks noGrp="1"/>
          </p:cNvSpPr>
          <p:nvPr>
            <p:ph type="sldNum" sz="quarter" idx="12"/>
          </p:nvPr>
        </p:nvSpPr>
        <p:spPr/>
        <p:txBody>
          <a:bodyPr/>
          <a:lstStyle/>
          <a:p>
            <a:fld id="{49E56A77-EFBB-4F45-B1D9-084C4846808B}" type="slidenum">
              <a:rPr lang="en-US" smtClean="0"/>
              <a:t>21</a:t>
            </a:fld>
            <a:endParaRPr lang="en-US"/>
          </a:p>
        </p:txBody>
      </p:sp>
    </p:spTree>
    <p:extLst>
      <p:ext uri="{BB962C8B-B14F-4D97-AF65-F5344CB8AC3E}">
        <p14:creationId xmlns:p14="http://schemas.microsoft.com/office/powerpoint/2010/main" val="33851539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Wedge window </a:t>
            </a:r>
            <a:endParaRPr lang="en-US" dirty="0"/>
          </a:p>
        </p:txBody>
      </p:sp>
      <p:pic>
        <p:nvPicPr>
          <p:cNvPr id="3" name="Picture 2"/>
          <p:cNvPicPr>
            <a:picLocks noChangeAspect="1"/>
          </p:cNvPicPr>
          <p:nvPr/>
        </p:nvPicPr>
        <p:blipFill>
          <a:blip r:embed="rId2"/>
          <a:stretch>
            <a:fillRect/>
          </a:stretch>
        </p:blipFill>
        <p:spPr>
          <a:xfrm>
            <a:off x="211182" y="1305877"/>
            <a:ext cx="8096794" cy="4299259"/>
          </a:xfrm>
          <a:prstGeom prst="rect">
            <a:avLst/>
          </a:prstGeom>
        </p:spPr>
      </p:pic>
      <p:pic>
        <p:nvPicPr>
          <p:cNvPr id="4" name="Picture 3"/>
          <p:cNvPicPr>
            <a:picLocks noChangeAspect="1"/>
          </p:cNvPicPr>
          <p:nvPr/>
        </p:nvPicPr>
        <p:blipFill>
          <a:blip r:embed="rId3"/>
          <a:stretch>
            <a:fillRect/>
          </a:stretch>
        </p:blipFill>
        <p:spPr>
          <a:xfrm>
            <a:off x="6444833" y="1514315"/>
            <a:ext cx="5747167" cy="1911940"/>
          </a:xfrm>
          <a:prstGeom prst="rect">
            <a:avLst/>
          </a:prstGeom>
        </p:spPr>
      </p:pic>
      <p:sp>
        <p:nvSpPr>
          <p:cNvPr id="5" name="Rectangle 4"/>
          <p:cNvSpPr/>
          <p:nvPr/>
        </p:nvSpPr>
        <p:spPr>
          <a:xfrm>
            <a:off x="8620396" y="3567389"/>
            <a:ext cx="2420983" cy="1200329"/>
          </a:xfrm>
          <a:prstGeom prst="rect">
            <a:avLst/>
          </a:prstGeom>
        </p:spPr>
        <p:txBody>
          <a:bodyPr wrap="square">
            <a:spAutoFit/>
          </a:bodyPr>
          <a:lstStyle/>
          <a:p>
            <a:r>
              <a:rPr lang="en-US" dirty="0">
                <a:hlinkClick r:id="rId4"/>
              </a:rPr>
              <a:t>https://</a:t>
            </a:r>
            <a:r>
              <a:rPr lang="en-US" dirty="0" smtClean="0">
                <a:hlinkClick r:id="rId4"/>
              </a:rPr>
              <a:t>www.thorlabs.com/newgrouppage9.cfm?objectgroup_id=8764</a:t>
            </a:r>
            <a:endParaRPr lang="en-US" dirty="0"/>
          </a:p>
        </p:txBody>
      </p:sp>
      <p:sp>
        <p:nvSpPr>
          <p:cNvPr id="6" name="Rectangle 5"/>
          <p:cNvSpPr/>
          <p:nvPr/>
        </p:nvSpPr>
        <p:spPr>
          <a:xfrm>
            <a:off x="539931" y="5490408"/>
            <a:ext cx="6096000" cy="646331"/>
          </a:xfrm>
          <a:prstGeom prst="rect">
            <a:avLst/>
          </a:prstGeom>
        </p:spPr>
        <p:txBody>
          <a:bodyPr>
            <a:spAutoFit/>
          </a:bodyPr>
          <a:lstStyle/>
          <a:p>
            <a:r>
              <a:rPr lang="en-US" dirty="0"/>
              <a:t>https://www.thorlabs.com/thorproduct.cfm?partnumber=WW31050</a:t>
            </a:r>
          </a:p>
        </p:txBody>
      </p:sp>
      <p:sp>
        <p:nvSpPr>
          <p:cNvPr id="7" name="Date Placeholder 6"/>
          <p:cNvSpPr>
            <a:spLocks noGrp="1"/>
          </p:cNvSpPr>
          <p:nvPr>
            <p:ph type="dt" sz="half" idx="10"/>
          </p:nvPr>
        </p:nvSpPr>
        <p:spPr/>
        <p:txBody>
          <a:bodyPr/>
          <a:lstStyle/>
          <a:p>
            <a:r>
              <a:rPr lang="en-US" smtClean="0"/>
              <a:t>30/01/2020</a:t>
            </a:r>
            <a:endParaRPr lang="en-US"/>
          </a:p>
        </p:txBody>
      </p:sp>
      <p:sp>
        <p:nvSpPr>
          <p:cNvPr id="8" name="Slide Number Placeholder 7"/>
          <p:cNvSpPr>
            <a:spLocks noGrp="1"/>
          </p:cNvSpPr>
          <p:nvPr>
            <p:ph type="sldNum" sz="quarter" idx="12"/>
          </p:nvPr>
        </p:nvSpPr>
        <p:spPr/>
        <p:txBody>
          <a:bodyPr/>
          <a:lstStyle/>
          <a:p>
            <a:fld id="{49E56A77-EFBB-4F45-B1D9-084C4846808B}" type="slidenum">
              <a:rPr lang="en-US" smtClean="0"/>
              <a:t>22</a:t>
            </a:fld>
            <a:endParaRPr lang="en-US"/>
          </a:p>
        </p:txBody>
      </p:sp>
    </p:spTree>
    <p:extLst>
      <p:ext uri="{BB962C8B-B14F-4D97-AF65-F5344CB8AC3E}">
        <p14:creationId xmlns:p14="http://schemas.microsoft.com/office/powerpoint/2010/main" val="1082943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a:t>
            </a:r>
            <a:endParaRPr lang="en-US" dirty="0"/>
          </a:p>
        </p:txBody>
      </p:sp>
      <p:sp>
        <p:nvSpPr>
          <p:cNvPr id="4" name="Rectangle 3"/>
          <p:cNvSpPr/>
          <p:nvPr/>
        </p:nvSpPr>
        <p:spPr>
          <a:xfrm>
            <a:off x="3265715" y="5735824"/>
            <a:ext cx="6096000" cy="646331"/>
          </a:xfrm>
          <a:prstGeom prst="rect">
            <a:avLst/>
          </a:prstGeom>
        </p:spPr>
        <p:txBody>
          <a:bodyPr>
            <a:spAutoFit/>
          </a:bodyPr>
          <a:lstStyle/>
          <a:p>
            <a:r>
              <a:rPr lang="en-US" dirty="0" smtClean="0">
                <a:hlinkClick r:id="rId2"/>
              </a:rPr>
              <a:t>https://www.thorlabs.com/thorproduct.cfm?partnumber=BA2E#ad-image-0</a:t>
            </a:r>
            <a:endParaRPr lang="en-US" dirty="0"/>
          </a:p>
        </p:txBody>
      </p:sp>
      <p:pic>
        <p:nvPicPr>
          <p:cNvPr id="5" name="Picture 4"/>
          <p:cNvPicPr>
            <a:picLocks noChangeAspect="1"/>
          </p:cNvPicPr>
          <p:nvPr/>
        </p:nvPicPr>
        <p:blipFill>
          <a:blip r:embed="rId3"/>
          <a:stretch>
            <a:fillRect/>
          </a:stretch>
        </p:blipFill>
        <p:spPr>
          <a:xfrm>
            <a:off x="306978" y="1531212"/>
            <a:ext cx="7827305" cy="3920354"/>
          </a:xfrm>
          <a:prstGeom prst="rect">
            <a:avLst/>
          </a:prstGeom>
        </p:spPr>
      </p:pic>
      <p:sp>
        <p:nvSpPr>
          <p:cNvPr id="6" name="Date Placeholder 5"/>
          <p:cNvSpPr>
            <a:spLocks noGrp="1"/>
          </p:cNvSpPr>
          <p:nvPr>
            <p:ph type="dt" sz="half" idx="10"/>
          </p:nvPr>
        </p:nvSpPr>
        <p:spPr/>
        <p:txBody>
          <a:bodyPr/>
          <a:lstStyle/>
          <a:p>
            <a:r>
              <a:rPr lang="en-US" smtClean="0"/>
              <a:t>30/01/2020</a:t>
            </a:r>
            <a:endParaRPr lang="en-US"/>
          </a:p>
        </p:txBody>
      </p:sp>
      <p:sp>
        <p:nvSpPr>
          <p:cNvPr id="7" name="Slide Number Placeholder 6"/>
          <p:cNvSpPr>
            <a:spLocks noGrp="1"/>
          </p:cNvSpPr>
          <p:nvPr>
            <p:ph type="sldNum" sz="quarter" idx="12"/>
          </p:nvPr>
        </p:nvSpPr>
        <p:spPr/>
        <p:txBody>
          <a:bodyPr/>
          <a:lstStyle/>
          <a:p>
            <a:fld id="{49E56A77-EFBB-4F45-B1D9-084C4846808B}" type="slidenum">
              <a:rPr lang="en-US" smtClean="0"/>
              <a:t>23</a:t>
            </a:fld>
            <a:endParaRPr lang="en-US"/>
          </a:p>
        </p:txBody>
      </p:sp>
    </p:spTree>
    <p:extLst>
      <p:ext uri="{BB962C8B-B14F-4D97-AF65-F5344CB8AC3E}">
        <p14:creationId xmlns:p14="http://schemas.microsoft.com/office/powerpoint/2010/main" val="251414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holder</a:t>
            </a:r>
            <a:endParaRPr lang="en-US" dirty="0"/>
          </a:p>
        </p:txBody>
      </p:sp>
      <p:pic>
        <p:nvPicPr>
          <p:cNvPr id="3" name="Picture 2"/>
          <p:cNvPicPr>
            <a:picLocks noChangeAspect="1"/>
          </p:cNvPicPr>
          <p:nvPr/>
        </p:nvPicPr>
        <p:blipFill>
          <a:blip r:embed="rId2"/>
          <a:stretch>
            <a:fillRect/>
          </a:stretch>
        </p:blipFill>
        <p:spPr>
          <a:xfrm>
            <a:off x="705394" y="1453243"/>
            <a:ext cx="7761922" cy="4940009"/>
          </a:xfrm>
          <a:prstGeom prst="rect">
            <a:avLst/>
          </a:prstGeom>
        </p:spPr>
      </p:pic>
      <p:sp>
        <p:nvSpPr>
          <p:cNvPr id="4" name="Rectangle 3"/>
          <p:cNvSpPr/>
          <p:nvPr/>
        </p:nvSpPr>
        <p:spPr>
          <a:xfrm>
            <a:off x="8467316" y="2356898"/>
            <a:ext cx="2693743" cy="923330"/>
          </a:xfrm>
          <a:prstGeom prst="rect">
            <a:avLst/>
          </a:prstGeom>
        </p:spPr>
        <p:txBody>
          <a:bodyPr wrap="square">
            <a:spAutoFit/>
          </a:bodyPr>
          <a:lstStyle/>
          <a:p>
            <a:r>
              <a:rPr lang="en-US" dirty="0" smtClean="0">
                <a:hlinkClick r:id="rId3"/>
              </a:rPr>
              <a:t>https://www.thorlabs.com/thorproduct.cfm?partnumber=PH3-P5#ad-image-0</a:t>
            </a:r>
            <a:endParaRPr lang="en-US" dirty="0"/>
          </a:p>
        </p:txBody>
      </p:sp>
      <p:sp>
        <p:nvSpPr>
          <p:cNvPr id="5" name="Date Placeholder 4"/>
          <p:cNvSpPr>
            <a:spLocks noGrp="1"/>
          </p:cNvSpPr>
          <p:nvPr>
            <p:ph type="dt" sz="half" idx="10"/>
          </p:nvPr>
        </p:nvSpPr>
        <p:spPr/>
        <p:txBody>
          <a:bodyPr/>
          <a:lstStyle/>
          <a:p>
            <a:r>
              <a:rPr lang="en-US" smtClean="0"/>
              <a:t>30/01/2020</a:t>
            </a:r>
            <a:endParaRPr lang="en-US"/>
          </a:p>
        </p:txBody>
      </p:sp>
      <p:sp>
        <p:nvSpPr>
          <p:cNvPr id="6" name="Slide Number Placeholder 5"/>
          <p:cNvSpPr>
            <a:spLocks noGrp="1"/>
          </p:cNvSpPr>
          <p:nvPr>
            <p:ph type="sldNum" sz="quarter" idx="12"/>
          </p:nvPr>
        </p:nvSpPr>
        <p:spPr/>
        <p:txBody>
          <a:bodyPr/>
          <a:lstStyle/>
          <a:p>
            <a:fld id="{49E56A77-EFBB-4F45-B1D9-084C4846808B}" type="slidenum">
              <a:rPr lang="en-US" smtClean="0"/>
              <a:t>24</a:t>
            </a:fld>
            <a:endParaRPr lang="en-US"/>
          </a:p>
        </p:txBody>
      </p:sp>
      <p:sp>
        <p:nvSpPr>
          <p:cNvPr id="7" name="Rectangle 6"/>
          <p:cNvSpPr/>
          <p:nvPr/>
        </p:nvSpPr>
        <p:spPr>
          <a:xfrm>
            <a:off x="3814558" y="5710019"/>
            <a:ext cx="6096000" cy="646331"/>
          </a:xfrm>
          <a:prstGeom prst="rect">
            <a:avLst/>
          </a:prstGeom>
        </p:spPr>
        <p:txBody>
          <a:bodyPr>
            <a:spAutoFit/>
          </a:bodyPr>
          <a:lstStyle/>
          <a:p>
            <a:r>
              <a:rPr lang="en-US" dirty="0">
                <a:hlinkClick r:id="rId4"/>
              </a:rPr>
              <a:t>https://</a:t>
            </a:r>
            <a:r>
              <a:rPr lang="en-US" dirty="0" smtClean="0">
                <a:hlinkClick r:id="rId4"/>
              </a:rPr>
              <a:t>www.thorlabs.com/thorproduct.cfm?partnumber=PH3#ad-image-0</a:t>
            </a:r>
            <a:r>
              <a:rPr lang="en-US" dirty="0" smtClean="0"/>
              <a:t> (PIECE)</a:t>
            </a:r>
            <a:endParaRPr lang="en-US" dirty="0"/>
          </a:p>
        </p:txBody>
      </p:sp>
    </p:spTree>
    <p:extLst>
      <p:ext uri="{BB962C8B-B14F-4D97-AF65-F5344CB8AC3E}">
        <p14:creationId xmlns:p14="http://schemas.microsoft.com/office/powerpoint/2010/main" val="24788704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Holder</a:t>
            </a:r>
            <a:endParaRPr lang="en-US" dirty="0"/>
          </a:p>
        </p:txBody>
      </p:sp>
      <p:pic>
        <p:nvPicPr>
          <p:cNvPr id="6" name="Picture 5"/>
          <p:cNvPicPr>
            <a:picLocks noChangeAspect="1"/>
          </p:cNvPicPr>
          <p:nvPr/>
        </p:nvPicPr>
        <p:blipFill rotWithShape="1">
          <a:blip r:embed="rId2"/>
          <a:srcRect r="17309"/>
          <a:stretch/>
        </p:blipFill>
        <p:spPr>
          <a:xfrm>
            <a:off x="1100818" y="1501005"/>
            <a:ext cx="6677842" cy="4089897"/>
          </a:xfrm>
          <a:prstGeom prst="rect">
            <a:avLst/>
          </a:prstGeom>
        </p:spPr>
      </p:pic>
      <p:sp>
        <p:nvSpPr>
          <p:cNvPr id="7" name="Rectangle 6"/>
          <p:cNvSpPr/>
          <p:nvPr/>
        </p:nvSpPr>
        <p:spPr>
          <a:xfrm>
            <a:off x="7811587" y="1690688"/>
            <a:ext cx="2847703" cy="523220"/>
          </a:xfrm>
          <a:prstGeom prst="rect">
            <a:avLst/>
          </a:prstGeom>
        </p:spPr>
        <p:txBody>
          <a:bodyPr wrap="square">
            <a:spAutoFit/>
          </a:bodyPr>
          <a:lstStyle/>
          <a:p>
            <a:r>
              <a:rPr lang="en-US" sz="1400" dirty="0">
                <a:hlinkClick r:id="rId3"/>
              </a:rPr>
              <a:t>https://www.thorlabs.com/thorproduct.cfm?partnumber=TR30/M</a:t>
            </a:r>
            <a:endParaRPr lang="en-US" sz="1400" dirty="0"/>
          </a:p>
        </p:txBody>
      </p:sp>
      <p:sp>
        <p:nvSpPr>
          <p:cNvPr id="8" name="Date Placeholder 7"/>
          <p:cNvSpPr>
            <a:spLocks noGrp="1"/>
          </p:cNvSpPr>
          <p:nvPr>
            <p:ph type="dt" sz="half" idx="10"/>
          </p:nvPr>
        </p:nvSpPr>
        <p:spPr/>
        <p:txBody>
          <a:bodyPr/>
          <a:lstStyle/>
          <a:p>
            <a:r>
              <a:rPr lang="en-US" smtClean="0"/>
              <a:t>30/01/2020</a:t>
            </a:r>
            <a:endParaRPr lang="en-US"/>
          </a:p>
        </p:txBody>
      </p:sp>
      <p:sp>
        <p:nvSpPr>
          <p:cNvPr id="9" name="Slide Number Placeholder 8"/>
          <p:cNvSpPr>
            <a:spLocks noGrp="1"/>
          </p:cNvSpPr>
          <p:nvPr>
            <p:ph type="sldNum" sz="quarter" idx="12"/>
          </p:nvPr>
        </p:nvSpPr>
        <p:spPr/>
        <p:txBody>
          <a:bodyPr/>
          <a:lstStyle/>
          <a:p>
            <a:fld id="{49E56A77-EFBB-4F45-B1D9-084C4846808B}" type="slidenum">
              <a:rPr lang="en-US" smtClean="0"/>
              <a:t>25</a:t>
            </a:fld>
            <a:endParaRPr lang="en-US"/>
          </a:p>
        </p:txBody>
      </p:sp>
      <p:sp>
        <p:nvSpPr>
          <p:cNvPr id="3" name="Rectangle 2"/>
          <p:cNvSpPr/>
          <p:nvPr/>
        </p:nvSpPr>
        <p:spPr>
          <a:xfrm>
            <a:off x="1067891" y="5590902"/>
            <a:ext cx="6096000" cy="646331"/>
          </a:xfrm>
          <a:prstGeom prst="rect">
            <a:avLst/>
          </a:prstGeom>
        </p:spPr>
        <p:txBody>
          <a:bodyPr>
            <a:spAutoFit/>
          </a:bodyPr>
          <a:lstStyle/>
          <a:p>
            <a:r>
              <a:rPr lang="en-US" dirty="0">
                <a:hlinkClick r:id="rId4"/>
              </a:rPr>
              <a:t>https://</a:t>
            </a:r>
            <a:r>
              <a:rPr lang="en-US" dirty="0" smtClean="0">
                <a:hlinkClick r:id="rId4"/>
              </a:rPr>
              <a:t>www.thorlabs.com/thorproduct.cfm?partnumber=TR30/M-P5</a:t>
            </a:r>
            <a:r>
              <a:rPr lang="en-US" dirty="0" smtClean="0"/>
              <a:t>  (PACKAGE)</a:t>
            </a:r>
            <a:endParaRPr lang="en-US" dirty="0"/>
          </a:p>
        </p:txBody>
      </p:sp>
    </p:spTree>
    <p:extLst>
      <p:ext uri="{BB962C8B-B14F-4D97-AF65-F5344CB8AC3E}">
        <p14:creationId xmlns:p14="http://schemas.microsoft.com/office/powerpoint/2010/main" val="514679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276" y="-96429"/>
            <a:ext cx="10515600" cy="1325563"/>
          </a:xfrm>
        </p:spPr>
        <p:txBody>
          <a:bodyPr/>
          <a:lstStyle/>
          <a:p>
            <a:r>
              <a:rPr lang="en-US" dirty="0" smtClean="0"/>
              <a:t>List of material and prices </a:t>
            </a:r>
            <a:endParaRPr lang="en-US" dirty="0"/>
          </a:p>
        </p:txBody>
      </p:sp>
      <p:sp>
        <p:nvSpPr>
          <p:cNvPr id="3" name="Date Placeholder 2"/>
          <p:cNvSpPr>
            <a:spLocks noGrp="1"/>
          </p:cNvSpPr>
          <p:nvPr>
            <p:ph type="dt" sz="half" idx="10"/>
          </p:nvPr>
        </p:nvSpPr>
        <p:spPr/>
        <p:txBody>
          <a:bodyPr/>
          <a:lstStyle/>
          <a:p>
            <a:r>
              <a:rPr lang="en-US" smtClean="0"/>
              <a:t>30/01/2020</a:t>
            </a:r>
            <a:endParaRPr lang="en-US"/>
          </a:p>
        </p:txBody>
      </p:sp>
      <p:sp>
        <p:nvSpPr>
          <p:cNvPr id="5" name="Slide Number Placeholder 4"/>
          <p:cNvSpPr>
            <a:spLocks noGrp="1"/>
          </p:cNvSpPr>
          <p:nvPr>
            <p:ph type="sldNum" sz="quarter" idx="12"/>
          </p:nvPr>
        </p:nvSpPr>
        <p:spPr/>
        <p:txBody>
          <a:bodyPr/>
          <a:lstStyle/>
          <a:p>
            <a:fld id="{49E56A77-EFBB-4F45-B1D9-084C4846808B}" type="slidenum">
              <a:rPr lang="en-US" smtClean="0"/>
              <a:t>26</a:t>
            </a:fld>
            <a:endParaRPr lang="en-US"/>
          </a:p>
        </p:txBody>
      </p:sp>
      <p:pic>
        <p:nvPicPr>
          <p:cNvPr id="9" name="Picture 8"/>
          <p:cNvPicPr>
            <a:picLocks noChangeAspect="1"/>
          </p:cNvPicPr>
          <p:nvPr/>
        </p:nvPicPr>
        <p:blipFill>
          <a:blip r:embed="rId2"/>
          <a:stretch>
            <a:fillRect/>
          </a:stretch>
        </p:blipFill>
        <p:spPr>
          <a:xfrm>
            <a:off x="510276" y="837112"/>
            <a:ext cx="11134725" cy="5410200"/>
          </a:xfrm>
          <a:prstGeom prst="rect">
            <a:avLst/>
          </a:prstGeom>
        </p:spPr>
      </p:pic>
    </p:spTree>
    <p:extLst>
      <p:ext uri="{BB962C8B-B14F-4D97-AF65-F5344CB8AC3E}">
        <p14:creationId xmlns:p14="http://schemas.microsoft.com/office/powerpoint/2010/main" val="2252803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0276" y="-964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List of material and prices </a:t>
            </a:r>
            <a:endParaRPr lang="en-US" dirty="0"/>
          </a:p>
        </p:txBody>
      </p:sp>
      <p:sp>
        <p:nvSpPr>
          <p:cNvPr id="2" name="Date Placeholder 1"/>
          <p:cNvSpPr>
            <a:spLocks noGrp="1"/>
          </p:cNvSpPr>
          <p:nvPr>
            <p:ph type="dt" sz="half" idx="10"/>
          </p:nvPr>
        </p:nvSpPr>
        <p:spPr/>
        <p:txBody>
          <a:bodyPr/>
          <a:lstStyle/>
          <a:p>
            <a:r>
              <a:rPr lang="en-US" smtClean="0"/>
              <a:t>30/01/2020</a:t>
            </a:r>
            <a:endParaRPr lang="en-US"/>
          </a:p>
        </p:txBody>
      </p:sp>
      <p:sp>
        <p:nvSpPr>
          <p:cNvPr id="5" name="Slide Number Placeholder 4"/>
          <p:cNvSpPr>
            <a:spLocks noGrp="1"/>
          </p:cNvSpPr>
          <p:nvPr>
            <p:ph type="sldNum" sz="quarter" idx="12"/>
          </p:nvPr>
        </p:nvSpPr>
        <p:spPr/>
        <p:txBody>
          <a:bodyPr/>
          <a:lstStyle/>
          <a:p>
            <a:fld id="{49E56A77-EFBB-4F45-B1D9-084C4846808B}" type="slidenum">
              <a:rPr lang="en-US" smtClean="0"/>
              <a:t>27</a:t>
            </a:fld>
            <a:endParaRPr lang="en-US"/>
          </a:p>
        </p:txBody>
      </p:sp>
      <p:pic>
        <p:nvPicPr>
          <p:cNvPr id="8" name="Picture 7"/>
          <p:cNvPicPr>
            <a:picLocks noChangeAspect="1"/>
          </p:cNvPicPr>
          <p:nvPr/>
        </p:nvPicPr>
        <p:blipFill>
          <a:blip r:embed="rId2"/>
          <a:stretch>
            <a:fillRect/>
          </a:stretch>
        </p:blipFill>
        <p:spPr>
          <a:xfrm>
            <a:off x="509587" y="1414462"/>
            <a:ext cx="11172825" cy="4029075"/>
          </a:xfrm>
          <a:prstGeom prst="rect">
            <a:avLst/>
          </a:prstGeom>
        </p:spPr>
      </p:pic>
    </p:spTree>
    <p:extLst>
      <p:ext uri="{BB962C8B-B14F-4D97-AF65-F5344CB8AC3E}">
        <p14:creationId xmlns:p14="http://schemas.microsoft.com/office/powerpoint/2010/main" val="53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30/01/2020</a:t>
            </a:r>
            <a:endParaRPr lang="en-US"/>
          </a:p>
        </p:txBody>
      </p:sp>
      <p:sp>
        <p:nvSpPr>
          <p:cNvPr id="3" name="Slide Number Placeholder 2"/>
          <p:cNvSpPr>
            <a:spLocks noGrp="1"/>
          </p:cNvSpPr>
          <p:nvPr>
            <p:ph type="sldNum" sz="quarter" idx="12"/>
          </p:nvPr>
        </p:nvSpPr>
        <p:spPr/>
        <p:txBody>
          <a:bodyPr/>
          <a:lstStyle/>
          <a:p>
            <a:fld id="{49E56A77-EFBB-4F45-B1D9-084C4846808B}" type="slidenum">
              <a:rPr lang="en-US" smtClean="0"/>
              <a:t>28</a:t>
            </a:fld>
            <a:endParaRPr lang="en-US"/>
          </a:p>
        </p:txBody>
      </p:sp>
      <p:pic>
        <p:nvPicPr>
          <p:cNvPr id="5" name="Picture 4"/>
          <p:cNvPicPr/>
          <p:nvPr/>
        </p:nvPicPr>
        <p:blipFill>
          <a:blip r:embed="rId2"/>
          <a:stretch>
            <a:fillRect/>
          </a:stretch>
        </p:blipFill>
        <p:spPr>
          <a:xfrm>
            <a:off x="3581399" y="827425"/>
            <a:ext cx="5943600" cy="5102860"/>
          </a:xfrm>
          <a:prstGeom prst="rect">
            <a:avLst/>
          </a:prstGeom>
        </p:spPr>
      </p:pic>
      <p:sp>
        <p:nvSpPr>
          <p:cNvPr id="6" name="TextBox 5"/>
          <p:cNvSpPr txBox="1"/>
          <p:nvPr/>
        </p:nvSpPr>
        <p:spPr>
          <a:xfrm>
            <a:off x="409302" y="365760"/>
            <a:ext cx="3172097" cy="461665"/>
          </a:xfrm>
          <a:prstGeom prst="rect">
            <a:avLst/>
          </a:prstGeom>
          <a:noFill/>
        </p:spPr>
        <p:txBody>
          <a:bodyPr wrap="square" rtlCol="0">
            <a:spAutoFit/>
          </a:bodyPr>
          <a:lstStyle/>
          <a:p>
            <a:r>
              <a:rPr lang="en-US" sz="2400" b="1" dirty="0" smtClean="0"/>
              <a:t>Quotation </a:t>
            </a:r>
            <a:r>
              <a:rPr lang="en-US" sz="2400" b="1" dirty="0" err="1" smtClean="0"/>
              <a:t>Thorlabs</a:t>
            </a:r>
            <a:endParaRPr lang="en-US" sz="2400" b="1" dirty="0"/>
          </a:p>
        </p:txBody>
      </p:sp>
    </p:spTree>
    <p:extLst>
      <p:ext uri="{BB962C8B-B14F-4D97-AF65-F5344CB8AC3E}">
        <p14:creationId xmlns:p14="http://schemas.microsoft.com/office/powerpoint/2010/main" val="207731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1" y="31038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Type of laser </a:t>
            </a:r>
            <a:endParaRPr lang="en-US" dirty="0"/>
          </a:p>
        </p:txBody>
      </p:sp>
      <p:sp>
        <p:nvSpPr>
          <p:cNvPr id="3" name="TextBox 2"/>
          <p:cNvSpPr txBox="1"/>
          <p:nvPr/>
        </p:nvSpPr>
        <p:spPr>
          <a:xfrm>
            <a:off x="457200" y="1419902"/>
            <a:ext cx="5069839"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err="1" smtClean="0"/>
              <a:t>Fabry</a:t>
            </a:r>
            <a:r>
              <a:rPr lang="en-US" sz="2400" dirty="0" smtClean="0"/>
              <a:t>–</a:t>
            </a:r>
            <a:r>
              <a:rPr lang="en-US" sz="2400" dirty="0"/>
              <a:t>P</a:t>
            </a:r>
            <a:r>
              <a:rPr lang="en-US" sz="2400" dirty="0" smtClean="0"/>
              <a:t>erot (FP)</a:t>
            </a:r>
          </a:p>
          <a:p>
            <a:pPr marL="285750" indent="-285750">
              <a:buFont typeface="Arial" panose="020B0604020202020204" pitchFamily="34" charset="0"/>
              <a:buChar char="•"/>
            </a:pPr>
            <a:r>
              <a:rPr lang="en-US" sz="2400" dirty="0"/>
              <a:t>D</a:t>
            </a:r>
            <a:r>
              <a:rPr lang="en-US" sz="2400" dirty="0" smtClean="0"/>
              <a:t>istributed feedback (DFB), </a:t>
            </a:r>
          </a:p>
          <a:p>
            <a:pPr marL="285750" indent="-285750">
              <a:buFont typeface="Arial" panose="020B0604020202020204" pitchFamily="34" charset="0"/>
              <a:buChar char="•"/>
            </a:pPr>
            <a:r>
              <a:rPr lang="en-US" sz="2400" dirty="0"/>
              <a:t>D</a:t>
            </a:r>
            <a:r>
              <a:rPr lang="en-US" sz="2400" dirty="0" smtClean="0"/>
              <a:t>istributed Bragg reflector (DBR) and </a:t>
            </a:r>
          </a:p>
          <a:p>
            <a:pPr marL="285750" indent="-285750">
              <a:buFont typeface="Arial" panose="020B0604020202020204" pitchFamily="34" charset="0"/>
              <a:buChar char="•"/>
            </a:pPr>
            <a:r>
              <a:rPr lang="en-US" sz="2400" dirty="0"/>
              <a:t>V</a:t>
            </a:r>
            <a:r>
              <a:rPr lang="en-US" sz="2400" dirty="0" smtClean="0"/>
              <a:t>ertical cavity surface emitting lasers (VCSEL)</a:t>
            </a:r>
            <a:endParaRPr lang="en-US" sz="2400" dirty="0"/>
          </a:p>
        </p:txBody>
      </p:sp>
      <p:pic>
        <p:nvPicPr>
          <p:cNvPr id="4" name="Picture 3"/>
          <p:cNvPicPr>
            <a:picLocks noChangeAspect="1"/>
          </p:cNvPicPr>
          <p:nvPr/>
        </p:nvPicPr>
        <p:blipFill>
          <a:blip r:embed="rId2"/>
          <a:stretch>
            <a:fillRect/>
          </a:stretch>
        </p:blipFill>
        <p:spPr>
          <a:xfrm>
            <a:off x="5634446" y="1176832"/>
            <a:ext cx="5529561" cy="4506113"/>
          </a:xfrm>
          <a:prstGeom prst="rect">
            <a:avLst/>
          </a:prstGeom>
        </p:spPr>
      </p:pic>
      <p:sp>
        <p:nvSpPr>
          <p:cNvPr id="5" name="Date Placeholder 4"/>
          <p:cNvSpPr>
            <a:spLocks noGrp="1"/>
          </p:cNvSpPr>
          <p:nvPr>
            <p:ph type="dt" sz="half" idx="10"/>
          </p:nvPr>
        </p:nvSpPr>
        <p:spPr/>
        <p:txBody>
          <a:bodyPr/>
          <a:lstStyle/>
          <a:p>
            <a:r>
              <a:rPr lang="en-US" smtClean="0"/>
              <a:t>13/01/2020</a:t>
            </a:r>
            <a:endParaRPr lang="en-US"/>
          </a:p>
        </p:txBody>
      </p:sp>
      <p:sp>
        <p:nvSpPr>
          <p:cNvPr id="6" name="Slide Number Placeholder 5"/>
          <p:cNvSpPr>
            <a:spLocks noGrp="1"/>
          </p:cNvSpPr>
          <p:nvPr>
            <p:ph type="sldNum" sz="quarter" idx="12"/>
          </p:nvPr>
        </p:nvSpPr>
        <p:spPr/>
        <p:txBody>
          <a:bodyPr/>
          <a:lstStyle/>
          <a:p>
            <a:fld id="{05B2C89F-BED8-454E-B6A5-4F58EC83F178}" type="slidenum">
              <a:rPr lang="en-US" smtClean="0"/>
              <a:t>3</a:t>
            </a:fld>
            <a:endParaRPr lang="en-US"/>
          </a:p>
        </p:txBody>
      </p:sp>
    </p:spTree>
    <p:extLst>
      <p:ext uri="{BB962C8B-B14F-4D97-AF65-F5344CB8AC3E}">
        <p14:creationId xmlns:p14="http://schemas.microsoft.com/office/powerpoint/2010/main" val="374263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452" r="3942"/>
          <a:stretch/>
        </p:blipFill>
        <p:spPr>
          <a:xfrm>
            <a:off x="1606730" y="841651"/>
            <a:ext cx="7765869" cy="5030393"/>
          </a:xfrm>
          <a:prstGeom prst="rect">
            <a:avLst/>
          </a:prstGeom>
        </p:spPr>
      </p:pic>
      <p:sp>
        <p:nvSpPr>
          <p:cNvPr id="2" name="Date Placeholder 1"/>
          <p:cNvSpPr>
            <a:spLocks noGrp="1"/>
          </p:cNvSpPr>
          <p:nvPr>
            <p:ph type="dt" sz="half" idx="10"/>
          </p:nvPr>
        </p:nvSpPr>
        <p:spPr/>
        <p:txBody>
          <a:bodyPr/>
          <a:lstStyle/>
          <a:p>
            <a:r>
              <a:rPr lang="en-US" smtClean="0"/>
              <a:t>13/01/2020</a:t>
            </a:r>
            <a:endParaRPr lang="en-US"/>
          </a:p>
        </p:txBody>
      </p:sp>
      <p:sp>
        <p:nvSpPr>
          <p:cNvPr id="4" name="Slide Number Placeholder 3"/>
          <p:cNvSpPr>
            <a:spLocks noGrp="1"/>
          </p:cNvSpPr>
          <p:nvPr>
            <p:ph type="sldNum" sz="quarter" idx="12"/>
          </p:nvPr>
        </p:nvSpPr>
        <p:spPr/>
        <p:txBody>
          <a:bodyPr/>
          <a:lstStyle/>
          <a:p>
            <a:fld id="{05B2C89F-BED8-454E-B6A5-4F58EC83F178}" type="slidenum">
              <a:rPr lang="en-US" smtClean="0"/>
              <a:t>4</a:t>
            </a:fld>
            <a:endParaRPr lang="en-US"/>
          </a:p>
        </p:txBody>
      </p:sp>
      <p:sp>
        <p:nvSpPr>
          <p:cNvPr id="5" name="TextBox 4"/>
          <p:cNvSpPr txBox="1"/>
          <p:nvPr/>
        </p:nvSpPr>
        <p:spPr>
          <a:xfrm>
            <a:off x="722810" y="200297"/>
            <a:ext cx="3448595" cy="707886"/>
          </a:xfrm>
          <a:prstGeom prst="rect">
            <a:avLst/>
          </a:prstGeom>
          <a:noFill/>
        </p:spPr>
        <p:txBody>
          <a:bodyPr wrap="square" rtlCol="0">
            <a:spAutoFit/>
          </a:bodyPr>
          <a:lstStyle/>
          <a:p>
            <a:r>
              <a:rPr lang="en-US" sz="4000" dirty="0" smtClean="0"/>
              <a:t>Schematic</a:t>
            </a:r>
            <a:endParaRPr lang="en-US" sz="4000" dirty="0"/>
          </a:p>
        </p:txBody>
      </p:sp>
    </p:spTree>
    <p:extLst>
      <p:ext uri="{BB962C8B-B14F-4D97-AF65-F5344CB8AC3E}">
        <p14:creationId xmlns:p14="http://schemas.microsoft.com/office/powerpoint/2010/main" val="2610314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9556" y="983209"/>
            <a:ext cx="6488296" cy="3820787"/>
          </a:xfrm>
          <a:prstGeom prst="rect">
            <a:avLst/>
          </a:prstGeom>
        </p:spPr>
      </p:pic>
      <p:sp>
        <p:nvSpPr>
          <p:cNvPr id="4" name="Rectangle 3"/>
          <p:cNvSpPr/>
          <p:nvPr/>
        </p:nvSpPr>
        <p:spPr>
          <a:xfrm>
            <a:off x="304799" y="4879022"/>
            <a:ext cx="10493829" cy="1477328"/>
          </a:xfrm>
          <a:prstGeom prst="rect">
            <a:avLst/>
          </a:prstGeom>
        </p:spPr>
        <p:txBody>
          <a:bodyPr wrap="square">
            <a:spAutoFit/>
          </a:bodyPr>
          <a:lstStyle/>
          <a:p>
            <a:pPr fontAlgn="base"/>
            <a:r>
              <a:rPr lang="en-US" b="0" i="0" dirty="0" smtClean="0">
                <a:solidFill>
                  <a:srgbClr val="5B78AE"/>
                </a:solidFill>
                <a:effectLst/>
                <a:latin typeface="avantgarde_bk_btdemi"/>
              </a:rPr>
              <a:t>Standard wavelengths for hydrogen chloride detection </a:t>
            </a:r>
            <a:r>
              <a:rPr lang="en-US" b="0" i="0" dirty="0" err="1" smtClean="0">
                <a:solidFill>
                  <a:srgbClr val="5B78AE"/>
                </a:solidFill>
                <a:effectLst/>
                <a:latin typeface="avantgarde_bk_btdemi"/>
              </a:rPr>
              <a:t>HCl</a:t>
            </a:r>
            <a:endParaRPr lang="en-US" b="0" i="0" dirty="0" smtClean="0">
              <a:solidFill>
                <a:srgbClr val="5B78AE"/>
              </a:solidFill>
              <a:effectLst/>
              <a:latin typeface="avantgarde_bk_btdemi"/>
            </a:endParaRPr>
          </a:p>
          <a:p>
            <a:pPr fontAlgn="base"/>
            <a:r>
              <a:rPr lang="en-US" b="0" i="0" dirty="0" err="1" smtClean="0">
                <a:solidFill>
                  <a:srgbClr val="000000"/>
                </a:solidFill>
                <a:effectLst/>
                <a:latin typeface="avantgarde_bk_btbook"/>
              </a:rPr>
              <a:t>nanoplus</a:t>
            </a:r>
            <a:r>
              <a:rPr lang="en-US" b="0" i="0" dirty="0" smtClean="0">
                <a:solidFill>
                  <a:srgbClr val="000000"/>
                </a:solidFill>
                <a:effectLst/>
                <a:latin typeface="avantgarde_bk_btbook"/>
              </a:rPr>
              <a:t> offers various wavelengths to target the vibrational-rotational bands of hydrogen chloride. Literature recommends the following wavelengths for hydrogen chloride detection:</a:t>
            </a:r>
          </a:p>
          <a:p>
            <a:pPr fontAlgn="base">
              <a:buFont typeface="Arial" panose="020B0604020202020204" pitchFamily="34" charset="0"/>
              <a:buChar char="•"/>
            </a:pPr>
            <a:r>
              <a:rPr lang="en-US" b="0" i="0" dirty="0" smtClean="0">
                <a:solidFill>
                  <a:srgbClr val="5B78AE"/>
                </a:solidFill>
                <a:effectLst/>
                <a:latin typeface="avantgarde_bk_btbook"/>
                <a:hlinkClick r:id="rId3" tooltip="1742 nm DFB laser data sheet"/>
              </a:rPr>
              <a:t>1742 nm</a:t>
            </a:r>
            <a:endParaRPr lang="en-US" b="0" i="0" dirty="0" smtClean="0">
              <a:solidFill>
                <a:srgbClr val="000000"/>
              </a:solidFill>
              <a:effectLst/>
              <a:latin typeface="avantgarde_bk_btbook"/>
            </a:endParaRPr>
          </a:p>
          <a:p>
            <a:pPr fontAlgn="base">
              <a:buFont typeface="Arial" panose="020B0604020202020204" pitchFamily="34" charset="0"/>
              <a:buChar char="•"/>
            </a:pPr>
            <a:r>
              <a:rPr lang="en-US" b="0" i="0" dirty="0" smtClean="0">
                <a:solidFill>
                  <a:srgbClr val="5B78AE"/>
                </a:solidFill>
                <a:effectLst/>
                <a:latin typeface="avantgarde_bk_btbook"/>
                <a:hlinkClick r:id="rId4" tooltip="3395 nm DFB laser data sheet"/>
              </a:rPr>
              <a:t>3395 nm</a:t>
            </a:r>
            <a:endParaRPr lang="en-US" b="0" i="0" dirty="0">
              <a:solidFill>
                <a:srgbClr val="000000"/>
              </a:solidFill>
              <a:effectLst/>
              <a:latin typeface="avantgarde_bk_btbook"/>
            </a:endParaRPr>
          </a:p>
        </p:txBody>
      </p:sp>
      <p:sp>
        <p:nvSpPr>
          <p:cNvPr id="2" name="Date Placeholder 1"/>
          <p:cNvSpPr>
            <a:spLocks noGrp="1"/>
          </p:cNvSpPr>
          <p:nvPr>
            <p:ph type="dt" sz="half" idx="10"/>
          </p:nvPr>
        </p:nvSpPr>
        <p:spPr/>
        <p:txBody>
          <a:bodyPr/>
          <a:lstStyle/>
          <a:p>
            <a:r>
              <a:rPr lang="en-US" smtClean="0"/>
              <a:t>13/01/2020</a:t>
            </a:r>
            <a:endParaRPr lang="en-US"/>
          </a:p>
        </p:txBody>
      </p:sp>
      <p:sp>
        <p:nvSpPr>
          <p:cNvPr id="5" name="Slide Number Placeholder 4"/>
          <p:cNvSpPr>
            <a:spLocks noGrp="1"/>
          </p:cNvSpPr>
          <p:nvPr>
            <p:ph type="sldNum" sz="quarter" idx="12"/>
          </p:nvPr>
        </p:nvSpPr>
        <p:spPr/>
        <p:txBody>
          <a:bodyPr/>
          <a:lstStyle/>
          <a:p>
            <a:fld id="{05B2C89F-BED8-454E-B6A5-4F58EC83F178}" type="slidenum">
              <a:rPr lang="en-US" smtClean="0"/>
              <a:t>5</a:t>
            </a:fld>
            <a:endParaRPr lang="en-US"/>
          </a:p>
        </p:txBody>
      </p:sp>
      <p:sp>
        <p:nvSpPr>
          <p:cNvPr id="6" name="TextBox 5"/>
          <p:cNvSpPr txBox="1"/>
          <p:nvPr/>
        </p:nvSpPr>
        <p:spPr>
          <a:xfrm>
            <a:off x="722810" y="200297"/>
            <a:ext cx="5765076" cy="707886"/>
          </a:xfrm>
          <a:prstGeom prst="rect">
            <a:avLst/>
          </a:prstGeom>
          <a:noFill/>
        </p:spPr>
        <p:txBody>
          <a:bodyPr wrap="square" rtlCol="0">
            <a:spAutoFit/>
          </a:bodyPr>
          <a:lstStyle/>
          <a:p>
            <a:r>
              <a:rPr lang="en-US" sz="4000" dirty="0" smtClean="0"/>
              <a:t>Gases wavelength</a:t>
            </a:r>
            <a:endParaRPr lang="en-US" sz="4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2983" y="908183"/>
            <a:ext cx="4756513" cy="3567385"/>
          </a:xfrm>
          <a:prstGeom prst="rect">
            <a:avLst/>
          </a:prstGeom>
        </p:spPr>
      </p:pic>
    </p:spTree>
    <p:extLst>
      <p:ext uri="{BB962C8B-B14F-4D97-AF65-F5344CB8AC3E}">
        <p14:creationId xmlns:p14="http://schemas.microsoft.com/office/powerpoint/2010/main" val="2958639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599" y="276722"/>
            <a:ext cx="9699171" cy="1477328"/>
          </a:xfrm>
          <a:prstGeom prst="rect">
            <a:avLst/>
          </a:prstGeom>
        </p:spPr>
        <p:txBody>
          <a:bodyPr wrap="square">
            <a:spAutoFit/>
          </a:bodyPr>
          <a:lstStyle/>
          <a:p>
            <a:pPr fontAlgn="base"/>
            <a:r>
              <a:rPr lang="en-US" dirty="0"/>
              <a:t>Standard wavelengths for sulfur dioxide </a:t>
            </a:r>
            <a:r>
              <a:rPr lang="en-US" dirty="0" smtClean="0"/>
              <a:t>detection  (SO2)</a:t>
            </a:r>
            <a:endParaRPr lang="en-US" b="0" i="0" dirty="0" smtClean="0">
              <a:solidFill>
                <a:srgbClr val="000000"/>
              </a:solidFill>
              <a:effectLst/>
              <a:latin typeface="avantgarde_bk_btbook"/>
            </a:endParaRPr>
          </a:p>
          <a:p>
            <a:pPr fontAlgn="base"/>
            <a:r>
              <a:rPr lang="en-US" b="0" i="0" dirty="0" err="1" smtClean="0">
                <a:solidFill>
                  <a:srgbClr val="000000"/>
                </a:solidFill>
                <a:effectLst/>
                <a:latin typeface="avantgarde_bk_btbook"/>
              </a:rPr>
              <a:t>nanoplus</a:t>
            </a:r>
            <a:r>
              <a:rPr lang="en-US" b="0" i="0" dirty="0" smtClean="0">
                <a:solidFill>
                  <a:srgbClr val="000000"/>
                </a:solidFill>
                <a:effectLst/>
                <a:latin typeface="avantgarde_bk_btbook"/>
              </a:rPr>
              <a:t> offers various wavelengths to target the vibrational-rotational bands of sulfur dioxide. Literature recommends the following wavelengths for sulfur dioxide detection:</a:t>
            </a:r>
          </a:p>
          <a:p>
            <a:pPr fontAlgn="base">
              <a:buFont typeface="Arial" panose="020B0604020202020204" pitchFamily="34" charset="0"/>
              <a:buChar char="•"/>
            </a:pPr>
            <a:r>
              <a:rPr lang="en-US" b="0" i="0" dirty="0" smtClean="0">
                <a:solidFill>
                  <a:srgbClr val="5B78AE"/>
                </a:solidFill>
                <a:effectLst/>
                <a:latin typeface="avantgarde_bk_btbook"/>
                <a:hlinkClick r:id="rId2" tooltip="2460 nm DFB laser data sheet"/>
              </a:rPr>
              <a:t>2460 nm</a:t>
            </a:r>
            <a:endParaRPr lang="en-US" b="0" i="0" dirty="0" smtClean="0">
              <a:solidFill>
                <a:srgbClr val="000000"/>
              </a:solidFill>
              <a:effectLst/>
              <a:latin typeface="avantgarde_bk_btbook"/>
            </a:endParaRPr>
          </a:p>
          <a:p>
            <a:pPr fontAlgn="base">
              <a:buFont typeface="Arial" panose="020B0604020202020204" pitchFamily="34" charset="0"/>
              <a:buChar char="•"/>
            </a:pPr>
            <a:r>
              <a:rPr lang="en-US" b="0" i="0" dirty="0" smtClean="0">
                <a:solidFill>
                  <a:srgbClr val="5B78AE"/>
                </a:solidFill>
                <a:effectLst/>
                <a:latin typeface="avantgarde_bk_btbook"/>
                <a:hlinkClick r:id="rId3" tooltip="4020 nm DFB laser data sheet"/>
              </a:rPr>
              <a:t>4020 nm</a:t>
            </a:r>
            <a:endParaRPr lang="en-US" b="0" i="0" dirty="0">
              <a:solidFill>
                <a:srgbClr val="000000"/>
              </a:solidFill>
              <a:effectLst/>
              <a:latin typeface="avantgarde_bk_btbook"/>
            </a:endParaRPr>
          </a:p>
        </p:txBody>
      </p:sp>
      <p:sp>
        <p:nvSpPr>
          <p:cNvPr id="4" name="Rectangle 3"/>
          <p:cNvSpPr/>
          <p:nvPr/>
        </p:nvSpPr>
        <p:spPr>
          <a:xfrm>
            <a:off x="228599" y="1754050"/>
            <a:ext cx="8686800" cy="2031325"/>
          </a:xfrm>
          <a:prstGeom prst="rect">
            <a:avLst/>
          </a:prstGeom>
        </p:spPr>
        <p:txBody>
          <a:bodyPr wrap="square">
            <a:spAutoFit/>
          </a:bodyPr>
          <a:lstStyle/>
          <a:p>
            <a:pPr fontAlgn="base"/>
            <a:r>
              <a:rPr lang="en-US" b="0" i="0" dirty="0" smtClean="0">
                <a:solidFill>
                  <a:srgbClr val="5B78AE"/>
                </a:solidFill>
                <a:effectLst/>
                <a:latin typeface="avantgarde_bk_btdemi"/>
              </a:rPr>
              <a:t>Standard wavelengths for carbon monoxide detection (CO)</a:t>
            </a:r>
          </a:p>
          <a:p>
            <a:pPr fontAlgn="base"/>
            <a:r>
              <a:rPr lang="en-US" b="0" i="0" dirty="0" err="1" smtClean="0">
                <a:solidFill>
                  <a:srgbClr val="000000"/>
                </a:solidFill>
                <a:effectLst/>
                <a:latin typeface="avantgarde_bk_btbook"/>
              </a:rPr>
              <a:t>nanoplus</a:t>
            </a:r>
            <a:r>
              <a:rPr lang="en-US" b="0" i="0" dirty="0" smtClean="0">
                <a:solidFill>
                  <a:srgbClr val="000000"/>
                </a:solidFill>
                <a:effectLst/>
                <a:latin typeface="avantgarde_bk_btbook"/>
              </a:rPr>
              <a:t> offers various wavelengths to target the vibrational-rotational bands of carbon monoxide. Literature recommends the following wavelengths for carbon monoxide detection:</a:t>
            </a:r>
          </a:p>
          <a:p>
            <a:pPr fontAlgn="base">
              <a:buFont typeface="Arial" panose="020B0604020202020204" pitchFamily="34" charset="0"/>
              <a:buChar char="•"/>
            </a:pPr>
            <a:r>
              <a:rPr lang="en-US" b="0" i="0" dirty="0" smtClean="0">
                <a:solidFill>
                  <a:srgbClr val="5B78AE"/>
                </a:solidFill>
                <a:effectLst/>
                <a:latin typeface="avantgarde_bk_btbook"/>
                <a:hlinkClick r:id="rId4" tooltip="1568 nm DFB laser data sheet"/>
              </a:rPr>
              <a:t>1568 nm</a:t>
            </a:r>
            <a:endParaRPr lang="en-US" b="0" i="0" dirty="0" smtClean="0">
              <a:solidFill>
                <a:srgbClr val="000000"/>
              </a:solidFill>
              <a:effectLst/>
              <a:latin typeface="avantgarde_bk_btbook"/>
            </a:endParaRPr>
          </a:p>
          <a:p>
            <a:pPr fontAlgn="base">
              <a:buFont typeface="Arial" panose="020B0604020202020204" pitchFamily="34" charset="0"/>
              <a:buChar char="•"/>
            </a:pPr>
            <a:r>
              <a:rPr lang="en-US" b="0" i="0" dirty="0" smtClean="0">
                <a:solidFill>
                  <a:srgbClr val="5B78AE"/>
                </a:solidFill>
                <a:effectLst/>
                <a:latin typeface="avantgarde_bk_btbook"/>
                <a:hlinkClick r:id="rId2" tooltip="2330 nm DFB laser data sheet"/>
              </a:rPr>
              <a:t>2330 nm</a:t>
            </a:r>
            <a:endParaRPr lang="en-US" b="0" i="0" dirty="0" smtClean="0">
              <a:solidFill>
                <a:srgbClr val="000000"/>
              </a:solidFill>
              <a:effectLst/>
              <a:latin typeface="avantgarde_bk_btbook"/>
            </a:endParaRPr>
          </a:p>
          <a:p>
            <a:pPr fontAlgn="base">
              <a:buFont typeface="Arial" panose="020B0604020202020204" pitchFamily="34" charset="0"/>
              <a:buChar char="•"/>
            </a:pPr>
            <a:r>
              <a:rPr lang="en-US" b="0" i="0" dirty="0" smtClean="0">
                <a:solidFill>
                  <a:srgbClr val="5B78AE"/>
                </a:solidFill>
                <a:effectLst/>
                <a:latin typeface="avantgarde_bk_btbook"/>
                <a:hlinkClick r:id="rId3" tooltip="4610 nm DFB laser data sheet"/>
              </a:rPr>
              <a:t>4610 nm</a:t>
            </a:r>
            <a:endParaRPr lang="en-US" b="0" i="0" dirty="0">
              <a:solidFill>
                <a:srgbClr val="000000"/>
              </a:solidFill>
              <a:effectLst/>
              <a:latin typeface="avantgarde_bk_btbook"/>
            </a:endParaRPr>
          </a:p>
        </p:txBody>
      </p:sp>
      <p:sp>
        <p:nvSpPr>
          <p:cNvPr id="5" name="Rectangle 4"/>
          <p:cNvSpPr/>
          <p:nvPr/>
        </p:nvSpPr>
        <p:spPr>
          <a:xfrm>
            <a:off x="228599" y="3831542"/>
            <a:ext cx="9938657" cy="2862322"/>
          </a:xfrm>
          <a:prstGeom prst="rect">
            <a:avLst/>
          </a:prstGeom>
        </p:spPr>
        <p:txBody>
          <a:bodyPr wrap="square">
            <a:spAutoFit/>
          </a:bodyPr>
          <a:lstStyle/>
          <a:p>
            <a:pPr fontAlgn="base"/>
            <a:r>
              <a:rPr lang="en-US" b="0" i="0" dirty="0" smtClean="0">
                <a:solidFill>
                  <a:srgbClr val="5B78AE"/>
                </a:solidFill>
                <a:effectLst/>
                <a:latin typeface="avantgarde_bk_btdemi"/>
              </a:rPr>
              <a:t>Standard wavelengths for nitrogen oxide detection (NOx)</a:t>
            </a:r>
          </a:p>
          <a:p>
            <a:pPr fontAlgn="base"/>
            <a:r>
              <a:rPr lang="en-US" b="0" i="0" dirty="0" err="1" smtClean="0">
                <a:solidFill>
                  <a:srgbClr val="000000"/>
                </a:solidFill>
                <a:effectLst/>
                <a:latin typeface="avantgarde_bk_btbook"/>
              </a:rPr>
              <a:t>nanoplus</a:t>
            </a:r>
            <a:r>
              <a:rPr lang="en-US" b="0" i="0" dirty="0" smtClean="0">
                <a:solidFill>
                  <a:srgbClr val="000000"/>
                </a:solidFill>
                <a:effectLst/>
                <a:latin typeface="avantgarde_bk_btbook"/>
              </a:rPr>
              <a:t> offers various wavelengths to target the vibrational-rotational bands of nitrogen oxides. Literature recommends the following wavelengths for nitrogen oxides detection:</a:t>
            </a:r>
          </a:p>
          <a:p>
            <a:pPr fontAlgn="base">
              <a:buFont typeface="Arial" panose="020B0604020202020204" pitchFamily="34" charset="0"/>
              <a:buChar char="•"/>
            </a:pPr>
            <a:r>
              <a:rPr lang="en-US" b="0" i="0" dirty="0" smtClean="0">
                <a:solidFill>
                  <a:srgbClr val="5B78AE"/>
                </a:solidFill>
                <a:effectLst/>
                <a:latin typeface="avantgarde_bk_btbook"/>
                <a:hlinkClick r:id="rId5" tooltip="1814 nm DFB laser data sheet"/>
              </a:rPr>
              <a:t>1814 nm</a:t>
            </a:r>
            <a:endParaRPr lang="en-US" b="0" i="0" dirty="0" smtClean="0">
              <a:solidFill>
                <a:srgbClr val="000000"/>
              </a:solidFill>
              <a:effectLst/>
              <a:latin typeface="avantgarde_bk_btbook"/>
            </a:endParaRPr>
          </a:p>
          <a:p>
            <a:pPr fontAlgn="base">
              <a:buFont typeface="Arial" panose="020B0604020202020204" pitchFamily="34" charset="0"/>
              <a:buChar char="•"/>
            </a:pPr>
            <a:r>
              <a:rPr lang="en-US" b="0" i="0" dirty="0" smtClean="0">
                <a:solidFill>
                  <a:srgbClr val="5B78AE"/>
                </a:solidFill>
                <a:effectLst/>
                <a:latin typeface="avantgarde_bk_btbook"/>
                <a:hlinkClick r:id="rId2" tooltip="2270 nm DFB laser data sheet"/>
              </a:rPr>
              <a:t>2270 nm</a:t>
            </a:r>
            <a:endParaRPr lang="en-US" b="0" i="0" dirty="0" smtClean="0">
              <a:solidFill>
                <a:srgbClr val="000000"/>
              </a:solidFill>
              <a:effectLst/>
              <a:latin typeface="avantgarde_bk_btbook"/>
            </a:endParaRPr>
          </a:p>
          <a:p>
            <a:pPr fontAlgn="base">
              <a:buFont typeface="Arial" panose="020B0604020202020204" pitchFamily="34" charset="0"/>
              <a:buChar char="•"/>
            </a:pPr>
            <a:r>
              <a:rPr lang="en-US" b="0" i="0" dirty="0" smtClean="0">
                <a:solidFill>
                  <a:srgbClr val="5B78AE"/>
                </a:solidFill>
                <a:effectLst/>
                <a:latin typeface="avantgarde_bk_btbook"/>
                <a:hlinkClick r:id="rId6" tooltip="2670 nm DFB laser data sheet"/>
              </a:rPr>
              <a:t>2670 nm</a:t>
            </a:r>
            <a:endParaRPr lang="en-US" b="0" i="0" dirty="0" smtClean="0">
              <a:solidFill>
                <a:srgbClr val="000000"/>
              </a:solidFill>
              <a:effectLst/>
              <a:latin typeface="avantgarde_bk_btbook"/>
            </a:endParaRPr>
          </a:p>
          <a:p>
            <a:pPr fontAlgn="base">
              <a:buFont typeface="Arial" panose="020B0604020202020204" pitchFamily="34" charset="0"/>
              <a:buChar char="•"/>
            </a:pPr>
            <a:r>
              <a:rPr lang="en-US" b="0" i="0" dirty="0" smtClean="0">
                <a:solidFill>
                  <a:srgbClr val="5B78AE"/>
                </a:solidFill>
                <a:effectLst/>
                <a:latin typeface="avantgarde_bk_btbook"/>
                <a:hlinkClick r:id="rId6" tooltip="2860 nm DFB laser data sheet"/>
              </a:rPr>
              <a:t>2860 nm</a:t>
            </a:r>
            <a:endParaRPr lang="en-US" b="0" i="0" dirty="0" smtClean="0">
              <a:solidFill>
                <a:srgbClr val="000000"/>
              </a:solidFill>
              <a:effectLst/>
              <a:latin typeface="avantgarde_bk_btbook"/>
            </a:endParaRPr>
          </a:p>
          <a:p>
            <a:pPr fontAlgn="base">
              <a:buFont typeface="Arial" panose="020B0604020202020204" pitchFamily="34" charset="0"/>
              <a:buChar char="•"/>
            </a:pPr>
            <a:r>
              <a:rPr lang="en-US" b="0" i="0" dirty="0" smtClean="0">
                <a:solidFill>
                  <a:srgbClr val="5B78AE"/>
                </a:solidFill>
                <a:effectLst/>
                <a:latin typeface="avantgarde_bk_btbook"/>
                <a:hlinkClick r:id="rId3" tooltip="3420 nm DFB laser data sheet"/>
              </a:rPr>
              <a:t>3420 nm</a:t>
            </a:r>
            <a:endParaRPr lang="en-US" b="0" i="0" dirty="0" smtClean="0">
              <a:solidFill>
                <a:srgbClr val="000000"/>
              </a:solidFill>
              <a:effectLst/>
              <a:latin typeface="avantgarde_bk_btbook"/>
            </a:endParaRPr>
          </a:p>
          <a:p>
            <a:pPr fontAlgn="base">
              <a:buFont typeface="Arial" panose="020B0604020202020204" pitchFamily="34" charset="0"/>
              <a:buChar char="•"/>
            </a:pPr>
            <a:r>
              <a:rPr lang="en-US" b="0" i="0" dirty="0" smtClean="0">
                <a:solidFill>
                  <a:srgbClr val="5B78AE"/>
                </a:solidFill>
                <a:effectLst/>
                <a:latin typeface="avantgarde_bk_btbook"/>
              </a:rPr>
              <a:t>4470 nm</a:t>
            </a:r>
            <a:endParaRPr lang="en-US" b="0" i="0" dirty="0" smtClean="0">
              <a:solidFill>
                <a:srgbClr val="000000"/>
              </a:solidFill>
              <a:effectLst/>
              <a:latin typeface="avantgarde_bk_btbook"/>
            </a:endParaRPr>
          </a:p>
          <a:p>
            <a:pPr fontAlgn="base">
              <a:buFont typeface="Arial" panose="020B0604020202020204" pitchFamily="34" charset="0"/>
              <a:buChar char="•"/>
            </a:pPr>
            <a:r>
              <a:rPr lang="en-US" b="0" i="0" dirty="0" smtClean="0">
                <a:solidFill>
                  <a:srgbClr val="5B78AE"/>
                </a:solidFill>
                <a:effectLst/>
                <a:latin typeface="avantgarde_bk_btbook"/>
                <a:hlinkClick r:id="rId3" tooltip="5255 nm DFB laser data sheet"/>
              </a:rPr>
              <a:t>5255 nm</a:t>
            </a:r>
            <a:endParaRPr lang="en-US" b="0" i="0" dirty="0">
              <a:solidFill>
                <a:srgbClr val="000000"/>
              </a:solidFill>
              <a:effectLst/>
              <a:latin typeface="avantgarde_bk_btbook"/>
            </a:endParaRPr>
          </a:p>
        </p:txBody>
      </p:sp>
      <p:sp>
        <p:nvSpPr>
          <p:cNvPr id="3" name="Date Placeholder 2"/>
          <p:cNvSpPr>
            <a:spLocks noGrp="1"/>
          </p:cNvSpPr>
          <p:nvPr>
            <p:ph type="dt" sz="half" idx="10"/>
          </p:nvPr>
        </p:nvSpPr>
        <p:spPr>
          <a:xfrm>
            <a:off x="6524897" y="6173787"/>
            <a:ext cx="2743200" cy="365125"/>
          </a:xfrm>
        </p:spPr>
        <p:txBody>
          <a:bodyPr/>
          <a:lstStyle/>
          <a:p>
            <a:r>
              <a:rPr lang="en-US" dirty="0" smtClean="0"/>
              <a:t>13/01/2020</a:t>
            </a:r>
            <a:endParaRPr lang="en-US" dirty="0"/>
          </a:p>
        </p:txBody>
      </p:sp>
      <p:sp>
        <p:nvSpPr>
          <p:cNvPr id="6" name="Slide Number Placeholder 5"/>
          <p:cNvSpPr>
            <a:spLocks noGrp="1"/>
          </p:cNvSpPr>
          <p:nvPr>
            <p:ph type="sldNum" sz="quarter" idx="12"/>
          </p:nvPr>
        </p:nvSpPr>
        <p:spPr/>
        <p:txBody>
          <a:bodyPr/>
          <a:lstStyle/>
          <a:p>
            <a:fld id="{05B2C89F-BED8-454E-B6A5-4F58EC83F178}" type="slidenum">
              <a:rPr lang="en-US" smtClean="0"/>
              <a:t>6</a:t>
            </a:fld>
            <a:endParaRPr lang="en-US"/>
          </a:p>
        </p:txBody>
      </p:sp>
    </p:spTree>
    <p:extLst>
      <p:ext uri="{BB962C8B-B14F-4D97-AF65-F5344CB8AC3E}">
        <p14:creationId xmlns:p14="http://schemas.microsoft.com/office/powerpoint/2010/main" val="3403512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856" y="323281"/>
            <a:ext cx="9459687" cy="1477328"/>
          </a:xfrm>
          <a:prstGeom prst="rect">
            <a:avLst/>
          </a:prstGeom>
        </p:spPr>
        <p:txBody>
          <a:bodyPr wrap="square">
            <a:spAutoFit/>
          </a:bodyPr>
          <a:lstStyle/>
          <a:p>
            <a:pPr fontAlgn="base"/>
            <a:r>
              <a:rPr lang="en-US" b="0" i="0" dirty="0" smtClean="0">
                <a:solidFill>
                  <a:srgbClr val="5B78AE"/>
                </a:solidFill>
                <a:effectLst/>
                <a:latin typeface="avantgarde_bk_btdemi"/>
              </a:rPr>
              <a:t>Standard wavelengths for ammonium detection</a:t>
            </a:r>
          </a:p>
          <a:p>
            <a:pPr fontAlgn="base"/>
            <a:r>
              <a:rPr lang="en-US" b="0" i="0" dirty="0" err="1" smtClean="0">
                <a:solidFill>
                  <a:srgbClr val="000000"/>
                </a:solidFill>
                <a:effectLst/>
                <a:latin typeface="avantgarde_bk_btbook"/>
              </a:rPr>
              <a:t>nanoplus</a:t>
            </a:r>
            <a:r>
              <a:rPr lang="en-US" b="0" i="0" dirty="0" smtClean="0">
                <a:solidFill>
                  <a:srgbClr val="000000"/>
                </a:solidFill>
                <a:effectLst/>
                <a:latin typeface="avantgarde_bk_btbook"/>
              </a:rPr>
              <a:t> offers various wavelengths to target the vibrational-rotational bands of ammonium. Literature recommends the following wavelengths for ammonium detection:</a:t>
            </a:r>
          </a:p>
          <a:p>
            <a:pPr fontAlgn="base">
              <a:buFont typeface="Arial" panose="020B0604020202020204" pitchFamily="34" charset="0"/>
              <a:buChar char="•"/>
            </a:pPr>
            <a:r>
              <a:rPr lang="en-US" b="0" i="0" dirty="0" smtClean="0">
                <a:solidFill>
                  <a:srgbClr val="5B78AE"/>
                </a:solidFill>
                <a:effectLst/>
                <a:latin typeface="avantgarde_bk_btbook"/>
                <a:hlinkClick r:id="rId2" tooltip="1512 nm DFB laser data sheet"/>
              </a:rPr>
              <a:t>1512 nm</a:t>
            </a:r>
            <a:endParaRPr lang="en-US" b="0" i="0" dirty="0" smtClean="0">
              <a:solidFill>
                <a:srgbClr val="000000"/>
              </a:solidFill>
              <a:effectLst/>
              <a:latin typeface="avantgarde_bk_btbook"/>
            </a:endParaRPr>
          </a:p>
          <a:p>
            <a:pPr fontAlgn="base">
              <a:buFont typeface="Arial" panose="020B0604020202020204" pitchFamily="34" charset="0"/>
              <a:buChar char="•"/>
            </a:pPr>
            <a:r>
              <a:rPr lang="en-US" b="0" i="0" dirty="0" smtClean="0">
                <a:solidFill>
                  <a:srgbClr val="5B78AE"/>
                </a:solidFill>
                <a:effectLst/>
                <a:latin typeface="avantgarde_bk_btbook"/>
                <a:hlinkClick r:id="rId3" tooltip="3000 nm DFB laser data sheet"/>
              </a:rPr>
              <a:t>3000 nm</a:t>
            </a:r>
            <a:endParaRPr lang="en-US" b="0" i="0" dirty="0">
              <a:solidFill>
                <a:srgbClr val="000000"/>
              </a:solidFill>
              <a:effectLst/>
              <a:latin typeface="avantgarde_bk_btbook"/>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98" y="2592252"/>
            <a:ext cx="4790038" cy="358026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5636" y="3119736"/>
            <a:ext cx="5898878" cy="3139550"/>
          </a:xfrm>
          <a:prstGeom prst="rect">
            <a:avLst/>
          </a:prstGeom>
        </p:spPr>
      </p:pic>
      <p:sp>
        <p:nvSpPr>
          <p:cNvPr id="5" name="TextBox 4"/>
          <p:cNvSpPr txBox="1"/>
          <p:nvPr/>
        </p:nvSpPr>
        <p:spPr>
          <a:xfrm>
            <a:off x="653143" y="1800609"/>
            <a:ext cx="6505303" cy="461665"/>
          </a:xfrm>
          <a:prstGeom prst="rect">
            <a:avLst/>
          </a:prstGeom>
          <a:noFill/>
        </p:spPr>
        <p:txBody>
          <a:bodyPr wrap="square" rtlCol="0">
            <a:spAutoFit/>
          </a:bodyPr>
          <a:lstStyle/>
          <a:p>
            <a:r>
              <a:rPr lang="en-US" sz="2400" b="1" dirty="0" smtClean="0"/>
              <a:t>CEAS </a:t>
            </a:r>
            <a:r>
              <a:rPr lang="en-US" sz="1600" b="1" dirty="0" smtClean="0"/>
              <a:t>(Cavity Enhanced absorption spectroscopy)</a:t>
            </a:r>
            <a:endParaRPr lang="en-US" sz="1600" b="1" dirty="0"/>
          </a:p>
        </p:txBody>
      </p:sp>
      <p:sp>
        <p:nvSpPr>
          <p:cNvPr id="6" name="Date Placeholder 5"/>
          <p:cNvSpPr>
            <a:spLocks noGrp="1"/>
          </p:cNvSpPr>
          <p:nvPr>
            <p:ph type="dt" sz="half" idx="10"/>
          </p:nvPr>
        </p:nvSpPr>
        <p:spPr/>
        <p:txBody>
          <a:bodyPr/>
          <a:lstStyle/>
          <a:p>
            <a:r>
              <a:rPr lang="en-US" smtClean="0"/>
              <a:t>13/01/2020</a:t>
            </a:r>
            <a:endParaRPr lang="en-US"/>
          </a:p>
        </p:txBody>
      </p:sp>
      <p:sp>
        <p:nvSpPr>
          <p:cNvPr id="9" name="Slide Number Placeholder 8"/>
          <p:cNvSpPr>
            <a:spLocks noGrp="1"/>
          </p:cNvSpPr>
          <p:nvPr>
            <p:ph type="sldNum" sz="quarter" idx="12"/>
          </p:nvPr>
        </p:nvSpPr>
        <p:spPr/>
        <p:txBody>
          <a:bodyPr/>
          <a:lstStyle/>
          <a:p>
            <a:fld id="{05B2C89F-BED8-454E-B6A5-4F58EC83F178}" type="slidenum">
              <a:rPr lang="en-US" smtClean="0"/>
              <a:t>7</a:t>
            </a:fld>
            <a:endParaRPr lang="en-US"/>
          </a:p>
        </p:txBody>
      </p:sp>
      <p:sp>
        <p:nvSpPr>
          <p:cNvPr id="10" name="TextBox 9"/>
          <p:cNvSpPr txBox="1"/>
          <p:nvPr/>
        </p:nvSpPr>
        <p:spPr>
          <a:xfrm>
            <a:off x="6222274" y="1849141"/>
            <a:ext cx="6505303" cy="461665"/>
          </a:xfrm>
          <a:prstGeom prst="rect">
            <a:avLst/>
          </a:prstGeom>
          <a:noFill/>
        </p:spPr>
        <p:txBody>
          <a:bodyPr wrap="square" rtlCol="0">
            <a:spAutoFit/>
          </a:bodyPr>
          <a:lstStyle/>
          <a:p>
            <a:r>
              <a:rPr lang="en-US" sz="2400" b="1" dirty="0" smtClean="0"/>
              <a:t>TDLAS </a:t>
            </a:r>
            <a:r>
              <a:rPr lang="en-US" sz="1600" b="1" dirty="0" smtClean="0"/>
              <a:t>(Tunable diode laser absorption spectroscopy)</a:t>
            </a:r>
            <a:endParaRPr lang="en-US" sz="1600" b="1" dirty="0"/>
          </a:p>
        </p:txBody>
      </p:sp>
    </p:spTree>
    <p:extLst>
      <p:ext uri="{BB962C8B-B14F-4D97-AF65-F5344CB8AC3E}">
        <p14:creationId xmlns:p14="http://schemas.microsoft.com/office/powerpoint/2010/main" val="140533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13/01/2020</a:t>
            </a:r>
            <a:endParaRPr lang="en-US"/>
          </a:p>
        </p:txBody>
      </p:sp>
      <p:sp>
        <p:nvSpPr>
          <p:cNvPr id="3" name="Slide Number Placeholder 2"/>
          <p:cNvSpPr>
            <a:spLocks noGrp="1"/>
          </p:cNvSpPr>
          <p:nvPr>
            <p:ph type="sldNum" sz="quarter" idx="12"/>
          </p:nvPr>
        </p:nvSpPr>
        <p:spPr/>
        <p:txBody>
          <a:bodyPr/>
          <a:lstStyle/>
          <a:p>
            <a:fld id="{05B2C89F-BED8-454E-B6A5-4F58EC83F178}" type="slidenum">
              <a:rPr lang="en-US" smtClean="0"/>
              <a:t>8</a:t>
            </a:fld>
            <a:endParaRPr lang="en-US"/>
          </a:p>
        </p:txBody>
      </p:sp>
      <p:sp>
        <p:nvSpPr>
          <p:cNvPr id="6" name="TextBox 5"/>
          <p:cNvSpPr txBox="1"/>
          <p:nvPr/>
        </p:nvSpPr>
        <p:spPr>
          <a:xfrm>
            <a:off x="722811" y="200297"/>
            <a:ext cx="5373190" cy="707886"/>
          </a:xfrm>
          <a:prstGeom prst="rect">
            <a:avLst/>
          </a:prstGeom>
          <a:noFill/>
        </p:spPr>
        <p:txBody>
          <a:bodyPr wrap="square" rtlCol="0">
            <a:spAutoFit/>
          </a:bodyPr>
          <a:lstStyle/>
          <a:p>
            <a:r>
              <a:rPr lang="en-US" sz="4000" dirty="0" smtClean="0"/>
              <a:t>Design of the instrument </a:t>
            </a:r>
            <a:endParaRPr lang="en-US" sz="40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544" r="2429" b="8583"/>
          <a:stretch/>
        </p:blipFill>
        <p:spPr>
          <a:xfrm>
            <a:off x="148047" y="1079863"/>
            <a:ext cx="11895908" cy="4572001"/>
          </a:xfrm>
          <a:prstGeom prst="rect">
            <a:avLst/>
          </a:prstGeom>
        </p:spPr>
      </p:pic>
    </p:spTree>
    <p:extLst>
      <p:ext uri="{BB962C8B-B14F-4D97-AF65-F5344CB8AC3E}">
        <p14:creationId xmlns:p14="http://schemas.microsoft.com/office/powerpoint/2010/main" val="1312173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FreeCAD</a:t>
            </a:r>
            <a:r>
              <a:rPr lang="en-US" dirty="0" smtClean="0"/>
              <a:t> Design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806" y="1899722"/>
            <a:ext cx="8356045" cy="4442061"/>
          </a:xfrm>
          <a:prstGeom prst="rect">
            <a:avLst/>
          </a:prstGeom>
        </p:spPr>
      </p:pic>
      <p:graphicFrame>
        <p:nvGraphicFramePr>
          <p:cNvPr id="6" name="Object 5"/>
          <p:cNvGraphicFramePr>
            <a:graphicFrameLocks noChangeAspect="1"/>
          </p:cNvGraphicFramePr>
          <p:nvPr>
            <p:extLst/>
          </p:nvPr>
        </p:nvGraphicFramePr>
        <p:xfrm>
          <a:off x="10847388" y="5957888"/>
          <a:ext cx="690562" cy="439737"/>
        </p:xfrm>
        <a:graphic>
          <a:graphicData uri="http://schemas.openxmlformats.org/presentationml/2006/ole">
            <mc:AlternateContent xmlns:mc="http://schemas.openxmlformats.org/markup-compatibility/2006">
              <mc:Choice xmlns:v="urn:schemas-microsoft-com:vml" Requires="v">
                <p:oleObj spid="_x0000_s1040" name="Packager Shell Object" showAsIcon="1" r:id="rId4" imgW="690120" imgH="439560" progId="Package">
                  <p:embed/>
                </p:oleObj>
              </mc:Choice>
              <mc:Fallback>
                <p:oleObj name="Packager Shell Object" showAsIcon="1" r:id="rId4" imgW="690120" imgH="439560" progId="Package">
                  <p:embed/>
                  <p:pic>
                    <p:nvPicPr>
                      <p:cNvPr id="6" name="Object 5"/>
                      <p:cNvPicPr/>
                      <p:nvPr/>
                    </p:nvPicPr>
                    <p:blipFill>
                      <a:blip r:embed="rId5"/>
                      <a:stretch>
                        <a:fillRect/>
                      </a:stretch>
                    </p:blipFill>
                    <p:spPr>
                      <a:xfrm>
                        <a:off x="10847388" y="5957888"/>
                        <a:ext cx="690562" cy="439737"/>
                      </a:xfrm>
                      <a:prstGeom prst="rect">
                        <a:avLst/>
                      </a:prstGeom>
                    </p:spPr>
                  </p:pic>
                </p:oleObj>
              </mc:Fallback>
            </mc:AlternateContent>
          </a:graphicData>
        </a:graphic>
      </p:graphicFrame>
    </p:spTree>
    <p:extLst>
      <p:ext uri="{BB962C8B-B14F-4D97-AF65-F5344CB8AC3E}">
        <p14:creationId xmlns:p14="http://schemas.microsoft.com/office/powerpoint/2010/main" val="833756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652</Words>
  <Application>Microsoft Office PowerPoint</Application>
  <PresentationFormat>Widescreen</PresentationFormat>
  <Paragraphs>142</Paragraphs>
  <Slides>28</Slides>
  <Notes>2</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7" baseType="lpstr">
      <vt:lpstr>Arial</vt:lpstr>
      <vt:lpstr>avantgarde_bk_btbook</vt:lpstr>
      <vt:lpstr>avantgarde_bk_btdemi</vt:lpstr>
      <vt:lpstr>Calibri</vt:lpstr>
      <vt:lpstr>Calibri Light</vt:lpstr>
      <vt:lpstr>Palatino Linotype</vt:lpstr>
      <vt:lpstr>Times New Roman</vt:lpstr>
      <vt:lpstr>Office Theme</vt:lpstr>
      <vt:lpstr>Packager Shell Object</vt:lpstr>
      <vt:lpstr>CO spectroscopy gas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FreeCAD Design</vt:lpstr>
      <vt:lpstr>Block diagram</vt:lpstr>
      <vt:lpstr>Spectroscopy for CO</vt:lpstr>
      <vt:lpstr>Diode laser</vt:lpstr>
      <vt:lpstr>Collimator for CO</vt:lpstr>
      <vt:lpstr>PowerPoint Presentation</vt:lpstr>
      <vt:lpstr>Cable for diode laser</vt:lpstr>
      <vt:lpstr>Collimator holder</vt:lpstr>
      <vt:lpstr>Collimator holder</vt:lpstr>
      <vt:lpstr>Isolator</vt:lpstr>
      <vt:lpstr>Photodiode </vt:lpstr>
      <vt:lpstr>PowerPoint Presentation</vt:lpstr>
      <vt:lpstr>Focusing lens (NH3, HF, CO)</vt:lpstr>
      <vt:lpstr>Wedge window </vt:lpstr>
      <vt:lpstr>Base</vt:lpstr>
      <vt:lpstr>Post holder</vt:lpstr>
      <vt:lpstr>Holder</vt:lpstr>
      <vt:lpstr>List of material and prices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siham aisha</dc:creator>
  <cp:lastModifiedBy>siham aisha</cp:lastModifiedBy>
  <cp:revision>28</cp:revision>
  <dcterms:created xsi:type="dcterms:W3CDTF">2020-01-30T10:16:54Z</dcterms:created>
  <dcterms:modified xsi:type="dcterms:W3CDTF">2020-02-03T08:27:50Z</dcterms:modified>
</cp:coreProperties>
</file>