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72" r:id="rId1"/>
  </p:sldMasterIdLst>
  <p:sldIdLst>
    <p:sldId id="256" r:id="rId2"/>
  </p:sldIdLst>
  <p:sldSz cx="21396325" cy="30267275"/>
  <p:notesSz cx="6858000" cy="9144000"/>
  <p:defaultTextStyle>
    <a:defPPr>
      <a:defRPr lang="en-US"/>
    </a:defPPr>
    <a:lvl1pPr marL="0" algn="l" defTabSz="2479734" rtl="0" eaLnBrk="1" latinLnBrk="0" hangingPunct="1">
      <a:defRPr sz="4881" kern="1200">
        <a:solidFill>
          <a:schemeClr val="tx1"/>
        </a:solidFill>
        <a:latin typeface="+mn-lt"/>
        <a:ea typeface="+mn-ea"/>
        <a:cs typeface="+mn-cs"/>
      </a:defRPr>
    </a:lvl1pPr>
    <a:lvl2pPr marL="1239867" algn="l" defTabSz="2479734" rtl="0" eaLnBrk="1" latinLnBrk="0" hangingPunct="1">
      <a:defRPr sz="4881" kern="1200">
        <a:solidFill>
          <a:schemeClr val="tx1"/>
        </a:solidFill>
        <a:latin typeface="+mn-lt"/>
        <a:ea typeface="+mn-ea"/>
        <a:cs typeface="+mn-cs"/>
      </a:defRPr>
    </a:lvl2pPr>
    <a:lvl3pPr marL="2479734" algn="l" defTabSz="2479734" rtl="0" eaLnBrk="1" latinLnBrk="0" hangingPunct="1">
      <a:defRPr sz="4881" kern="1200">
        <a:solidFill>
          <a:schemeClr val="tx1"/>
        </a:solidFill>
        <a:latin typeface="+mn-lt"/>
        <a:ea typeface="+mn-ea"/>
        <a:cs typeface="+mn-cs"/>
      </a:defRPr>
    </a:lvl3pPr>
    <a:lvl4pPr marL="3719601" algn="l" defTabSz="2479734" rtl="0" eaLnBrk="1" latinLnBrk="0" hangingPunct="1">
      <a:defRPr sz="4881" kern="1200">
        <a:solidFill>
          <a:schemeClr val="tx1"/>
        </a:solidFill>
        <a:latin typeface="+mn-lt"/>
        <a:ea typeface="+mn-ea"/>
        <a:cs typeface="+mn-cs"/>
      </a:defRPr>
    </a:lvl4pPr>
    <a:lvl5pPr marL="4959468" algn="l" defTabSz="2479734" rtl="0" eaLnBrk="1" latinLnBrk="0" hangingPunct="1">
      <a:defRPr sz="4881" kern="1200">
        <a:solidFill>
          <a:schemeClr val="tx1"/>
        </a:solidFill>
        <a:latin typeface="+mn-lt"/>
        <a:ea typeface="+mn-ea"/>
        <a:cs typeface="+mn-cs"/>
      </a:defRPr>
    </a:lvl5pPr>
    <a:lvl6pPr marL="6199334" algn="l" defTabSz="2479734" rtl="0" eaLnBrk="1" latinLnBrk="0" hangingPunct="1">
      <a:defRPr sz="4881" kern="1200">
        <a:solidFill>
          <a:schemeClr val="tx1"/>
        </a:solidFill>
        <a:latin typeface="+mn-lt"/>
        <a:ea typeface="+mn-ea"/>
        <a:cs typeface="+mn-cs"/>
      </a:defRPr>
    </a:lvl6pPr>
    <a:lvl7pPr marL="7439202" algn="l" defTabSz="2479734" rtl="0" eaLnBrk="1" latinLnBrk="0" hangingPunct="1">
      <a:defRPr sz="4881" kern="1200">
        <a:solidFill>
          <a:schemeClr val="tx1"/>
        </a:solidFill>
        <a:latin typeface="+mn-lt"/>
        <a:ea typeface="+mn-ea"/>
        <a:cs typeface="+mn-cs"/>
      </a:defRPr>
    </a:lvl7pPr>
    <a:lvl8pPr marL="8679068" algn="l" defTabSz="2479734" rtl="0" eaLnBrk="1" latinLnBrk="0" hangingPunct="1">
      <a:defRPr sz="4881" kern="1200">
        <a:solidFill>
          <a:schemeClr val="tx1"/>
        </a:solidFill>
        <a:latin typeface="+mn-lt"/>
        <a:ea typeface="+mn-ea"/>
        <a:cs typeface="+mn-cs"/>
      </a:defRPr>
    </a:lvl8pPr>
    <a:lvl9pPr marL="9918936" algn="l" defTabSz="2479734" rtl="0" eaLnBrk="1" latinLnBrk="0" hangingPunct="1">
      <a:defRPr sz="4881"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E212"/>
    <a:srgbClr val="84B4E0"/>
    <a:srgbClr val="BCE292"/>
    <a:srgbClr val="99D359"/>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5" d="100"/>
          <a:sy n="25" d="100"/>
        </p:scale>
        <p:origin x="-1650" y="798"/>
      </p:cViewPr>
      <p:guideLst>
        <p:guide orient="horz" pos="9533"/>
        <p:guide pos="6739"/>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5" y="4953466"/>
            <a:ext cx="18186876" cy="10537496"/>
          </a:xfrm>
        </p:spPr>
        <p:txBody>
          <a:bodyPr anchor="b"/>
          <a:lstStyle>
            <a:lvl1pPr algn="ctr">
              <a:defRPr sz="14039"/>
            </a:lvl1pPr>
          </a:lstStyle>
          <a:p>
            <a:r>
              <a:rPr lang="en-US" smtClean="0"/>
              <a:t>Click to edit Master title style</a:t>
            </a:r>
            <a:endParaRPr lang="en-US" dirty="0"/>
          </a:p>
        </p:txBody>
      </p:sp>
      <p:sp>
        <p:nvSpPr>
          <p:cNvPr id="3" name="Subtitle 2"/>
          <p:cNvSpPr>
            <a:spLocks noGrp="1"/>
          </p:cNvSpPr>
          <p:nvPr>
            <p:ph type="subTitle" idx="1"/>
          </p:nvPr>
        </p:nvSpPr>
        <p:spPr>
          <a:xfrm>
            <a:off x="2674541" y="15897328"/>
            <a:ext cx="16047244" cy="7307583"/>
          </a:xfrm>
        </p:spPr>
        <p:txBody>
          <a:bodyPr/>
          <a:lstStyle>
            <a:lvl1pPr marL="0" indent="0" algn="ctr">
              <a:buNone/>
              <a:defRPr sz="5616"/>
            </a:lvl1pPr>
            <a:lvl2pPr marL="1069802" indent="0" algn="ctr">
              <a:buNone/>
              <a:defRPr sz="4680"/>
            </a:lvl2pPr>
            <a:lvl3pPr marL="2139605" indent="0" algn="ctr">
              <a:buNone/>
              <a:defRPr sz="4212"/>
            </a:lvl3pPr>
            <a:lvl4pPr marL="3209407" indent="0" algn="ctr">
              <a:buNone/>
              <a:defRPr sz="3744"/>
            </a:lvl4pPr>
            <a:lvl5pPr marL="4279209" indent="0" algn="ctr">
              <a:buNone/>
              <a:defRPr sz="3744"/>
            </a:lvl5pPr>
            <a:lvl6pPr marL="5349011" indent="0" algn="ctr">
              <a:buNone/>
              <a:defRPr sz="3744"/>
            </a:lvl6pPr>
            <a:lvl7pPr marL="6418814" indent="0" algn="ctr">
              <a:buNone/>
              <a:defRPr sz="3744"/>
            </a:lvl7pPr>
            <a:lvl8pPr marL="7488616" indent="0" algn="ctr">
              <a:buNone/>
              <a:defRPr sz="3744"/>
            </a:lvl8pPr>
            <a:lvl9pPr marL="8558418" indent="0" algn="ctr">
              <a:buNone/>
              <a:defRPr sz="37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50AFF8-7ED0-4A1E-92BC-832E0EC1055D}" type="datetimeFigureOut">
              <a:rPr lang="en-US" smtClean="0"/>
              <a:pPr/>
              <a:t>8/25/2019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652476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50AFF8-7ED0-4A1E-92BC-832E0EC1055D}" type="datetimeFigureOut">
              <a:rPr lang="en-US" smtClean="0"/>
              <a:pPr/>
              <a:t>8/25/2019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285521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11746" y="1611452"/>
            <a:ext cx="4613583" cy="25650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0998" y="1611452"/>
            <a:ext cx="13573294" cy="25650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50AFF8-7ED0-4A1E-92BC-832E0EC1055D}" type="datetimeFigureOut">
              <a:rPr lang="en-US" smtClean="0"/>
              <a:pPr/>
              <a:t>8/25/2019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1513000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50AFF8-7ED0-4A1E-92BC-832E0EC1055D}" type="datetimeFigureOut">
              <a:rPr lang="en-US" smtClean="0"/>
              <a:pPr/>
              <a:t>8/25/2019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1169070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855" y="7545809"/>
            <a:ext cx="18454330" cy="12590343"/>
          </a:xfrm>
        </p:spPr>
        <p:txBody>
          <a:bodyPr anchor="b"/>
          <a:lstStyle>
            <a:lvl1pPr>
              <a:defRPr sz="14039"/>
            </a:lvl1pPr>
          </a:lstStyle>
          <a:p>
            <a:r>
              <a:rPr lang="en-US" smtClean="0"/>
              <a:t>Click to edit Master title style</a:t>
            </a:r>
            <a:endParaRPr lang="en-US" dirty="0"/>
          </a:p>
        </p:txBody>
      </p:sp>
      <p:sp>
        <p:nvSpPr>
          <p:cNvPr id="3" name="Text Placeholder 2"/>
          <p:cNvSpPr>
            <a:spLocks noGrp="1"/>
          </p:cNvSpPr>
          <p:nvPr>
            <p:ph type="body" idx="1"/>
          </p:nvPr>
        </p:nvSpPr>
        <p:spPr>
          <a:xfrm>
            <a:off x="1459855" y="20255262"/>
            <a:ext cx="18454330" cy="6620964"/>
          </a:xfrm>
        </p:spPr>
        <p:txBody>
          <a:bodyPr/>
          <a:lstStyle>
            <a:lvl1pPr marL="0" indent="0">
              <a:buNone/>
              <a:defRPr sz="5616">
                <a:solidFill>
                  <a:schemeClr val="tx1"/>
                </a:solidFill>
              </a:defRPr>
            </a:lvl1pPr>
            <a:lvl2pPr marL="1069802" indent="0">
              <a:buNone/>
              <a:defRPr sz="4680">
                <a:solidFill>
                  <a:schemeClr val="tx1">
                    <a:tint val="75000"/>
                  </a:schemeClr>
                </a:solidFill>
              </a:defRPr>
            </a:lvl2pPr>
            <a:lvl3pPr marL="2139605" indent="0">
              <a:buNone/>
              <a:defRPr sz="4212">
                <a:solidFill>
                  <a:schemeClr val="tx1">
                    <a:tint val="75000"/>
                  </a:schemeClr>
                </a:solidFill>
              </a:defRPr>
            </a:lvl3pPr>
            <a:lvl4pPr marL="3209407" indent="0">
              <a:buNone/>
              <a:defRPr sz="3744">
                <a:solidFill>
                  <a:schemeClr val="tx1">
                    <a:tint val="75000"/>
                  </a:schemeClr>
                </a:solidFill>
              </a:defRPr>
            </a:lvl4pPr>
            <a:lvl5pPr marL="4279209" indent="0">
              <a:buNone/>
              <a:defRPr sz="3744">
                <a:solidFill>
                  <a:schemeClr val="tx1">
                    <a:tint val="75000"/>
                  </a:schemeClr>
                </a:solidFill>
              </a:defRPr>
            </a:lvl5pPr>
            <a:lvl6pPr marL="5349011" indent="0">
              <a:buNone/>
              <a:defRPr sz="3744">
                <a:solidFill>
                  <a:schemeClr val="tx1">
                    <a:tint val="75000"/>
                  </a:schemeClr>
                </a:solidFill>
              </a:defRPr>
            </a:lvl6pPr>
            <a:lvl7pPr marL="6418814" indent="0">
              <a:buNone/>
              <a:defRPr sz="3744">
                <a:solidFill>
                  <a:schemeClr val="tx1">
                    <a:tint val="75000"/>
                  </a:schemeClr>
                </a:solidFill>
              </a:defRPr>
            </a:lvl7pPr>
            <a:lvl8pPr marL="7488616" indent="0">
              <a:buNone/>
              <a:defRPr sz="3744">
                <a:solidFill>
                  <a:schemeClr val="tx1">
                    <a:tint val="75000"/>
                  </a:schemeClr>
                </a:solidFill>
              </a:defRPr>
            </a:lvl8pPr>
            <a:lvl9pPr marL="8558418" indent="0">
              <a:buNone/>
              <a:defRPr sz="37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50AFF8-7ED0-4A1E-92BC-832E0EC1055D}" type="datetimeFigureOut">
              <a:rPr lang="en-US" smtClean="0"/>
              <a:pPr/>
              <a:t>8/25/2019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1676686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0997"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31890"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50AFF8-7ED0-4A1E-92BC-832E0EC1055D}" type="datetimeFigureOut">
              <a:rPr lang="en-US" smtClean="0"/>
              <a:pPr/>
              <a:t>8/25/2019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135712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784" y="1611459"/>
            <a:ext cx="18454330" cy="585027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73787" y="7419688"/>
            <a:ext cx="9051647"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4" name="Content Placeholder 3"/>
          <p:cNvSpPr>
            <a:spLocks noGrp="1"/>
          </p:cNvSpPr>
          <p:nvPr>
            <p:ph sz="half" idx="2"/>
          </p:nvPr>
        </p:nvSpPr>
        <p:spPr>
          <a:xfrm>
            <a:off x="1473787" y="11055963"/>
            <a:ext cx="9051647"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31891" y="7419688"/>
            <a:ext cx="9096225"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6" name="Content Placeholder 5"/>
          <p:cNvSpPr>
            <a:spLocks noGrp="1"/>
          </p:cNvSpPr>
          <p:nvPr>
            <p:ph sz="quarter" idx="4"/>
          </p:nvPr>
        </p:nvSpPr>
        <p:spPr>
          <a:xfrm>
            <a:off x="10831891" y="11055963"/>
            <a:ext cx="9096225"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50AFF8-7ED0-4A1E-92BC-832E0EC1055D}" type="datetimeFigureOut">
              <a:rPr lang="en-US" smtClean="0"/>
              <a:pPr/>
              <a:t>8/25/2019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2520558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50AFF8-7ED0-4A1E-92BC-832E0EC1055D}" type="datetimeFigureOut">
              <a:rPr lang="en-US" smtClean="0"/>
              <a:pPr/>
              <a:t>8/25/2019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789641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0AFF8-7ED0-4A1E-92BC-832E0EC1055D}" type="datetimeFigureOut">
              <a:rPr lang="en-US" smtClean="0"/>
              <a:pPr/>
              <a:t>8/25/2019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98723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Content Placeholder 2"/>
          <p:cNvSpPr>
            <a:spLocks noGrp="1"/>
          </p:cNvSpPr>
          <p:nvPr>
            <p:ph idx="1"/>
          </p:nvPr>
        </p:nvSpPr>
        <p:spPr>
          <a:xfrm>
            <a:off x="9096225" y="4357934"/>
            <a:ext cx="10831890" cy="21509383"/>
          </a:xfrm>
        </p:spPr>
        <p:txBody>
          <a:bodyPr/>
          <a:lstStyle>
            <a:lvl1pPr>
              <a:defRPr sz="7488"/>
            </a:lvl1pPr>
            <a:lvl2pPr>
              <a:defRPr sz="6552"/>
            </a:lvl2pPr>
            <a:lvl3pPr>
              <a:defRPr sz="5616"/>
            </a:lvl3pPr>
            <a:lvl4pPr>
              <a:defRPr sz="4680"/>
            </a:lvl4pPr>
            <a:lvl5pPr>
              <a:defRPr sz="4680"/>
            </a:lvl5pPr>
            <a:lvl6pPr>
              <a:defRPr sz="4680"/>
            </a:lvl6pPr>
            <a:lvl7pPr>
              <a:defRPr sz="4680"/>
            </a:lvl7pPr>
            <a:lvl8pPr>
              <a:defRPr sz="4680"/>
            </a:lvl8pPr>
            <a:lvl9pPr>
              <a:defRPr sz="468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BC50AFF8-7ED0-4A1E-92BC-832E0EC1055D}" type="datetimeFigureOut">
              <a:rPr lang="en-US" smtClean="0"/>
              <a:pPr/>
              <a:t>8/25/2019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381214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096225" y="4357934"/>
            <a:ext cx="10831890" cy="21509383"/>
          </a:xfrm>
        </p:spPr>
        <p:txBody>
          <a:bodyPr anchor="t"/>
          <a:lstStyle>
            <a:lvl1pPr marL="0" indent="0">
              <a:buNone/>
              <a:defRPr sz="7488"/>
            </a:lvl1pPr>
            <a:lvl2pPr marL="1069802" indent="0">
              <a:buNone/>
              <a:defRPr sz="6552"/>
            </a:lvl2pPr>
            <a:lvl3pPr marL="2139605" indent="0">
              <a:buNone/>
              <a:defRPr sz="5616"/>
            </a:lvl3pPr>
            <a:lvl4pPr marL="3209407" indent="0">
              <a:buNone/>
              <a:defRPr sz="4680"/>
            </a:lvl4pPr>
            <a:lvl5pPr marL="4279209" indent="0">
              <a:buNone/>
              <a:defRPr sz="4680"/>
            </a:lvl5pPr>
            <a:lvl6pPr marL="5349011" indent="0">
              <a:buNone/>
              <a:defRPr sz="4680"/>
            </a:lvl6pPr>
            <a:lvl7pPr marL="6418814" indent="0">
              <a:buNone/>
              <a:defRPr sz="4680"/>
            </a:lvl7pPr>
            <a:lvl8pPr marL="7488616" indent="0">
              <a:buNone/>
              <a:defRPr sz="4680"/>
            </a:lvl8pPr>
            <a:lvl9pPr marL="8558418" indent="0">
              <a:buNone/>
              <a:defRPr sz="4680"/>
            </a:lvl9pPr>
          </a:lstStyle>
          <a:p>
            <a:r>
              <a:rPr lang="en-US" smtClean="0"/>
              <a:t>Click icon to add picture</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BC50AFF8-7ED0-4A1E-92BC-832E0EC1055D}" type="datetimeFigureOut">
              <a:rPr lang="en-US" smtClean="0"/>
              <a:pPr/>
              <a:t>8/25/2019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2329753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998" y="1611459"/>
            <a:ext cx="18454330" cy="585027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0998" y="8057261"/>
            <a:ext cx="18454330" cy="192043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0997" y="28053287"/>
            <a:ext cx="4814173" cy="1611452"/>
          </a:xfrm>
          <a:prstGeom prst="rect">
            <a:avLst/>
          </a:prstGeom>
        </p:spPr>
        <p:txBody>
          <a:bodyPr vert="horz" lIns="91440" tIns="45720" rIns="91440" bIns="45720" rtlCol="0" anchor="ctr"/>
          <a:lstStyle>
            <a:lvl1pPr algn="l">
              <a:defRPr sz="2808">
                <a:solidFill>
                  <a:schemeClr val="tx1">
                    <a:tint val="75000"/>
                  </a:schemeClr>
                </a:solidFill>
              </a:defRPr>
            </a:lvl1pPr>
          </a:lstStyle>
          <a:p>
            <a:fld id="{BC50AFF8-7ED0-4A1E-92BC-832E0EC1055D}" type="datetimeFigureOut">
              <a:rPr lang="en-US" smtClean="0"/>
              <a:pPr/>
              <a:t>8/25/2019</a:t>
            </a:fld>
            <a:endParaRPr lang="en-US"/>
          </a:p>
        </p:txBody>
      </p:sp>
      <p:sp>
        <p:nvSpPr>
          <p:cNvPr id="5" name="Footer Placeholder 4"/>
          <p:cNvSpPr>
            <a:spLocks noGrp="1"/>
          </p:cNvSpPr>
          <p:nvPr>
            <p:ph type="ftr" sz="quarter" idx="3"/>
          </p:nvPr>
        </p:nvSpPr>
        <p:spPr>
          <a:xfrm>
            <a:off x="7087533" y="28053287"/>
            <a:ext cx="7221260" cy="1611452"/>
          </a:xfrm>
          <a:prstGeom prst="rect">
            <a:avLst/>
          </a:prstGeom>
        </p:spPr>
        <p:txBody>
          <a:bodyPr vert="horz" lIns="91440" tIns="45720" rIns="91440" bIns="45720" rtlCol="0" anchor="ctr"/>
          <a:lstStyle>
            <a:lvl1pPr algn="ctr">
              <a:defRPr sz="280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11155" y="28053287"/>
            <a:ext cx="4814173" cy="1611452"/>
          </a:xfrm>
          <a:prstGeom prst="rect">
            <a:avLst/>
          </a:prstGeom>
        </p:spPr>
        <p:txBody>
          <a:bodyPr vert="horz" lIns="91440" tIns="45720" rIns="91440" bIns="45720" rtlCol="0" anchor="ctr"/>
          <a:lstStyle>
            <a:lvl1pPr algn="r">
              <a:defRPr sz="2808">
                <a:solidFill>
                  <a:schemeClr val="tx1">
                    <a:tint val="75000"/>
                  </a:schemeClr>
                </a:solidFill>
              </a:defRPr>
            </a:lvl1pPr>
          </a:lstStyle>
          <a:p>
            <a:fld id="{47127823-9ECA-441A-8E4C-F46380D4B54C}" type="slidenum">
              <a:rPr lang="en-US" smtClean="0"/>
              <a:pPr/>
              <a:t>‹Nr.›</a:t>
            </a:fld>
            <a:endParaRPr lang="en-US"/>
          </a:p>
        </p:txBody>
      </p:sp>
    </p:spTree>
    <p:extLst>
      <p:ext uri="{BB962C8B-B14F-4D97-AF65-F5344CB8AC3E}">
        <p14:creationId xmlns:p14="http://schemas.microsoft.com/office/powerpoint/2010/main" xmlns="" val="25498773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9605" rtl="0" eaLnBrk="1" latinLnBrk="0" hangingPunct="1">
        <a:lnSpc>
          <a:spcPct val="90000"/>
        </a:lnSpc>
        <a:spcBef>
          <a:spcPct val="0"/>
        </a:spcBef>
        <a:buNone/>
        <a:defRPr sz="10296" kern="1200">
          <a:solidFill>
            <a:schemeClr val="tx1"/>
          </a:solidFill>
          <a:latin typeface="+mj-lt"/>
          <a:ea typeface="+mj-ea"/>
          <a:cs typeface="+mj-cs"/>
        </a:defRPr>
      </a:lvl1pPr>
    </p:titleStyle>
    <p:bodyStyle>
      <a:lvl1pPr marL="534901" indent="-534901" algn="l" defTabSz="2139605" rtl="0" eaLnBrk="1" latinLnBrk="0" hangingPunct="1">
        <a:lnSpc>
          <a:spcPct val="90000"/>
        </a:lnSpc>
        <a:spcBef>
          <a:spcPts val="2340"/>
        </a:spcBef>
        <a:buFont typeface="Arial" panose="020B0604020202020204" pitchFamily="34" charset="0"/>
        <a:buChar char="•"/>
        <a:defRPr sz="6552" kern="1200">
          <a:solidFill>
            <a:schemeClr val="tx1"/>
          </a:solidFill>
          <a:latin typeface="+mn-lt"/>
          <a:ea typeface="+mn-ea"/>
          <a:cs typeface="+mn-cs"/>
        </a:defRPr>
      </a:lvl1pPr>
      <a:lvl2pPr marL="1604703" indent="-534901" algn="l" defTabSz="2139605" rtl="0" eaLnBrk="1" latinLnBrk="0" hangingPunct="1">
        <a:lnSpc>
          <a:spcPct val="90000"/>
        </a:lnSpc>
        <a:spcBef>
          <a:spcPts val="1170"/>
        </a:spcBef>
        <a:buFont typeface="Arial" panose="020B0604020202020204" pitchFamily="34" charset="0"/>
        <a:buChar char="•"/>
        <a:defRPr sz="5616" kern="1200">
          <a:solidFill>
            <a:schemeClr val="tx1"/>
          </a:solidFill>
          <a:latin typeface="+mn-lt"/>
          <a:ea typeface="+mn-ea"/>
          <a:cs typeface="+mn-cs"/>
        </a:defRPr>
      </a:lvl2pPr>
      <a:lvl3pPr marL="2674506" indent="-534901" algn="l" defTabSz="2139605" rtl="0" eaLnBrk="1" latinLnBrk="0" hangingPunct="1">
        <a:lnSpc>
          <a:spcPct val="90000"/>
        </a:lnSpc>
        <a:spcBef>
          <a:spcPts val="1170"/>
        </a:spcBef>
        <a:buFont typeface="Arial" panose="020B0604020202020204" pitchFamily="34" charset="0"/>
        <a:buChar char="•"/>
        <a:defRPr sz="4680" kern="1200">
          <a:solidFill>
            <a:schemeClr val="tx1"/>
          </a:solidFill>
          <a:latin typeface="+mn-lt"/>
          <a:ea typeface="+mn-ea"/>
          <a:cs typeface="+mn-cs"/>
        </a:defRPr>
      </a:lvl3pPr>
      <a:lvl4pPr marL="3744308"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4pPr>
      <a:lvl5pPr marL="4814110"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5pPr>
      <a:lvl6pPr marL="5883913"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6pPr>
      <a:lvl7pPr marL="6953715"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7pPr>
      <a:lvl8pPr marL="8023517"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8pPr>
      <a:lvl9pPr marL="9093319"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9pPr>
    </p:bodyStyle>
    <p:otherStyle>
      <a:defPPr>
        <a:defRPr lang="en-US"/>
      </a:defPPr>
      <a:lvl1pPr marL="0" algn="l" defTabSz="2139605" rtl="0" eaLnBrk="1" latinLnBrk="0" hangingPunct="1">
        <a:defRPr sz="4212" kern="1200">
          <a:solidFill>
            <a:schemeClr val="tx1"/>
          </a:solidFill>
          <a:latin typeface="+mn-lt"/>
          <a:ea typeface="+mn-ea"/>
          <a:cs typeface="+mn-cs"/>
        </a:defRPr>
      </a:lvl1pPr>
      <a:lvl2pPr marL="1069802" algn="l" defTabSz="2139605" rtl="0" eaLnBrk="1" latinLnBrk="0" hangingPunct="1">
        <a:defRPr sz="4212" kern="1200">
          <a:solidFill>
            <a:schemeClr val="tx1"/>
          </a:solidFill>
          <a:latin typeface="+mn-lt"/>
          <a:ea typeface="+mn-ea"/>
          <a:cs typeface="+mn-cs"/>
        </a:defRPr>
      </a:lvl2pPr>
      <a:lvl3pPr marL="2139605" algn="l" defTabSz="2139605" rtl="0" eaLnBrk="1" latinLnBrk="0" hangingPunct="1">
        <a:defRPr sz="4212" kern="1200">
          <a:solidFill>
            <a:schemeClr val="tx1"/>
          </a:solidFill>
          <a:latin typeface="+mn-lt"/>
          <a:ea typeface="+mn-ea"/>
          <a:cs typeface="+mn-cs"/>
        </a:defRPr>
      </a:lvl3pPr>
      <a:lvl4pPr marL="3209407" algn="l" defTabSz="2139605" rtl="0" eaLnBrk="1" latinLnBrk="0" hangingPunct="1">
        <a:defRPr sz="4212" kern="1200">
          <a:solidFill>
            <a:schemeClr val="tx1"/>
          </a:solidFill>
          <a:latin typeface="+mn-lt"/>
          <a:ea typeface="+mn-ea"/>
          <a:cs typeface="+mn-cs"/>
        </a:defRPr>
      </a:lvl4pPr>
      <a:lvl5pPr marL="4279209" algn="l" defTabSz="2139605" rtl="0" eaLnBrk="1" latinLnBrk="0" hangingPunct="1">
        <a:defRPr sz="4212" kern="1200">
          <a:solidFill>
            <a:schemeClr val="tx1"/>
          </a:solidFill>
          <a:latin typeface="+mn-lt"/>
          <a:ea typeface="+mn-ea"/>
          <a:cs typeface="+mn-cs"/>
        </a:defRPr>
      </a:lvl5pPr>
      <a:lvl6pPr marL="5349011" algn="l" defTabSz="2139605" rtl="0" eaLnBrk="1" latinLnBrk="0" hangingPunct="1">
        <a:defRPr sz="4212" kern="1200">
          <a:solidFill>
            <a:schemeClr val="tx1"/>
          </a:solidFill>
          <a:latin typeface="+mn-lt"/>
          <a:ea typeface="+mn-ea"/>
          <a:cs typeface="+mn-cs"/>
        </a:defRPr>
      </a:lvl6pPr>
      <a:lvl7pPr marL="6418814" algn="l" defTabSz="2139605" rtl="0" eaLnBrk="1" latinLnBrk="0" hangingPunct="1">
        <a:defRPr sz="4212" kern="1200">
          <a:solidFill>
            <a:schemeClr val="tx1"/>
          </a:solidFill>
          <a:latin typeface="+mn-lt"/>
          <a:ea typeface="+mn-ea"/>
          <a:cs typeface="+mn-cs"/>
        </a:defRPr>
      </a:lvl7pPr>
      <a:lvl8pPr marL="7488616" algn="l" defTabSz="2139605" rtl="0" eaLnBrk="1" latinLnBrk="0" hangingPunct="1">
        <a:defRPr sz="4212" kern="1200">
          <a:solidFill>
            <a:schemeClr val="tx1"/>
          </a:solidFill>
          <a:latin typeface="+mn-lt"/>
          <a:ea typeface="+mn-ea"/>
          <a:cs typeface="+mn-cs"/>
        </a:defRPr>
      </a:lvl8pPr>
      <a:lvl9pPr marL="8558418" algn="l" defTabSz="2139605" rtl="0" eaLnBrk="1" latinLnBrk="0" hangingPunct="1">
        <a:defRPr sz="42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https://www.youtube.com/watch?v=rT9-HUzUqhQ" TargetMode="External"/><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lowchart: Alternate Process 49"/>
          <p:cNvSpPr/>
          <p:nvPr/>
        </p:nvSpPr>
        <p:spPr>
          <a:xfrm>
            <a:off x="11052091" y="2194497"/>
            <a:ext cx="10245057" cy="20955063"/>
          </a:xfrm>
          <a:prstGeom prst="flowChartAlternateProcess">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9" name="Flowchart: Alternate Process 48"/>
          <p:cNvSpPr/>
          <p:nvPr/>
        </p:nvSpPr>
        <p:spPr>
          <a:xfrm>
            <a:off x="138349" y="16776983"/>
            <a:ext cx="10847748" cy="13473932"/>
          </a:xfrm>
          <a:prstGeom prst="flowChartAlternateProcess">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6" name="Flowchart: Alternate Process 45"/>
          <p:cNvSpPr/>
          <p:nvPr/>
        </p:nvSpPr>
        <p:spPr>
          <a:xfrm>
            <a:off x="138350" y="2549427"/>
            <a:ext cx="10809172" cy="14133703"/>
          </a:xfrm>
          <a:prstGeom prst="flowChartAlternateProcess">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5" name="Grafik 2" descr="AECENAR_Kopf_withWebsiteAdress.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597" y="-30302"/>
            <a:ext cx="9804643" cy="1390179"/>
          </a:xfrm>
          <a:prstGeom prst="rect">
            <a:avLst/>
          </a:prstGeom>
          <a:noFill/>
          <a:ln>
            <a:noFill/>
          </a:ln>
        </p:spPr>
      </p:pic>
      <p:pic>
        <p:nvPicPr>
          <p:cNvPr id="6" name="Picture 5"/>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36639" y="-13596"/>
            <a:ext cx="2559685" cy="2166394"/>
          </a:xfrm>
          <a:prstGeom prst="rect">
            <a:avLst/>
          </a:prstGeom>
          <a:solidFill>
            <a:srgbClr val="FFFFFF"/>
          </a:solidFill>
          <a:ln>
            <a:noFill/>
          </a:ln>
          <a:extLst/>
        </p:spPr>
      </p:pic>
      <p:pic>
        <p:nvPicPr>
          <p:cNvPr id="7" name="Grafik 10" descr="Basmalla.jpg"/>
          <p:cNvPicPr>
            <a:picLocks noChangeAspect="1"/>
          </p:cNvPicPr>
          <p:nvPr/>
        </p:nvPicPr>
        <p:blipFill>
          <a:blip r:embed="rId4" cstate="print"/>
          <a:stretch>
            <a:fillRect/>
          </a:stretch>
        </p:blipFill>
        <p:spPr>
          <a:xfrm>
            <a:off x="9839773" y="211510"/>
            <a:ext cx="4594552" cy="793437"/>
          </a:xfrm>
          <a:prstGeom prst="rect">
            <a:avLst/>
          </a:prstGeom>
        </p:spPr>
      </p:pic>
      <p:sp>
        <p:nvSpPr>
          <p:cNvPr id="2" name="TextBox 1"/>
          <p:cNvSpPr txBox="1"/>
          <p:nvPr/>
        </p:nvSpPr>
        <p:spPr>
          <a:xfrm>
            <a:off x="515259" y="2958349"/>
            <a:ext cx="3427071" cy="584775"/>
          </a:xfrm>
          <a:prstGeom prst="rect">
            <a:avLst/>
          </a:prstGeom>
          <a:noFill/>
        </p:spPr>
        <p:txBody>
          <a:bodyPr wrap="square" rtlCol="0">
            <a:spAutoFit/>
          </a:bodyPr>
          <a:lstStyle/>
          <a:p>
            <a:pPr marL="514350" indent="-514350">
              <a:buFont typeface="+mj-lt"/>
              <a:buAutoNum type="alphaUcPeriod"/>
            </a:pPr>
            <a:r>
              <a:rPr lang="en-US" sz="3200" b="1" dirty="0" smtClean="0"/>
              <a:t>Introduction </a:t>
            </a:r>
            <a:endParaRPr lang="en-US" sz="3200" b="1" dirty="0"/>
          </a:p>
        </p:txBody>
      </p:sp>
      <p:grpSp>
        <p:nvGrpSpPr>
          <p:cNvPr id="44" name="Group 43"/>
          <p:cNvGrpSpPr/>
          <p:nvPr/>
        </p:nvGrpSpPr>
        <p:grpSpPr>
          <a:xfrm>
            <a:off x="264548" y="2647310"/>
            <a:ext cx="20966013" cy="27080038"/>
            <a:chOff x="-105064" y="1059214"/>
            <a:chExt cx="20966013" cy="27080038"/>
          </a:xfrm>
        </p:grpSpPr>
        <p:sp>
          <p:nvSpPr>
            <p:cNvPr id="11" name="Rectangle 7"/>
            <p:cNvSpPr>
              <a:spLocks noChangeArrowheads="1"/>
            </p:cNvSpPr>
            <p:nvPr/>
          </p:nvSpPr>
          <p:spPr bwMode="auto">
            <a:xfrm>
              <a:off x="41077" y="1956317"/>
              <a:ext cx="10456648"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2604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12604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12604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12604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12604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12604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12604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12604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1260475" algn="l"/>
                </a:tabLst>
                <a:defRPr>
                  <a:solidFill>
                    <a:schemeClr val="tx1"/>
                  </a:solidFill>
                  <a:latin typeface="Arial" panose="020B0604020202020204" pitchFamily="34" charset="0"/>
                </a:defRPr>
              </a:lvl9pPr>
            </a:lstStyle>
            <a:p>
              <a:pPr marL="0" marR="0" lvl="0" indent="0" algn="justLow" defTabSz="914400" rtl="0" eaLnBrk="0" fontAlgn="base" latinLnBrk="0" hangingPunct="0">
                <a:lnSpc>
                  <a:spcPct val="100000"/>
                </a:lnSpc>
                <a:spcBef>
                  <a:spcPct val="0"/>
                </a:spcBef>
                <a:spcAft>
                  <a:spcPct val="0"/>
                </a:spcAft>
                <a:buClrTx/>
                <a:buSzTx/>
                <a:buFontTx/>
                <a:buNone/>
                <a:tabLst>
                  <a:tab pos="1260475" algn="l"/>
                </a:tabLst>
              </a:pPr>
              <a:r>
                <a:rPr kumimoji="0" lang="de-DE" altLang="en-US" sz="2800" b="0" i="0" u="none" strike="noStrike" cap="none" normalizeH="0" baseline="0" dirty="0" smtClean="0">
                  <a:ln>
                    <a:noFill/>
                  </a:ln>
                  <a:solidFill>
                    <a:schemeClr val="tx1"/>
                  </a:solidFill>
                  <a:effectLst/>
                  <a:latin typeface="Palatino Linotype" panose="02040502050505030304" pitchFamily="18" charset="0"/>
                  <a:ea typeface="Times New Roman" panose="02020603050405020304" pitchFamily="18" charset="0"/>
                  <a:cs typeface="Traditional Arabic" panose="02020603050405020304" pitchFamily="18" charset="-78"/>
                </a:rPr>
                <a:t>The electrical conductivity of photoconductive detectors is changed by the free-charge carriers generated by absorbed incident photons. A current starts flowing due to an applied voltage or bias. The current flow varies in proportion to the photon irradiance. Lead selenide and lead sulfide detectors fall into this category of detectors. This concept is shown in Figure .</a:t>
              </a:r>
              <a:endParaRPr kumimoji="0" lang="de-DE" altLang="en-US" sz="4400" b="0" i="0" u="none" strike="noStrike" cap="none" normalizeH="0" baseline="0" dirty="0" smtClean="0">
                <a:ln>
                  <a:noFill/>
                </a:ln>
                <a:solidFill>
                  <a:schemeClr val="tx1"/>
                </a:solidFill>
                <a:effectLst/>
                <a:latin typeface="Arial" panose="020B0604020202020204" pitchFamily="34" charset="0"/>
              </a:endParaRPr>
            </a:p>
          </p:txBody>
        </p:sp>
        <p:pic>
          <p:nvPicPr>
            <p:cNvPr id="14" name="Picture 13"/>
            <p:cNvPicPr/>
            <p:nvPr/>
          </p:nvPicPr>
          <p:blipFill>
            <a:blip r:embed="rId5" cstate="print"/>
            <a:stretch>
              <a:fillRect/>
            </a:stretch>
          </p:blipFill>
          <p:spPr>
            <a:xfrm>
              <a:off x="2721614" y="4860969"/>
              <a:ext cx="5117509" cy="2669026"/>
            </a:xfrm>
            <a:prstGeom prst="rect">
              <a:avLst/>
            </a:prstGeom>
          </p:spPr>
        </p:pic>
        <p:sp>
          <p:nvSpPr>
            <p:cNvPr id="12" name="Rectangle 8"/>
            <p:cNvSpPr>
              <a:spLocks noChangeArrowheads="1"/>
            </p:cNvSpPr>
            <p:nvPr/>
          </p:nvSpPr>
          <p:spPr bwMode="auto">
            <a:xfrm>
              <a:off x="91060" y="7485228"/>
              <a:ext cx="10456648"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2604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12604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12604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12604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12604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12604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12604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12604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1260475" algn="l"/>
                </a:tabLst>
                <a:defRPr>
                  <a:solidFill>
                    <a:schemeClr val="tx1"/>
                  </a:solidFill>
                  <a:latin typeface="Arial" panose="020B0604020202020204" pitchFamily="34" charset="0"/>
                </a:defRPr>
              </a:lvl9pPr>
            </a:lstStyle>
            <a:p>
              <a:pPr marL="0" marR="0" lvl="0" indent="0" algn="justLow" defTabSz="914400" rtl="0" eaLnBrk="0" fontAlgn="base" latinLnBrk="0" hangingPunct="0">
                <a:lnSpc>
                  <a:spcPct val="100000"/>
                </a:lnSpc>
                <a:spcBef>
                  <a:spcPct val="0"/>
                </a:spcBef>
                <a:spcAft>
                  <a:spcPct val="0"/>
                </a:spcAft>
                <a:buClrTx/>
                <a:buSzTx/>
                <a:buFontTx/>
                <a:buNone/>
                <a:tabLst>
                  <a:tab pos="1260475" algn="l"/>
                </a:tabLst>
              </a:pPr>
              <a:r>
                <a:rPr kumimoji="0" lang="de-DE" altLang="en-US" sz="2800" b="0" i="0" u="none" strike="noStrike" cap="none" normalizeH="0" baseline="0" dirty="0" smtClean="0">
                  <a:ln>
                    <a:noFill/>
                  </a:ln>
                  <a:solidFill>
                    <a:schemeClr val="tx1"/>
                  </a:solidFill>
                  <a:effectLst/>
                  <a:latin typeface="Palatino Linotype" panose="02040502050505030304" pitchFamily="18" charset="0"/>
                  <a:ea typeface="Times New Roman" panose="02020603050405020304" pitchFamily="18" charset="0"/>
                  <a:cs typeface="Traditional Arabic" panose="02020603050405020304" pitchFamily="18" charset="-78"/>
                </a:rPr>
                <a:t>PbS and PbSe detectors are constructed through chemical deposition of polycrystalline film on a quartz substrate. Gold electrodes are plated to the film edges to provide electrical contact, and the entire assembly is sealed within a package with a suitable window, quartz or sapphire. A typical lead salt detector is depicted in Figure.</a:t>
              </a:r>
              <a:endParaRPr kumimoji="0" lang="de-DE" altLang="en-US" sz="4400" b="0" i="0" u="none" strike="noStrike" cap="none" normalizeH="0" baseline="0" dirty="0" smtClean="0">
                <a:ln>
                  <a:noFill/>
                </a:ln>
                <a:solidFill>
                  <a:schemeClr val="tx1"/>
                </a:solidFill>
                <a:effectLst/>
                <a:latin typeface="Arial" panose="020B0604020202020204" pitchFamily="34" charset="0"/>
              </a:endParaRPr>
            </a:p>
          </p:txBody>
        </p:sp>
        <p:pic>
          <p:nvPicPr>
            <p:cNvPr id="16" name="Picture 15"/>
            <p:cNvPicPr/>
            <p:nvPr/>
          </p:nvPicPr>
          <p:blipFill>
            <a:blip r:embed="rId6" cstate="print"/>
            <a:stretch>
              <a:fillRect/>
            </a:stretch>
          </p:blipFill>
          <p:spPr>
            <a:xfrm>
              <a:off x="66148" y="10271663"/>
              <a:ext cx="5146249" cy="4288591"/>
            </a:xfrm>
            <a:prstGeom prst="rect">
              <a:avLst/>
            </a:prstGeom>
          </p:spPr>
        </p:pic>
        <p:pic>
          <p:nvPicPr>
            <p:cNvPr id="17" name="Picture 16"/>
            <p:cNvPicPr/>
            <p:nvPr/>
          </p:nvPicPr>
          <p:blipFill>
            <a:blip r:embed="rId7" cstate="print"/>
            <a:stretch>
              <a:fillRect/>
            </a:stretch>
          </p:blipFill>
          <p:spPr>
            <a:xfrm>
              <a:off x="5280368" y="10547537"/>
              <a:ext cx="5124356" cy="3862901"/>
            </a:xfrm>
            <a:prstGeom prst="rect">
              <a:avLst/>
            </a:prstGeom>
          </p:spPr>
        </p:pic>
        <p:sp>
          <p:nvSpPr>
            <p:cNvPr id="13" name="Rectangle 12"/>
            <p:cNvSpPr/>
            <p:nvPr/>
          </p:nvSpPr>
          <p:spPr>
            <a:xfrm>
              <a:off x="-2103" y="15326791"/>
              <a:ext cx="4618765" cy="584775"/>
            </a:xfrm>
            <a:prstGeom prst="rect">
              <a:avLst/>
            </a:prstGeom>
          </p:spPr>
          <p:txBody>
            <a:bodyPr wrap="none">
              <a:spAutoFit/>
            </a:bodyPr>
            <a:lstStyle/>
            <a:p>
              <a:pPr marL="971550" marR="0" lvl="1" indent="-514350">
                <a:spcBef>
                  <a:spcPts val="1200"/>
                </a:spcBef>
                <a:spcAft>
                  <a:spcPts val="800"/>
                </a:spcAft>
                <a:buFont typeface="+mj-lt"/>
                <a:buAutoNum type="alphaUcPeriod" startAt="2"/>
                <a:tabLst>
                  <a:tab pos="360045" algn="l"/>
                </a:tabLst>
              </a:pPr>
              <a:r>
                <a:rPr lang="en-US" sz="3200" b="1" dirty="0">
                  <a:ea typeface="Microsoft Sans Serif" panose="020B0604020202020204" pitchFamily="34" charset="0"/>
                  <a:cs typeface="Microsoft Sans Serif" panose="020B0604020202020204" pitchFamily="34" charset="0"/>
                </a:rPr>
                <a:t>Theory of Operation</a:t>
              </a:r>
              <a:endParaRPr lang="en-US" sz="3200" b="1" dirty="0">
                <a:effectLst/>
                <a:ea typeface="Microsoft Sans Serif" panose="020B0604020202020204" pitchFamily="34" charset="0"/>
                <a:cs typeface="Microsoft Sans Serif" panose="020B0604020202020204" pitchFamily="34" charset="0"/>
              </a:endParaRPr>
            </a:p>
          </p:txBody>
        </p:sp>
        <p:sp>
          <p:nvSpPr>
            <p:cNvPr id="15" name="Rectangle 14"/>
            <p:cNvSpPr/>
            <p:nvPr/>
          </p:nvSpPr>
          <p:spPr>
            <a:xfrm>
              <a:off x="121700" y="15914143"/>
              <a:ext cx="10450523" cy="2677656"/>
            </a:xfrm>
            <a:prstGeom prst="rect">
              <a:avLst/>
            </a:prstGeom>
          </p:spPr>
          <p:txBody>
            <a:bodyPr wrap="square">
              <a:spAutoFit/>
            </a:bodyPr>
            <a:lstStyle/>
            <a:p>
              <a:pPr algn="just"/>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For photoconductive materials, incident light will cause the number of charge carriers in the active area to increase, thus decreasing the resistance of the detector. This change in resistance leads to a change in measured voltage, and hence, photosensitivity is expressed in units of V/W. An example operating circuit is shown. </a:t>
              </a:r>
              <a:endParaRPr lang="en-US" sz="2800" dirty="0"/>
            </a:p>
          </p:txBody>
        </p:sp>
        <p:pic>
          <p:nvPicPr>
            <p:cNvPr id="20" name="Picture 19"/>
            <p:cNvPicPr/>
            <p:nvPr/>
          </p:nvPicPr>
          <p:blipFill>
            <a:blip r:embed="rId8" cstate="print"/>
            <a:stretch>
              <a:fillRect/>
            </a:stretch>
          </p:blipFill>
          <p:spPr>
            <a:xfrm>
              <a:off x="908021" y="18521718"/>
              <a:ext cx="8008011" cy="4554619"/>
            </a:xfrm>
            <a:prstGeom prst="rect">
              <a:avLst/>
            </a:prstGeom>
          </p:spPr>
        </p:pic>
        <p:sp>
          <p:nvSpPr>
            <p:cNvPr id="18" name="Rectangle 17"/>
            <p:cNvSpPr/>
            <p:nvPr/>
          </p:nvSpPr>
          <p:spPr>
            <a:xfrm>
              <a:off x="-105064" y="23141177"/>
              <a:ext cx="10444353" cy="1609864"/>
            </a:xfrm>
            <a:prstGeom prst="rect">
              <a:avLst/>
            </a:prstGeom>
          </p:spPr>
          <p:txBody>
            <a:bodyPr wrap="square">
              <a:spAutoFit/>
            </a:bodyPr>
            <a:lstStyle/>
            <a:p>
              <a:pPr algn="just">
                <a:lnSpc>
                  <a:spcPct val="120000"/>
                </a:lnSpc>
                <a:spcAft>
                  <a:spcPts val="400"/>
                </a:spcAft>
                <a:tabLst>
                  <a:tab pos="1260475" algn="l"/>
                </a:tabLst>
              </a:pP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The detection mechanism is based upon the conductivity of the thin film of the active area. The output signal of the detector with no incident light is defined by the following equation:</a:t>
              </a:r>
              <a:endParaRPr lang="en-US" sz="2800" dirty="0">
                <a:effectLst/>
                <a:latin typeface="Palatino Linotype" panose="02040502050505030304" pitchFamily="18" charset="0"/>
                <a:ea typeface="Times New Roman" panose="02020603050405020304" pitchFamily="18" charset="0"/>
                <a:cs typeface="Traditional Arabic" panose="02020603050405020304" pitchFamily="18" charset="-78"/>
              </a:endParaRPr>
            </a:p>
          </p:txBody>
        </p:sp>
        <p:pic>
          <p:nvPicPr>
            <p:cNvPr id="22" name="Picture 21"/>
            <p:cNvPicPr/>
            <p:nvPr/>
          </p:nvPicPr>
          <p:blipFill>
            <a:blip r:embed="rId9" cstate="print"/>
            <a:stretch>
              <a:fillRect/>
            </a:stretch>
          </p:blipFill>
          <p:spPr>
            <a:xfrm>
              <a:off x="2793775" y="24815881"/>
              <a:ext cx="4700474" cy="1020588"/>
            </a:xfrm>
            <a:prstGeom prst="rect">
              <a:avLst/>
            </a:prstGeom>
          </p:spPr>
        </p:pic>
        <p:sp>
          <p:nvSpPr>
            <p:cNvPr id="19" name="Rectangle 18"/>
            <p:cNvSpPr/>
            <p:nvPr/>
          </p:nvSpPr>
          <p:spPr>
            <a:xfrm>
              <a:off x="-105064" y="25966149"/>
              <a:ext cx="10696575" cy="1092800"/>
            </a:xfrm>
            <a:prstGeom prst="rect">
              <a:avLst/>
            </a:prstGeom>
          </p:spPr>
          <p:txBody>
            <a:bodyPr>
              <a:spAutoFit/>
            </a:bodyPr>
            <a:lstStyle/>
            <a:p>
              <a:pPr algn="just">
                <a:lnSpc>
                  <a:spcPct val="120000"/>
                </a:lnSpc>
                <a:spcAft>
                  <a:spcPts val="400"/>
                </a:spcAft>
                <a:tabLst>
                  <a:tab pos="1260475" algn="l"/>
                </a:tabLst>
              </a:pP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A change ΔV</a:t>
              </a:r>
              <a:r>
                <a:rPr lang="en-US" sz="2800" baseline="-25000" dirty="0">
                  <a:latin typeface="Palatino Linotype" panose="02040502050505030304" pitchFamily="18" charset="0"/>
                  <a:ea typeface="Times New Roman" panose="02020603050405020304" pitchFamily="18" charset="0"/>
                  <a:cs typeface="Traditional Arabic" panose="02020603050405020304" pitchFamily="18" charset="-78"/>
                </a:rPr>
                <a:t>OUT</a:t>
              </a: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 then occurs due to a change </a:t>
              </a:r>
              <a:r>
                <a:rPr lang="en-US" sz="2800" dirty="0" err="1">
                  <a:latin typeface="Palatino Linotype" panose="02040502050505030304" pitchFamily="18" charset="0"/>
                  <a:ea typeface="Times New Roman" panose="02020603050405020304" pitchFamily="18" charset="0"/>
                  <a:cs typeface="Traditional Arabic" panose="02020603050405020304" pitchFamily="18" charset="-78"/>
                </a:rPr>
                <a:t>ΔR</a:t>
              </a:r>
              <a:r>
                <a:rPr lang="en-US" sz="2800" baseline="-25000" dirty="0" err="1">
                  <a:latin typeface="Palatino Linotype" panose="02040502050505030304" pitchFamily="18" charset="0"/>
                  <a:ea typeface="Times New Roman" panose="02020603050405020304" pitchFamily="18" charset="0"/>
                  <a:cs typeface="Traditional Arabic" panose="02020603050405020304" pitchFamily="18" charset="-78"/>
                </a:rPr>
                <a:t>Dark</a:t>
              </a: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 in the resistance of the detector when light strikes the active area:</a:t>
              </a:r>
              <a:endParaRPr lang="en-US" sz="2800" dirty="0">
                <a:effectLst/>
                <a:latin typeface="Palatino Linotype" panose="02040502050505030304" pitchFamily="18" charset="0"/>
                <a:ea typeface="Times New Roman" panose="02020603050405020304" pitchFamily="18" charset="0"/>
                <a:cs typeface="Traditional Arabic" panose="02020603050405020304" pitchFamily="18" charset="-78"/>
              </a:endParaRPr>
            </a:p>
          </p:txBody>
        </p:sp>
        <p:pic>
          <p:nvPicPr>
            <p:cNvPr id="24" name="Picture 23"/>
            <p:cNvPicPr/>
            <p:nvPr/>
          </p:nvPicPr>
          <p:blipFill>
            <a:blip r:embed="rId10" cstate="print"/>
            <a:stretch>
              <a:fillRect/>
            </a:stretch>
          </p:blipFill>
          <p:spPr>
            <a:xfrm>
              <a:off x="2307280" y="27188629"/>
              <a:ext cx="6350002" cy="950623"/>
            </a:xfrm>
            <a:prstGeom prst="rect">
              <a:avLst/>
            </a:prstGeom>
          </p:spPr>
        </p:pic>
        <p:sp>
          <p:nvSpPr>
            <p:cNvPr id="21" name="Rectangle 20"/>
            <p:cNvSpPr/>
            <p:nvPr/>
          </p:nvSpPr>
          <p:spPr>
            <a:xfrm>
              <a:off x="10890276" y="1059214"/>
              <a:ext cx="9970673" cy="2956707"/>
            </a:xfrm>
            <a:prstGeom prst="rect">
              <a:avLst/>
            </a:prstGeom>
          </p:spPr>
          <p:txBody>
            <a:bodyPr wrap="square">
              <a:spAutoFit/>
            </a:bodyPr>
            <a:lstStyle/>
            <a:p>
              <a:pPr marL="514350" indent="-514350" algn="just">
                <a:lnSpc>
                  <a:spcPct val="120000"/>
                </a:lnSpc>
                <a:spcAft>
                  <a:spcPts val="400"/>
                </a:spcAft>
                <a:buFont typeface="+mj-lt"/>
                <a:buAutoNum type="alphaUcPeriod" startAt="3"/>
                <a:tabLst>
                  <a:tab pos="1260475" algn="l"/>
                  <a:tab pos="4823460" algn="l"/>
                </a:tabLst>
              </a:pPr>
              <a:r>
                <a:rPr lang="en-US" sz="3200" b="1" dirty="0" smtClean="0">
                  <a:latin typeface="Palatino Linotype" panose="02040502050505030304" pitchFamily="18" charset="0"/>
                  <a:ea typeface="Times New Roman" panose="02020603050405020304" pitchFamily="18" charset="0"/>
                  <a:cs typeface="Traditional Arabic" panose="02020603050405020304" pitchFamily="18" charset="-78"/>
                </a:rPr>
                <a:t>Material</a:t>
              </a:r>
              <a:endParaRPr lang="en-US" sz="2400" dirty="0" smtClean="0">
                <a:latin typeface="Palatino Linotype" panose="02040502050505030304" pitchFamily="18" charset="0"/>
                <a:ea typeface="Times New Roman" panose="02020603050405020304" pitchFamily="18" charset="0"/>
                <a:cs typeface="Traditional Arabic" panose="02020603050405020304" pitchFamily="18" charset="-78"/>
              </a:endParaRPr>
            </a:p>
            <a:p>
              <a:pPr marL="457200" marR="0" lvl="0" indent="-457200" algn="just">
                <a:lnSpc>
                  <a:spcPct val="120000"/>
                </a:lnSpc>
                <a:spcBef>
                  <a:spcPts val="0"/>
                </a:spcBef>
                <a:spcAft>
                  <a:spcPts val="400"/>
                </a:spcAft>
                <a:buFont typeface="+mj-lt"/>
                <a:buAutoNum type="arabicPeriod"/>
                <a:tabLst>
                  <a:tab pos="1260475" algn="l"/>
                  <a:tab pos="457200" algn="l"/>
                  <a:tab pos="4823460" algn="l"/>
                </a:tabLst>
              </a:pPr>
              <a:r>
                <a:rPr lang="en-US" sz="2800" b="1" dirty="0">
                  <a:latin typeface="Palatino Linotype" panose="02040502050505030304" pitchFamily="18" charset="0"/>
                  <a:ea typeface="Times New Roman" panose="02020603050405020304" pitchFamily="18" charset="0"/>
                  <a:cs typeface="Traditional Arabic" panose="02020603050405020304" pitchFamily="18" charset="-78"/>
                </a:rPr>
                <a:t>Thin film of </a:t>
              </a:r>
              <a:r>
                <a:rPr lang="en-US" sz="2800" b="1" dirty="0" err="1">
                  <a:latin typeface="Palatino Linotype" panose="02040502050505030304" pitchFamily="18" charset="0"/>
                  <a:ea typeface="Times New Roman" panose="02020603050405020304" pitchFamily="18" charset="0"/>
                  <a:cs typeface="Traditional Arabic" panose="02020603050405020304" pitchFamily="18" charset="-78"/>
                </a:rPr>
                <a:t>PbS</a:t>
              </a:r>
              <a:endParaRPr lang="en-US" sz="2800" dirty="0">
                <a:latin typeface="Palatino Linotype" panose="02040502050505030304" pitchFamily="18" charset="0"/>
                <a:ea typeface="Times New Roman" panose="02020603050405020304" pitchFamily="18" charset="0"/>
                <a:cs typeface="Traditional Arabic" panose="02020603050405020304" pitchFamily="18" charset="-78"/>
              </a:endParaRPr>
            </a:p>
            <a:p>
              <a:pPr marL="457200" marR="0" lvl="0" indent="-457200" algn="just">
                <a:lnSpc>
                  <a:spcPct val="120000"/>
                </a:lnSpc>
                <a:spcBef>
                  <a:spcPts val="0"/>
                </a:spcBef>
                <a:spcAft>
                  <a:spcPts val="400"/>
                </a:spcAft>
                <a:buFont typeface="+mj-lt"/>
                <a:buAutoNum type="arabicPeriod"/>
                <a:tabLst>
                  <a:tab pos="1260475" algn="l"/>
                  <a:tab pos="457200" algn="l"/>
                  <a:tab pos="4823460" algn="l"/>
                </a:tabLst>
              </a:pPr>
              <a:r>
                <a:rPr lang="en-US" sz="2800" b="1" dirty="0" smtClean="0">
                  <a:latin typeface="Palatino Linotype" panose="02040502050505030304" pitchFamily="18" charset="0"/>
                  <a:ea typeface="Times New Roman" panose="02020603050405020304" pitchFamily="18" charset="0"/>
                  <a:cs typeface="Traditional Arabic" panose="02020603050405020304" pitchFamily="18" charset="-78"/>
                </a:rPr>
                <a:t>Electrical </a:t>
              </a:r>
              <a:r>
                <a:rPr lang="en-US" sz="2800" b="1" dirty="0">
                  <a:latin typeface="Palatino Linotype" panose="02040502050505030304" pitchFamily="18" charset="0"/>
                  <a:ea typeface="Times New Roman" panose="02020603050405020304" pitchFamily="18" charset="0"/>
                  <a:cs typeface="Traditional Arabic" panose="02020603050405020304" pitchFamily="18" charset="-78"/>
                </a:rPr>
                <a:t>leads</a:t>
              </a:r>
              <a:endParaRPr lang="en-US" sz="2800" dirty="0">
                <a:latin typeface="Palatino Linotype" panose="02040502050505030304" pitchFamily="18" charset="0"/>
                <a:ea typeface="Times New Roman" panose="02020603050405020304" pitchFamily="18" charset="0"/>
                <a:cs typeface="Traditional Arabic" panose="02020603050405020304" pitchFamily="18" charset="-78"/>
              </a:endParaRPr>
            </a:p>
            <a:p>
              <a:pPr marL="457200" marR="0" lvl="0" indent="-457200" algn="just">
                <a:lnSpc>
                  <a:spcPct val="120000"/>
                </a:lnSpc>
                <a:spcBef>
                  <a:spcPts val="0"/>
                </a:spcBef>
                <a:spcAft>
                  <a:spcPts val="400"/>
                </a:spcAft>
                <a:buFont typeface="+mj-lt"/>
                <a:buAutoNum type="arabicPeriod"/>
                <a:tabLst>
                  <a:tab pos="1260475" algn="l"/>
                  <a:tab pos="457200" algn="l"/>
                  <a:tab pos="4823460" algn="l"/>
                </a:tabLst>
              </a:pPr>
              <a:r>
                <a:rPr lang="en-US" sz="2800" b="1" dirty="0" smtClean="0">
                  <a:latin typeface="Palatino Linotype" panose="02040502050505030304" pitchFamily="18" charset="0"/>
                  <a:ea typeface="Times New Roman" panose="02020603050405020304" pitchFamily="18" charset="0"/>
                  <a:cs typeface="Traditional Arabic" panose="02020603050405020304" pitchFamily="18" charset="-78"/>
                </a:rPr>
                <a:t>Substrate</a:t>
              </a:r>
              <a:endParaRPr lang="en-US" sz="2800" dirty="0" smtClean="0">
                <a:latin typeface="Palatino Linotype" panose="02040502050505030304" pitchFamily="18" charset="0"/>
                <a:ea typeface="Times New Roman" panose="02020603050405020304" pitchFamily="18" charset="0"/>
                <a:cs typeface="Traditional Arabic" panose="02020603050405020304" pitchFamily="18" charset="-78"/>
              </a:endParaRPr>
            </a:p>
            <a:p>
              <a:pPr marL="457200" lvl="0" indent="-457200" algn="just">
                <a:lnSpc>
                  <a:spcPct val="120000"/>
                </a:lnSpc>
                <a:spcAft>
                  <a:spcPts val="400"/>
                </a:spcAft>
                <a:buFont typeface="+mj-lt"/>
                <a:buAutoNum type="arabicPeriod" startAt="4"/>
                <a:tabLst>
                  <a:tab pos="1260475" algn="l"/>
                  <a:tab pos="4823460" algn="l"/>
                </a:tabLst>
              </a:pPr>
              <a:r>
                <a:rPr lang="en-US" sz="2800" b="1" dirty="0"/>
                <a:t>Thermoelectric </a:t>
              </a:r>
              <a:r>
                <a:rPr lang="en-US" sz="2800" b="1" dirty="0" smtClean="0"/>
                <a:t>cooler</a:t>
              </a:r>
              <a:endParaRPr lang="en-US" sz="2800" dirty="0"/>
            </a:p>
          </p:txBody>
        </p:sp>
        <p:sp>
          <p:nvSpPr>
            <p:cNvPr id="26" name="TextBox 25"/>
            <p:cNvSpPr txBox="1"/>
            <p:nvPr/>
          </p:nvSpPr>
          <p:spPr>
            <a:xfrm>
              <a:off x="10890276" y="19945321"/>
              <a:ext cx="8673512" cy="1384995"/>
            </a:xfrm>
            <a:prstGeom prst="rect">
              <a:avLst/>
            </a:prstGeom>
            <a:noFill/>
          </p:spPr>
          <p:txBody>
            <a:bodyPr wrap="square" rtlCol="0">
              <a:spAutoFit/>
            </a:bodyPr>
            <a:lstStyle/>
            <a:p>
              <a:pPr marL="457200" indent="-457200">
                <a:buFont typeface="+mj-lt"/>
                <a:buAutoNum type="arabicPeriod" startAt="5"/>
              </a:pPr>
              <a:r>
                <a:rPr lang="en-US" sz="2800" b="1" dirty="0" smtClean="0">
                  <a:latin typeface="Palatino Linotype" panose="02040502050505030304" pitchFamily="18" charset="0"/>
                </a:rPr>
                <a:t>Sapphire window </a:t>
              </a:r>
            </a:p>
            <a:p>
              <a:pPr marL="457200" indent="-457200">
                <a:buFont typeface="+mj-lt"/>
                <a:buAutoNum type="arabicPeriod" startAt="5"/>
              </a:pPr>
              <a:r>
                <a:rPr lang="en-US" sz="2800" b="1" dirty="0" smtClean="0">
                  <a:latin typeface="Palatino Linotype" panose="02040502050505030304" pitchFamily="18" charset="0"/>
                </a:rPr>
                <a:t>Heat sink </a:t>
              </a:r>
            </a:p>
            <a:p>
              <a:pPr marL="457200" indent="-457200">
                <a:buFont typeface="+mj-lt"/>
                <a:buAutoNum type="arabicPeriod" startAt="5"/>
              </a:pPr>
              <a:r>
                <a:rPr lang="en-US" sz="2800" b="1" dirty="0" smtClean="0">
                  <a:latin typeface="Palatino Linotype" panose="02040502050505030304" pitchFamily="18" charset="0"/>
                </a:rPr>
                <a:t>Header is made of </a:t>
              </a:r>
              <a:r>
                <a:rPr lang="en-US" sz="2800" b="1" dirty="0" err="1" smtClean="0">
                  <a:latin typeface="Palatino Linotype" panose="02040502050505030304" pitchFamily="18" charset="0"/>
                </a:rPr>
                <a:t>Kovar</a:t>
              </a:r>
              <a:r>
                <a:rPr lang="en-US" sz="2800" b="1" dirty="0" smtClean="0">
                  <a:latin typeface="Palatino Linotype" panose="02040502050505030304" pitchFamily="18" charset="0"/>
                </a:rPr>
                <a:t> material</a:t>
              </a:r>
            </a:p>
          </p:txBody>
        </p:sp>
        <p:sp>
          <p:nvSpPr>
            <p:cNvPr id="32" name="Rectangle 31"/>
            <p:cNvSpPr/>
            <p:nvPr/>
          </p:nvSpPr>
          <p:spPr>
            <a:xfrm>
              <a:off x="10748248" y="7869345"/>
              <a:ext cx="6146095" cy="5693866"/>
            </a:xfrm>
            <a:prstGeom prst="rect">
              <a:avLst/>
            </a:prstGeom>
          </p:spPr>
          <p:txBody>
            <a:bodyPr wrap="square">
              <a:spAutoFit/>
            </a:bodyPr>
            <a:lstStyle/>
            <a:p>
              <a:pPr algn="just"/>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Thermoelectric cooling uses the Peltier effect to create a heat flux at the junction of two different types of </a:t>
              </a:r>
              <a:r>
                <a:rPr lang="en-US" sz="2800" dirty="0" smtClean="0">
                  <a:latin typeface="Palatino Linotype" panose="02040502050505030304" pitchFamily="18" charset="0"/>
                  <a:ea typeface="Times New Roman" panose="02020603050405020304" pitchFamily="18" charset="0"/>
                  <a:cs typeface="Traditional Arabic" panose="02020603050405020304" pitchFamily="18" charset="-78"/>
                </a:rPr>
                <a:t>materials. </a:t>
              </a:r>
              <a:r>
                <a:rPr lang="en-US" sz="2800" dirty="0">
                  <a:latin typeface="Palatino Linotype" panose="02040502050505030304" pitchFamily="18" charset="0"/>
                </a:rPr>
                <a:t>The Peltier effect is a thermoelectric effect consisting of a phenomenon of heat displacement in the presence of an electric current. The effect is made in conductive materials1 of different types by contacts (contacts). One of junctions then, while the other was warming </a:t>
              </a:r>
              <a:r>
                <a:rPr lang="en-US" sz="2800" dirty="0" smtClean="0">
                  <a:latin typeface="Palatino Linotype" panose="02040502050505030304" pitchFamily="18" charset="0"/>
                </a:rPr>
                <a:t>up. The </a:t>
              </a:r>
              <a:r>
                <a:rPr lang="en-US" sz="2800" dirty="0">
                  <a:latin typeface="Palatino Linotype" panose="02040502050505030304" pitchFamily="18" charset="0"/>
                </a:rPr>
                <a:t>figure shows the basic thermoelectric circuit</a:t>
              </a:r>
              <a:r>
                <a:rPr lang="en-US" sz="2800" dirty="0" smtClean="0">
                  <a:latin typeface="Palatino Linotype" panose="02040502050505030304" pitchFamily="18" charset="0"/>
                </a:rPr>
                <a:t>.</a:t>
              </a:r>
              <a:endParaRPr lang="en-US" sz="2800" dirty="0">
                <a:latin typeface="Palatino Linotype" panose="02040502050505030304" pitchFamily="18" charset="0"/>
              </a:endParaRPr>
            </a:p>
          </p:txBody>
        </p:sp>
        <p:pic>
          <p:nvPicPr>
            <p:cNvPr id="35" name="Picture 34"/>
            <p:cNvPicPr/>
            <p:nvPr/>
          </p:nvPicPr>
          <p:blipFill rotWithShape="1">
            <a:blip r:embed="rId11" cstate="print"/>
            <a:srcRect l="12690" t="10598" r="13483" b="23880"/>
            <a:stretch/>
          </p:blipFill>
          <p:spPr>
            <a:xfrm>
              <a:off x="17144403" y="17733508"/>
              <a:ext cx="2600960" cy="1422401"/>
            </a:xfrm>
            <a:prstGeom prst="rect">
              <a:avLst/>
            </a:prstGeom>
          </p:spPr>
        </p:pic>
        <p:sp>
          <p:nvSpPr>
            <p:cNvPr id="33" name="Rectangle 32"/>
            <p:cNvSpPr/>
            <p:nvPr/>
          </p:nvSpPr>
          <p:spPr>
            <a:xfrm>
              <a:off x="10719236" y="13535000"/>
              <a:ext cx="9971689" cy="5280613"/>
            </a:xfrm>
            <a:prstGeom prst="rect">
              <a:avLst/>
            </a:prstGeom>
          </p:spPr>
          <p:txBody>
            <a:bodyPr wrap="square">
              <a:spAutoFit/>
            </a:bodyPr>
            <a:lstStyle/>
            <a:p>
              <a:pPr algn="just">
                <a:lnSpc>
                  <a:spcPct val="120000"/>
                </a:lnSpc>
                <a:spcAft>
                  <a:spcPts val="400"/>
                </a:spcAft>
                <a:tabLst>
                  <a:tab pos="1260475" algn="l"/>
                </a:tabLst>
              </a:pP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Two conductive materials of different natures a and b are connected by two junctions in X and W. In the case of the Peltier effect, an electric current I is imposed on the circuit, by placing for example a source of electric current between Y and Z resulting in heat release Q at one junction and heat absorption at the other junction2. The Peltier coefficient relative to the material pair a and b is defined as the thermal power P released or absorbed per unit of intensity of current I. It is expressed in volts.</a:t>
              </a:r>
            </a:p>
            <a:p>
              <a:pPr algn="just">
                <a:lnSpc>
                  <a:spcPct val="120000"/>
                </a:lnSpc>
                <a:spcAft>
                  <a:spcPts val="400"/>
                </a:spcAft>
                <a:tabLst>
                  <a:tab pos="1260475" algn="l"/>
                </a:tabLst>
              </a:pPr>
              <a:r>
                <a:rPr lang="en-US" sz="2800" dirty="0" err="1">
                  <a:latin typeface="Palatino Linotype" panose="02040502050505030304" pitchFamily="18" charset="0"/>
                  <a:ea typeface="Times New Roman" panose="02020603050405020304" pitchFamily="18" charset="0"/>
                  <a:cs typeface="Traditional Arabic" panose="02020603050405020304" pitchFamily="18" charset="-78"/>
                </a:rPr>
                <a:t>Π</a:t>
              </a:r>
              <a:r>
                <a:rPr lang="en-US" sz="2800" baseline="-25000" dirty="0" err="1">
                  <a:latin typeface="Palatino Linotype" panose="02040502050505030304" pitchFamily="18" charset="0"/>
                  <a:ea typeface="Times New Roman" panose="02020603050405020304" pitchFamily="18" charset="0"/>
                  <a:cs typeface="Traditional Arabic" panose="02020603050405020304" pitchFamily="18" charset="-78"/>
                </a:rPr>
                <a:t>ab</a:t>
              </a: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 is then defined by:</a:t>
              </a:r>
              <a:endParaRPr lang="en-US" sz="2800" dirty="0">
                <a:effectLst/>
                <a:latin typeface="Palatino Linotype" panose="02040502050505030304" pitchFamily="18" charset="0"/>
                <a:ea typeface="Times New Roman" panose="02020603050405020304" pitchFamily="18" charset="0"/>
                <a:cs typeface="Traditional Arabic" panose="02020603050405020304" pitchFamily="18" charset="-78"/>
              </a:endParaRPr>
            </a:p>
          </p:txBody>
        </p:sp>
        <p:pic>
          <p:nvPicPr>
            <p:cNvPr id="37" name="Picture 36"/>
            <p:cNvPicPr/>
            <p:nvPr/>
          </p:nvPicPr>
          <p:blipFill>
            <a:blip r:embed="rId12" cstate="print"/>
            <a:stretch>
              <a:fillRect/>
            </a:stretch>
          </p:blipFill>
          <p:spPr>
            <a:xfrm>
              <a:off x="14721169" y="17846718"/>
              <a:ext cx="2013160" cy="1065652"/>
            </a:xfrm>
            <a:prstGeom prst="rect">
              <a:avLst/>
            </a:prstGeom>
          </p:spPr>
        </p:pic>
        <p:pic>
          <p:nvPicPr>
            <p:cNvPr id="38" name="Picture 37"/>
            <p:cNvPicPr/>
            <p:nvPr/>
          </p:nvPicPr>
          <p:blipFill>
            <a:blip r:embed="rId13" cstate="print">
              <a:extLst>
                <a:ext uri="{28A0092B-C50C-407E-A947-70E740481C1C}">
                  <a14:useLocalDpi xmlns:a14="http://schemas.microsoft.com/office/drawing/2010/main" xmlns="" val="0"/>
                </a:ext>
              </a:extLst>
            </a:blip>
            <a:stretch>
              <a:fillRect/>
            </a:stretch>
          </p:blipFill>
          <p:spPr>
            <a:xfrm>
              <a:off x="17183598" y="8921662"/>
              <a:ext cx="3641157" cy="4273042"/>
            </a:xfrm>
            <a:prstGeom prst="rect">
              <a:avLst/>
            </a:prstGeom>
          </p:spPr>
        </p:pic>
        <p:grpSp>
          <p:nvGrpSpPr>
            <p:cNvPr id="42" name="Group 41"/>
            <p:cNvGrpSpPr/>
            <p:nvPr/>
          </p:nvGrpSpPr>
          <p:grpSpPr>
            <a:xfrm>
              <a:off x="10954172" y="3304202"/>
              <a:ext cx="9870585" cy="5617460"/>
              <a:chOff x="10808758" y="4572740"/>
              <a:chExt cx="9870585" cy="5617460"/>
            </a:xfrm>
          </p:grpSpPr>
          <p:pic>
            <p:nvPicPr>
              <p:cNvPr id="27" name="Picture 26"/>
              <p:cNvPicPr/>
              <p:nvPr/>
            </p:nvPicPr>
            <p:blipFill>
              <a:blip r:embed="rId14" cstate="print">
                <a:extLst>
                  <a:ext uri="{28A0092B-C50C-407E-A947-70E740481C1C}">
                    <a14:useLocalDpi xmlns:a14="http://schemas.microsoft.com/office/drawing/2010/main" xmlns="" val="0"/>
                  </a:ext>
                </a:extLst>
              </a:blip>
              <a:stretch>
                <a:fillRect/>
              </a:stretch>
            </p:blipFill>
            <p:spPr>
              <a:xfrm>
                <a:off x="10808758" y="5375185"/>
                <a:ext cx="5258258" cy="3671972"/>
              </a:xfrm>
              <a:prstGeom prst="rect">
                <a:avLst/>
              </a:prstGeom>
            </p:spPr>
          </p:pic>
          <p:pic>
            <p:nvPicPr>
              <p:cNvPr id="28" name="Picture 27">
                <a:hlinkClick r:id="rId15"/>
              </p:cNvPr>
              <p:cNvPicPr/>
              <p:nvPr/>
            </p:nvPicPr>
            <p:blipFill rotWithShape="1">
              <a:blip r:embed="rId16" cstate="print">
                <a:extLst>
                  <a:ext uri="{28A0092B-C50C-407E-A947-70E740481C1C}">
                    <a14:useLocalDpi xmlns:a14="http://schemas.microsoft.com/office/drawing/2010/main" xmlns="" val="0"/>
                  </a:ext>
                </a:extLst>
              </a:blip>
              <a:srcRect t="9286" b="16905"/>
              <a:stretch/>
            </p:blipFill>
            <p:spPr bwMode="auto">
              <a:xfrm>
                <a:off x="16067017" y="4572740"/>
                <a:ext cx="4612326" cy="2992302"/>
              </a:xfrm>
              <a:prstGeom prst="rect">
                <a:avLst/>
              </a:prstGeom>
              <a:ln>
                <a:noFill/>
              </a:ln>
              <a:extLst>
                <a:ext uri="{53640926-AAD7-44D8-BBD7-CCE9431645EC}">
                  <a14:shadowObscured xmlns:a14="http://schemas.microsoft.com/office/drawing/2010/main" xmlns=""/>
                </a:ext>
              </a:extLst>
            </p:spPr>
          </p:pic>
          <p:pic>
            <p:nvPicPr>
              <p:cNvPr id="29" name="Picture 28"/>
              <p:cNvPicPr/>
              <p:nvPr/>
            </p:nvPicPr>
            <p:blipFill>
              <a:blip r:embed="rId7" cstate="print">
                <a:extLst>
                  <a:ext uri="{28A0092B-C50C-407E-A947-70E740481C1C}">
                    <a14:useLocalDpi xmlns:a14="http://schemas.microsoft.com/office/drawing/2010/main" xmlns="" val="0"/>
                  </a:ext>
                </a:extLst>
              </a:blip>
              <a:stretch>
                <a:fillRect/>
              </a:stretch>
            </p:blipFill>
            <p:spPr>
              <a:xfrm>
                <a:off x="16833271" y="7612843"/>
                <a:ext cx="3700616" cy="2577357"/>
              </a:xfrm>
              <a:prstGeom prst="rect">
                <a:avLst/>
              </a:prstGeom>
            </p:spPr>
          </p:pic>
          <p:sp>
            <p:nvSpPr>
              <p:cNvPr id="40" name="Curved Left Arrow 39"/>
              <p:cNvSpPr/>
              <p:nvPr/>
            </p:nvSpPr>
            <p:spPr>
              <a:xfrm flipV="1">
                <a:off x="20168223" y="5787191"/>
                <a:ext cx="511119" cy="322819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Curved Right Arrow 40"/>
              <p:cNvSpPr/>
              <p:nvPr/>
            </p:nvSpPr>
            <p:spPr>
              <a:xfrm rot="5666535">
                <a:off x="15523367" y="3137977"/>
                <a:ext cx="767486" cy="482581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3" name="Rectangle 42"/>
            <p:cNvSpPr/>
            <p:nvPr/>
          </p:nvSpPr>
          <p:spPr>
            <a:xfrm>
              <a:off x="10719235" y="18923914"/>
              <a:ext cx="9971689" cy="1092800"/>
            </a:xfrm>
            <a:prstGeom prst="rect">
              <a:avLst/>
            </a:prstGeom>
          </p:spPr>
          <p:txBody>
            <a:bodyPr wrap="square">
              <a:spAutoFit/>
            </a:bodyPr>
            <a:lstStyle/>
            <a:p>
              <a:pPr algn="just">
                <a:lnSpc>
                  <a:spcPct val="120000"/>
                </a:lnSpc>
                <a:spcAft>
                  <a:spcPts val="400"/>
                </a:spcAft>
                <a:tabLst>
                  <a:tab pos="1260475" algn="l"/>
                </a:tabLst>
              </a:pP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If a current imposed in the direction Y → W → X → Z causes a heat release in W and an absorption in X, then </a:t>
              </a:r>
              <a:r>
                <a:rPr lang="en-US" sz="2800" dirty="0" err="1">
                  <a:latin typeface="Palatino Linotype" panose="02040502050505030304" pitchFamily="18" charset="0"/>
                  <a:ea typeface="Times New Roman" panose="02020603050405020304" pitchFamily="18" charset="0"/>
                  <a:cs typeface="Palatino Linotype" panose="02040502050505030304" pitchFamily="18" charset="0"/>
                </a:rPr>
                <a:t>Π</a:t>
              </a:r>
              <a:r>
                <a:rPr lang="en-US" sz="2800" baseline="-25000" dirty="0" err="1">
                  <a:latin typeface="Palatino Linotype" panose="02040502050505030304" pitchFamily="18" charset="0"/>
                  <a:ea typeface="Times New Roman" panose="02020603050405020304" pitchFamily="18" charset="0"/>
                  <a:cs typeface="Traditional Arabic" panose="02020603050405020304" pitchFamily="18" charset="-78"/>
                </a:rPr>
                <a:t>ab</a:t>
              </a:r>
              <a:r>
                <a:rPr lang="en-US" sz="2800" dirty="0">
                  <a:latin typeface="Palatino Linotype" panose="02040502050505030304" pitchFamily="18" charset="0"/>
                  <a:ea typeface="Times New Roman" panose="02020603050405020304" pitchFamily="18" charset="0"/>
                  <a:cs typeface="Traditional Arabic" panose="02020603050405020304" pitchFamily="18" charset="-78"/>
                </a:rPr>
                <a:t> is positive.</a:t>
              </a:r>
              <a:endParaRPr lang="en-US" sz="2800" dirty="0">
                <a:effectLst/>
                <a:latin typeface="Palatino Linotype" panose="02040502050505030304" pitchFamily="18" charset="0"/>
                <a:ea typeface="Times New Roman" panose="02020603050405020304" pitchFamily="18" charset="0"/>
                <a:cs typeface="Traditional Arabic" panose="02020603050405020304" pitchFamily="18" charset="-78"/>
              </a:endParaRPr>
            </a:p>
          </p:txBody>
        </p:sp>
      </p:grpSp>
      <p:sp>
        <p:nvSpPr>
          <p:cNvPr id="45" name="TextBox 44"/>
          <p:cNvSpPr txBox="1"/>
          <p:nvPr/>
        </p:nvSpPr>
        <p:spPr>
          <a:xfrm>
            <a:off x="19694903" y="29380061"/>
            <a:ext cx="2540053" cy="830997"/>
          </a:xfrm>
          <a:prstGeom prst="rect">
            <a:avLst/>
          </a:prstGeom>
          <a:noFill/>
        </p:spPr>
        <p:txBody>
          <a:bodyPr wrap="square" rtlCol="0">
            <a:spAutoFit/>
          </a:bodyPr>
          <a:lstStyle/>
          <a:p>
            <a:r>
              <a:rPr lang="en-US" sz="2400" dirty="0" smtClean="0"/>
              <a:t>Siham Aisha August/2019</a:t>
            </a:r>
            <a:endParaRPr lang="en-US" sz="2400" dirty="0"/>
          </a:p>
        </p:txBody>
      </p:sp>
      <p:sp>
        <p:nvSpPr>
          <p:cNvPr id="51" name="TextBox 50"/>
          <p:cNvSpPr txBox="1"/>
          <p:nvPr/>
        </p:nvSpPr>
        <p:spPr>
          <a:xfrm>
            <a:off x="5612835" y="1387948"/>
            <a:ext cx="11812515" cy="830997"/>
          </a:xfrm>
          <a:prstGeom prst="rect">
            <a:avLst/>
          </a:prstGeom>
          <a:noFill/>
        </p:spPr>
        <p:txBody>
          <a:bodyPr wrap="square" rtlCol="0">
            <a:spAutoFit/>
          </a:bodyPr>
          <a:lstStyle/>
          <a:p>
            <a:r>
              <a:rPr lang="de-DE" sz="4800" b="1" dirty="0" smtClean="0"/>
              <a:t>PbS cooled infrared detector</a:t>
            </a:r>
            <a:endParaRPr lang="en-US" sz="4800" dirty="0"/>
          </a:p>
        </p:txBody>
      </p:sp>
      <p:sp>
        <p:nvSpPr>
          <p:cNvPr id="52" name="TextBox 51"/>
          <p:cNvSpPr txBox="1"/>
          <p:nvPr/>
        </p:nvSpPr>
        <p:spPr>
          <a:xfrm>
            <a:off x="11033363" y="23123049"/>
            <a:ext cx="5322154" cy="584775"/>
          </a:xfrm>
          <a:prstGeom prst="rect">
            <a:avLst/>
          </a:prstGeom>
          <a:noFill/>
        </p:spPr>
        <p:txBody>
          <a:bodyPr wrap="square" rtlCol="0">
            <a:spAutoFit/>
          </a:bodyPr>
          <a:lstStyle/>
          <a:p>
            <a:pPr marL="514350" indent="-514350">
              <a:buFont typeface="+mj-lt"/>
              <a:buAutoNum type="alphaUcPeriod" startAt="4"/>
            </a:pPr>
            <a:r>
              <a:rPr lang="en-US" sz="3200" b="1" dirty="0" smtClean="0"/>
              <a:t>Supplier material</a:t>
            </a:r>
            <a:endParaRPr lang="en-US" sz="3200" b="1" dirty="0"/>
          </a:p>
        </p:txBody>
      </p:sp>
    </p:spTree>
    <p:extLst>
      <p:ext uri="{BB962C8B-B14F-4D97-AF65-F5344CB8AC3E}">
        <p14:creationId xmlns:p14="http://schemas.microsoft.com/office/powerpoint/2010/main" xmlns="" val="596544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483</Words>
  <Application>Microsoft Office PowerPoint</Application>
  <PresentationFormat>Benutzerdefiniert</PresentationFormat>
  <Paragraphs>22</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Office Theme</vt:lpstr>
      <vt:lpstr>Folie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siham aisha</dc:creator>
  <cp:lastModifiedBy>Boss</cp:lastModifiedBy>
  <cp:revision>85</cp:revision>
  <dcterms:created xsi:type="dcterms:W3CDTF">2019-07-06T10:24:46Z</dcterms:created>
  <dcterms:modified xsi:type="dcterms:W3CDTF">2019-08-25T11:06:35Z</dcterms:modified>
</cp:coreProperties>
</file>