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39" userDrawn="1">
          <p15:clr>
            <a:srgbClr val="A4A3A4"/>
          </p15:clr>
        </p15:guide>
        <p15:guide id="2" orient="horz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F2F2F"/>
    <a:srgbClr val="8FAADC"/>
    <a:srgbClr val="E9F5DC"/>
    <a:srgbClr val="D6EAF1"/>
    <a:srgbClr val="E3D0F1"/>
    <a:srgbClr val="C6A3E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162" autoAdjust="0"/>
  </p:normalViewPr>
  <p:slideViewPr>
    <p:cSldViewPr snapToGrid="0">
      <p:cViewPr>
        <p:scale>
          <a:sx n="25" d="100"/>
          <a:sy n="25" d="100"/>
        </p:scale>
        <p:origin x="1444" y="-1540"/>
      </p:cViewPr>
      <p:guideLst>
        <p:guide pos="6739"/>
        <p:guide orient="horz"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7393-EE12-401B-A023-6D8498403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541" y="4953466"/>
            <a:ext cx="16047244" cy="10537496"/>
          </a:xfrm>
        </p:spPr>
        <p:txBody>
          <a:bodyPr anchor="b"/>
          <a:lstStyle>
            <a:lvl1pPr algn="ctr">
              <a:defRPr sz="10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4C48A-773E-4878-B180-DF680F5FF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4212"/>
            </a:lvl1pPr>
            <a:lvl2pPr marL="802340" indent="0" algn="ctr">
              <a:buNone/>
              <a:defRPr sz="3510"/>
            </a:lvl2pPr>
            <a:lvl3pPr marL="1604681" indent="0" algn="ctr">
              <a:buNone/>
              <a:defRPr sz="3159"/>
            </a:lvl3pPr>
            <a:lvl4pPr marL="2407021" indent="0" algn="ctr">
              <a:buNone/>
              <a:defRPr sz="2808"/>
            </a:lvl4pPr>
            <a:lvl5pPr marL="3209361" indent="0" algn="ctr">
              <a:buNone/>
              <a:defRPr sz="2808"/>
            </a:lvl5pPr>
            <a:lvl6pPr marL="4011701" indent="0" algn="ctr">
              <a:buNone/>
              <a:defRPr sz="2808"/>
            </a:lvl6pPr>
            <a:lvl7pPr marL="4814042" indent="0" algn="ctr">
              <a:buNone/>
              <a:defRPr sz="2808"/>
            </a:lvl7pPr>
            <a:lvl8pPr marL="5616382" indent="0" algn="ctr">
              <a:buNone/>
              <a:defRPr sz="2808"/>
            </a:lvl8pPr>
            <a:lvl9pPr marL="6418722" indent="0" algn="ctr">
              <a:buNone/>
              <a:defRPr sz="28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73AA-EFC6-4B3A-ADCD-B6ECC7A4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4AB7-3E0F-492B-AF81-2CFD772B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0F74C-DEC7-43F7-B2F5-C8E6E482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9B59-5E3E-4F9C-A1C7-EB1A596C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F59A8-196F-4F68-AE27-A7031527D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3F678-8482-4B8F-BA0C-26103DC0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6372E-5871-4FA2-A758-093B5428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A9-B354-4337-834F-BBAC66A5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2796D-3F8A-4A37-9A08-0B512A971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11745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DD92E-E9F5-42DB-BDD6-77E89B7F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997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9FFB2-87AB-4645-9B34-6AF08DE9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33DA-63DA-4DC4-89C5-44B2CD13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6399C-E956-47AD-AED6-7835531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0C9A-750C-4315-BA57-7666554A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AFB8-F165-4151-8E18-09975D16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6386-2629-4C4C-A2BE-649B522B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1BBA-18F5-4F00-BD77-49AB25DA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E0C2-4F13-4501-B746-F3D9A4D3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0BC-09D9-4FB7-8ADC-287292F8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854" y="7545804"/>
            <a:ext cx="18454330" cy="12590343"/>
          </a:xfrm>
        </p:spPr>
        <p:txBody>
          <a:bodyPr anchor="b"/>
          <a:lstStyle>
            <a:lvl1pPr>
              <a:defRPr sz="10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5CAF0-2837-4B33-B1AB-16DB18A2C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854" y="20255257"/>
            <a:ext cx="18454330" cy="6620964"/>
          </a:xfrm>
        </p:spPr>
        <p:txBody>
          <a:bodyPr/>
          <a:lstStyle>
            <a:lvl1pPr marL="0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1pPr>
            <a:lvl2pPr marL="802340" indent="0">
              <a:buNone/>
              <a:defRPr sz="3510">
                <a:solidFill>
                  <a:schemeClr val="tx1">
                    <a:tint val="75000"/>
                  </a:schemeClr>
                </a:solidFill>
              </a:defRPr>
            </a:lvl2pPr>
            <a:lvl3pPr marL="1604681" indent="0">
              <a:buNone/>
              <a:defRPr sz="3159">
                <a:solidFill>
                  <a:schemeClr val="tx1">
                    <a:tint val="75000"/>
                  </a:schemeClr>
                </a:solidFill>
              </a:defRPr>
            </a:lvl3pPr>
            <a:lvl4pPr marL="240702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4pPr>
            <a:lvl5pPr marL="320936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5pPr>
            <a:lvl6pPr marL="401170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6pPr>
            <a:lvl7pPr marL="481404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7pPr>
            <a:lvl8pPr marL="561638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8pPr>
            <a:lvl9pPr marL="641872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E211A-3230-49C0-B79A-ECE542A6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BE57D-BA14-4CE0-9594-6CBDD193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0577-B7BE-4E13-BB1B-5D91B184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2184-1079-4135-AFAF-82459FCF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18503-2FBA-43DA-B956-45EA714BE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6F10E-E6E9-4F5E-8B0D-A7FCC4D5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02BB4-4A86-4313-AA97-F27578CD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ED922-903F-44F0-85BC-A1C0F25A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0864-F9B9-429A-A57F-0D90FD8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7C4-E0FC-4907-87B8-BDEBDDF3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4" y="1611454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BF7F0-A9D9-4A10-A672-E060C265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785" y="7419688"/>
            <a:ext cx="9051648" cy="3636275"/>
          </a:xfrm>
        </p:spPr>
        <p:txBody>
          <a:bodyPr anchor="b"/>
          <a:lstStyle>
            <a:lvl1pPr marL="0" indent="0">
              <a:buNone/>
              <a:defRPr sz="4212" b="1"/>
            </a:lvl1pPr>
            <a:lvl2pPr marL="802340" indent="0">
              <a:buNone/>
              <a:defRPr sz="3510" b="1"/>
            </a:lvl2pPr>
            <a:lvl3pPr marL="1604681" indent="0">
              <a:buNone/>
              <a:defRPr sz="3159" b="1"/>
            </a:lvl3pPr>
            <a:lvl4pPr marL="2407021" indent="0">
              <a:buNone/>
              <a:defRPr sz="2808" b="1"/>
            </a:lvl4pPr>
            <a:lvl5pPr marL="3209361" indent="0">
              <a:buNone/>
              <a:defRPr sz="2808" b="1"/>
            </a:lvl5pPr>
            <a:lvl6pPr marL="4011701" indent="0">
              <a:buNone/>
              <a:defRPr sz="2808" b="1"/>
            </a:lvl6pPr>
            <a:lvl7pPr marL="4814042" indent="0">
              <a:buNone/>
              <a:defRPr sz="2808" b="1"/>
            </a:lvl7pPr>
            <a:lvl8pPr marL="5616382" indent="0">
              <a:buNone/>
              <a:defRPr sz="2808" b="1"/>
            </a:lvl8pPr>
            <a:lvl9pPr marL="6418722" indent="0">
              <a:buNone/>
              <a:defRPr sz="2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96B01-A6CB-4D83-AEE3-5283923A7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785" y="11055963"/>
            <a:ext cx="9051648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1F2ED-AB82-4767-B040-CDD419A4E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31890" y="7419688"/>
            <a:ext cx="9096225" cy="3636275"/>
          </a:xfrm>
        </p:spPr>
        <p:txBody>
          <a:bodyPr anchor="b"/>
          <a:lstStyle>
            <a:lvl1pPr marL="0" indent="0">
              <a:buNone/>
              <a:defRPr sz="4212" b="1"/>
            </a:lvl1pPr>
            <a:lvl2pPr marL="802340" indent="0">
              <a:buNone/>
              <a:defRPr sz="3510" b="1"/>
            </a:lvl2pPr>
            <a:lvl3pPr marL="1604681" indent="0">
              <a:buNone/>
              <a:defRPr sz="3159" b="1"/>
            </a:lvl3pPr>
            <a:lvl4pPr marL="2407021" indent="0">
              <a:buNone/>
              <a:defRPr sz="2808" b="1"/>
            </a:lvl4pPr>
            <a:lvl5pPr marL="3209361" indent="0">
              <a:buNone/>
              <a:defRPr sz="2808" b="1"/>
            </a:lvl5pPr>
            <a:lvl6pPr marL="4011701" indent="0">
              <a:buNone/>
              <a:defRPr sz="2808" b="1"/>
            </a:lvl6pPr>
            <a:lvl7pPr marL="4814042" indent="0">
              <a:buNone/>
              <a:defRPr sz="2808" b="1"/>
            </a:lvl7pPr>
            <a:lvl8pPr marL="5616382" indent="0">
              <a:buNone/>
              <a:defRPr sz="2808" b="1"/>
            </a:lvl8pPr>
            <a:lvl9pPr marL="6418722" indent="0">
              <a:buNone/>
              <a:defRPr sz="2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CD03A-1038-45E8-AE96-CFE5D802E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31890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B9144-12C7-45DD-8D69-A573B754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1B826-55AD-4AF8-9544-17158591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03484-DB42-4479-B4E0-18B5E57B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A967-BD75-48EA-B012-36CAEEF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71394-D06B-44C2-B2C3-244CED89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D3EA6-7B18-4C7C-AAF6-4E66F9B8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5CDEB-9F05-490B-B742-D619B252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8E883-34BC-4824-9F19-B92D839A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B2B9C-616D-4759-9BAE-BF42CF35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74F1C-9C54-48D2-B879-59FBACCA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3A9A-3128-47DA-ABBF-C78DDB29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5" y="2017818"/>
            <a:ext cx="6900871" cy="7062364"/>
          </a:xfrm>
        </p:spPr>
        <p:txBody>
          <a:bodyPr anchor="b"/>
          <a:lstStyle>
            <a:lvl1pPr>
              <a:defRPr sz="5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64DC-0BCD-424A-88DB-D77BA2B1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225" y="4357929"/>
            <a:ext cx="10831890" cy="21509383"/>
          </a:xfrm>
        </p:spPr>
        <p:txBody>
          <a:bodyPr/>
          <a:lstStyle>
            <a:lvl1pPr>
              <a:defRPr sz="5616"/>
            </a:lvl1pPr>
            <a:lvl2pPr>
              <a:defRPr sz="4914"/>
            </a:lvl2pPr>
            <a:lvl3pPr>
              <a:defRPr sz="4212"/>
            </a:lvl3pPr>
            <a:lvl4pPr>
              <a:defRPr sz="3510"/>
            </a:lvl4pPr>
            <a:lvl5pPr>
              <a:defRPr sz="3510"/>
            </a:lvl5pPr>
            <a:lvl6pPr>
              <a:defRPr sz="3510"/>
            </a:lvl6pPr>
            <a:lvl7pPr>
              <a:defRPr sz="3510"/>
            </a:lvl7pPr>
            <a:lvl8pPr>
              <a:defRPr sz="3510"/>
            </a:lvl8pPr>
            <a:lvl9pPr>
              <a:defRPr sz="3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7706C-ACC3-42DC-BF26-CA835AAC5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785" y="9080183"/>
            <a:ext cx="6900871" cy="16822161"/>
          </a:xfrm>
        </p:spPr>
        <p:txBody>
          <a:bodyPr/>
          <a:lstStyle>
            <a:lvl1pPr marL="0" indent="0">
              <a:buNone/>
              <a:defRPr sz="2808"/>
            </a:lvl1pPr>
            <a:lvl2pPr marL="802340" indent="0">
              <a:buNone/>
              <a:defRPr sz="2457"/>
            </a:lvl2pPr>
            <a:lvl3pPr marL="1604681" indent="0">
              <a:buNone/>
              <a:defRPr sz="2106"/>
            </a:lvl3pPr>
            <a:lvl4pPr marL="2407021" indent="0">
              <a:buNone/>
              <a:defRPr sz="1755"/>
            </a:lvl4pPr>
            <a:lvl5pPr marL="3209361" indent="0">
              <a:buNone/>
              <a:defRPr sz="1755"/>
            </a:lvl5pPr>
            <a:lvl6pPr marL="4011701" indent="0">
              <a:buNone/>
              <a:defRPr sz="1755"/>
            </a:lvl6pPr>
            <a:lvl7pPr marL="4814042" indent="0">
              <a:buNone/>
              <a:defRPr sz="1755"/>
            </a:lvl7pPr>
            <a:lvl8pPr marL="5616382" indent="0">
              <a:buNone/>
              <a:defRPr sz="1755"/>
            </a:lvl8pPr>
            <a:lvl9pPr marL="6418722" indent="0">
              <a:buNone/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AEC29-13A0-4FA6-A543-72B7980C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85671-6C1F-428D-AFCB-368B7496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DFAE-6956-4494-88CF-681D1E82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A33D-1C82-4267-A4F7-2B20DC51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5" y="2017818"/>
            <a:ext cx="6900871" cy="7062364"/>
          </a:xfrm>
        </p:spPr>
        <p:txBody>
          <a:bodyPr anchor="b"/>
          <a:lstStyle>
            <a:lvl1pPr>
              <a:defRPr sz="5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DEC74-6B16-438E-8B68-D51390B68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6225" y="4357929"/>
            <a:ext cx="10831890" cy="21509383"/>
          </a:xfrm>
        </p:spPr>
        <p:txBody>
          <a:bodyPr/>
          <a:lstStyle>
            <a:lvl1pPr marL="0" indent="0">
              <a:buNone/>
              <a:defRPr sz="5616"/>
            </a:lvl1pPr>
            <a:lvl2pPr marL="802340" indent="0">
              <a:buNone/>
              <a:defRPr sz="4914"/>
            </a:lvl2pPr>
            <a:lvl3pPr marL="1604681" indent="0">
              <a:buNone/>
              <a:defRPr sz="4212"/>
            </a:lvl3pPr>
            <a:lvl4pPr marL="2407021" indent="0">
              <a:buNone/>
              <a:defRPr sz="3510"/>
            </a:lvl4pPr>
            <a:lvl5pPr marL="3209361" indent="0">
              <a:buNone/>
              <a:defRPr sz="3510"/>
            </a:lvl5pPr>
            <a:lvl6pPr marL="4011701" indent="0">
              <a:buNone/>
              <a:defRPr sz="3510"/>
            </a:lvl6pPr>
            <a:lvl7pPr marL="4814042" indent="0">
              <a:buNone/>
              <a:defRPr sz="3510"/>
            </a:lvl7pPr>
            <a:lvl8pPr marL="5616382" indent="0">
              <a:buNone/>
              <a:defRPr sz="3510"/>
            </a:lvl8pPr>
            <a:lvl9pPr marL="6418722" indent="0">
              <a:buNone/>
              <a:defRPr sz="351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F1243-B3EF-4BE7-A041-2ACC32286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785" y="9080183"/>
            <a:ext cx="6900871" cy="16822161"/>
          </a:xfrm>
        </p:spPr>
        <p:txBody>
          <a:bodyPr/>
          <a:lstStyle>
            <a:lvl1pPr marL="0" indent="0">
              <a:buNone/>
              <a:defRPr sz="2808"/>
            </a:lvl1pPr>
            <a:lvl2pPr marL="802340" indent="0">
              <a:buNone/>
              <a:defRPr sz="2457"/>
            </a:lvl2pPr>
            <a:lvl3pPr marL="1604681" indent="0">
              <a:buNone/>
              <a:defRPr sz="2106"/>
            </a:lvl3pPr>
            <a:lvl4pPr marL="2407021" indent="0">
              <a:buNone/>
              <a:defRPr sz="1755"/>
            </a:lvl4pPr>
            <a:lvl5pPr marL="3209361" indent="0">
              <a:buNone/>
              <a:defRPr sz="1755"/>
            </a:lvl5pPr>
            <a:lvl6pPr marL="4011701" indent="0">
              <a:buNone/>
              <a:defRPr sz="1755"/>
            </a:lvl6pPr>
            <a:lvl7pPr marL="4814042" indent="0">
              <a:buNone/>
              <a:defRPr sz="1755"/>
            </a:lvl7pPr>
            <a:lvl8pPr marL="5616382" indent="0">
              <a:buNone/>
              <a:defRPr sz="1755"/>
            </a:lvl8pPr>
            <a:lvl9pPr marL="6418722" indent="0">
              <a:buNone/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CDC1C-B1DB-4F8B-B9B5-BEDFC542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B412C-CE5A-43E4-9AA6-C3428563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12D3-28F3-4323-8745-21FFE4CA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47BE0-989C-40C0-90B8-AB2BAD5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8" y="1611454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8CE2B-BAA8-42F9-A536-A0A6B5E26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DDF0-461B-4FFB-85CA-0CCBE8BBD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997" y="28053282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6F7F-4EED-4CE5-8922-F8675F6C8DE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44A9-40EC-4786-AF30-4C5841F3A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7533" y="28053282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3726-A865-4971-AD58-8635B239B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11155" y="28053282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1604681" rtl="0" eaLnBrk="1" latinLnBrk="0" hangingPunct="1">
        <a:lnSpc>
          <a:spcPct val="90000"/>
        </a:lnSpc>
        <a:spcBef>
          <a:spcPct val="0"/>
        </a:spcBef>
        <a:buNone/>
        <a:defRPr sz="77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70" indent="-401170" algn="l" defTabSz="1604681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1pPr>
      <a:lvl2pPr marL="1203510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00585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10" kern="1200">
          <a:solidFill>
            <a:schemeClr val="tx1"/>
          </a:solidFill>
          <a:latin typeface="+mn-lt"/>
          <a:ea typeface="+mn-ea"/>
          <a:cs typeface="+mn-cs"/>
        </a:defRPr>
      </a:lvl3pPr>
      <a:lvl4pPr marL="280819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4pPr>
      <a:lvl5pPr marL="361053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5pPr>
      <a:lvl6pPr marL="441287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6pPr>
      <a:lvl7pPr marL="521521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7pPr>
      <a:lvl8pPr marL="601755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8pPr>
      <a:lvl9pPr marL="681989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1pPr>
      <a:lvl2pPr marL="802340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2pPr>
      <a:lvl3pPr marL="160468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3pPr>
      <a:lvl4pPr marL="240702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4pPr>
      <a:lvl5pPr marL="320936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5pPr>
      <a:lvl6pPr marL="401170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6pPr>
      <a:lvl7pPr marL="481404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7pPr>
      <a:lvl8pPr marL="561638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8pPr>
      <a:lvl9pPr marL="641872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g" /><Relationship Id="rId7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eg" /><Relationship Id="rId11" Type="http://schemas.openxmlformats.org/officeDocument/2006/relationships/image" Target="../media/image10.jpeg" /><Relationship Id="rId5" Type="http://schemas.openxmlformats.org/officeDocument/2006/relationships/image" Target="../media/image4.jpeg" /><Relationship Id="rId10" Type="http://schemas.openxmlformats.org/officeDocument/2006/relationships/image" Target="../media/image9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FC5B681-7C27-5761-D0A0-D86C3A421428}"/>
              </a:ext>
            </a:extLst>
          </p:cNvPr>
          <p:cNvSpPr/>
          <p:nvPr/>
        </p:nvSpPr>
        <p:spPr>
          <a:xfrm>
            <a:off x="3926462" y="3721045"/>
            <a:ext cx="13543394" cy="1803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EB2E1C2-9D0B-5E2C-BC11-71BB41F5FDF2}"/>
              </a:ext>
            </a:extLst>
          </p:cNvPr>
          <p:cNvSpPr/>
          <p:nvPr/>
        </p:nvSpPr>
        <p:spPr>
          <a:xfrm>
            <a:off x="12318305" y="6275874"/>
            <a:ext cx="7000591" cy="129604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390A18-C722-24E7-3700-E36E31D59F01}"/>
              </a:ext>
            </a:extLst>
          </p:cNvPr>
          <p:cNvSpPr/>
          <p:nvPr/>
        </p:nvSpPr>
        <p:spPr>
          <a:xfrm>
            <a:off x="265110" y="19303003"/>
            <a:ext cx="10284338" cy="9404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EDAD52-A671-7140-3472-96496775E704}"/>
              </a:ext>
            </a:extLst>
          </p:cNvPr>
          <p:cNvSpPr/>
          <p:nvPr/>
        </p:nvSpPr>
        <p:spPr>
          <a:xfrm>
            <a:off x="235658" y="8258169"/>
            <a:ext cx="10313789" cy="10747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FF572-BF11-4C24-8CBE-C4FC9E63F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50" b="7390"/>
          <a:stretch/>
        </p:blipFill>
        <p:spPr>
          <a:xfrm>
            <a:off x="0" y="-1"/>
            <a:ext cx="15818601" cy="2671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221" y="-1"/>
            <a:ext cx="2389552" cy="23106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28897573"/>
            <a:ext cx="21396324" cy="786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Omar </a:t>
            </a:r>
            <a:r>
              <a:rPr lang="en-US" sz="4400" dirty="0" err="1">
                <a:solidFill>
                  <a:schemeClr val="tx1"/>
                </a:solidFill>
              </a:rPr>
              <a:t>Zreika</a:t>
            </a:r>
            <a:r>
              <a:rPr lang="en-US" sz="4400" dirty="0">
                <a:solidFill>
                  <a:schemeClr val="tx1"/>
                </a:solidFill>
              </a:rPr>
              <a:t> &amp; </a:t>
            </a:r>
            <a:r>
              <a:rPr lang="en-US" sz="4400" dirty="0" err="1">
                <a:solidFill>
                  <a:schemeClr val="tx1"/>
                </a:solidFill>
              </a:rPr>
              <a:t>Majd</a:t>
            </a:r>
            <a:r>
              <a:rPr lang="en-US" sz="4400" dirty="0">
                <a:solidFill>
                  <a:schemeClr val="tx1"/>
                </a:solidFill>
              </a:rPr>
              <a:t> El Moussa                                        @AECENAR/ June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52FB6-D2B5-4F67-1C76-D4CDA1054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773" y="0"/>
            <a:ext cx="2389552" cy="2310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7CC22-35BE-90F8-0E41-970EB9EA66F4}"/>
              </a:ext>
            </a:extLst>
          </p:cNvPr>
          <p:cNvSpPr txBox="1"/>
          <p:nvPr/>
        </p:nvSpPr>
        <p:spPr>
          <a:xfrm>
            <a:off x="9795013" y="142179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2971CE0-4DDB-3436-AF1E-78D93421C5B2}"/>
              </a:ext>
            </a:extLst>
          </p:cNvPr>
          <p:cNvSpPr txBox="1"/>
          <p:nvPr/>
        </p:nvSpPr>
        <p:spPr>
          <a:xfrm>
            <a:off x="-2500759" y="7284679"/>
            <a:ext cx="12967280" cy="1828800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endParaRPr lang="en-US" sz="54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CDFB85-30FB-22BC-5097-960779985BD1}"/>
              </a:ext>
            </a:extLst>
          </p:cNvPr>
          <p:cNvSpPr/>
          <p:nvPr/>
        </p:nvSpPr>
        <p:spPr>
          <a:xfrm>
            <a:off x="12435764" y="6336282"/>
            <a:ext cx="6765672" cy="11749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42035CD-DC3C-D293-CCBD-1C772893FEAE}"/>
              </a:ext>
            </a:extLst>
          </p:cNvPr>
          <p:cNvSpPr txBox="1"/>
          <p:nvPr/>
        </p:nvSpPr>
        <p:spPr>
          <a:xfrm>
            <a:off x="9334961" y="6433393"/>
            <a:ext cx="12967280" cy="1828800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5400" b="1" dirty="0">
                <a:latin typeface="Calibri" panose="020F0502020204030204"/>
                <a:cs typeface="Calibri" panose="020F0502020204030204"/>
              </a:rPr>
              <a:t>Coil Design 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4D33CD18-0E44-3F5E-0075-DE0FD6A198AC}"/>
              </a:ext>
            </a:extLst>
          </p:cNvPr>
          <p:cNvSpPr txBox="1"/>
          <p:nvPr/>
        </p:nvSpPr>
        <p:spPr>
          <a:xfrm>
            <a:off x="-3939086" y="8299002"/>
            <a:ext cx="12967280" cy="1828800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4800" b="1" dirty="0">
                <a:latin typeface="Calibri" panose="020F0502020204030204"/>
                <a:cs typeface="Calibri" panose="020F0502020204030204"/>
              </a:rPr>
              <a:t>For Purification: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1940543-CAC0-675A-1652-D6B47981D9DF}"/>
              </a:ext>
            </a:extLst>
          </p:cNvPr>
          <p:cNvSpPr txBox="1"/>
          <p:nvPr/>
        </p:nvSpPr>
        <p:spPr>
          <a:xfrm>
            <a:off x="-4016279" y="19309014"/>
            <a:ext cx="12967280" cy="1101339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4800" b="1" dirty="0">
                <a:latin typeface="Calibri" panose="020F0502020204030204"/>
                <a:cs typeface="Calibri" panose="020F0502020204030204"/>
              </a:rPr>
              <a:t>For Annealing: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73ED8-65DB-6034-4A06-817AC3FE1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93" y="14860481"/>
            <a:ext cx="8035428" cy="4054262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51713CD3-560D-EFF7-D4D3-ABC85F6ADCEE}"/>
              </a:ext>
            </a:extLst>
          </p:cNvPr>
          <p:cNvSpPr txBox="1"/>
          <p:nvPr/>
        </p:nvSpPr>
        <p:spPr>
          <a:xfrm>
            <a:off x="702617" y="20105471"/>
            <a:ext cx="5501831" cy="4428475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L="914400" marR="5715" indent="-914400">
              <a:lnSpc>
                <a:spcPct val="100000"/>
              </a:lnSpc>
              <a:spcBef>
                <a:spcPts val="360"/>
              </a:spcBef>
              <a:buAutoNum type="arabicPeriod"/>
            </a:pPr>
            <a:r>
              <a:rPr lang="en-US" sz="4800" b="1" dirty="0">
                <a:latin typeface="Calibri" panose="020F0502020204030204"/>
                <a:cs typeface="Calibri" panose="020F0502020204030204"/>
              </a:rPr>
              <a:t>Iron bar</a:t>
            </a:r>
          </a:p>
          <a:p>
            <a:pPr marL="914400" marR="5715" indent="-914400">
              <a:lnSpc>
                <a:spcPct val="100000"/>
              </a:lnSpc>
              <a:spcBef>
                <a:spcPts val="360"/>
              </a:spcBef>
              <a:buAutoNum type="arabicPeriod"/>
            </a:pPr>
            <a:r>
              <a:rPr lang="en-US" sz="4800" b="1" dirty="0">
                <a:latin typeface="Calibri" panose="020F0502020204030204"/>
                <a:cs typeface="Calibri" panose="020F0502020204030204"/>
              </a:rPr>
              <a:t>Ethanol</a:t>
            </a:r>
          </a:p>
          <a:p>
            <a:pPr marL="914400" marR="5715" indent="-914400">
              <a:lnSpc>
                <a:spcPct val="100000"/>
              </a:lnSpc>
              <a:spcBef>
                <a:spcPts val="360"/>
              </a:spcBef>
              <a:buAutoNum type="arabicPeriod"/>
            </a:pPr>
            <a:r>
              <a:rPr lang="en-US" sz="4800" b="1" dirty="0">
                <a:latin typeface="Calibri" panose="020F0502020204030204"/>
                <a:cs typeface="Calibri" panose="020F0502020204030204"/>
              </a:rPr>
              <a:t>Nitrogen gas</a:t>
            </a:r>
          </a:p>
          <a:p>
            <a:pPr marL="914400" marR="5715" indent="-914400">
              <a:lnSpc>
                <a:spcPct val="100000"/>
              </a:lnSpc>
              <a:spcBef>
                <a:spcPts val="360"/>
              </a:spcBef>
              <a:buAutoNum type="arabicPeriod"/>
            </a:pPr>
            <a:r>
              <a:rPr lang="en-US" sz="4800" b="1" dirty="0">
                <a:latin typeface="Calibri" panose="020F0502020204030204"/>
                <a:cs typeface="Calibri" panose="020F0502020204030204"/>
              </a:rPr>
              <a:t>Muffle furnace </a:t>
            </a:r>
          </a:p>
          <a:p>
            <a:pPr marL="914400" marR="5715" indent="-914400" algn="ctr">
              <a:lnSpc>
                <a:spcPct val="100000"/>
              </a:lnSpc>
              <a:spcBef>
                <a:spcPts val="360"/>
              </a:spcBef>
              <a:buAutoNum type="arabicPeriod"/>
            </a:pPr>
            <a:endParaRPr lang="en-US" sz="4800" b="1" dirty="0">
              <a:latin typeface="Calibri" panose="020F0502020204030204"/>
              <a:cs typeface="Calibri" panose="020F0502020204030204"/>
            </a:endParaRPr>
          </a:p>
          <a:p>
            <a:pPr marL="914400" marR="5715" indent="-914400" algn="ctr">
              <a:lnSpc>
                <a:spcPct val="100000"/>
              </a:lnSpc>
              <a:spcBef>
                <a:spcPts val="360"/>
              </a:spcBef>
              <a:buAutoNum type="arabicPeriod"/>
            </a:pPr>
            <a:endParaRPr lang="en-US" sz="48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5F3D6B5A-26F6-D4D4-95D2-86029187CDCD}"/>
              </a:ext>
            </a:extLst>
          </p:cNvPr>
          <p:cNvSpPr txBox="1"/>
          <p:nvPr/>
        </p:nvSpPr>
        <p:spPr>
          <a:xfrm>
            <a:off x="565453" y="9142745"/>
            <a:ext cx="12967280" cy="6171373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L="914400" marR="5715" indent="-914400">
              <a:lnSpc>
                <a:spcPct val="100000"/>
              </a:lnSpc>
              <a:spcBef>
                <a:spcPts val="360"/>
              </a:spcBef>
              <a:buAutoNum type="arabicPeriod"/>
            </a:pPr>
            <a:r>
              <a:rPr lang="en-US" sz="2800" b="1" dirty="0">
                <a:latin typeface="Calibri" panose="020F0502020204030204"/>
                <a:cs typeface="Calibri" panose="020F0502020204030204"/>
              </a:rPr>
              <a:t>Electrolysis Cell: Container made of acrylic</a:t>
            </a:r>
          </a:p>
          <a:p>
            <a:pPr marL="914400" marR="5715" indent="-914400">
              <a:lnSpc>
                <a:spcPct val="100000"/>
              </a:lnSpc>
              <a:spcBef>
                <a:spcPts val="360"/>
              </a:spcBef>
              <a:buAutoNum type="arabicPeriod"/>
            </a:pPr>
            <a:r>
              <a:rPr lang="en-US" sz="2800" b="1" dirty="0">
                <a:latin typeface="Calibri" panose="020F0502020204030204"/>
                <a:cs typeface="Calibri" panose="020F0502020204030204"/>
              </a:rPr>
              <a:t>Power Source: DC power supply</a:t>
            </a:r>
          </a:p>
          <a:p>
            <a:pPr marL="514350" marR="5715" indent="-514350">
              <a:lnSpc>
                <a:spcPct val="100000"/>
              </a:lnSpc>
              <a:spcBef>
                <a:spcPts val="360"/>
              </a:spcBef>
              <a:buAutoNum type="arabicPeriod" startAt="3"/>
            </a:pPr>
            <a:r>
              <a:rPr lang="en-US" sz="2800" b="1" dirty="0">
                <a:latin typeface="Calibri" panose="020F0502020204030204"/>
                <a:cs typeface="Calibri" panose="020F0502020204030204"/>
              </a:rPr>
              <a:t>     Anode: Impure Iron rod</a:t>
            </a:r>
          </a:p>
          <a:p>
            <a:pPr marL="514350" marR="5715" indent="-514350">
              <a:lnSpc>
                <a:spcPct val="100000"/>
              </a:lnSpc>
              <a:spcBef>
                <a:spcPts val="360"/>
              </a:spcBef>
              <a:buAutoNum type="arabicPeriod" startAt="4"/>
            </a:pPr>
            <a:r>
              <a:rPr lang="en-US" sz="2800" b="1" dirty="0">
                <a:latin typeface="Calibri" panose="020F0502020204030204"/>
                <a:cs typeface="Calibri" panose="020F0502020204030204"/>
              </a:rPr>
              <a:t>     Electrolyte Solution: FeCl</a:t>
            </a:r>
            <a:r>
              <a:rPr lang="en-US" sz="2800" b="1" baseline="-25000" dirty="0">
                <a:latin typeface="Calibri" panose="020F0502020204030204"/>
                <a:cs typeface="Calibri" panose="020F0502020204030204"/>
              </a:rPr>
              <a:t>2</a:t>
            </a:r>
            <a:r>
              <a:rPr lang="en-US" sz="2800" b="1" dirty="0">
                <a:latin typeface="Calibri" panose="020F0502020204030204"/>
                <a:cs typeface="Calibri" panose="020F0502020204030204"/>
              </a:rPr>
              <a:t> Solution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800" b="1" dirty="0">
                <a:latin typeface="Calibri" panose="020F0502020204030204"/>
                <a:cs typeface="Calibri" panose="020F0502020204030204"/>
              </a:rPr>
              <a:t>5.        Cathode: Thin sheet of pure iron  </a:t>
            </a:r>
          </a:p>
          <a:p>
            <a:pPr marL="1828800" marR="5715" lvl="2" indent="-914400">
              <a:spcBef>
                <a:spcPts val="360"/>
              </a:spcBef>
              <a:buAutoNum type="arabicPeriod"/>
            </a:pPr>
            <a:endParaRPr lang="en-US" sz="2800" b="1" dirty="0">
              <a:latin typeface="Calibri" panose="020F0502020204030204"/>
              <a:cs typeface="Calibri" panose="020F0502020204030204"/>
            </a:endParaRPr>
          </a:p>
          <a:p>
            <a:pPr marL="914400" marR="5715" indent="-914400" algn="ctr">
              <a:lnSpc>
                <a:spcPct val="100000"/>
              </a:lnSpc>
              <a:spcBef>
                <a:spcPts val="360"/>
              </a:spcBef>
              <a:buAutoNum type="arabicPeriod"/>
            </a:pPr>
            <a:endParaRPr lang="en-US" sz="4800" b="1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5FB36F-A454-DFB1-144A-E13D39503B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-1" r="14090" b="2491"/>
          <a:stretch/>
        </p:blipFill>
        <p:spPr>
          <a:xfrm>
            <a:off x="6938095" y="23740746"/>
            <a:ext cx="3529236" cy="4873218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85C9FFC9-1BC4-742F-A524-3713593B5BF9}"/>
              </a:ext>
            </a:extLst>
          </p:cNvPr>
          <p:cNvSpPr/>
          <p:nvPr/>
        </p:nvSpPr>
        <p:spPr>
          <a:xfrm>
            <a:off x="6446740" y="21121908"/>
            <a:ext cx="3932575" cy="18721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Temperature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Controlling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15219-6FAA-3AC3-7075-E2853A219C14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8413028" y="22992025"/>
            <a:ext cx="913650" cy="17537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2BB2DBE-E72B-27CA-BDC9-C7E5EAE3113E}"/>
              </a:ext>
            </a:extLst>
          </p:cNvPr>
          <p:cNvSpPr/>
          <p:nvPr/>
        </p:nvSpPr>
        <p:spPr>
          <a:xfrm>
            <a:off x="12494546" y="9616584"/>
            <a:ext cx="2121408" cy="1828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442B30-28C1-71FF-EDD0-3ECF387B1356}"/>
              </a:ext>
            </a:extLst>
          </p:cNvPr>
          <p:cNvSpPr/>
          <p:nvPr/>
        </p:nvSpPr>
        <p:spPr>
          <a:xfrm>
            <a:off x="8550515" y="8437078"/>
            <a:ext cx="1828800" cy="1828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2EA204-36EE-482E-C55A-331454759E8D}"/>
              </a:ext>
            </a:extLst>
          </p:cNvPr>
          <p:cNvSpPr/>
          <p:nvPr/>
        </p:nvSpPr>
        <p:spPr>
          <a:xfrm>
            <a:off x="7765365" y="10447440"/>
            <a:ext cx="917120" cy="9255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B72609-9FE9-6BCC-7988-CFF27A9C7094}"/>
              </a:ext>
            </a:extLst>
          </p:cNvPr>
          <p:cNvSpPr/>
          <p:nvPr/>
        </p:nvSpPr>
        <p:spPr>
          <a:xfrm>
            <a:off x="9222800" y="11555107"/>
            <a:ext cx="1121916" cy="11181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605BD55-975A-0CA4-D83F-B41B1B11CB74}"/>
              </a:ext>
            </a:extLst>
          </p:cNvPr>
          <p:cNvSpPr/>
          <p:nvPr/>
        </p:nvSpPr>
        <p:spPr>
          <a:xfrm>
            <a:off x="265110" y="27381303"/>
            <a:ext cx="1883441" cy="1330007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729FDD77-3D50-A248-35BF-4CC749189C50}"/>
              </a:ext>
            </a:extLst>
          </p:cNvPr>
          <p:cNvSpPr/>
          <p:nvPr/>
        </p:nvSpPr>
        <p:spPr>
          <a:xfrm rot="10800000">
            <a:off x="8666006" y="19311018"/>
            <a:ext cx="1883441" cy="1330007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E185D7-5824-130A-C881-9FC137DF123A}"/>
              </a:ext>
            </a:extLst>
          </p:cNvPr>
          <p:cNvSpPr/>
          <p:nvPr/>
        </p:nvSpPr>
        <p:spPr>
          <a:xfrm>
            <a:off x="10914186" y="8258169"/>
            <a:ext cx="10313789" cy="10747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DC23C72D-3507-D0D2-8E8D-471660851996}"/>
              </a:ext>
            </a:extLst>
          </p:cNvPr>
          <p:cNvSpPr/>
          <p:nvPr/>
        </p:nvSpPr>
        <p:spPr>
          <a:xfrm rot="14689448">
            <a:off x="14646330" y="16121165"/>
            <a:ext cx="699044" cy="754433"/>
          </a:xfrm>
          <a:prstGeom prst="arc">
            <a:avLst>
              <a:gd name="adj1" fmla="val 17076592"/>
              <a:gd name="adj2" fmla="val 179867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AFD29A47-4321-E5AF-EB44-31758057CD31}"/>
              </a:ext>
            </a:extLst>
          </p:cNvPr>
          <p:cNvSpPr/>
          <p:nvPr/>
        </p:nvSpPr>
        <p:spPr>
          <a:xfrm>
            <a:off x="14608325" y="16291888"/>
            <a:ext cx="775054" cy="456680"/>
          </a:xfrm>
          <a:prstGeom prst="arc">
            <a:avLst>
              <a:gd name="adj1" fmla="val 12231027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ircle: Hollow 76">
            <a:extLst>
              <a:ext uri="{FF2B5EF4-FFF2-40B4-BE49-F238E27FC236}">
                <a16:creationId xmlns:a16="http://schemas.microsoft.com/office/drawing/2014/main" id="{8F076C9E-D9A3-4715-BEE1-E8CDB02EA4D3}"/>
              </a:ext>
            </a:extLst>
          </p:cNvPr>
          <p:cNvSpPr/>
          <p:nvPr/>
        </p:nvSpPr>
        <p:spPr>
          <a:xfrm>
            <a:off x="14433269" y="18205336"/>
            <a:ext cx="1062921" cy="1035922"/>
          </a:xfrm>
          <a:prstGeom prst="don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ACEBB7B-92FC-5E14-5959-2B494AF62C5A}"/>
              </a:ext>
            </a:extLst>
          </p:cNvPr>
          <p:cNvSpPr/>
          <p:nvPr/>
        </p:nvSpPr>
        <p:spPr>
          <a:xfrm>
            <a:off x="14327078" y="19006137"/>
            <a:ext cx="1973096" cy="177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670E08-90E3-0D3B-4F2F-07FEAF88ED1E}"/>
              </a:ext>
            </a:extLst>
          </p:cNvPr>
          <p:cNvSpPr/>
          <p:nvPr/>
        </p:nvSpPr>
        <p:spPr>
          <a:xfrm>
            <a:off x="10914186" y="19301910"/>
            <a:ext cx="10313789" cy="9404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44322C1-CBE7-9061-BC40-D36E3283A904}"/>
              </a:ext>
            </a:extLst>
          </p:cNvPr>
          <p:cNvSpPr/>
          <p:nvPr/>
        </p:nvSpPr>
        <p:spPr>
          <a:xfrm>
            <a:off x="1803254" y="6289752"/>
            <a:ext cx="7000591" cy="129604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ED3BAE-1670-F39A-FC14-A607975D5CE2}"/>
              </a:ext>
            </a:extLst>
          </p:cNvPr>
          <p:cNvSpPr/>
          <p:nvPr/>
        </p:nvSpPr>
        <p:spPr>
          <a:xfrm>
            <a:off x="1920714" y="6351707"/>
            <a:ext cx="6765672" cy="11749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0133B6F-6F51-7BE7-8589-E4E973C9C26F}"/>
              </a:ext>
            </a:extLst>
          </p:cNvPr>
          <p:cNvSpPr txBox="1"/>
          <p:nvPr/>
        </p:nvSpPr>
        <p:spPr>
          <a:xfrm>
            <a:off x="-1180090" y="6429369"/>
            <a:ext cx="12967280" cy="1828800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5400" b="1" dirty="0">
                <a:latin typeface="Calibri" panose="020F0502020204030204"/>
                <a:cs typeface="Calibri" panose="020F0502020204030204"/>
              </a:rPr>
              <a:t>System Requirements  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ECE0756E-B742-B39D-444B-EE7FF1B42211}"/>
              </a:ext>
            </a:extLst>
          </p:cNvPr>
          <p:cNvSpPr/>
          <p:nvPr/>
        </p:nvSpPr>
        <p:spPr>
          <a:xfrm>
            <a:off x="15795710" y="4310849"/>
            <a:ext cx="1674146" cy="1208336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DECCE43E-8B2C-6E3C-C184-AC0FC5186E6E}"/>
              </a:ext>
            </a:extLst>
          </p:cNvPr>
          <p:cNvSpPr/>
          <p:nvPr/>
        </p:nvSpPr>
        <p:spPr>
          <a:xfrm flipH="1">
            <a:off x="3926468" y="4341711"/>
            <a:ext cx="1674147" cy="1208335"/>
          </a:xfrm>
          <a:prstGeom prst="triangle">
            <a:avLst>
              <a:gd name="adj" fmla="val 1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 72">
            <a:extLst>
              <a:ext uri="{FF2B5EF4-FFF2-40B4-BE49-F238E27FC236}">
                <a16:creationId xmlns:a16="http://schemas.microsoft.com/office/drawing/2014/main" id="{1CF6D250-3C55-E935-DB00-A5E3B1C2C0FA}"/>
              </a:ext>
            </a:extLst>
          </p:cNvPr>
          <p:cNvSpPr/>
          <p:nvPr/>
        </p:nvSpPr>
        <p:spPr>
          <a:xfrm>
            <a:off x="9783758" y="3717020"/>
            <a:ext cx="2003431" cy="1796687"/>
          </a:xfrm>
          <a:prstGeom prst="trapezoid">
            <a:avLst>
              <a:gd name="adj" fmla="val 295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1EDFE98-CF7A-AE0E-9705-D8B643641798}"/>
              </a:ext>
            </a:extLst>
          </p:cNvPr>
          <p:cNvSpPr/>
          <p:nvPr/>
        </p:nvSpPr>
        <p:spPr>
          <a:xfrm>
            <a:off x="4143293" y="3859156"/>
            <a:ext cx="13132240" cy="153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7B373EF-4A57-E126-2EFC-7431F2F1379B}"/>
              </a:ext>
            </a:extLst>
          </p:cNvPr>
          <p:cNvSpPr txBox="1"/>
          <p:nvPr/>
        </p:nvSpPr>
        <p:spPr>
          <a:xfrm>
            <a:off x="4120792" y="3711724"/>
            <a:ext cx="12967280" cy="1828800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5400" b="1" dirty="0">
                <a:latin typeface="Calibri" panose="020F0502020204030204"/>
                <a:cs typeface="Calibri" panose="020F0502020204030204"/>
              </a:rPr>
              <a:t>Creating an electromagnetic coil for conducting tests on heavy ions (toxic metals)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0354E-D823-614A-7DD5-6E19B7257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02" y="8317926"/>
            <a:ext cx="5849111" cy="3189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6B5AD-3207-85EA-FE9B-339B35785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08" y="19374197"/>
            <a:ext cx="4818031" cy="38671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4A45DF6-C62A-58F9-BC3E-584616C0083C}"/>
              </a:ext>
            </a:extLst>
          </p:cNvPr>
          <p:cNvSpPr/>
          <p:nvPr/>
        </p:nvSpPr>
        <p:spPr>
          <a:xfrm>
            <a:off x="358628" y="14856693"/>
            <a:ext cx="2185926" cy="4054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9A243F2-B454-38A8-AB39-0357D76FEE66}"/>
              </a:ext>
            </a:extLst>
          </p:cNvPr>
          <p:cNvSpPr txBox="1"/>
          <p:nvPr/>
        </p:nvSpPr>
        <p:spPr>
          <a:xfrm>
            <a:off x="358628" y="15257716"/>
            <a:ext cx="2598167" cy="3252216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The process known as</a:t>
            </a:r>
          </a:p>
          <a:p>
            <a:pPr marR="5715" algn="ctr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 algn="ctr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Electrolytic Refining Method </a:t>
            </a: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F75AC0E9-7AD7-37EF-8C98-A3F74909DB67}"/>
              </a:ext>
            </a:extLst>
          </p:cNvPr>
          <p:cNvSpPr txBox="1"/>
          <p:nvPr/>
        </p:nvSpPr>
        <p:spPr>
          <a:xfrm>
            <a:off x="717853" y="9295145"/>
            <a:ext cx="12967280" cy="6171373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48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4D3B6BF9-54E2-72A2-27A7-E6079680AC90}"/>
              </a:ext>
            </a:extLst>
          </p:cNvPr>
          <p:cNvSpPr txBox="1"/>
          <p:nvPr/>
        </p:nvSpPr>
        <p:spPr>
          <a:xfrm>
            <a:off x="565453" y="11974203"/>
            <a:ext cx="7494772" cy="3120480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In order to remove impurities from the iron, we use an electrolysis cell.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The impure iron serves as the anode,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while on the cathode side, we use another iron that will be purified.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AB7861D-DC4E-D6F7-FFE5-717B6B7EDBEE}"/>
              </a:ext>
            </a:extLst>
          </p:cNvPr>
          <p:cNvSpPr/>
          <p:nvPr/>
        </p:nvSpPr>
        <p:spPr>
          <a:xfrm>
            <a:off x="8690212" y="13176117"/>
            <a:ext cx="917514" cy="9657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3C422-3DBA-F945-084B-12F160142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05" y="-20875"/>
            <a:ext cx="7927009" cy="2671810"/>
          </a:xfrm>
          <a:prstGeom prst="rect">
            <a:avLst/>
          </a:prstGeom>
        </p:spPr>
      </p:pic>
      <p:sp>
        <p:nvSpPr>
          <p:cNvPr id="38" name="object 2">
            <a:extLst>
              <a:ext uri="{FF2B5EF4-FFF2-40B4-BE49-F238E27FC236}">
                <a16:creationId xmlns:a16="http://schemas.microsoft.com/office/drawing/2014/main" id="{DBBD1CDC-2EF7-E5D7-A9A4-238349B9919E}"/>
              </a:ext>
            </a:extLst>
          </p:cNvPr>
          <p:cNvSpPr txBox="1"/>
          <p:nvPr/>
        </p:nvSpPr>
        <p:spPr>
          <a:xfrm>
            <a:off x="17210810" y="27770972"/>
            <a:ext cx="3790477" cy="1330007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800" b="1" dirty="0">
                <a:latin typeface="Calibri" panose="020F0502020204030204"/>
                <a:cs typeface="Calibri" panose="020F0502020204030204"/>
              </a:rPr>
              <a:t>Image  Source: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WIKIMEDIA COMMONS</a:t>
            </a:r>
          </a:p>
          <a:p>
            <a:pPr marL="914400" marR="5715" indent="-914400" algn="ctr">
              <a:lnSpc>
                <a:spcPct val="100000"/>
              </a:lnSpc>
              <a:spcBef>
                <a:spcPts val="360"/>
              </a:spcBef>
              <a:buAutoNum type="arabicPeriod"/>
            </a:pPr>
            <a:endParaRPr lang="en-US" sz="48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9B1D513C-38ED-0139-B7E9-2EDD5E092677}"/>
              </a:ext>
            </a:extLst>
          </p:cNvPr>
          <p:cNvSpPr txBox="1"/>
          <p:nvPr/>
        </p:nvSpPr>
        <p:spPr>
          <a:xfrm>
            <a:off x="615647" y="23563826"/>
            <a:ext cx="6235168" cy="5050138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For the process, purge the nitrogen gas in the furnace and set it between 800 and 850°C,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then put the iron inside it until reaches the target temperature,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and let it there for 1 hour,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finally turn off the furnace and let the iron cooled slowly and normally.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60C54C1D-910A-8E97-2A4D-266E1F123C1C}"/>
              </a:ext>
            </a:extLst>
          </p:cNvPr>
          <p:cNvSpPr txBox="1"/>
          <p:nvPr/>
        </p:nvSpPr>
        <p:spPr>
          <a:xfrm>
            <a:off x="11036404" y="10884626"/>
            <a:ext cx="5766996" cy="4125334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
Magnetic field intensity is given by </a:t>
            </a:r>
            <a:r>
              <a:rPr lang="en-US" sz="3200" b="1" dirty="0" err="1">
                <a:latin typeface="Calibri" panose="020F0502020204030204"/>
                <a:cs typeface="Calibri" panose="020F0502020204030204"/>
              </a:rPr>
              <a:t>Biot</a:t>
            </a:r>
            <a:r>
              <a:rPr lang="en-US" sz="3200" b="1" dirty="0">
                <a:latin typeface="Calibri" panose="020F0502020204030204"/>
                <a:cs typeface="Calibri" panose="020F0502020204030204"/>
              </a:rPr>
              <a:t> Savart’s Law as: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B4290605-0A1B-5653-5EA2-B1EC84897340}"/>
              </a:ext>
            </a:extLst>
          </p:cNvPr>
          <p:cNvSpPr txBox="1"/>
          <p:nvPr/>
        </p:nvSpPr>
        <p:spPr>
          <a:xfrm>
            <a:off x="17101880" y="8308496"/>
            <a:ext cx="3935818" cy="6642137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We have 2 identical units up and down to perform a uniform strong magnetic field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Each unit contains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7 solenoids with a purified iron core (</a:t>
            </a:r>
            <a:r>
              <a:rPr lang="en-US" sz="3200" b="1" dirty="0" err="1">
                <a:latin typeface="Calibri" panose="020F0502020204030204"/>
                <a:cs typeface="Calibri" panose="020F0502020204030204"/>
              </a:rPr>
              <a:t>cylinderical</a:t>
            </a:r>
            <a:r>
              <a:rPr lang="en-US" sz="3200" b="1" dirty="0">
                <a:latin typeface="Calibri" panose="020F0502020204030204"/>
                <a:cs typeface="Calibri" panose="020F0502020204030204"/>
              </a:rPr>
              <a:t> shape 20×100mm) and 70 turns of copper (2mm)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object 2">
            <a:extLst>
              <a:ext uri="{FF2B5EF4-FFF2-40B4-BE49-F238E27FC236}">
                <a16:creationId xmlns:a16="http://schemas.microsoft.com/office/drawing/2014/main" id="{74251EEE-64E6-6EBF-162E-6978C5AA2EA1}"/>
              </a:ext>
            </a:extLst>
          </p:cNvPr>
          <p:cNvSpPr txBox="1"/>
          <p:nvPr/>
        </p:nvSpPr>
        <p:spPr>
          <a:xfrm>
            <a:off x="11878613" y="12413793"/>
            <a:ext cx="636128" cy="1035834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 err="1">
                <a:latin typeface="Calibri" panose="020F0502020204030204"/>
                <a:cs typeface="Calibri" panose="020F0502020204030204"/>
              </a:rPr>
              <a:t>μNI</a:t>
            </a:r>
            <a:r>
              <a:rPr lang="en-US" sz="3200" b="1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DC5C86-8EA3-3033-684D-468036302EF1}"/>
              </a:ext>
            </a:extLst>
          </p:cNvPr>
          <p:cNvSpPr/>
          <p:nvPr/>
        </p:nvSpPr>
        <p:spPr>
          <a:xfrm flipV="1">
            <a:off x="11787186" y="12948582"/>
            <a:ext cx="79184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62DDC61F-058F-DCFD-8F9A-D151F0A6B095}"/>
              </a:ext>
            </a:extLst>
          </p:cNvPr>
          <p:cNvSpPr txBox="1"/>
          <p:nvPr/>
        </p:nvSpPr>
        <p:spPr>
          <a:xfrm>
            <a:off x="12013178" y="12875704"/>
            <a:ext cx="759054" cy="1006236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2L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E90EC95C-9C0F-FFFB-1B62-4822F435C9AA}"/>
              </a:ext>
            </a:extLst>
          </p:cNvPr>
          <p:cNvSpPr txBox="1"/>
          <p:nvPr/>
        </p:nvSpPr>
        <p:spPr>
          <a:xfrm>
            <a:off x="12592018" y="12655175"/>
            <a:ext cx="2902035" cy="845637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(Cosθ</a:t>
            </a:r>
            <a:r>
              <a:rPr lang="en-US" sz="3200" b="1" baseline="-25000" dirty="0">
                <a:latin typeface="Calibri" panose="020F0502020204030204"/>
                <a:cs typeface="Calibri" panose="020F0502020204030204"/>
              </a:rPr>
              <a:t>1</a:t>
            </a:r>
            <a:r>
              <a:rPr lang="en-US" sz="3200" b="1" dirty="0">
                <a:latin typeface="Calibri" panose="020F0502020204030204"/>
                <a:cs typeface="Calibri" panose="020F0502020204030204"/>
              </a:rPr>
              <a:t> + Cosθ</a:t>
            </a:r>
            <a:r>
              <a:rPr lang="en-US" sz="3200" b="1" baseline="-25000" dirty="0">
                <a:latin typeface="Calibri" panose="020F0502020204030204"/>
                <a:cs typeface="Calibri" panose="020F0502020204030204"/>
              </a:rPr>
              <a:t>2</a:t>
            </a:r>
            <a:r>
              <a:rPr lang="en-US" sz="3200" b="1" dirty="0">
                <a:latin typeface="Calibri" panose="020F0502020204030204"/>
                <a:cs typeface="Calibri" panose="020F0502020204030204"/>
              </a:rPr>
              <a:t>) </a:t>
            </a:r>
            <a:endParaRPr lang="en-US" sz="3200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F330D2CE-DE48-8CD9-3303-713F4167311B}"/>
              </a:ext>
            </a:extLst>
          </p:cNvPr>
          <p:cNvSpPr txBox="1"/>
          <p:nvPr/>
        </p:nvSpPr>
        <p:spPr>
          <a:xfrm>
            <a:off x="16005008" y="19500667"/>
            <a:ext cx="4862929" cy="4311211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The magnetic field intensity required for the analyzer in our mass spectrometer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is ~ 0.2 T along 14 cm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We inspired the design idea from this model below</a:t>
            </a: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600519BE-53A2-D477-C55F-7EC80D751E70}"/>
              </a:ext>
            </a:extLst>
          </p:cNvPr>
          <p:cNvSpPr/>
          <p:nvPr/>
        </p:nvSpPr>
        <p:spPr>
          <a:xfrm rot="5400000">
            <a:off x="12123566" y="15333098"/>
            <a:ext cx="926666" cy="2413078"/>
          </a:xfrm>
          <a:prstGeom prst="can">
            <a:avLst>
              <a:gd name="adj" fmla="val 24101"/>
            </a:avLst>
          </a:prstGeom>
          <a:solidFill>
            <a:srgbClr val="8FAA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AE64E33-3884-BF3B-00DC-E0193B5A4502}"/>
              </a:ext>
            </a:extLst>
          </p:cNvPr>
          <p:cNvSpPr/>
          <p:nvPr/>
        </p:nvSpPr>
        <p:spPr>
          <a:xfrm>
            <a:off x="11468933" y="15716836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7E5234-58F1-489C-10DC-D70B1EF2D639}"/>
              </a:ext>
            </a:extLst>
          </p:cNvPr>
          <p:cNvSpPr/>
          <p:nvPr/>
        </p:nvSpPr>
        <p:spPr>
          <a:xfrm>
            <a:off x="11941849" y="15718382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5E23982-1A92-F5FA-21BE-979E02451531}"/>
              </a:ext>
            </a:extLst>
          </p:cNvPr>
          <p:cNvSpPr/>
          <p:nvPr/>
        </p:nvSpPr>
        <p:spPr>
          <a:xfrm>
            <a:off x="11468933" y="17002968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5C0821C-FF39-EE2D-7F1A-F212D36C5746}"/>
              </a:ext>
            </a:extLst>
          </p:cNvPr>
          <p:cNvSpPr/>
          <p:nvPr/>
        </p:nvSpPr>
        <p:spPr>
          <a:xfrm>
            <a:off x="11935938" y="17002968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A92383-7E2B-793F-528C-822894F1D2AE}"/>
              </a:ext>
            </a:extLst>
          </p:cNvPr>
          <p:cNvSpPr/>
          <p:nvPr/>
        </p:nvSpPr>
        <p:spPr>
          <a:xfrm>
            <a:off x="12420219" y="15718382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68E68A-34E6-3576-D986-8AF03AA02933}"/>
              </a:ext>
            </a:extLst>
          </p:cNvPr>
          <p:cNvSpPr/>
          <p:nvPr/>
        </p:nvSpPr>
        <p:spPr>
          <a:xfrm>
            <a:off x="12421747" y="17002968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976CABC-ABF0-6338-2EF2-A457CB9D620F}"/>
              </a:ext>
            </a:extLst>
          </p:cNvPr>
          <p:cNvSpPr/>
          <p:nvPr/>
        </p:nvSpPr>
        <p:spPr>
          <a:xfrm>
            <a:off x="12895414" y="15716836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78A818-C485-8962-7EA9-DE92A419AFC3}"/>
              </a:ext>
            </a:extLst>
          </p:cNvPr>
          <p:cNvSpPr/>
          <p:nvPr/>
        </p:nvSpPr>
        <p:spPr>
          <a:xfrm>
            <a:off x="12895414" y="17002968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3805497-4D5B-A5DF-ABAB-42737AB1D78C}"/>
              </a:ext>
            </a:extLst>
          </p:cNvPr>
          <p:cNvSpPr/>
          <p:nvPr/>
        </p:nvSpPr>
        <p:spPr>
          <a:xfrm>
            <a:off x="13370609" y="15719752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501C0F8-6E35-8B85-B09E-FE3774966746}"/>
              </a:ext>
            </a:extLst>
          </p:cNvPr>
          <p:cNvSpPr/>
          <p:nvPr/>
        </p:nvSpPr>
        <p:spPr>
          <a:xfrm>
            <a:off x="13370609" y="17002968"/>
            <a:ext cx="333362" cy="3594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BAC4AFB-5B13-6385-2B86-081102A07E0E}"/>
              </a:ext>
            </a:extLst>
          </p:cNvPr>
          <p:cNvSpPr/>
          <p:nvPr/>
        </p:nvSpPr>
        <p:spPr>
          <a:xfrm>
            <a:off x="11576021" y="15844652"/>
            <a:ext cx="101755" cy="93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BCDE793-5FD0-69AE-9AE4-4D27C85A697D}"/>
              </a:ext>
            </a:extLst>
          </p:cNvPr>
          <p:cNvSpPr/>
          <p:nvPr/>
        </p:nvSpPr>
        <p:spPr>
          <a:xfrm>
            <a:off x="12057652" y="15848231"/>
            <a:ext cx="101755" cy="93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70BECFD-C489-C70A-B642-097B9DA96F9D}"/>
              </a:ext>
            </a:extLst>
          </p:cNvPr>
          <p:cNvSpPr/>
          <p:nvPr/>
        </p:nvSpPr>
        <p:spPr>
          <a:xfrm>
            <a:off x="12536031" y="15844652"/>
            <a:ext cx="101755" cy="93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2432C26-FEB0-475C-E6B0-AB9E8BBAAA0E}"/>
              </a:ext>
            </a:extLst>
          </p:cNvPr>
          <p:cNvSpPr/>
          <p:nvPr/>
        </p:nvSpPr>
        <p:spPr>
          <a:xfrm>
            <a:off x="13010007" y="15844652"/>
            <a:ext cx="101755" cy="93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5C7C0B3-F118-CF3C-654F-421FEA6D1408}"/>
              </a:ext>
            </a:extLst>
          </p:cNvPr>
          <p:cNvSpPr/>
          <p:nvPr/>
        </p:nvSpPr>
        <p:spPr>
          <a:xfrm>
            <a:off x="13481267" y="15844652"/>
            <a:ext cx="101755" cy="93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ication Sign 88">
            <a:extLst>
              <a:ext uri="{FF2B5EF4-FFF2-40B4-BE49-F238E27FC236}">
                <a16:creationId xmlns:a16="http://schemas.microsoft.com/office/drawing/2014/main" id="{335FD14F-8566-BB71-E5D7-7E0333211DCD}"/>
              </a:ext>
            </a:extLst>
          </p:cNvPr>
          <p:cNvSpPr/>
          <p:nvPr/>
        </p:nvSpPr>
        <p:spPr>
          <a:xfrm>
            <a:off x="11484230" y="17050997"/>
            <a:ext cx="309875" cy="263407"/>
          </a:xfrm>
          <a:prstGeom prst="mathMultiply">
            <a:avLst>
              <a:gd name="adj1" fmla="val 162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ication Sign 90">
            <a:extLst>
              <a:ext uri="{FF2B5EF4-FFF2-40B4-BE49-F238E27FC236}">
                <a16:creationId xmlns:a16="http://schemas.microsoft.com/office/drawing/2014/main" id="{82DD6F6F-0D18-360A-80B4-934E30D11077}"/>
              </a:ext>
            </a:extLst>
          </p:cNvPr>
          <p:cNvSpPr/>
          <p:nvPr/>
        </p:nvSpPr>
        <p:spPr>
          <a:xfrm>
            <a:off x="11936516" y="17047323"/>
            <a:ext cx="309875" cy="263407"/>
          </a:xfrm>
          <a:prstGeom prst="mathMultiply">
            <a:avLst>
              <a:gd name="adj1" fmla="val 162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ication Sign 92">
            <a:extLst>
              <a:ext uri="{FF2B5EF4-FFF2-40B4-BE49-F238E27FC236}">
                <a16:creationId xmlns:a16="http://schemas.microsoft.com/office/drawing/2014/main" id="{8BD89F9B-847D-A4DC-5A75-ADAD7BE23D40}"/>
              </a:ext>
            </a:extLst>
          </p:cNvPr>
          <p:cNvSpPr/>
          <p:nvPr/>
        </p:nvSpPr>
        <p:spPr>
          <a:xfrm>
            <a:off x="12431962" y="17047325"/>
            <a:ext cx="309875" cy="263407"/>
          </a:xfrm>
          <a:prstGeom prst="mathMultiply">
            <a:avLst>
              <a:gd name="adj1" fmla="val 162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ultiplication Sign 94">
            <a:extLst>
              <a:ext uri="{FF2B5EF4-FFF2-40B4-BE49-F238E27FC236}">
                <a16:creationId xmlns:a16="http://schemas.microsoft.com/office/drawing/2014/main" id="{86905FEA-5B2B-D6C9-684A-C7FA10FE6E10}"/>
              </a:ext>
            </a:extLst>
          </p:cNvPr>
          <p:cNvSpPr/>
          <p:nvPr/>
        </p:nvSpPr>
        <p:spPr>
          <a:xfrm>
            <a:off x="12911098" y="17047324"/>
            <a:ext cx="309875" cy="263407"/>
          </a:xfrm>
          <a:prstGeom prst="mathMultiply">
            <a:avLst>
              <a:gd name="adj1" fmla="val 162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id="{4463C9DB-E47B-9209-3982-0F26B9DDD0BD}"/>
              </a:ext>
            </a:extLst>
          </p:cNvPr>
          <p:cNvSpPr/>
          <p:nvPr/>
        </p:nvSpPr>
        <p:spPr>
          <a:xfrm>
            <a:off x="13375258" y="17047323"/>
            <a:ext cx="309875" cy="263407"/>
          </a:xfrm>
          <a:prstGeom prst="mathMultiply">
            <a:avLst>
              <a:gd name="adj1" fmla="val 162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Sign 98">
            <a:extLst>
              <a:ext uri="{FF2B5EF4-FFF2-40B4-BE49-F238E27FC236}">
                <a16:creationId xmlns:a16="http://schemas.microsoft.com/office/drawing/2014/main" id="{CD16A8D0-4FD6-D893-2990-4FE22BA84FBE}"/>
              </a:ext>
            </a:extLst>
          </p:cNvPr>
          <p:cNvSpPr/>
          <p:nvPr/>
        </p:nvSpPr>
        <p:spPr>
          <a:xfrm rot="411446">
            <a:off x="10929090" y="15892745"/>
            <a:ext cx="4935919" cy="846915"/>
          </a:xfrm>
          <a:prstGeom prst="mathMinus">
            <a:avLst>
              <a:gd name="adj1" fmla="val 43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inus Sign 102">
            <a:extLst>
              <a:ext uri="{FF2B5EF4-FFF2-40B4-BE49-F238E27FC236}">
                <a16:creationId xmlns:a16="http://schemas.microsoft.com/office/drawing/2014/main" id="{313EE2CD-BAC2-CE9B-C113-636EC18E880E}"/>
              </a:ext>
            </a:extLst>
          </p:cNvPr>
          <p:cNvSpPr/>
          <p:nvPr/>
        </p:nvSpPr>
        <p:spPr>
          <a:xfrm rot="976746">
            <a:off x="13174027" y="15554814"/>
            <a:ext cx="2131704" cy="1454621"/>
          </a:xfrm>
          <a:prstGeom prst="mathMinus">
            <a:avLst>
              <a:gd name="adj1" fmla="val 22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bject 2">
            <a:extLst>
              <a:ext uri="{FF2B5EF4-FFF2-40B4-BE49-F238E27FC236}">
                <a16:creationId xmlns:a16="http://schemas.microsoft.com/office/drawing/2014/main" id="{C9282ECD-0ABB-9E7D-7BC2-93DCF6F03721}"/>
              </a:ext>
            </a:extLst>
          </p:cNvPr>
          <p:cNvSpPr txBox="1"/>
          <p:nvPr/>
        </p:nvSpPr>
        <p:spPr>
          <a:xfrm>
            <a:off x="15006574" y="15816652"/>
            <a:ext cx="556593" cy="918096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lang="en-US" sz="2800" b="1" baseline="-25000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lang="en-US" sz="2800" dirty="0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114" name="object 2">
            <a:extLst>
              <a:ext uri="{FF2B5EF4-FFF2-40B4-BE49-F238E27FC236}">
                <a16:creationId xmlns:a16="http://schemas.microsoft.com/office/drawing/2014/main" id="{25F2BB35-AA43-BE57-CCE4-A119D3F9F34E}"/>
              </a:ext>
            </a:extLst>
          </p:cNvPr>
          <p:cNvSpPr txBox="1"/>
          <p:nvPr/>
        </p:nvSpPr>
        <p:spPr>
          <a:xfrm>
            <a:off x="14566535" y="16433243"/>
            <a:ext cx="556593" cy="918096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lang="en-US" sz="2800" b="1" baseline="-25000" dirty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1</a:t>
            </a:r>
            <a:endParaRPr lang="en-US" sz="2800" dirty="0">
              <a:solidFill>
                <a:srgbClr val="0070C0"/>
              </a:solidFill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145" name="Arrow: Left-Right 144">
            <a:extLst>
              <a:ext uri="{FF2B5EF4-FFF2-40B4-BE49-F238E27FC236}">
                <a16:creationId xmlns:a16="http://schemas.microsoft.com/office/drawing/2014/main" id="{C768C6D0-7226-1864-F294-D314CDD6133D}"/>
              </a:ext>
            </a:extLst>
          </p:cNvPr>
          <p:cNvSpPr/>
          <p:nvPr/>
        </p:nvSpPr>
        <p:spPr>
          <a:xfrm>
            <a:off x="11450215" y="17449130"/>
            <a:ext cx="2357356" cy="208120"/>
          </a:xfrm>
          <a:prstGeom prst="leftRightArrow">
            <a:avLst>
              <a:gd name="adj1" fmla="val 46167"/>
              <a:gd name="adj2" fmla="val 7563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bject 2">
            <a:extLst>
              <a:ext uri="{FF2B5EF4-FFF2-40B4-BE49-F238E27FC236}">
                <a16:creationId xmlns:a16="http://schemas.microsoft.com/office/drawing/2014/main" id="{44F8AE68-6A1E-B7F6-5B71-1EEC835E515A}"/>
              </a:ext>
            </a:extLst>
          </p:cNvPr>
          <p:cNvSpPr txBox="1"/>
          <p:nvPr/>
        </p:nvSpPr>
        <p:spPr>
          <a:xfrm>
            <a:off x="12552134" y="17514518"/>
            <a:ext cx="556593" cy="918096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L</a:t>
            </a:r>
            <a:endParaRPr lang="en-US" sz="2800" dirty="0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149" name="object 2">
            <a:extLst>
              <a:ext uri="{FF2B5EF4-FFF2-40B4-BE49-F238E27FC236}">
                <a16:creationId xmlns:a16="http://schemas.microsoft.com/office/drawing/2014/main" id="{029558BE-CAB2-9C3D-0C7D-7C17D50E0467}"/>
              </a:ext>
            </a:extLst>
          </p:cNvPr>
          <p:cNvSpPr txBox="1"/>
          <p:nvPr/>
        </p:nvSpPr>
        <p:spPr>
          <a:xfrm>
            <a:off x="11386866" y="18078373"/>
            <a:ext cx="2877828" cy="999201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Biot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-Savart Law</a:t>
            </a:r>
            <a:endParaRPr lang="en-US" sz="3200" dirty="0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8711C7C1-4E5E-82E5-BE3B-DE733325EADB}"/>
              </a:ext>
            </a:extLst>
          </p:cNvPr>
          <p:cNvSpPr/>
          <p:nvPr/>
        </p:nvSpPr>
        <p:spPr>
          <a:xfrm>
            <a:off x="14992600" y="17036475"/>
            <a:ext cx="1062921" cy="1035922"/>
          </a:xfrm>
          <a:prstGeom prst="don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ircle: Hollow 54">
            <a:extLst>
              <a:ext uri="{FF2B5EF4-FFF2-40B4-BE49-F238E27FC236}">
                <a16:creationId xmlns:a16="http://schemas.microsoft.com/office/drawing/2014/main" id="{835FD3F1-78CC-DD3B-46F0-E3582A6C40D5}"/>
              </a:ext>
            </a:extLst>
          </p:cNvPr>
          <p:cNvSpPr/>
          <p:nvPr/>
        </p:nvSpPr>
        <p:spPr>
          <a:xfrm>
            <a:off x="16082656" y="16252833"/>
            <a:ext cx="878820" cy="852682"/>
          </a:xfrm>
          <a:prstGeom prst="don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ircle: Hollow 70">
            <a:extLst>
              <a:ext uri="{FF2B5EF4-FFF2-40B4-BE49-F238E27FC236}">
                <a16:creationId xmlns:a16="http://schemas.microsoft.com/office/drawing/2014/main" id="{4A296D66-6679-6140-7B54-87AC74661E1F}"/>
              </a:ext>
            </a:extLst>
          </p:cNvPr>
          <p:cNvSpPr/>
          <p:nvPr/>
        </p:nvSpPr>
        <p:spPr>
          <a:xfrm>
            <a:off x="15969459" y="17943691"/>
            <a:ext cx="878820" cy="852682"/>
          </a:xfrm>
          <a:prstGeom prst="don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5A4A0-0D89-D4FE-D010-208CE38CF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816" y="14405333"/>
            <a:ext cx="4471516" cy="4547683"/>
          </a:xfrm>
          <a:prstGeom prst="rect">
            <a:avLst/>
          </a:prstGeom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8CC370E1-288A-B3F9-6954-F027F5A85A96}"/>
              </a:ext>
            </a:extLst>
          </p:cNvPr>
          <p:cNvSpPr txBox="1"/>
          <p:nvPr/>
        </p:nvSpPr>
        <p:spPr>
          <a:xfrm>
            <a:off x="11071913" y="13381525"/>
            <a:ext cx="5691154" cy="2078612"/>
          </a:xfrm>
          <a:prstGeom prst="rect">
            <a:avLst/>
          </a:prstGeom>
          <a:noFill/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000" b="1" dirty="0">
                <a:latin typeface="Calibri" panose="020F0502020204030204"/>
                <a:cs typeface="Calibri" panose="020F0502020204030204"/>
              </a:rPr>
              <a:t>B: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000" b="1" dirty="0">
                <a:latin typeface="Calibri" panose="020F0502020204030204"/>
                <a:cs typeface="Calibri" panose="020F0502020204030204"/>
              </a:rPr>
              <a:t>magnetic field intensity in Tesla (T)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000" b="1" dirty="0">
                <a:latin typeface="Calibri" panose="020F0502020204030204"/>
                <a:cs typeface="Calibri" panose="020F0502020204030204"/>
              </a:rPr>
              <a:t>μ: permeability of the core in Henry per meter (H/m)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000" b="1" dirty="0">
                <a:latin typeface="Calibri" panose="020F0502020204030204"/>
                <a:cs typeface="Calibri" panose="020F0502020204030204"/>
              </a:rPr>
              <a:t>N: number of turns of the solenoid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000" b="1" dirty="0">
                <a:latin typeface="Calibri" panose="020F0502020204030204"/>
                <a:cs typeface="Calibri" panose="020F0502020204030204"/>
              </a:rPr>
              <a:t>I: electrical current in Ampere (A)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2000" b="1" dirty="0">
                <a:latin typeface="Calibri" panose="020F0502020204030204"/>
                <a:cs typeface="Calibri" panose="020F0502020204030204"/>
              </a:rPr>
              <a:t>L: length of the coil in meter (m) 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20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2000" b="1" dirty="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4A92DEF3-2F61-626C-8D00-7D34AEAC0534}"/>
              </a:ext>
            </a:extLst>
          </p:cNvPr>
          <p:cNvSpPr txBox="1"/>
          <p:nvPr/>
        </p:nvSpPr>
        <p:spPr>
          <a:xfrm>
            <a:off x="11293895" y="12648141"/>
            <a:ext cx="636128" cy="954041"/>
          </a:xfrm>
          <a:prstGeom prst="rect">
            <a:avLst/>
          </a:prstGeom>
        </p:spPr>
        <p:txBody>
          <a:bodyPr vert="horz" wrap="square" lIns="0" tIns="45720" rIns="0" bIns="0" rtlCol="0">
            <a:noAutofit/>
          </a:bodyPr>
          <a:lstStyle/>
          <a:p>
            <a:pPr marR="5715">
              <a:lnSpc>
                <a:spcPct val="100000"/>
              </a:lnSpc>
              <a:spcBef>
                <a:spcPts val="360"/>
              </a:spcBef>
            </a:pPr>
            <a:r>
              <a:rPr lang="en-US" sz="3200" b="1" dirty="0">
                <a:latin typeface="Calibri" panose="020F0502020204030204"/>
                <a:cs typeface="Calibri" panose="020F0502020204030204"/>
              </a:rPr>
              <a:t>B=</a:t>
            </a:r>
          </a:p>
          <a:p>
            <a:pPr marR="5715">
              <a:lnSpc>
                <a:spcPct val="100000"/>
              </a:lnSpc>
              <a:spcBef>
                <a:spcPts val="360"/>
              </a:spcBef>
            </a:pPr>
            <a:endParaRPr lang="en-US" sz="3200" b="1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35ADC16-B6DF-4216-4745-D22316A570E7}"/>
              </a:ext>
            </a:extLst>
          </p:cNvPr>
          <p:cNvSpPr/>
          <p:nvPr/>
        </p:nvSpPr>
        <p:spPr>
          <a:xfrm flipV="1">
            <a:off x="11363901" y="16514716"/>
            <a:ext cx="443824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46D437C9-8530-7A70-2FD6-0EFD32306FE2}"/>
              </a:ext>
            </a:extLst>
          </p:cNvPr>
          <p:cNvSpPr/>
          <p:nvPr/>
        </p:nvSpPr>
        <p:spPr>
          <a:xfrm rot="16200000">
            <a:off x="20402327" y="20536171"/>
            <a:ext cx="1150727" cy="46802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A7A3DF-4CFB-ADD9-5692-C1D464623C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" b="-696"/>
          <a:stretch/>
        </p:blipFill>
        <p:spPr>
          <a:xfrm>
            <a:off x="17210810" y="23327086"/>
            <a:ext cx="3938522" cy="4474394"/>
          </a:xfrm>
          <a:prstGeom prst="rect">
            <a:avLst/>
          </a:prstGeom>
        </p:spPr>
      </p:pic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8A59D784-342C-5D9B-9980-056EDD01614F}"/>
              </a:ext>
            </a:extLst>
          </p:cNvPr>
          <p:cNvSpPr/>
          <p:nvPr/>
        </p:nvSpPr>
        <p:spPr>
          <a:xfrm rot="16200000">
            <a:off x="20418598" y="21944563"/>
            <a:ext cx="1150727" cy="46802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1412541D-6438-B4C3-6766-261E01123850}"/>
              </a:ext>
            </a:extLst>
          </p:cNvPr>
          <p:cNvSpPr/>
          <p:nvPr/>
        </p:nvSpPr>
        <p:spPr>
          <a:xfrm rot="10800000">
            <a:off x="20443028" y="19298174"/>
            <a:ext cx="784947" cy="55612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7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125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Omar Zraika</cp:lastModifiedBy>
  <cp:revision>69</cp:revision>
  <dcterms:created xsi:type="dcterms:W3CDTF">2021-12-30T09:54:58Z</dcterms:created>
  <dcterms:modified xsi:type="dcterms:W3CDTF">2024-06-02T15:04:23Z</dcterms:modified>
</cp:coreProperties>
</file>