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87" r:id="rId4"/>
    <p:sldId id="289" r:id="rId5"/>
    <p:sldId id="290" r:id="rId6"/>
    <p:sldId id="285" r:id="rId7"/>
    <p:sldId id="283" r:id="rId8"/>
    <p:sldId id="284" r:id="rId9"/>
    <p:sldId id="286" r:id="rId10"/>
    <p:sldId id="288" r:id="rId11"/>
  </p:sldIdLst>
  <p:sldSz cx="6858000" cy="9906000" type="A4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FF0000"/>
    <a:srgbClr val="EAEAEA"/>
    <a:srgbClr val="CCFF99"/>
    <a:srgbClr val="669900"/>
    <a:srgbClr val="D3EBE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5659" autoAdjust="0"/>
  </p:normalViewPr>
  <p:slideViewPr>
    <p:cSldViewPr>
      <p:cViewPr>
        <p:scale>
          <a:sx n="100" d="100"/>
          <a:sy n="100" d="100"/>
        </p:scale>
        <p:origin x="1762" y="-2875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1F359-F47D-CA6B-85CA-ADA81F23C2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A1E3ED-494E-7718-7958-0CAFD9DB0A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56B5F54-F3A7-F097-EE3A-9876362D6F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0C2C8EF-BDD4-904D-AB7B-F82CD656EA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DAA1685E-0F92-4A01-ABF0-3831EDF959F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45B1BD-C751-7C61-C653-E14B122F73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3DD3EF-2610-2C7C-9B87-DD7803613D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4A342F-ADC5-1258-224C-97072106C1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13000" y="720725"/>
            <a:ext cx="2493963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D9069DF-2FB1-E61F-0E82-CAC7B31762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0965D12-65E7-AFF9-842C-1E7F058D29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F34795B-02AF-309D-4A44-696424064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78D647C-A11D-4791-B71F-2914DBCB65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EAB0B6B-515C-5184-D35E-A6ADA0681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04076E-96C2-48E2-AAE4-7EA6F71D3CF9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46222EC-BA58-8103-8C9F-E4B6D72F6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D3C98C1-C759-3E2F-285D-EB178B886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95283" indent="0" algn="ctr">
              <a:buNone/>
              <a:defRPr/>
            </a:lvl2pPr>
            <a:lvl3pPr marL="990564" indent="0" algn="ctr">
              <a:buNone/>
              <a:defRPr/>
            </a:lvl3pPr>
            <a:lvl4pPr marL="1485846" indent="0" algn="ctr">
              <a:buNone/>
              <a:defRPr/>
            </a:lvl4pPr>
            <a:lvl5pPr marL="1981127" indent="0" algn="ctr">
              <a:buNone/>
              <a:defRPr/>
            </a:lvl5pPr>
            <a:lvl6pPr marL="2476410" indent="0" algn="ctr">
              <a:buNone/>
              <a:defRPr/>
            </a:lvl6pPr>
            <a:lvl7pPr marL="2971692" indent="0" algn="ctr">
              <a:buNone/>
              <a:defRPr/>
            </a:lvl7pPr>
            <a:lvl8pPr marL="3466973" indent="0" algn="ctr">
              <a:buNone/>
              <a:defRPr/>
            </a:lvl8pPr>
            <a:lvl9pPr marL="3962255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56A5F-BAFA-EE90-294E-E227F39C9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4186E-6772-2DEC-E26F-8F677BCA3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ED365-C9D2-945C-0155-48FDE0F1C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4CEA-A47B-4525-AEA7-C568CF272C9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65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731DB-8DAF-89AE-75FF-35F7DDE57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E40856-CBF0-3B68-438C-DB13E5596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A7859-0AAB-4720-7F92-7DD27D857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D4B7-C68C-4E64-896D-CFECE547ACD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00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8631DF-DBDD-7AE3-3640-4DED3DAF0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5411F-8B73-1F2D-8BD7-5296D8737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D53C8-34F9-2FC7-5E51-49E56C8EC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6D61-4425-44A0-92A9-32375FC4424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85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F8CBE-20D0-A0DE-8409-CED95B3E6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37F2A-E9F7-631A-4AA0-1E54F3977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1FDA59-2D40-965C-ED6C-6311E1B02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B1B6-C0B2-42A5-B925-E27CFA450ED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1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3" indent="0">
              <a:buNone/>
              <a:defRPr sz="1950"/>
            </a:lvl2pPr>
            <a:lvl3pPr marL="990564" indent="0">
              <a:buNone/>
              <a:defRPr sz="1733"/>
            </a:lvl3pPr>
            <a:lvl4pPr marL="1485846" indent="0">
              <a:buNone/>
              <a:defRPr sz="1517"/>
            </a:lvl4pPr>
            <a:lvl5pPr marL="1981127" indent="0">
              <a:buNone/>
              <a:defRPr sz="1517"/>
            </a:lvl5pPr>
            <a:lvl6pPr marL="2476410" indent="0">
              <a:buNone/>
              <a:defRPr sz="1517"/>
            </a:lvl6pPr>
            <a:lvl7pPr marL="2971692" indent="0">
              <a:buNone/>
              <a:defRPr sz="1517"/>
            </a:lvl7pPr>
            <a:lvl8pPr marL="3466973" indent="0">
              <a:buNone/>
              <a:defRPr sz="1517"/>
            </a:lvl8pPr>
            <a:lvl9pPr marL="3962255" indent="0">
              <a:buNone/>
              <a:defRPr sz="151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9744B-5EAC-03A9-CDD0-ABB9A8B17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1AFD3-0D15-985C-D2A5-9588C45FB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CEB24-FF36-FD8A-E3ED-685E252E5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759B-8686-4980-A82E-E8D5FF960FD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23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311401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352FD-67EF-29CB-3642-D2799FFED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747F0-5B4C-6F89-0525-8C3F6110D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C76DF-CFE3-F3E6-5FDF-1A1BD76D3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45AA-9EA9-402D-88D5-58068DC1C13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417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3" indent="0">
              <a:buNone/>
              <a:defRPr sz="2167" b="1"/>
            </a:lvl2pPr>
            <a:lvl3pPr marL="990564" indent="0">
              <a:buNone/>
              <a:defRPr sz="1950" b="1"/>
            </a:lvl3pPr>
            <a:lvl4pPr marL="1485846" indent="0">
              <a:buNone/>
              <a:defRPr sz="1733" b="1"/>
            </a:lvl4pPr>
            <a:lvl5pPr marL="1981127" indent="0">
              <a:buNone/>
              <a:defRPr sz="1733" b="1"/>
            </a:lvl5pPr>
            <a:lvl6pPr marL="2476410" indent="0">
              <a:buNone/>
              <a:defRPr sz="1733" b="1"/>
            </a:lvl6pPr>
            <a:lvl7pPr marL="2971692" indent="0">
              <a:buNone/>
              <a:defRPr sz="1733" b="1"/>
            </a:lvl7pPr>
            <a:lvl8pPr marL="3466973" indent="0">
              <a:buNone/>
              <a:defRPr sz="1733" b="1"/>
            </a:lvl8pPr>
            <a:lvl9pPr marL="3962255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2061"/>
            <a:ext cx="3030538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6" y="2216812"/>
            <a:ext cx="3030537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3" indent="0">
              <a:buNone/>
              <a:defRPr sz="2167" b="1"/>
            </a:lvl2pPr>
            <a:lvl3pPr marL="990564" indent="0">
              <a:buNone/>
              <a:defRPr sz="1950" b="1"/>
            </a:lvl3pPr>
            <a:lvl4pPr marL="1485846" indent="0">
              <a:buNone/>
              <a:defRPr sz="1733" b="1"/>
            </a:lvl4pPr>
            <a:lvl5pPr marL="1981127" indent="0">
              <a:buNone/>
              <a:defRPr sz="1733" b="1"/>
            </a:lvl5pPr>
            <a:lvl6pPr marL="2476410" indent="0">
              <a:buNone/>
              <a:defRPr sz="1733" b="1"/>
            </a:lvl6pPr>
            <a:lvl7pPr marL="2971692" indent="0">
              <a:buNone/>
              <a:defRPr sz="1733" b="1"/>
            </a:lvl7pPr>
            <a:lvl8pPr marL="3466973" indent="0">
              <a:buNone/>
              <a:defRPr sz="1733" b="1"/>
            </a:lvl8pPr>
            <a:lvl9pPr marL="3962255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6" y="3142061"/>
            <a:ext cx="3030537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FB27DE-9B26-D576-CC8D-9D7A2F4DA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F54245-9E63-82AC-08E5-DBAC7B052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2026BA-4699-ED78-73FC-40AF2F907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B057-3AB9-4EE2-8F32-B36EF910C5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30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9D31F9-A5CE-5832-F070-0483B2812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C3CF3-5631-61F6-E50E-A948C7191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7285A6-033A-3517-622C-B0EBDBAA8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105E-1BAC-464D-BAA4-CCFF32ABB3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019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5584C9-A2F7-2768-A795-24D4ABF23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2115B8-6C2A-F215-D164-8D79554BC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2D8D67-846C-3F11-7CFE-F0A051ED9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B65A-EB1E-48F3-9D54-A2BF26F4BC9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8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834"/>
            <a:ext cx="2255838" cy="167851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351"/>
            <a:ext cx="2255838" cy="6775979"/>
          </a:xfrm>
        </p:spPr>
        <p:txBody>
          <a:bodyPr/>
          <a:lstStyle>
            <a:lvl1pPr marL="0" indent="0">
              <a:buNone/>
              <a:defRPr sz="1517"/>
            </a:lvl1pPr>
            <a:lvl2pPr marL="495283" indent="0">
              <a:buNone/>
              <a:defRPr sz="1300"/>
            </a:lvl2pPr>
            <a:lvl3pPr marL="990564" indent="0">
              <a:buNone/>
              <a:defRPr sz="1083"/>
            </a:lvl3pPr>
            <a:lvl4pPr marL="1485846" indent="0">
              <a:buNone/>
              <a:defRPr sz="975"/>
            </a:lvl4pPr>
            <a:lvl5pPr marL="1981127" indent="0">
              <a:buNone/>
              <a:defRPr sz="975"/>
            </a:lvl5pPr>
            <a:lvl6pPr marL="2476410" indent="0">
              <a:buNone/>
              <a:defRPr sz="975"/>
            </a:lvl6pPr>
            <a:lvl7pPr marL="2971692" indent="0">
              <a:buNone/>
              <a:defRPr sz="975"/>
            </a:lvl7pPr>
            <a:lvl8pPr marL="3466973" indent="0">
              <a:buNone/>
              <a:defRPr sz="975"/>
            </a:lvl8pPr>
            <a:lvl9pPr marL="3962255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BEB10-29D7-014D-F734-C3B28B075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07B12-B833-3B53-C1AB-BC84F4C1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63F1F-B52A-40A4-6B98-C5207F08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E305-3F8A-43AB-B265-2E98568F977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51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1"/>
            <a:ext cx="4114800" cy="81862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467"/>
            </a:lvl1pPr>
            <a:lvl2pPr marL="495283" indent="0">
              <a:buNone/>
              <a:defRPr sz="3033"/>
            </a:lvl2pPr>
            <a:lvl3pPr marL="990564" indent="0">
              <a:buNone/>
              <a:defRPr sz="2600"/>
            </a:lvl3pPr>
            <a:lvl4pPr marL="1485846" indent="0">
              <a:buNone/>
              <a:defRPr sz="2167"/>
            </a:lvl4pPr>
            <a:lvl5pPr marL="1981127" indent="0">
              <a:buNone/>
              <a:defRPr sz="2167"/>
            </a:lvl5pPr>
            <a:lvl6pPr marL="2476410" indent="0">
              <a:buNone/>
              <a:defRPr sz="2167"/>
            </a:lvl6pPr>
            <a:lvl7pPr marL="2971692" indent="0">
              <a:buNone/>
              <a:defRPr sz="2167"/>
            </a:lvl7pPr>
            <a:lvl8pPr marL="3466973" indent="0">
              <a:buNone/>
              <a:defRPr sz="2167"/>
            </a:lvl8pPr>
            <a:lvl9pPr marL="3962255" indent="0">
              <a:buNone/>
              <a:defRPr sz="2167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2822"/>
            <a:ext cx="4114800" cy="1162579"/>
          </a:xfrm>
        </p:spPr>
        <p:txBody>
          <a:bodyPr/>
          <a:lstStyle>
            <a:lvl1pPr marL="0" indent="0">
              <a:buNone/>
              <a:defRPr sz="1517"/>
            </a:lvl1pPr>
            <a:lvl2pPr marL="495283" indent="0">
              <a:buNone/>
              <a:defRPr sz="1300"/>
            </a:lvl2pPr>
            <a:lvl3pPr marL="990564" indent="0">
              <a:buNone/>
              <a:defRPr sz="1083"/>
            </a:lvl3pPr>
            <a:lvl4pPr marL="1485846" indent="0">
              <a:buNone/>
              <a:defRPr sz="975"/>
            </a:lvl4pPr>
            <a:lvl5pPr marL="1981127" indent="0">
              <a:buNone/>
              <a:defRPr sz="975"/>
            </a:lvl5pPr>
            <a:lvl6pPr marL="2476410" indent="0">
              <a:buNone/>
              <a:defRPr sz="975"/>
            </a:lvl6pPr>
            <a:lvl7pPr marL="2971692" indent="0">
              <a:buNone/>
              <a:defRPr sz="975"/>
            </a:lvl7pPr>
            <a:lvl8pPr marL="3466973" indent="0">
              <a:buNone/>
              <a:defRPr sz="975"/>
            </a:lvl8pPr>
            <a:lvl9pPr marL="3962255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1C84-3A23-BABD-4A06-25F39BACE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6CBB2-F826-2855-1F5D-BF8ECEB57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FD84B-CC04-C7D4-D9C2-65E4AC357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76B6-DF57-4A11-8727-C590F1925BB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171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29378-92CC-A8A5-48A9-A967BC6F1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1666BF-6C16-C209-B1E3-B839BF357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E46813-DB89-90F6-F306-A73A0E0CB3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643310-6393-8CD1-9F23-D102AD8FFD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620095-FE72-80C2-A18F-488F32FEA9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2853DA51-FA2B-4872-86D0-98C11789B0F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5pPr>
      <a:lvl6pPr marL="495283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64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46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27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9888" indent="-36988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0797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36663" indent="-2460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1963" indent="-24606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27263" indent="-24606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24050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33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14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896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2te_Ebene/MEGBI_MiddleEast_NutritionDB.pdf" TargetMode="External"/><Relationship Id="rId5" Type="http://schemas.openxmlformats.org/officeDocument/2006/relationships/hyperlink" Target="mailto:samir.mourad@temo-group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cenar.com/index.php/downloads/send/6-megbi-institute/1239-28-12-2022-dynamic-view-for-pilot-plant-aspirin-produ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ecenar.com/index.php/institutes/megbi/phenylacetic-acid-production-paa-precursor" TargetMode="External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AF4E12-B12E-5DD5-8B07-101E8E24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52084"/>
            <a:ext cx="5313892" cy="3985419"/>
          </a:xfrm>
          <a:prstGeom prst="rect">
            <a:avLst/>
          </a:prstGeom>
        </p:spPr>
      </p:pic>
      <p:sp>
        <p:nvSpPr>
          <p:cNvPr id="4098" name="Rectangle 31">
            <a:extLst>
              <a:ext uri="{FF2B5EF4-FFF2-40B4-BE49-F238E27FC236}">
                <a16:creationId xmlns:a16="http://schemas.microsoft.com/office/drawing/2014/main" id="{EC494C7B-8157-AF77-7173-AB506157F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" y="5102225"/>
            <a:ext cx="184150" cy="3921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950"/>
          </a:p>
        </p:txBody>
      </p:sp>
      <p:pic>
        <p:nvPicPr>
          <p:cNvPr id="4099" name="Picture 103">
            <a:extLst>
              <a:ext uri="{FF2B5EF4-FFF2-40B4-BE49-F238E27FC236}">
                <a16:creationId xmlns:a16="http://schemas.microsoft.com/office/drawing/2014/main" id="{4725413E-C23E-5702-D10B-D157629B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58738"/>
            <a:ext cx="206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9">
            <a:extLst>
              <a:ext uri="{FF2B5EF4-FFF2-40B4-BE49-F238E27FC236}">
                <a16:creationId xmlns:a16="http://schemas.microsoft.com/office/drawing/2014/main" id="{ACBAFFF2-6BAF-533E-F683-70807526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7604125"/>
            <a:ext cx="6851650" cy="20010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300" b="1" dirty="0" err="1">
                <a:latin typeface="Arial" charset="0"/>
                <a:cs typeface="Arial" charset="0"/>
              </a:rPr>
              <a:t>Addresses</a:t>
            </a:r>
            <a:endParaRPr lang="de-DE" sz="113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137" dirty="0">
                <a:latin typeface="Arial" charset="0"/>
                <a:cs typeface="Arial" charset="0"/>
              </a:rPr>
              <a:t>German Branch:    Im Klingenbühl 2/1, 69123 Heidelberg, </a:t>
            </a:r>
            <a:r>
              <a:rPr lang="de-DE" sz="1137" i="1" dirty="0">
                <a:latin typeface="Arial" charset="0"/>
                <a:cs typeface="Arial" charset="0"/>
              </a:rPr>
              <a:t>Germany    </a:t>
            </a:r>
          </a:p>
          <a:p>
            <a:pPr eaLnBrk="1" hangingPunct="1">
              <a:defRPr/>
            </a:pPr>
            <a:r>
              <a:rPr lang="de-DE" sz="1137" dirty="0">
                <a:latin typeface="Arial" charset="0"/>
                <a:cs typeface="Arial" charset="0"/>
              </a:rPr>
              <a:t>Lebanese Branch: Bahsas, Haykalieh Str., Harba Bld., Ground Flr., Tripoli, </a:t>
            </a:r>
            <a:r>
              <a:rPr lang="de-DE" sz="1137" i="1" dirty="0">
                <a:latin typeface="Arial" charset="0"/>
                <a:cs typeface="Arial" charset="0"/>
              </a:rPr>
              <a:t>Lebanon</a:t>
            </a:r>
          </a:p>
          <a:p>
            <a:pPr eaLnBrk="1" hangingPunct="1">
              <a:defRPr/>
            </a:pPr>
            <a:endParaRPr lang="de-DE" sz="1137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300" b="1" dirty="0">
                <a:latin typeface="Arial" charset="0"/>
                <a:cs typeface="Arial" charset="0"/>
              </a:rPr>
              <a:t>Contact</a:t>
            </a:r>
            <a:endParaRPr lang="de-DE" sz="113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de-DE" sz="21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975" dirty="0">
                <a:latin typeface="Arial" charset="0"/>
                <a:cs typeface="Arial" charset="0"/>
              </a:rPr>
              <a:t>Dr. Samir Mourad, CEO</a:t>
            </a:r>
            <a:br>
              <a:rPr lang="de-DE" sz="975" dirty="0">
                <a:latin typeface="Arial" charset="0"/>
                <a:cs typeface="Arial" charset="0"/>
              </a:rPr>
            </a:br>
            <a:r>
              <a:rPr lang="de-DE" sz="975" dirty="0">
                <a:latin typeface="Arial" charset="0"/>
                <a:cs typeface="Arial" charset="0"/>
              </a:rPr>
              <a:t>Mobile +49 178 72 855 78 (WhatsApp) / +961 76 341 526</a:t>
            </a:r>
            <a:br>
              <a:rPr lang="de-DE" sz="975" dirty="0">
                <a:latin typeface="Arial" charset="0"/>
                <a:cs typeface="Arial" charset="0"/>
              </a:rPr>
            </a:br>
            <a:r>
              <a:rPr lang="de-DE" sz="975" dirty="0">
                <a:latin typeface="Arial" charset="0"/>
                <a:cs typeface="Arial" charset="0"/>
              </a:rPr>
              <a:t>Email: </a:t>
            </a:r>
            <a:r>
              <a:rPr lang="de-DE" sz="975" dirty="0">
                <a:latin typeface="Arial" charset="0"/>
                <a:cs typeface="Arial" charset="0"/>
                <a:hlinkClick r:id="rId5"/>
              </a:rPr>
              <a:t>samir.mourad@temo-group.com</a:t>
            </a:r>
            <a:endParaRPr lang="de-DE" sz="975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de-DE" sz="975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975" dirty="0">
                <a:latin typeface="Arial" charset="0"/>
                <a:cs typeface="Arial" charset="0"/>
              </a:rPr>
              <a:t>Mohammad Qalawun </a:t>
            </a:r>
          </a:p>
          <a:p>
            <a:pPr eaLnBrk="1" hangingPunct="1">
              <a:defRPr/>
            </a:pPr>
            <a:r>
              <a:rPr lang="de-DE" sz="975" dirty="0">
                <a:latin typeface="Arial" charset="0"/>
                <a:cs typeface="Arial" charset="0"/>
              </a:rPr>
              <a:t>Mobile +961 70 834 012 (WhatsApp)</a:t>
            </a:r>
          </a:p>
          <a:p>
            <a:pPr eaLnBrk="1" hangingPunct="1">
              <a:defRPr/>
            </a:pPr>
            <a:endParaRPr lang="de-DE" sz="21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de-DE" sz="108" dirty="0">
              <a:latin typeface="Arial" charset="0"/>
              <a:cs typeface="Arial" charset="0"/>
            </a:endParaRPr>
          </a:p>
        </p:txBody>
      </p:sp>
      <p:sp>
        <p:nvSpPr>
          <p:cNvPr id="4101" name="Text Box 102">
            <a:extLst>
              <a:ext uri="{FF2B5EF4-FFF2-40B4-BE49-F238E27FC236}">
                <a16:creationId xmlns:a16="http://schemas.microsoft.com/office/drawing/2014/main" id="{8D13CA66-9EC8-1163-4FED-DCFBB4FE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8350"/>
            <a:ext cx="2851150" cy="2921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Aspirin Production</a:t>
            </a:r>
          </a:p>
        </p:txBody>
      </p:sp>
      <p:sp>
        <p:nvSpPr>
          <p:cNvPr id="4106" name="Rechteck 22">
            <a:hlinkClick r:id="rId6"/>
            <a:extLst>
              <a:ext uri="{FF2B5EF4-FFF2-40B4-BE49-F238E27FC236}">
                <a16:creationId xmlns:a16="http://schemas.microsoft.com/office/drawing/2014/main" id="{408C1711-017C-4E38-1D65-9157A28A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5075"/>
            <a:ext cx="6858000" cy="5778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950" b="1" dirty="0"/>
              <a:t>Tripoli/Lebanon</a:t>
            </a:r>
            <a:endParaRPr lang="de-DE" altLang="de-DE" sz="19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Text Box 102">
            <a:extLst>
              <a:ext uri="{FF2B5EF4-FFF2-40B4-BE49-F238E27FC236}">
                <a16:creationId xmlns:a16="http://schemas.microsoft.com/office/drawing/2014/main" id="{87F036F7-2DF9-6393-0003-9F487B24E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30962"/>
            <a:ext cx="2851150" cy="2921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Penicillin / Ampicillin Production</a:t>
            </a:r>
          </a:p>
        </p:txBody>
      </p:sp>
      <p:sp>
        <p:nvSpPr>
          <p:cNvPr id="7" name="Text Box 102">
            <a:extLst>
              <a:ext uri="{FF2B5EF4-FFF2-40B4-BE49-F238E27FC236}">
                <a16:creationId xmlns:a16="http://schemas.microsoft.com/office/drawing/2014/main" id="{E3BAEFFE-6471-2BD4-64FE-D3A63AFB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79846"/>
            <a:ext cx="2851150" cy="2923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Chemicals Materials Production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17950C-6C5B-6B97-9B01-EBB8BBD1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Chemicals Materials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B41D3-6370-1D24-E5A7-2E57D4950870}"/>
              </a:ext>
            </a:extLst>
          </p:cNvPr>
          <p:cNvSpPr txBox="1"/>
          <p:nvPr/>
        </p:nvSpPr>
        <p:spPr>
          <a:xfrm>
            <a:off x="3402768" y="9213449"/>
            <a:ext cx="3455232" cy="64633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l"/>
            <a: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In cooperation with</a:t>
            </a:r>
            <a:b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</a:br>
            <a:r>
              <a:rPr lang="de-DE" b="0" i="1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Green Chemistry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0B340-A3AF-E6FE-8FD4-D327AE53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39645D-9CFA-DB8E-6892-08E3D81A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7" b="6360"/>
          <a:stretch/>
        </p:blipFill>
        <p:spPr bwMode="auto">
          <a:xfrm>
            <a:off x="0" y="4038598"/>
            <a:ext cx="6858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A54FA-37DF-5B06-316C-29ABD22EADD4}"/>
              </a:ext>
            </a:extLst>
          </p:cNvPr>
          <p:cNvSpPr txBox="1"/>
          <p:nvPr/>
        </p:nvSpPr>
        <p:spPr>
          <a:xfrm>
            <a:off x="1295400" y="1940083"/>
            <a:ext cx="4044762" cy="114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Basic materials for Aspirin production: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Salicylic acid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Acetic anhydride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D00A6-9E85-32F1-F07D-1653DF8C32C0}"/>
              </a:ext>
            </a:extLst>
          </p:cNvPr>
          <p:cNvSpPr txBox="1"/>
          <p:nvPr/>
        </p:nvSpPr>
        <p:spPr>
          <a:xfrm>
            <a:off x="152400" y="363539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Aspirin production:</a:t>
            </a:r>
          </a:p>
        </p:txBody>
      </p:sp>
    </p:spTree>
    <p:extLst>
      <p:ext uri="{BB962C8B-B14F-4D97-AF65-F5344CB8AC3E}">
        <p14:creationId xmlns:p14="http://schemas.microsoft.com/office/powerpoint/2010/main" val="23246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Aspirin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AB609-66C2-AE59-3BFD-63BD8AB5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4748591" cy="7734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70B5-4514-CA28-6F17-0D66CD6B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74A4E8-D130-2256-EEA1-490AF4AE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6858000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Aspirin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70B5-4514-CA28-6F17-0D66CD6B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9D9DDB-8B7F-09C0-39A9-465DB7382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/>
          <a:stretch/>
        </p:blipFill>
        <p:spPr bwMode="auto">
          <a:xfrm>
            <a:off x="0" y="1143000"/>
            <a:ext cx="6858000" cy="86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2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Aspirin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70B5-4514-CA28-6F17-0D66CD6B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181506-DE39-707A-B1D7-1837354D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/>
          <a:stretch/>
        </p:blipFill>
        <p:spPr bwMode="auto">
          <a:xfrm>
            <a:off x="0" y="1219200"/>
            <a:ext cx="6858000" cy="85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Aspirin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70B5-4514-CA28-6F17-0D66CD6B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4DCBA72-DBE5-3B04-21D2-E857C6A1D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/>
          <a:stretch/>
        </p:blipFill>
        <p:spPr bwMode="auto">
          <a:xfrm>
            <a:off x="0" y="1371600"/>
            <a:ext cx="6858000" cy="8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5BACEC0-2939-573E-4566-93240452B323}"/>
              </a:ext>
            </a:extLst>
          </p:cNvPr>
          <p:cNvSpPr txBox="1"/>
          <p:nvPr/>
        </p:nvSpPr>
        <p:spPr>
          <a:xfrm>
            <a:off x="152400" y="990600"/>
            <a:ext cx="7391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4D90FE"/>
                </a:solidFill>
                <a:effectLst/>
                <a:latin typeface="Arial" panose="020B0604020202020204" pitchFamily="34" charset="0"/>
                <a:hlinkClick r:id="rId4"/>
              </a:rPr>
              <a:t>28-12-2022_Dynamic view of pilot plant scale aspirin production.pptx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309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3702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Penicillin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98D08-CA5C-E3DF-AAB6-DF02863D6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600200"/>
            <a:ext cx="4540447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E8C06-CF61-2471-8387-49EF381B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34" y="4263231"/>
            <a:ext cx="3825466" cy="5380261"/>
          </a:xfrm>
          <a:prstGeom prst="rect">
            <a:avLst/>
          </a:prstGeom>
        </p:spPr>
      </p:pic>
      <p:sp>
        <p:nvSpPr>
          <p:cNvPr id="2" name="Text Box 102">
            <a:extLst>
              <a:ext uri="{FF2B5EF4-FFF2-40B4-BE49-F238E27FC236}">
                <a16:creationId xmlns:a16="http://schemas.microsoft.com/office/drawing/2014/main" id="{BF008926-A0B1-07F6-AF6A-F41E2D49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2479"/>
            <a:ext cx="2851150" cy="29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Lab Scale Production</a:t>
            </a:r>
          </a:p>
        </p:txBody>
      </p:sp>
      <p:sp>
        <p:nvSpPr>
          <p:cNvPr id="4" name="Text Box 102">
            <a:extLst>
              <a:ext uri="{FF2B5EF4-FFF2-40B4-BE49-F238E27FC236}">
                <a16:creationId xmlns:a16="http://schemas.microsoft.com/office/drawing/2014/main" id="{339E928C-3811-918C-3B0C-C51B33B48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817"/>
            <a:ext cx="2851150" cy="29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Pilot Plant Scale Production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3CE4F-0770-AC20-E5C4-D501A6FD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665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Ampicillin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98D08-CA5C-E3DF-AAB6-DF02863D6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600200"/>
            <a:ext cx="4540447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E8C06-CF61-2471-8387-49EF381B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34" y="4263231"/>
            <a:ext cx="3825466" cy="53802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35F6C-BF50-B319-174E-68D18781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23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Chemicals Materials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095007-412C-B859-4BB0-376C8032CC11}"/>
              </a:ext>
            </a:extLst>
          </p:cNvPr>
          <p:cNvSpPr txBox="1"/>
          <p:nvPr/>
        </p:nvSpPr>
        <p:spPr>
          <a:xfrm>
            <a:off x="67247" y="1081485"/>
            <a:ext cx="6768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Phenylacetic acid production (PAA-precursor):</a:t>
            </a:r>
          </a:p>
          <a:p>
            <a:r>
              <a:rPr 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Phenylacetic acid (PAA) is the precursor needed for a high yield of penicillin G production according to the latest studies, so as per its importance, we are working on its local production.</a:t>
            </a:r>
          </a:p>
          <a:p>
            <a:endParaRPr kumimoji="0" lang="de-DE" altLang="de-DE" sz="1800" b="1" i="0" u="sng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r>
              <a:rPr lang="de-DE" dirty="0">
                <a:hlinkClick r:id="rId3"/>
              </a:rPr>
              <a:t>Phenylacetic acid production(PAA-precursor) (aecenar.com)</a:t>
            </a:r>
            <a:endParaRPr lang="de-DE" altLang="de-DE" b="1" u="sng" dirty="0">
              <a:solidFill>
                <a:srgbClr val="555555"/>
              </a:solidFill>
            </a:endParaRPr>
          </a:p>
          <a:p>
            <a:r>
              <a:rPr kumimoji="0" lang="de-DE" altLang="de-DE" sz="1800" b="1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Different methods of production: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B41D3-6370-1D24-E5A7-2E57D4950870}"/>
              </a:ext>
            </a:extLst>
          </p:cNvPr>
          <p:cNvSpPr txBox="1"/>
          <p:nvPr/>
        </p:nvSpPr>
        <p:spPr>
          <a:xfrm>
            <a:off x="3208935" y="9067800"/>
            <a:ext cx="3455232" cy="64633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l"/>
            <a: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In cooperation with</a:t>
            </a:r>
            <a:b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</a:br>
            <a:r>
              <a:rPr lang="de-DE" b="0" i="1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Green Chemistry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C8870D-4D99-65B9-FC73-9635AAA6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7" y="3253384"/>
            <a:ext cx="6768267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1 – Benzyl cyanide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sng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200" b="0" i="0" u="sng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*Reagents and Apparatus:</a:t>
            </a:r>
            <a:endParaRPr lang="de-DE" sz="1200" b="0" i="0" dirty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Benzyl cyanide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Hydrochloric acid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Vacuum distillation apparatusSuction filtration apparatus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Four necked flask (1000 mL)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Reflux condenser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Thermometer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Dropping funnel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39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B0A3F-7847-BBA3-6845-B5E9387E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30" y="3445976"/>
            <a:ext cx="41338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C8ED9B6-A209-43D8-FBBE-C1685788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1" y="5290929"/>
            <a:ext cx="6666563" cy="21852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sng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 2 - Mandelic Acid (A)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sng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Reagents and Apparatus:</a:t>
            </a:r>
            <a:endParaRPr kumimoji="0" lang="de-DE" altLang="de-DE" sz="2200" b="0" i="0" u="none" strike="noStrike" cap="none" normalizeH="0" baseline="0" dirty="0">
              <a:ln>
                <a:noFill/>
              </a:ln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Mandelic acid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Potassium iodide (KI)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phosphorous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Phosphoric acid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Reflux apparatus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Ether (for extraction)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Separatory funnel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Dilute NaHSO</a:t>
            </a:r>
            <a:r>
              <a:rPr kumimoji="0" lang="de-DE" altLang="de-DE" sz="700" b="0" i="0" u="none" strike="noStrike" cap="none" normalizeH="0" baseline="-3000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de-DE" altLang="de-DE" sz="700" b="0" i="0" u="none" strike="noStrike" cap="none" normalizeH="0" baseline="-3000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0" lang="de-DE" altLang="de-DE" sz="700" b="0" i="0" u="none" strike="noStrike" cap="none" normalizeH="0" baseline="-3000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Vacuum distillation apparatus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0565D2-C53F-5CB9-C9AB-D24C48E1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51834"/>
            <a:ext cx="365455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F9BA5E-F906-1CFA-BBC2-7628CE4057C0}"/>
              </a:ext>
            </a:extLst>
          </p:cNvPr>
          <p:cNvSpPr txBox="1"/>
          <p:nvPr/>
        </p:nvSpPr>
        <p:spPr>
          <a:xfrm>
            <a:off x="132725" y="7660049"/>
            <a:ext cx="3455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i="0" u="sng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Method 3 - Mandelic Acid (B)</a:t>
            </a:r>
            <a:endParaRPr lang="de-DE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5BA88-DE42-DF7A-495E-E21340AF0F6C}"/>
              </a:ext>
            </a:extLst>
          </p:cNvPr>
          <p:cNvSpPr txBox="1"/>
          <p:nvPr/>
        </p:nvSpPr>
        <p:spPr>
          <a:xfrm>
            <a:off x="122991" y="7980692"/>
            <a:ext cx="345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u="sng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Method 4 - Acetophenone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DE8D9-DB90-B545-8A8E-B1F84FE30901}"/>
              </a:ext>
            </a:extLst>
          </p:cNvPr>
          <p:cNvSpPr txBox="1"/>
          <p:nvPr/>
        </p:nvSpPr>
        <p:spPr>
          <a:xfrm>
            <a:off x="122991" y="8393668"/>
            <a:ext cx="345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Method 5 - Styrene</a:t>
            </a:r>
            <a:endParaRPr lang="de-D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75837E7-140F-2295-FF2D-3B00109B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69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Chemicals Materials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B41D3-6370-1D24-E5A7-2E57D4950870}"/>
              </a:ext>
            </a:extLst>
          </p:cNvPr>
          <p:cNvSpPr txBox="1"/>
          <p:nvPr/>
        </p:nvSpPr>
        <p:spPr>
          <a:xfrm>
            <a:off x="3402768" y="9213449"/>
            <a:ext cx="3455232" cy="64633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l"/>
            <a: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In cooperation with</a:t>
            </a:r>
            <a:br>
              <a:rPr lang="de-DE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</a:br>
            <a:r>
              <a:rPr lang="de-DE" b="0" i="1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Green Chemistry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006AD0-509D-9A89-F008-56FFE1A7C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/>
          <a:stretch/>
        </p:blipFill>
        <p:spPr bwMode="auto">
          <a:xfrm>
            <a:off x="1" y="1012825"/>
            <a:ext cx="6858000" cy="80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0B340-A3AF-E6FE-8FD4-D327AE53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4B65A-EB1E-48F3-9D54-A2BF26F4BC9F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44108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A4 Paper (210x297 mm)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</dc:creator>
  <cp:lastModifiedBy>Samir Mourad</cp:lastModifiedBy>
  <cp:revision>596</cp:revision>
  <cp:lastPrinted>1601-01-01T00:00:00Z</cp:lastPrinted>
  <dcterms:created xsi:type="dcterms:W3CDTF">2011-11-21T06:17:41Z</dcterms:created>
  <dcterms:modified xsi:type="dcterms:W3CDTF">2023-11-05T17:52:21Z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