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0F3"/>
    <a:srgbClr val="FFFBF2"/>
    <a:srgbClr val="E6F7F1"/>
    <a:srgbClr val="CECCE4"/>
    <a:srgbClr val="936DAE"/>
    <a:srgbClr val="F3CEC6"/>
    <a:srgbClr val="874C48"/>
    <a:srgbClr val="44C8D4"/>
    <a:srgbClr val="946DAE"/>
    <a:srgbClr val="0902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62" d="100"/>
          <a:sy n="62" d="100"/>
        </p:scale>
        <p:origin x="1560" y="-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05DE-7B5E-4ABE-8316-FDD2777AAB2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D0B7-9CAA-4785-BE20-014B5FBDA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05DE-7B5E-4ABE-8316-FDD2777AAB2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D0B7-9CAA-4785-BE20-014B5FBDA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29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05DE-7B5E-4ABE-8316-FDD2777AAB2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D0B7-9CAA-4785-BE20-014B5FBDA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05DE-7B5E-4ABE-8316-FDD2777AAB2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D0B7-9CAA-4785-BE20-014B5FBDA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7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05DE-7B5E-4ABE-8316-FDD2777AAB2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D0B7-9CAA-4785-BE20-014B5FBDA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05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05DE-7B5E-4ABE-8316-FDD2777AAB2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D0B7-9CAA-4785-BE20-014B5FBDA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1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05DE-7B5E-4ABE-8316-FDD2777AAB2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D0B7-9CAA-4785-BE20-014B5FBDA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8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05DE-7B5E-4ABE-8316-FDD2777AAB2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D0B7-9CAA-4785-BE20-014B5FBDA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2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05DE-7B5E-4ABE-8316-FDD2777AAB2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D0B7-9CAA-4785-BE20-014B5FBDA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0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05DE-7B5E-4ABE-8316-FDD2777AAB2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D0B7-9CAA-4785-BE20-014B5FBDA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75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05DE-7B5E-4ABE-8316-FDD2777AAB2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D0B7-9CAA-4785-BE20-014B5FBDA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7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705DE-7B5E-4ABE-8316-FDD2777AAB2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FD0B7-9CAA-4785-BE20-014B5FBDA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7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69" y="1"/>
            <a:ext cx="885873" cy="909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175" y="-227085"/>
            <a:ext cx="2228850" cy="1073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11322"/>
          <a:stretch/>
        </p:blipFill>
        <p:spPr>
          <a:xfrm>
            <a:off x="7973929" y="-26185"/>
            <a:ext cx="1627271" cy="9620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42361" y="846065"/>
            <a:ext cx="5079023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LB" sz="2400" b="1" dirty="0">
                <a:latin typeface="Calibri" panose="020F0502020204030204" pitchFamily="34" charset="0"/>
                <a:ea typeface="Calibri" panose="020F0502020204030204" pitchFamily="34" charset="0"/>
              </a:rPr>
              <a:t>المكينات الزراعية المستخدمة في زراعة القمح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88194" y="1563880"/>
            <a:ext cx="4614729" cy="3315769"/>
          </a:xfrm>
          <a:prstGeom prst="roundRect">
            <a:avLst/>
          </a:prstGeom>
          <a:solidFill>
            <a:srgbClr val="874C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/>
            <a:r>
              <a:rPr lang="ar-LB" sz="1000" b="1" dirty="0">
                <a:solidFill>
                  <a:srgbClr val="F3CEC6"/>
                </a:solidFill>
              </a:rPr>
              <a:t>الجرار الزراعي</a:t>
            </a:r>
            <a:r>
              <a:rPr lang="ar-LB" sz="1000" b="1" dirty="0"/>
              <a:t>:</a:t>
            </a:r>
            <a:r>
              <a:rPr lang="ar-LB" sz="1000" dirty="0"/>
              <a:t> هو القوة الالية الاساسية لانجاز معظم </a:t>
            </a:r>
            <a:r>
              <a:rPr lang="ar-LB" sz="1000" dirty="0" smtClean="0"/>
              <a:t>العمليات</a:t>
            </a:r>
            <a:endParaRPr lang="en-US" sz="1000" dirty="0" smtClean="0"/>
          </a:p>
          <a:p>
            <a:pPr lvl="0" algn="r" rtl="1"/>
            <a:r>
              <a:rPr lang="ar-LB" sz="1000" dirty="0" smtClean="0"/>
              <a:t> </a:t>
            </a:r>
            <a:r>
              <a:rPr lang="ar-LB" sz="1000" dirty="0"/>
              <a:t>الزراعية.(45-55) حصان</a:t>
            </a:r>
            <a:endParaRPr lang="en-US" sz="1000" dirty="0"/>
          </a:p>
          <a:p>
            <a:pPr algn="r" rtl="1"/>
            <a:r>
              <a:rPr lang="ar-LB" sz="1000" dirty="0"/>
              <a:t>اهم وظائف الجرار الزراعي:</a:t>
            </a:r>
            <a:endParaRPr lang="en-US" sz="1000" dirty="0"/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ar-LB" sz="1000" dirty="0"/>
              <a:t>نقل المحاصيل الزراعية والاسمدة والعمال</a:t>
            </a:r>
            <a:endParaRPr lang="en-US" sz="1000" dirty="0"/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ar-LB" sz="1000" dirty="0"/>
              <a:t>جر وسحب الالات الزراعية مثل: المحاريث والامشاط والات التسطير والبذر والات استصلاح الارض والتسوية</a:t>
            </a:r>
            <a:r>
              <a:rPr lang="ar-LB" sz="1000" dirty="0" smtClean="0"/>
              <a:t>.</a:t>
            </a:r>
            <a:endParaRPr lang="en-US" sz="1000" dirty="0"/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algn="r" rtl="1"/>
            <a:r>
              <a:rPr lang="ar-LB" sz="1000" b="1" dirty="0" smtClean="0">
                <a:solidFill>
                  <a:srgbClr val="F3CEC6"/>
                </a:solidFill>
              </a:rPr>
              <a:t>المحاريث </a:t>
            </a:r>
            <a:r>
              <a:rPr lang="ar-LB" sz="1000" b="1" dirty="0">
                <a:solidFill>
                  <a:srgbClr val="F3CEC6"/>
                </a:solidFill>
              </a:rPr>
              <a:t>الزراعية:</a:t>
            </a:r>
            <a:r>
              <a:rPr lang="ar-LB" sz="1000" dirty="0">
                <a:solidFill>
                  <a:srgbClr val="F3CEC6"/>
                </a:solidFill>
              </a:rPr>
              <a:t> </a:t>
            </a:r>
            <a:r>
              <a:rPr lang="ar-LB" sz="1000" dirty="0"/>
              <a:t>يجرها الجرار الزراعي، تستعمل </a:t>
            </a:r>
            <a:endParaRPr lang="en-US" sz="1000" dirty="0" smtClean="0"/>
          </a:p>
          <a:p>
            <a:pPr algn="r" rtl="1"/>
            <a:r>
              <a:rPr lang="ar-LB" sz="1000" dirty="0" smtClean="0"/>
              <a:t>لحراثة </a:t>
            </a:r>
            <a:r>
              <a:rPr lang="ar-LB" sz="1000" dirty="0"/>
              <a:t>التربة وتقليبها وتفتيفتها، فتدفن الطبقة السطحية الغنية </a:t>
            </a:r>
            <a:endParaRPr lang="en-US" sz="1000" dirty="0" smtClean="0"/>
          </a:p>
          <a:p>
            <a:pPr algn="r" rtl="1"/>
            <a:r>
              <a:rPr lang="ar-LB" sz="1000" dirty="0" smtClean="0"/>
              <a:t>بالنيتروجين </a:t>
            </a:r>
            <a:r>
              <a:rPr lang="ar-LB" sz="1000" dirty="0"/>
              <a:t>الذي يزيد خصوبة التربة فتصبح ملائمة لزراعة البذور والاشتال</a:t>
            </a:r>
            <a:r>
              <a:rPr lang="ar-LB" sz="1000" dirty="0" smtClean="0"/>
              <a:t>.</a:t>
            </a:r>
            <a:endParaRPr lang="en-US" sz="1000" dirty="0" smtClean="0"/>
          </a:p>
          <a:p>
            <a:pPr algn="r" rtl="1"/>
            <a:r>
              <a:rPr lang="en-US" sz="1000" dirty="0" smtClean="0"/>
              <a:t>                              </a:t>
            </a:r>
            <a:r>
              <a:rPr lang="ar-LB" sz="1000" dirty="0" smtClean="0"/>
              <a:t>وتقسم </a:t>
            </a:r>
            <a:r>
              <a:rPr lang="ar-LB" sz="1000" dirty="0"/>
              <a:t>المحاريث وفقا لانواع مجاريفها </a:t>
            </a:r>
            <a:r>
              <a:rPr lang="ar-LB" sz="1000" dirty="0" smtClean="0"/>
              <a:t>الى عدة </a:t>
            </a:r>
            <a:r>
              <a:rPr lang="ar-LB" sz="1000" dirty="0"/>
              <a:t>انواع:</a:t>
            </a:r>
            <a:endParaRPr lang="en-US" sz="1000" dirty="0"/>
          </a:p>
          <a:p>
            <a:pPr algn="r" rtl="1"/>
            <a:endParaRPr lang="en-US" sz="1000" dirty="0" smtClean="0"/>
          </a:p>
          <a:p>
            <a:pPr algn="r" rtl="1"/>
            <a:endParaRPr lang="en-US" sz="1000" dirty="0"/>
          </a:p>
          <a:p>
            <a:pPr lvl="0" algn="r" rtl="1"/>
            <a:endParaRPr lang="en-US" sz="1000" dirty="0" smtClean="0"/>
          </a:p>
          <a:p>
            <a:pPr lvl="0" algn="r" rtl="1"/>
            <a:endParaRPr lang="en-US" sz="1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9362" y="1567790"/>
            <a:ext cx="1026831" cy="838931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6398">
            <a:off x="5059217" y="2889563"/>
            <a:ext cx="1286310" cy="589899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6578178" y="3842680"/>
            <a:ext cx="663759" cy="238865"/>
          </a:xfrm>
          <a:prstGeom prst="straightConnector1">
            <a:avLst/>
          </a:prstGeom>
          <a:ln>
            <a:solidFill>
              <a:srgbClr val="F3CE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2314" y="4247548"/>
            <a:ext cx="895101" cy="615779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7352152" y="3846926"/>
            <a:ext cx="6009" cy="319772"/>
          </a:xfrm>
          <a:prstGeom prst="straightConnector1">
            <a:avLst/>
          </a:prstGeom>
          <a:ln>
            <a:solidFill>
              <a:srgbClr val="F3CE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488" y="3889487"/>
            <a:ext cx="1293682" cy="844734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69" y="3962112"/>
            <a:ext cx="885059" cy="720310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7458463" y="3837688"/>
            <a:ext cx="827544" cy="329010"/>
          </a:xfrm>
          <a:prstGeom prst="straightConnector1">
            <a:avLst/>
          </a:prstGeom>
          <a:ln>
            <a:solidFill>
              <a:srgbClr val="F3CE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606664" y="4684780"/>
            <a:ext cx="6832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sz="800" b="1" dirty="0" smtClean="0">
                <a:solidFill>
                  <a:srgbClr val="874C48"/>
                </a:solidFill>
              </a:rPr>
              <a:t>القلاب القرصي</a:t>
            </a:r>
            <a:endParaRPr lang="en-US" sz="800" b="1" dirty="0">
              <a:solidFill>
                <a:srgbClr val="874C48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60772" y="4354537"/>
            <a:ext cx="3882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sz="800" b="1" dirty="0" smtClean="0">
                <a:solidFill>
                  <a:srgbClr val="874C48"/>
                </a:solidFill>
              </a:rPr>
              <a:t>الحفار</a:t>
            </a:r>
            <a:endParaRPr lang="en-US" sz="800" b="1" dirty="0">
              <a:solidFill>
                <a:srgbClr val="874C48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73065" y="4518777"/>
            <a:ext cx="3802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sz="800" b="1" dirty="0" smtClean="0">
                <a:solidFill>
                  <a:srgbClr val="FFF0F3"/>
                </a:solidFill>
              </a:rPr>
              <a:t>الدوار</a:t>
            </a:r>
            <a:endParaRPr lang="en-US" sz="800" b="1" dirty="0">
              <a:solidFill>
                <a:srgbClr val="FFF0F3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3077" y="1547558"/>
            <a:ext cx="4614729" cy="3315769"/>
          </a:xfrm>
          <a:prstGeom prst="roundRect">
            <a:avLst/>
          </a:prstGeom>
          <a:solidFill>
            <a:srgbClr val="FF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/>
            <a:r>
              <a:rPr lang="ar-LB" sz="1000" b="1" dirty="0">
                <a:solidFill>
                  <a:srgbClr val="874C48"/>
                </a:solidFill>
              </a:rPr>
              <a:t>الامشاط</a:t>
            </a:r>
            <a:r>
              <a:rPr lang="ar-LB" sz="1000" b="1" dirty="0"/>
              <a:t> </a:t>
            </a:r>
            <a:r>
              <a:rPr lang="ar-LB" sz="1000" b="1" dirty="0">
                <a:solidFill>
                  <a:srgbClr val="874C48"/>
                </a:solidFill>
              </a:rPr>
              <a:t>الزراعية</a:t>
            </a:r>
            <a:r>
              <a:rPr lang="ar-LB" sz="1000" b="1" dirty="0"/>
              <a:t>:</a:t>
            </a:r>
            <a:r>
              <a:rPr lang="ar-LB" sz="1000" dirty="0">
                <a:solidFill>
                  <a:srgbClr val="090209"/>
                </a:solidFill>
              </a:rPr>
              <a:t> تعمل على تفكيك الكتل المتماسكة، الامرالذي يبقي التربة عرضة لفقدان الماء ويؤثر </a:t>
            </a:r>
            <a:r>
              <a:rPr lang="ar-LB" sz="1000" dirty="0" smtClean="0">
                <a:solidFill>
                  <a:srgbClr val="090209"/>
                </a:solidFill>
              </a:rPr>
              <a:t>على </a:t>
            </a:r>
            <a:r>
              <a:rPr lang="ar-LB" sz="1000" dirty="0">
                <a:solidFill>
                  <a:srgbClr val="090209"/>
                </a:solidFill>
              </a:rPr>
              <a:t>سرعة نمو البذوز، متعمل الامشاط على تنعيم وتفكيك التربة</a:t>
            </a:r>
            <a:r>
              <a:rPr lang="ar-LB" sz="1000" dirty="0" smtClean="0">
                <a:solidFill>
                  <a:srgbClr val="090209"/>
                </a:solidFill>
              </a:rPr>
              <a:t>.</a:t>
            </a:r>
          </a:p>
          <a:p>
            <a:pPr lvl="0" algn="r" rtl="1"/>
            <a:endParaRPr lang="ar-LB" sz="1000" dirty="0">
              <a:solidFill>
                <a:srgbClr val="090209"/>
              </a:solidFill>
            </a:endParaRPr>
          </a:p>
          <a:p>
            <a:pPr lvl="0" algn="r" rtl="1"/>
            <a:endParaRPr lang="ar-LB" sz="1000" dirty="0" smtClean="0">
              <a:solidFill>
                <a:srgbClr val="090209"/>
              </a:solidFill>
            </a:endParaRPr>
          </a:p>
          <a:p>
            <a:pPr lvl="0" algn="r" rtl="1"/>
            <a:endParaRPr lang="ar-LB" sz="1000" dirty="0">
              <a:solidFill>
                <a:srgbClr val="090209"/>
              </a:solidFill>
            </a:endParaRPr>
          </a:p>
          <a:p>
            <a:pPr lvl="0" algn="r" rtl="1"/>
            <a:endParaRPr lang="ar-LB" sz="1000" dirty="0" smtClean="0">
              <a:solidFill>
                <a:srgbClr val="090209"/>
              </a:solidFill>
            </a:endParaRPr>
          </a:p>
          <a:p>
            <a:pPr lvl="0" algn="r" rtl="1"/>
            <a:endParaRPr lang="ar-LB" sz="1000" dirty="0">
              <a:solidFill>
                <a:srgbClr val="090209"/>
              </a:solidFill>
            </a:endParaRPr>
          </a:p>
          <a:p>
            <a:pPr lvl="0" algn="r" rtl="1"/>
            <a:endParaRPr lang="ar-LB" sz="1000" dirty="0" smtClean="0">
              <a:solidFill>
                <a:srgbClr val="090209"/>
              </a:solidFill>
            </a:endParaRPr>
          </a:p>
          <a:p>
            <a:pPr lvl="0" algn="r" rtl="1"/>
            <a:endParaRPr lang="ar-LB" sz="1000" dirty="0" smtClean="0">
              <a:solidFill>
                <a:srgbClr val="090209"/>
              </a:solidFill>
            </a:endParaRPr>
          </a:p>
          <a:p>
            <a:pPr lvl="0" algn="r" rtl="1"/>
            <a:endParaRPr lang="ar-LB" sz="1000" dirty="0" smtClean="0">
              <a:solidFill>
                <a:srgbClr val="090209"/>
              </a:solidFill>
            </a:endParaRPr>
          </a:p>
          <a:p>
            <a:pPr algn="r" rtl="1"/>
            <a:r>
              <a:rPr lang="ar-LB" sz="1000" b="1" dirty="0" smtClean="0">
                <a:solidFill>
                  <a:srgbClr val="874C48"/>
                </a:solidFill>
              </a:rPr>
              <a:t>الات التسوية:</a:t>
            </a:r>
            <a:r>
              <a:rPr lang="ar-LB" sz="1000" dirty="0" smtClean="0">
                <a:solidFill>
                  <a:schemeClr val="tx1"/>
                </a:solidFill>
              </a:rPr>
              <a:t>تساهم هذه </a:t>
            </a:r>
            <a:r>
              <a:rPr lang="ar-LB" sz="1000" dirty="0">
                <a:solidFill>
                  <a:schemeClr val="tx1"/>
                </a:solidFill>
              </a:rPr>
              <a:t>الالة بتسوية الارض لتسهيل زراعة البذور وتوزيع المياه بالتساوي، وتعمل علي تسهيل حركة الالات الزراعية اثناء قيامها بوظائفها كالتسميد والرش والحصاد</a:t>
            </a:r>
            <a:r>
              <a:rPr lang="ar-LB" sz="1000" dirty="0" smtClean="0"/>
              <a:t>.</a:t>
            </a:r>
          </a:p>
          <a:p>
            <a:pPr algn="r" rtl="1"/>
            <a:endParaRPr lang="en-US" sz="1000" dirty="0"/>
          </a:p>
          <a:p>
            <a:pPr lvl="0" algn="r" rtl="1"/>
            <a:endParaRPr lang="ar-LB" sz="1000" dirty="0" smtClean="0">
              <a:solidFill>
                <a:srgbClr val="090209"/>
              </a:solidFill>
            </a:endParaRPr>
          </a:p>
          <a:p>
            <a:pPr lvl="0" algn="r" rtl="1"/>
            <a:endParaRPr lang="ar-LB" sz="1000" dirty="0">
              <a:solidFill>
                <a:srgbClr val="090209"/>
              </a:solidFill>
            </a:endParaRPr>
          </a:p>
          <a:p>
            <a:pPr lvl="0" algn="r" rtl="1"/>
            <a:endParaRPr lang="en-US" sz="1000" dirty="0">
              <a:solidFill>
                <a:srgbClr val="090209"/>
              </a:solidFill>
            </a:endParaRPr>
          </a:p>
          <a:p>
            <a:pPr algn="r" rtl="1"/>
            <a:endParaRPr lang="en-US" sz="1000" dirty="0" smtClean="0"/>
          </a:p>
          <a:p>
            <a:pPr algn="r" rtl="1"/>
            <a:endParaRPr lang="en-US" sz="1000" dirty="0"/>
          </a:p>
          <a:p>
            <a:pPr lvl="0" algn="r" rtl="1"/>
            <a:endParaRPr lang="en-US" sz="1000" dirty="0" smtClean="0"/>
          </a:p>
          <a:p>
            <a:pPr lvl="0" algn="r" rtl="1"/>
            <a:endParaRPr lang="en-US" sz="10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1926" y="1924891"/>
            <a:ext cx="1635304" cy="12249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52573" y="3795139"/>
            <a:ext cx="2752487" cy="1447276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>
          <a:xfrm>
            <a:off x="65025" y="5293176"/>
            <a:ext cx="4614729" cy="3315769"/>
          </a:xfrm>
          <a:prstGeom prst="roundRect">
            <a:avLst/>
          </a:prstGeom>
          <a:solidFill>
            <a:srgbClr val="FF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/>
            <a:r>
              <a:rPr lang="ar-LB" sz="1000" b="1" dirty="0">
                <a:solidFill>
                  <a:schemeClr val="tx1"/>
                </a:solidFill>
              </a:rPr>
              <a:t>الات التسميد :</a:t>
            </a:r>
            <a:r>
              <a:rPr lang="ar-LB" sz="1000" dirty="0">
                <a:solidFill>
                  <a:schemeClr val="tx1"/>
                </a:solidFill>
              </a:rPr>
              <a:t> يستعمل السماد (الكيماوي او العضوي) للحصول علي محصول افضل، ولتنمو النباتات بشكل اسرع</a:t>
            </a:r>
            <a:r>
              <a:rPr lang="ar-LB" sz="1000" dirty="0" smtClean="0">
                <a:solidFill>
                  <a:schemeClr val="tx1"/>
                </a:solidFill>
              </a:rPr>
              <a:t>.</a:t>
            </a:r>
          </a:p>
          <a:p>
            <a:pPr algn="r" rtl="1"/>
            <a:r>
              <a:rPr lang="ar-LB" sz="1000" dirty="0">
                <a:solidFill>
                  <a:schemeClr val="tx1"/>
                </a:solidFill>
              </a:rPr>
              <a:t>وتتم عملية التسميداثناء اعداد التربة للزراعة واثناء عملية الزراعة وبعدها ايضا ولهذا الغرض تستخدم عدة الات بما يتناسب ونوع السماد المراد اضافته للارض</a:t>
            </a:r>
            <a:r>
              <a:rPr lang="ar-LB" sz="1000" dirty="0" smtClean="0">
                <a:solidFill>
                  <a:schemeClr val="tx1"/>
                </a:solidFill>
              </a:rPr>
              <a:t>.</a:t>
            </a:r>
          </a:p>
          <a:p>
            <a:pPr algn="r" rtl="1"/>
            <a:endParaRPr lang="ar-LB" sz="1000" dirty="0">
              <a:solidFill>
                <a:schemeClr val="tx1"/>
              </a:solidFill>
            </a:endParaRPr>
          </a:p>
          <a:p>
            <a:pPr algn="r" rtl="1"/>
            <a:endParaRPr lang="ar-LB" sz="1000" dirty="0" smtClean="0">
              <a:solidFill>
                <a:schemeClr val="tx1"/>
              </a:solidFill>
            </a:endParaRPr>
          </a:p>
          <a:p>
            <a:pPr algn="r" rtl="1"/>
            <a:endParaRPr lang="ar-LB" sz="1000" dirty="0">
              <a:solidFill>
                <a:schemeClr val="tx1"/>
              </a:solidFill>
            </a:endParaRPr>
          </a:p>
          <a:p>
            <a:pPr algn="r" rtl="1"/>
            <a:endParaRPr lang="ar-LB" sz="1000" dirty="0" smtClean="0">
              <a:solidFill>
                <a:schemeClr val="tx1"/>
              </a:solidFill>
            </a:endParaRPr>
          </a:p>
          <a:p>
            <a:pPr algn="r" rtl="1"/>
            <a:endParaRPr lang="ar-LB" sz="1000" dirty="0">
              <a:solidFill>
                <a:schemeClr val="tx1"/>
              </a:solidFill>
            </a:endParaRPr>
          </a:p>
          <a:p>
            <a:pPr algn="r" rtl="1"/>
            <a:endParaRPr lang="ar-LB" sz="1000" dirty="0" smtClean="0">
              <a:solidFill>
                <a:schemeClr val="tx1"/>
              </a:solidFill>
            </a:endParaRPr>
          </a:p>
          <a:p>
            <a:pPr algn="r" rtl="1"/>
            <a:endParaRPr lang="ar-LB" sz="1000" dirty="0">
              <a:solidFill>
                <a:schemeClr val="tx1"/>
              </a:solidFill>
            </a:endParaRPr>
          </a:p>
          <a:p>
            <a:pPr lvl="0" algn="r" rtl="1"/>
            <a:r>
              <a:rPr lang="ar-LB" sz="1000" b="1" dirty="0">
                <a:solidFill>
                  <a:schemeClr val="tx1"/>
                </a:solidFill>
              </a:rPr>
              <a:t>الالات الوقاية والمكافحة </a:t>
            </a:r>
            <a:r>
              <a:rPr lang="ar-LB" sz="1000" b="1" dirty="0" smtClean="0">
                <a:solidFill>
                  <a:schemeClr val="tx1"/>
                </a:solidFill>
              </a:rPr>
              <a:t>:2-3 حصان</a:t>
            </a:r>
            <a:endParaRPr lang="en-US" sz="1000" b="1" dirty="0">
              <a:solidFill>
                <a:schemeClr val="tx1"/>
              </a:solidFill>
            </a:endParaRPr>
          </a:p>
          <a:p>
            <a:pPr algn="r" rtl="1"/>
            <a:endParaRPr lang="ar-LB" sz="1000" dirty="0" smtClean="0">
              <a:solidFill>
                <a:schemeClr val="tx1"/>
              </a:solidFill>
            </a:endParaRPr>
          </a:p>
          <a:p>
            <a:pPr algn="r" rtl="1"/>
            <a:endParaRPr lang="ar-LB" sz="1000" dirty="0">
              <a:solidFill>
                <a:schemeClr val="tx1"/>
              </a:solidFill>
            </a:endParaRPr>
          </a:p>
          <a:p>
            <a:pPr algn="r" rtl="1"/>
            <a:endParaRPr lang="ar-LB" sz="1000" dirty="0" smtClean="0">
              <a:solidFill>
                <a:schemeClr val="tx1"/>
              </a:solidFill>
            </a:endParaRPr>
          </a:p>
          <a:p>
            <a:pPr algn="r" rtl="1"/>
            <a:endParaRPr lang="ar-LB" sz="1000" dirty="0" smtClean="0">
              <a:solidFill>
                <a:schemeClr val="tx1"/>
              </a:solidFill>
            </a:endParaRPr>
          </a:p>
          <a:p>
            <a:pPr algn="r" rtl="1"/>
            <a:endParaRPr lang="en-US" sz="1000" dirty="0">
              <a:solidFill>
                <a:schemeClr val="tx1"/>
              </a:solidFill>
            </a:endParaRPr>
          </a:p>
          <a:p>
            <a:pPr lvl="0" algn="r" rtl="1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886916" y="5290886"/>
            <a:ext cx="4614729" cy="331576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/>
            <a:r>
              <a:rPr lang="ar-LB" sz="1000" b="1" dirty="0">
                <a:solidFill>
                  <a:schemeClr val="tx1"/>
                </a:solidFill>
              </a:rPr>
              <a:t>الات نثر </a:t>
            </a:r>
            <a:r>
              <a:rPr lang="ar-LB" sz="1000" b="1" dirty="0" smtClean="0">
                <a:solidFill>
                  <a:schemeClr val="tx1"/>
                </a:solidFill>
              </a:rPr>
              <a:t>البذور</a:t>
            </a:r>
          </a:p>
          <a:p>
            <a:pPr lvl="0" algn="r" rtl="1"/>
            <a:endParaRPr lang="ar-LB" sz="1000" b="1" dirty="0" smtClean="0">
              <a:solidFill>
                <a:srgbClr val="7030A0"/>
              </a:solidFill>
            </a:endParaRPr>
          </a:p>
          <a:p>
            <a:pPr lvl="0" algn="r" rtl="1"/>
            <a:endParaRPr lang="ar-LB" sz="1000" b="1" dirty="0" smtClean="0"/>
          </a:p>
          <a:p>
            <a:pPr lvl="0" algn="r" rtl="1"/>
            <a:endParaRPr lang="ar-LB" sz="1000" b="1" dirty="0"/>
          </a:p>
          <a:p>
            <a:pPr algn="r" rtl="1"/>
            <a:r>
              <a:rPr lang="ar-LB" sz="1000" b="1" dirty="0">
                <a:solidFill>
                  <a:schemeClr val="tx1"/>
                </a:solidFill>
              </a:rPr>
              <a:t>الات التسطير </a:t>
            </a:r>
            <a:r>
              <a:rPr lang="ar-LB" sz="1000" dirty="0" smtClean="0">
                <a:solidFill>
                  <a:schemeClr val="tx1"/>
                </a:solidFill>
              </a:rPr>
              <a:t>.</a:t>
            </a:r>
            <a:endParaRPr lang="en-US" sz="1000" dirty="0">
              <a:solidFill>
                <a:schemeClr val="tx1"/>
              </a:solidFill>
            </a:endParaRPr>
          </a:p>
          <a:p>
            <a:pPr lvl="0" algn="r" rtl="1"/>
            <a:endParaRPr lang="ar-LB" sz="1000" b="1" dirty="0" smtClean="0"/>
          </a:p>
          <a:p>
            <a:pPr lvl="0" algn="r" rtl="1"/>
            <a:endParaRPr lang="ar-LB" sz="1000" b="1" dirty="0"/>
          </a:p>
          <a:p>
            <a:pPr lvl="0" algn="r" rtl="1"/>
            <a:endParaRPr lang="ar-LB" sz="1000" b="1" dirty="0" smtClean="0"/>
          </a:p>
          <a:p>
            <a:pPr algn="r" rtl="1"/>
            <a:r>
              <a:rPr lang="ar-LB" sz="1000" b="1" dirty="0" smtClean="0">
                <a:solidFill>
                  <a:schemeClr val="tx1"/>
                </a:solidFill>
              </a:rPr>
              <a:t>الات </a:t>
            </a:r>
            <a:r>
              <a:rPr lang="ar-LB" sz="1000" b="1" dirty="0">
                <a:solidFill>
                  <a:schemeClr val="tx1"/>
                </a:solidFill>
              </a:rPr>
              <a:t>الزراعة في صفوف </a:t>
            </a:r>
            <a:endParaRPr lang="en-US" sz="1000" dirty="0">
              <a:solidFill>
                <a:schemeClr val="tx1"/>
              </a:solidFill>
            </a:endParaRPr>
          </a:p>
          <a:p>
            <a:pPr lvl="0" algn="r" rtl="1"/>
            <a:endParaRPr lang="ar-LB" sz="1000" b="1" dirty="0"/>
          </a:p>
          <a:p>
            <a:pPr lvl="0" algn="r" rtl="1"/>
            <a:endParaRPr lang="ar-LB" sz="1000" b="1" dirty="0" smtClean="0"/>
          </a:p>
          <a:p>
            <a:pPr lvl="0" algn="r" rtl="1"/>
            <a:endParaRPr lang="ar-LB" sz="1000" b="1" dirty="0"/>
          </a:p>
          <a:p>
            <a:pPr lvl="0" algn="r" rtl="1"/>
            <a:endParaRPr lang="ar-LB" sz="1000" b="1" dirty="0" smtClean="0"/>
          </a:p>
          <a:p>
            <a:pPr lvl="0" algn="r" rtl="1"/>
            <a:endParaRPr lang="ar-LB" sz="1000" b="1" dirty="0"/>
          </a:p>
          <a:p>
            <a:pPr lvl="0" algn="r" rtl="1"/>
            <a:r>
              <a:rPr lang="ar-LB" sz="1000" b="1" dirty="0" smtClean="0"/>
              <a:t> </a:t>
            </a:r>
            <a:endParaRPr lang="en-US" sz="1000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46348" y="5333551"/>
            <a:ext cx="1026794" cy="1026794"/>
          </a:xfrm>
          <a:prstGeom prst="rect">
            <a:avLst/>
          </a:prstGeom>
        </p:spPr>
      </p:pic>
      <p:pic>
        <p:nvPicPr>
          <p:cNvPr id="45" name="Picture 44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177" y="6398117"/>
            <a:ext cx="1520303" cy="83968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4"/>
          <a:srcRect r="12256"/>
          <a:stretch/>
        </p:blipFill>
        <p:spPr>
          <a:xfrm>
            <a:off x="6440131" y="7637047"/>
            <a:ext cx="1514688" cy="66284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5"/>
          <a:srcRect r="16917"/>
          <a:stretch/>
        </p:blipFill>
        <p:spPr>
          <a:xfrm>
            <a:off x="317471" y="6108088"/>
            <a:ext cx="1595010" cy="92434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11651" y="5819775"/>
            <a:ext cx="1905000" cy="1905000"/>
          </a:xfrm>
          <a:prstGeom prst="rect">
            <a:avLst/>
          </a:prstGeom>
        </p:spPr>
      </p:pic>
      <p:pic>
        <p:nvPicPr>
          <p:cNvPr id="49" name="Picture 48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563" y="7460412"/>
            <a:ext cx="1519088" cy="1146243"/>
          </a:xfrm>
          <a:prstGeom prst="rect">
            <a:avLst/>
          </a:prstGeom>
        </p:spPr>
      </p:pic>
      <p:sp>
        <p:nvSpPr>
          <p:cNvPr id="50" name="Rounded Rectangle 49"/>
          <p:cNvSpPr/>
          <p:nvPr/>
        </p:nvSpPr>
        <p:spPr>
          <a:xfrm>
            <a:off x="4863481" y="9105326"/>
            <a:ext cx="4614729" cy="33157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/>
            <a:endParaRPr lang="ar-LB" sz="1000" b="1" u="sng" dirty="0" smtClean="0">
              <a:solidFill>
                <a:schemeClr val="tx1"/>
              </a:solidFill>
            </a:endParaRPr>
          </a:p>
          <a:p>
            <a:pPr lvl="0" algn="r" rtl="1"/>
            <a:endParaRPr lang="ar-LB" sz="1000" b="1" u="sng" dirty="0">
              <a:solidFill>
                <a:schemeClr val="tx1"/>
              </a:solidFill>
            </a:endParaRPr>
          </a:p>
          <a:p>
            <a:pPr lvl="0" algn="r" rtl="1"/>
            <a:r>
              <a:rPr lang="ar-LB" sz="1000" b="1" u="sng" dirty="0" smtClean="0">
                <a:solidFill>
                  <a:schemeClr val="tx1"/>
                </a:solidFill>
              </a:rPr>
              <a:t>الات </a:t>
            </a:r>
            <a:r>
              <a:rPr lang="ar-LB" sz="1000" b="1" u="sng" dirty="0">
                <a:solidFill>
                  <a:schemeClr val="tx1"/>
                </a:solidFill>
              </a:rPr>
              <a:t>الحصاد</a:t>
            </a:r>
            <a:endParaRPr lang="en-US" sz="1000" dirty="0">
              <a:solidFill>
                <a:schemeClr val="tx1"/>
              </a:solidFill>
            </a:endParaRPr>
          </a:p>
          <a:p>
            <a:pPr lvl="0" algn="r" rtl="1"/>
            <a:r>
              <a:rPr lang="ar-LB" sz="1000" dirty="0">
                <a:solidFill>
                  <a:schemeClr val="tx1"/>
                </a:solidFill>
              </a:rPr>
              <a:t>المحشات : هي الالات المستخدمة في جمع المحاصيل الاعلاف الخضراء ومنها: المحشات ىالدورانية والمحشات الترددية</a:t>
            </a:r>
            <a:r>
              <a:rPr lang="ar-LB" sz="1000" dirty="0" smtClean="0"/>
              <a:t>.</a:t>
            </a:r>
          </a:p>
          <a:p>
            <a:pPr lvl="0" algn="r" rtl="1"/>
            <a:endParaRPr lang="ar-LB" sz="1000" dirty="0"/>
          </a:p>
          <a:p>
            <a:pPr lvl="0" algn="r" rtl="1"/>
            <a:endParaRPr lang="ar-LB" sz="1000" dirty="0" smtClean="0"/>
          </a:p>
          <a:p>
            <a:pPr lvl="0" algn="r" rtl="1"/>
            <a:endParaRPr lang="ar-LB" sz="1000" dirty="0"/>
          </a:p>
          <a:p>
            <a:pPr lvl="0" algn="r" rtl="1"/>
            <a:endParaRPr lang="ar-LB" sz="1000" dirty="0" smtClean="0"/>
          </a:p>
          <a:p>
            <a:pPr lvl="0" algn="r" rtl="1"/>
            <a:endParaRPr lang="ar-LB" sz="1000" dirty="0"/>
          </a:p>
          <a:p>
            <a:pPr lvl="0" algn="r" rtl="1"/>
            <a:endParaRPr lang="ar-LB" sz="1000" dirty="0" smtClean="0"/>
          </a:p>
          <a:p>
            <a:pPr lvl="0" algn="r" rtl="1"/>
            <a:endParaRPr lang="ar-LB" sz="1000" dirty="0"/>
          </a:p>
          <a:p>
            <a:pPr lvl="0" algn="r" rtl="1"/>
            <a:endParaRPr lang="ar-LB" sz="1000" dirty="0" smtClean="0"/>
          </a:p>
          <a:p>
            <a:pPr lvl="0" algn="r" rtl="1"/>
            <a:endParaRPr lang="ar-LB" sz="1000" dirty="0"/>
          </a:p>
          <a:p>
            <a:pPr algn="r" rtl="1"/>
            <a:r>
              <a:rPr lang="ar-LB" sz="1000" dirty="0">
                <a:solidFill>
                  <a:schemeClr val="tx1"/>
                </a:solidFill>
              </a:rPr>
              <a:t>لمّامة القش: الة مقطورة بالجرار الزراعي تعمل على جمع القش على شكل اسراب لتسهيل عملية كبسها.</a:t>
            </a:r>
            <a:endParaRPr lang="en-US" sz="1000" dirty="0">
              <a:solidFill>
                <a:schemeClr val="tx1"/>
              </a:solidFill>
            </a:endParaRPr>
          </a:p>
          <a:p>
            <a:pPr lvl="0" algn="r" rtl="1"/>
            <a:endParaRPr lang="ar-LB" sz="1000" dirty="0" smtClean="0"/>
          </a:p>
          <a:p>
            <a:pPr lvl="0" algn="r" rtl="1"/>
            <a:endParaRPr lang="ar-LB" sz="1000" dirty="0" smtClean="0"/>
          </a:p>
          <a:p>
            <a:pPr lvl="0" algn="r" rtl="1"/>
            <a:endParaRPr lang="en-US" sz="1000" dirty="0"/>
          </a:p>
          <a:p>
            <a:pPr lvl="0" algn="r" rtl="1"/>
            <a:endParaRPr lang="ar-LB" sz="1000" b="1" dirty="0" smtClean="0"/>
          </a:p>
          <a:p>
            <a:pPr lvl="0" algn="r" rtl="1"/>
            <a:endParaRPr lang="ar-LB" sz="1000" b="1" dirty="0"/>
          </a:p>
          <a:p>
            <a:pPr lvl="0" algn="r" rtl="1"/>
            <a:endParaRPr lang="ar-LB" sz="1000" b="1" dirty="0" smtClean="0"/>
          </a:p>
          <a:p>
            <a:pPr lvl="0" algn="r" rtl="1"/>
            <a:endParaRPr lang="ar-LB" sz="1000" b="1" dirty="0"/>
          </a:p>
          <a:p>
            <a:pPr lvl="0" algn="r" rtl="1"/>
            <a:r>
              <a:rPr lang="ar-LB" sz="1000" b="1" dirty="0" smtClean="0"/>
              <a:t> </a:t>
            </a:r>
            <a:endParaRPr lang="en-US" sz="1000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8"/>
          <a:srcRect l="10084" t="22267" r="3206" b="13301"/>
          <a:stretch/>
        </p:blipFill>
        <p:spPr>
          <a:xfrm>
            <a:off x="6259535" y="9738990"/>
            <a:ext cx="1723698" cy="86184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19745" y="11418172"/>
            <a:ext cx="890658" cy="658312"/>
          </a:xfrm>
          <a:prstGeom prst="rect">
            <a:avLst/>
          </a:prstGeom>
        </p:spPr>
      </p:pic>
      <p:sp>
        <p:nvSpPr>
          <p:cNvPr id="53" name="Rounded Rectangle 52"/>
          <p:cNvSpPr/>
          <p:nvPr/>
        </p:nvSpPr>
        <p:spPr>
          <a:xfrm>
            <a:off x="83077" y="9038794"/>
            <a:ext cx="4614729" cy="3315769"/>
          </a:xfrm>
          <a:prstGeom prst="roundRect">
            <a:avLst/>
          </a:prstGeom>
          <a:solidFill>
            <a:srgbClr val="FF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ar-LB" sz="1000" dirty="0" smtClean="0">
              <a:solidFill>
                <a:schemeClr val="tx1"/>
              </a:solidFill>
            </a:endParaRPr>
          </a:p>
          <a:p>
            <a:pPr algn="r" rtl="1"/>
            <a:endParaRPr lang="ar-LB" sz="1000" dirty="0">
              <a:solidFill>
                <a:schemeClr val="tx1"/>
              </a:solidFill>
            </a:endParaRPr>
          </a:p>
          <a:p>
            <a:pPr algn="r" rtl="1"/>
            <a:endParaRPr lang="ar-LB" sz="1000" dirty="0" smtClean="0">
              <a:solidFill>
                <a:schemeClr val="tx1"/>
              </a:solidFill>
            </a:endParaRPr>
          </a:p>
          <a:p>
            <a:pPr algn="r" rtl="1"/>
            <a:endParaRPr lang="ar-LB" sz="1000" dirty="0">
              <a:solidFill>
                <a:schemeClr val="tx1"/>
              </a:solidFill>
            </a:endParaRPr>
          </a:p>
          <a:p>
            <a:pPr algn="r" rtl="1"/>
            <a:endParaRPr lang="ar-LB" sz="1000" dirty="0" smtClean="0">
              <a:solidFill>
                <a:schemeClr val="tx1"/>
              </a:solidFill>
            </a:endParaRPr>
          </a:p>
          <a:p>
            <a:pPr algn="r" rtl="1"/>
            <a:endParaRPr lang="ar-LB" sz="1000" dirty="0">
              <a:solidFill>
                <a:schemeClr val="tx1"/>
              </a:solidFill>
            </a:endParaRPr>
          </a:p>
          <a:p>
            <a:pPr algn="r" rtl="1"/>
            <a:endParaRPr lang="ar-LB" sz="1000" dirty="0" smtClean="0">
              <a:solidFill>
                <a:schemeClr val="tx1"/>
              </a:solidFill>
            </a:endParaRPr>
          </a:p>
          <a:p>
            <a:pPr algn="r" rtl="1"/>
            <a:r>
              <a:rPr lang="ar-LB" sz="1000" dirty="0" smtClean="0">
                <a:solidFill>
                  <a:schemeClr val="tx1"/>
                </a:solidFill>
              </a:rPr>
              <a:t>مكبس </a:t>
            </a:r>
            <a:r>
              <a:rPr lang="ar-LB" sz="1000" dirty="0">
                <a:solidFill>
                  <a:schemeClr val="tx1"/>
                </a:solidFill>
              </a:rPr>
              <a:t>القش: الة مقطورة بالجرار الزراعي تعمل على جمع القش وصغطة وربطة على شكل مكعبات تسمى بالات</a:t>
            </a:r>
            <a:r>
              <a:rPr lang="ar-LB" sz="1000" dirty="0" smtClean="0">
                <a:solidFill>
                  <a:schemeClr val="tx1"/>
                </a:solidFill>
              </a:rPr>
              <a:t>.</a:t>
            </a:r>
            <a:endParaRPr lang="ar-LB" sz="1000" b="1" dirty="0" smtClean="0"/>
          </a:p>
          <a:p>
            <a:pPr lvl="0" algn="r" rtl="1"/>
            <a:endParaRPr lang="ar-LB" sz="1000" b="1" dirty="0" smtClean="0"/>
          </a:p>
          <a:p>
            <a:pPr algn="r" rtl="1"/>
            <a:endParaRPr lang="ar-LB" sz="1000" dirty="0" smtClean="0">
              <a:solidFill>
                <a:schemeClr val="tx1"/>
              </a:solidFill>
            </a:endParaRPr>
          </a:p>
          <a:p>
            <a:pPr algn="r" rtl="1"/>
            <a:endParaRPr lang="ar-LB" sz="1000" dirty="0">
              <a:solidFill>
                <a:schemeClr val="tx1"/>
              </a:solidFill>
            </a:endParaRPr>
          </a:p>
          <a:p>
            <a:pPr algn="r" rtl="1"/>
            <a:r>
              <a:rPr lang="ar-LB" sz="1000" dirty="0" smtClean="0">
                <a:solidFill>
                  <a:schemeClr val="tx1"/>
                </a:solidFill>
              </a:rPr>
              <a:t>حصّادة </a:t>
            </a:r>
            <a:r>
              <a:rPr lang="ar-LB" sz="1000" dirty="0">
                <a:solidFill>
                  <a:schemeClr val="tx1"/>
                </a:solidFill>
              </a:rPr>
              <a:t>الحبوب: الة زراعية معقدة التركيب تحتوي على محرك ثنائي او رباعي وتستعمل لحصد ودرس المحصول.</a:t>
            </a:r>
            <a:endParaRPr lang="en-US" sz="1000" dirty="0">
              <a:solidFill>
                <a:schemeClr val="tx1"/>
              </a:solidFill>
            </a:endParaRPr>
          </a:p>
          <a:p>
            <a:pPr lvl="0" algn="r" rtl="1"/>
            <a:endParaRPr lang="ar-LB" sz="1000" b="1" dirty="0"/>
          </a:p>
          <a:p>
            <a:pPr lvl="0" algn="r" rtl="1"/>
            <a:endParaRPr lang="ar-LB" sz="1000" b="1" dirty="0" smtClean="0"/>
          </a:p>
          <a:p>
            <a:pPr lvl="0" algn="r" rtl="1"/>
            <a:endParaRPr lang="ar-LB" sz="1000" b="1" dirty="0"/>
          </a:p>
          <a:p>
            <a:pPr lvl="0" algn="r" rtl="1"/>
            <a:endParaRPr lang="ar-LB" sz="1000" b="1" dirty="0" smtClean="0"/>
          </a:p>
          <a:p>
            <a:pPr algn="r" rtl="1"/>
            <a:endParaRPr lang="ar-LB" sz="1000" dirty="0" smtClean="0">
              <a:solidFill>
                <a:schemeClr val="tx1"/>
              </a:solidFill>
            </a:endParaRPr>
          </a:p>
          <a:p>
            <a:pPr algn="r" rtl="1"/>
            <a:endParaRPr lang="ar-LB" sz="1000" dirty="0">
              <a:solidFill>
                <a:schemeClr val="tx1"/>
              </a:solidFill>
            </a:endParaRPr>
          </a:p>
          <a:p>
            <a:pPr algn="r" rtl="1"/>
            <a:r>
              <a:rPr lang="ar-LB" sz="1000" dirty="0" smtClean="0">
                <a:solidFill>
                  <a:schemeClr val="tx1"/>
                </a:solidFill>
              </a:rPr>
              <a:t>فرّازة </a:t>
            </a:r>
            <a:r>
              <a:rPr lang="ar-LB" sz="1000" dirty="0">
                <a:solidFill>
                  <a:schemeClr val="tx1"/>
                </a:solidFill>
              </a:rPr>
              <a:t>الحبوب : تعمل بواشطة الجرار الزراعي على فرز الحبوب وعزلها عن المواد الغريبة بواسطة المناخل الهزازة وتحول القش بعد طحنه </a:t>
            </a:r>
            <a:r>
              <a:rPr lang="ar-LB" dirty="0"/>
              <a:t>الى تبن.</a:t>
            </a:r>
            <a:endParaRPr lang="en-US" dirty="0"/>
          </a:p>
          <a:p>
            <a:pPr lvl="0" algn="r" rtl="1"/>
            <a:endParaRPr lang="ar-LB" sz="1000" b="1" dirty="0"/>
          </a:p>
          <a:p>
            <a:pPr lvl="0" algn="r" rtl="1"/>
            <a:endParaRPr lang="ar-LB" sz="1000" b="1" dirty="0" smtClean="0"/>
          </a:p>
          <a:p>
            <a:pPr lvl="0" algn="r" rtl="1"/>
            <a:endParaRPr lang="ar-LB" sz="1000" b="1" dirty="0"/>
          </a:p>
          <a:p>
            <a:pPr lvl="0" algn="r" rtl="1"/>
            <a:r>
              <a:rPr lang="ar-LB" sz="1000" b="1" dirty="0" smtClean="0"/>
              <a:t> </a:t>
            </a:r>
            <a:endParaRPr lang="en-US" sz="1000" dirty="0"/>
          </a:p>
        </p:txBody>
      </p:sp>
      <p:pic>
        <p:nvPicPr>
          <p:cNvPr id="54" name="Picture 53"/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21" y="9105326"/>
            <a:ext cx="1297567" cy="561528"/>
          </a:xfrm>
          <a:prstGeom prst="rect">
            <a:avLst/>
          </a:prstGeom>
        </p:spPr>
      </p:pic>
      <p:pic>
        <p:nvPicPr>
          <p:cNvPr id="55" name="Picture 54"/>
          <p:cNvPicPr/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23" y="10696678"/>
            <a:ext cx="1306438" cy="75251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16"/>
          <a:stretch/>
        </p:blipFill>
        <p:spPr>
          <a:xfrm>
            <a:off x="795846" y="7629117"/>
            <a:ext cx="1794555" cy="80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39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1698</TotalTime>
  <Words>305</Words>
  <Application>Microsoft Office PowerPoint</Application>
  <PresentationFormat>A3 Paper (297x420 mm)</PresentationFormat>
  <Paragraphs>106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24</cp:revision>
  <dcterms:created xsi:type="dcterms:W3CDTF">2022-10-20T06:29:32Z</dcterms:created>
  <dcterms:modified xsi:type="dcterms:W3CDTF">2022-10-21T10:48:09Z</dcterms:modified>
</cp:coreProperties>
</file>