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7" autoAdjust="0"/>
    <p:restoredTop sz="94660"/>
  </p:normalViewPr>
  <p:slideViewPr>
    <p:cSldViewPr snapToGrid="0">
      <p:cViewPr>
        <p:scale>
          <a:sx n="10" d="100"/>
          <a:sy n="10" d="100"/>
        </p:scale>
        <p:origin x="-2346" y="-270"/>
      </p:cViewPr>
      <p:guideLst>
        <p:guide orient="horz" pos="13481"/>
        <p:guide pos="9535"/>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9470A9-08F4-4A53-A652-3E305851C5A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250372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470A9-08F4-4A53-A652-3E305851C5A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220924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470A9-08F4-4A53-A652-3E305851C5A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385192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470A9-08F4-4A53-A652-3E305851C5A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76434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470A9-08F4-4A53-A652-3E305851C5A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596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470A9-08F4-4A53-A652-3E305851C5A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158867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470A9-08F4-4A53-A652-3E305851C5AB}"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216106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9470A9-08F4-4A53-A652-3E305851C5AB}"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50305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470A9-08F4-4A53-A652-3E305851C5AB}"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179541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470A9-08F4-4A53-A652-3E305851C5A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298156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470A9-08F4-4A53-A652-3E305851C5A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425741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09470A9-08F4-4A53-A652-3E305851C5AB}" type="datetimeFigureOut">
              <a:rPr lang="en-US" smtClean="0"/>
              <a:pPr/>
              <a:t>12/2/2021</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674F4BAF-6A60-47A3-8299-B327ACF9B9D3}" type="slidenum">
              <a:rPr lang="en-US" smtClean="0"/>
              <a:pPr/>
              <a:t>‹#›</a:t>
            </a:fld>
            <a:endParaRPr lang="en-US"/>
          </a:p>
        </p:txBody>
      </p:sp>
    </p:spTree>
    <p:extLst>
      <p:ext uri="{BB962C8B-B14F-4D97-AF65-F5344CB8AC3E}">
        <p14:creationId xmlns:p14="http://schemas.microsoft.com/office/powerpoint/2010/main" xmlns="" val="3258197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18" Type="http://schemas.openxmlformats.org/officeDocument/2006/relationships/image" Target="../media/image16.pn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hyperlink" Target="https://drive.google.com/drive/folders/1Mm-RLSzu1o2BiQDqvKZYJuX2Eb0CqKjN?usp=sharing" TargetMode="External"/><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jpe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6794" y="2202071"/>
            <a:ext cx="30292007" cy="39666165"/>
          </a:xfrm>
          <a:prstGeom prst="snip2DiagRect">
            <a:avLst>
              <a:gd name="adj1" fmla="val 0"/>
              <a:gd name="adj2" fmla="val 0"/>
            </a:avLst>
          </a:prstGeom>
          <a:solidFill>
            <a:schemeClr val="bg1">
              <a:lumMod val="95000"/>
            </a:schemeClr>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10" name="Grafik 2" descr="AECENAR_Kopf_withWebsiteAdress.jpg"/>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771163" cy="1237919"/>
          </a:xfrm>
          <a:prstGeom prst="rect">
            <a:avLst/>
          </a:prstGeom>
          <a:noFill/>
          <a:ln>
            <a:noFill/>
          </a:ln>
        </p:spPr>
      </p:pic>
      <p:pic>
        <p:nvPicPr>
          <p:cNvPr id="11" name="Grafik 1" descr="IAP-Logo.JPG"/>
          <p:cNvPicPr/>
          <p:nvPr/>
        </p:nvPicPr>
        <p:blipFill>
          <a:blip r:embed="rId3" cstate="print">
            <a:extLst>
              <a:ext uri="{28A0092B-C50C-407E-A947-70E740481C1C}">
                <a14:useLocalDpi xmlns:a14="http://schemas.microsoft.com/office/drawing/2010/main" xmlns="" val="0"/>
              </a:ext>
            </a:extLst>
          </a:blip>
          <a:stretch>
            <a:fillRect/>
          </a:stretch>
        </p:blipFill>
        <p:spPr>
          <a:xfrm>
            <a:off x="26423007" y="0"/>
            <a:ext cx="3852206" cy="2049517"/>
          </a:xfrm>
          <a:prstGeom prst="rect">
            <a:avLst/>
          </a:prstGeom>
        </p:spPr>
      </p:pic>
      <p:pic>
        <p:nvPicPr>
          <p:cNvPr id="12" name="Grafik 10" descr="Basmalla.jpg"/>
          <p:cNvPicPr>
            <a:picLocks noChangeAspect="1"/>
          </p:cNvPicPr>
          <p:nvPr/>
        </p:nvPicPr>
        <p:blipFill rotWithShape="1">
          <a:blip r:embed="rId4" cstate="print"/>
          <a:srcRect t="18930"/>
          <a:stretch/>
        </p:blipFill>
        <p:spPr>
          <a:xfrm>
            <a:off x="12594883" y="31531"/>
            <a:ext cx="7993837" cy="1119149"/>
          </a:xfrm>
          <a:prstGeom prst="rect">
            <a:avLst/>
          </a:prstGeom>
        </p:spPr>
      </p:pic>
      <p:sp>
        <p:nvSpPr>
          <p:cNvPr id="13" name="TextBox 12"/>
          <p:cNvSpPr txBox="1"/>
          <p:nvPr/>
        </p:nvSpPr>
        <p:spPr>
          <a:xfrm>
            <a:off x="15121545" y="1177374"/>
            <a:ext cx="2646947" cy="1154932"/>
          </a:xfrm>
          <a:prstGeom prst="rect">
            <a:avLst/>
          </a:prstGeom>
          <a:noFill/>
        </p:spPr>
        <p:txBody>
          <a:bodyPr wrap="square" rtlCol="0">
            <a:spAutoFit/>
          </a:bodyPr>
          <a:lstStyle/>
          <a:p>
            <a:r>
              <a:rPr lang="en-US" b="1" dirty="0" smtClean="0"/>
              <a:t>X-RAY</a:t>
            </a:r>
            <a:endParaRPr lang="en-US" b="1" dirty="0"/>
          </a:p>
        </p:txBody>
      </p:sp>
      <p:sp>
        <p:nvSpPr>
          <p:cNvPr id="15" name="Rectangle 14"/>
          <p:cNvSpPr/>
          <p:nvPr/>
        </p:nvSpPr>
        <p:spPr>
          <a:xfrm>
            <a:off x="6633" y="7153897"/>
            <a:ext cx="30268580" cy="8399443"/>
          </a:xfrm>
          <a:prstGeom prst="rect">
            <a:avLst/>
          </a:prstGeom>
          <a:solidFill>
            <a:schemeClr val="bg2">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Diagonal Corner Rectangle 15"/>
          <p:cNvSpPr/>
          <p:nvPr/>
        </p:nvSpPr>
        <p:spPr>
          <a:xfrm>
            <a:off x="8237054" y="7183109"/>
            <a:ext cx="4357829" cy="652919"/>
          </a:xfrm>
          <a:prstGeom prst="snip2Diag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50000"/>
                  </a:schemeClr>
                </a:solidFill>
              </a:rPr>
              <a:t>Sources  </a:t>
            </a:r>
            <a:r>
              <a:rPr lang="ar-LB" sz="4000" dirty="0">
                <a:solidFill>
                  <a:schemeClr val="bg2">
                    <a:lumMod val="50000"/>
                  </a:schemeClr>
                </a:solidFill>
              </a:rPr>
              <a:t>مصادر</a:t>
            </a:r>
            <a:endParaRPr lang="en-US" sz="4000" dirty="0">
              <a:solidFill>
                <a:schemeClr val="bg2">
                  <a:lumMod val="50000"/>
                </a:schemeClr>
              </a:solidFill>
            </a:endParaRPr>
          </a:p>
        </p:txBody>
      </p:sp>
      <p:sp>
        <p:nvSpPr>
          <p:cNvPr id="19" name="TextBox 18"/>
          <p:cNvSpPr txBox="1"/>
          <p:nvPr/>
        </p:nvSpPr>
        <p:spPr>
          <a:xfrm>
            <a:off x="37427" y="7243074"/>
            <a:ext cx="6588634" cy="5509200"/>
          </a:xfrm>
          <a:prstGeom prst="rect">
            <a:avLst/>
          </a:prstGeom>
          <a:noFill/>
        </p:spPr>
        <p:txBody>
          <a:bodyPr wrap="square" rtlCol="0">
            <a:spAutoFit/>
          </a:bodyPr>
          <a:lstStyle/>
          <a:p>
            <a:pPr algn="ctr"/>
            <a:r>
              <a:rPr lang="de-DE" sz="2200" b="1" dirty="0" smtClean="0"/>
              <a:t>X-ray:</a:t>
            </a:r>
          </a:p>
          <a:p>
            <a:r>
              <a:rPr lang="de-DE" sz="2200" dirty="0" smtClean="0"/>
              <a:t>The </a:t>
            </a:r>
            <a:r>
              <a:rPr lang="de-DE" sz="2200" dirty="0"/>
              <a:t>x-ray source consists of a vacuum tube including a tungsten filament covered with a metal cathode (preferably tungsten) and a copper (or any element having an atomic number between 20 and 80). A high potential electric source is applied between the anode and the cathode that will result in electrons being accelerated from cathode to anode. Once the electrons hit the anode at high speed, x-rays are generated. </a:t>
            </a:r>
            <a:endParaRPr lang="de-DE" sz="2200" dirty="0" smtClean="0"/>
          </a:p>
          <a:p>
            <a:pPr algn="r" rtl="1"/>
            <a:r>
              <a:rPr lang="ar-LB" sz="2200" dirty="0"/>
              <a:t>يتكون مصدر الأشعة السينية من أنبوب مفرغ يشتمل على خيوط تنجستن مغطاة بمهبط معدني (يفضل التنجستن) ونحاس (أو أي عنصر له رقم ذري بين 20 و 80). يتم تطبيق مصدر كهربائي عالي الإمكانات بين الأنود والكاثود مما يؤدي إلى تسريع الإلكترونات من الكاثود إلى الأنود. بمجرد أن تصطدم الإلكترونات بالقطب الموجب بسرعة عالية ، يتم إنشاء الأشعة السينية.</a:t>
            </a:r>
            <a:endParaRPr lang="de-DE" sz="2200" dirty="0" smtClean="0"/>
          </a:p>
          <a:p>
            <a:endParaRPr lang="en-US" sz="2200" dirty="0"/>
          </a:p>
        </p:txBody>
      </p:sp>
      <p:pic>
        <p:nvPicPr>
          <p:cNvPr id="20" name="Picture 19"/>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6061" y="7886895"/>
            <a:ext cx="3036821" cy="2514600"/>
          </a:xfrm>
          <a:prstGeom prst="rect">
            <a:avLst/>
          </a:prstGeom>
          <a:noFill/>
          <a:ln>
            <a:noFill/>
          </a:ln>
        </p:spPr>
      </p:pic>
      <p:sp>
        <p:nvSpPr>
          <p:cNvPr id="21" name="TextBox 20"/>
          <p:cNvSpPr txBox="1"/>
          <p:nvPr/>
        </p:nvSpPr>
        <p:spPr>
          <a:xfrm>
            <a:off x="6777837" y="10439595"/>
            <a:ext cx="4113271" cy="4493538"/>
          </a:xfrm>
          <a:prstGeom prst="rect">
            <a:avLst/>
          </a:prstGeom>
          <a:noFill/>
        </p:spPr>
        <p:txBody>
          <a:bodyPr wrap="square" rtlCol="0">
            <a:spAutoFit/>
          </a:bodyPr>
          <a:lstStyle/>
          <a:p>
            <a:r>
              <a:rPr lang="de-DE" sz="2200" dirty="0"/>
              <a:t>The cathode filament that is used to generate a cloud of electrons is nothing but a bulb light filament that is heated up by a DC voltage of 24 V (12 V didn’t work) which will generate 200 mA of DC current </a:t>
            </a:r>
            <a:r>
              <a:rPr lang="de-DE" sz="2200" dirty="0" smtClean="0"/>
              <a:t>passing through </a:t>
            </a:r>
            <a:r>
              <a:rPr lang="de-DE" sz="2200" dirty="0"/>
              <a:t>the filament</a:t>
            </a:r>
            <a:r>
              <a:rPr lang="de-DE" sz="2200" dirty="0" smtClean="0"/>
              <a:t>.</a:t>
            </a:r>
          </a:p>
          <a:p>
            <a:pPr algn="r" rtl="1"/>
            <a:r>
              <a:rPr lang="ar-LB" sz="2200" dirty="0"/>
              <a:t>إن خيوط الكاثود المستخدمة لتوليد سحابة من الإلكترونات ليست سوى خيوط لمبة ضوئية يتم تسخينها بجهد </a:t>
            </a:r>
            <a:r>
              <a:rPr lang="de-DE" sz="2200" dirty="0"/>
              <a:t>DC 24 </a:t>
            </a:r>
            <a:r>
              <a:rPr lang="ar-LB" sz="2200" dirty="0"/>
              <a:t>فولت (12 فولت لم تعمل) والتي ستولد 200 مللي أمبير من تيار مستمر يمر عبر الفتيل .</a:t>
            </a:r>
            <a:r>
              <a:rPr lang="de-DE" sz="2200" dirty="0" smtClean="0"/>
              <a:t> </a:t>
            </a:r>
            <a:endParaRPr lang="en-US" sz="2200" dirty="0"/>
          </a:p>
        </p:txBody>
      </p:sp>
      <p:pic>
        <p:nvPicPr>
          <p:cNvPr id="22" name="Picture 21"/>
          <p:cNvPicPr/>
          <p:nvPr/>
        </p:nvPicPr>
        <p:blipFill rotWithShape="1">
          <a:blip r:embed="rId6" cstate="print">
            <a:extLst>
              <a:ext uri="{28A0092B-C50C-407E-A947-70E740481C1C}">
                <a14:useLocalDpi xmlns:a14="http://schemas.microsoft.com/office/drawing/2010/main" xmlns="" val="0"/>
              </a:ext>
            </a:extLst>
          </a:blip>
          <a:srcRect l="4967" t="35096" r="50962" b="19230"/>
          <a:stretch/>
        </p:blipFill>
        <p:spPr bwMode="auto">
          <a:xfrm>
            <a:off x="11675151" y="7848795"/>
            <a:ext cx="2518570" cy="3387772"/>
          </a:xfrm>
          <a:prstGeom prst="rect">
            <a:avLst/>
          </a:prstGeom>
          <a:noFill/>
          <a:ln>
            <a:noFill/>
          </a:ln>
          <a:extLst>
            <a:ext uri="{53640926-AAD7-44D8-BBD7-CCE9431645EC}">
              <a14:shadowObscured xmlns:a14="http://schemas.microsoft.com/office/drawing/2010/main" xmlns=""/>
            </a:ext>
          </a:extLst>
        </p:spPr>
      </p:pic>
      <p:sp>
        <p:nvSpPr>
          <p:cNvPr id="23" name="TextBox 22"/>
          <p:cNvSpPr txBox="1"/>
          <p:nvPr/>
        </p:nvSpPr>
        <p:spPr>
          <a:xfrm>
            <a:off x="10959984" y="11187797"/>
            <a:ext cx="3994182" cy="3847207"/>
          </a:xfrm>
          <a:prstGeom prst="rect">
            <a:avLst/>
          </a:prstGeom>
          <a:noFill/>
        </p:spPr>
        <p:txBody>
          <a:bodyPr wrap="square" rtlCol="0">
            <a:spAutoFit/>
          </a:bodyPr>
          <a:lstStyle/>
          <a:p>
            <a:r>
              <a:rPr lang="de-DE" sz="2400" dirty="0"/>
              <a:t> </a:t>
            </a:r>
            <a:r>
              <a:rPr lang="de-DE" sz="2200" dirty="0"/>
              <a:t>The anode used is a copper rod from Air conditioners. Tungsten anode is much preferred but it is not available. Numerous support screws are used to fix the anode in place</a:t>
            </a:r>
            <a:r>
              <a:rPr lang="de-DE" sz="2200" dirty="0" smtClean="0"/>
              <a:t>.</a:t>
            </a:r>
          </a:p>
          <a:p>
            <a:pPr algn="r" rtl="1"/>
            <a:r>
              <a:rPr lang="ar-LB" sz="2200" dirty="0"/>
              <a:t>الأنود المستخدم عبارة عن قضيب نحاسي من مكيفات الهواء. يفضل أنود التنجستن كثيرًا ولكنه غير متوفر. يتم استخدام العديد من مسامير الدعم لتثبيت القطب الموجب في مكانه</a:t>
            </a:r>
            <a:r>
              <a:rPr lang="ar-LB" sz="2200" dirty="0" smtClean="0"/>
              <a:t>.</a:t>
            </a:r>
            <a:endParaRPr lang="en-US" sz="2200" dirty="0"/>
          </a:p>
        </p:txBody>
      </p:sp>
      <p:pic>
        <p:nvPicPr>
          <p:cNvPr id="24" name="Picture 23"/>
          <p:cNvPicPr/>
          <p:nvPr/>
        </p:nvPicPr>
        <p:blipFill>
          <a:blip r:embed="rId7">
            <a:extLst>
              <a:ext uri="{28A0092B-C50C-407E-A947-70E740481C1C}">
                <a14:useLocalDpi xmlns:a14="http://schemas.microsoft.com/office/drawing/2010/main" xmlns="" val="0"/>
              </a:ext>
            </a:extLst>
          </a:blip>
          <a:srcRect/>
          <a:stretch>
            <a:fillRect/>
          </a:stretch>
        </p:blipFill>
        <p:spPr bwMode="auto">
          <a:xfrm>
            <a:off x="215353" y="12289316"/>
            <a:ext cx="4058920" cy="2381250"/>
          </a:xfrm>
          <a:prstGeom prst="rect">
            <a:avLst/>
          </a:prstGeom>
          <a:noFill/>
        </p:spPr>
      </p:pic>
      <p:sp>
        <p:nvSpPr>
          <p:cNvPr id="25" name="TextBox 24"/>
          <p:cNvSpPr txBox="1"/>
          <p:nvPr/>
        </p:nvSpPr>
        <p:spPr>
          <a:xfrm>
            <a:off x="67480" y="14634894"/>
            <a:ext cx="4022524" cy="400110"/>
          </a:xfrm>
          <a:prstGeom prst="rect">
            <a:avLst/>
          </a:prstGeom>
          <a:noFill/>
        </p:spPr>
        <p:txBody>
          <a:bodyPr wrap="square" rtlCol="0">
            <a:spAutoFit/>
          </a:bodyPr>
          <a:lstStyle/>
          <a:p>
            <a:pPr algn="ctr"/>
            <a:r>
              <a:rPr lang="en-US" sz="2000" dirty="0" smtClean="0"/>
              <a:t>Figure 2: X-RAY generation</a:t>
            </a:r>
            <a:endParaRPr lang="en-US" sz="2000" dirty="0"/>
          </a:p>
        </p:txBody>
      </p:sp>
      <p:pic>
        <p:nvPicPr>
          <p:cNvPr id="26" name="Picture 25"/>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95308" y="12424802"/>
            <a:ext cx="2154686" cy="1772621"/>
          </a:xfrm>
          <a:prstGeom prst="rect">
            <a:avLst/>
          </a:prstGeom>
          <a:noFill/>
        </p:spPr>
      </p:pic>
      <p:sp>
        <p:nvSpPr>
          <p:cNvPr id="27" name="TextBox 26"/>
          <p:cNvSpPr txBox="1"/>
          <p:nvPr/>
        </p:nvSpPr>
        <p:spPr>
          <a:xfrm>
            <a:off x="5182334" y="13806078"/>
            <a:ext cx="1482608" cy="400110"/>
          </a:xfrm>
          <a:prstGeom prst="rect">
            <a:avLst/>
          </a:prstGeom>
          <a:noFill/>
        </p:spPr>
        <p:txBody>
          <a:bodyPr wrap="square" rtlCol="0">
            <a:spAutoFit/>
          </a:bodyPr>
          <a:lstStyle/>
          <a:p>
            <a:r>
              <a:rPr lang="en-US" sz="2000" dirty="0" smtClean="0"/>
              <a:t>X-RAY tube</a:t>
            </a:r>
            <a:endParaRPr lang="en-US" sz="2000" dirty="0"/>
          </a:p>
        </p:txBody>
      </p:sp>
      <p:sp>
        <p:nvSpPr>
          <p:cNvPr id="29" name="Rectangle 28"/>
          <p:cNvSpPr/>
          <p:nvPr/>
        </p:nvSpPr>
        <p:spPr>
          <a:xfrm>
            <a:off x="-16794" y="2130460"/>
            <a:ext cx="30292007" cy="4885476"/>
          </a:xfrm>
          <a:prstGeom prst="rect">
            <a:avLst/>
          </a:prstGeom>
          <a:solidFill>
            <a:schemeClr val="bg2">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Diagonal Corner Rectangle 29"/>
          <p:cNvSpPr/>
          <p:nvPr/>
        </p:nvSpPr>
        <p:spPr>
          <a:xfrm>
            <a:off x="-10750" y="2183876"/>
            <a:ext cx="5310517" cy="705131"/>
          </a:xfrm>
          <a:prstGeom prst="snip2Diag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50000"/>
                  </a:schemeClr>
                </a:solidFill>
              </a:rPr>
              <a:t>Introduction</a:t>
            </a:r>
            <a:r>
              <a:rPr lang="ar-LB" sz="4000" dirty="0" smtClean="0">
                <a:solidFill>
                  <a:schemeClr val="bg2">
                    <a:lumMod val="50000"/>
                  </a:schemeClr>
                </a:solidFill>
              </a:rPr>
              <a:t>مقدمة </a:t>
            </a:r>
            <a:endParaRPr lang="en-US" sz="4000" dirty="0">
              <a:solidFill>
                <a:schemeClr val="bg2">
                  <a:lumMod val="50000"/>
                </a:schemeClr>
              </a:solidFill>
            </a:endParaRPr>
          </a:p>
        </p:txBody>
      </p:sp>
      <p:sp>
        <p:nvSpPr>
          <p:cNvPr id="31" name="TextBox 30"/>
          <p:cNvSpPr txBox="1"/>
          <p:nvPr/>
        </p:nvSpPr>
        <p:spPr>
          <a:xfrm>
            <a:off x="-1" y="2815102"/>
            <a:ext cx="14193721" cy="4154984"/>
          </a:xfrm>
          <a:prstGeom prst="rect">
            <a:avLst/>
          </a:prstGeom>
          <a:noFill/>
        </p:spPr>
        <p:txBody>
          <a:bodyPr wrap="square" rtlCol="0">
            <a:spAutoFit/>
          </a:bodyPr>
          <a:lstStyle/>
          <a:p>
            <a:r>
              <a:rPr lang="en-US" sz="2400" b="1" dirty="0" smtClean="0"/>
              <a:t>X-RAY:</a:t>
            </a:r>
          </a:p>
          <a:p>
            <a:r>
              <a:rPr lang="en-US" sz="2400" dirty="0"/>
              <a:t>An </a:t>
            </a:r>
            <a:r>
              <a:rPr lang="en-US" sz="2400" dirty="0" smtClean="0"/>
              <a:t>X-ray </a:t>
            </a:r>
            <a:r>
              <a:rPr lang="en-US" sz="2400" dirty="0"/>
              <a:t>is a penetrating form of high-energy electromagnetic radiation. Most X-rays have a wavelength ranging from 10 picometers to 10 nanometers, corresponding to frequencies in the range 30 petahertz to 30 exahertz (30×1015 Hz to 30×1018 Hz) and energies in the range 124 eV to 124 </a:t>
            </a:r>
            <a:r>
              <a:rPr lang="en-US" sz="2400" dirty="0" smtClean="0"/>
              <a:t>Kev. </a:t>
            </a:r>
            <a:r>
              <a:rPr lang="en-US" sz="2400" dirty="0"/>
              <a:t>X-ray wavelengths are shorter than those of UV rays and typically longer than those of gamma rays</a:t>
            </a:r>
            <a:r>
              <a:rPr lang="en-US" sz="2400" dirty="0" smtClean="0"/>
              <a:t>.</a:t>
            </a:r>
          </a:p>
          <a:p>
            <a:r>
              <a:rPr lang="en-US" sz="2400" b="1" dirty="0" smtClean="0"/>
              <a:t>ϒ-RAY: (Figure 1)</a:t>
            </a:r>
          </a:p>
          <a:p>
            <a:r>
              <a:rPr lang="en-US" sz="2400" dirty="0"/>
              <a:t>A gamma ray (symbol γ), is a penetrating form of electromagnetic radiation </a:t>
            </a:r>
            <a:r>
              <a:rPr lang="en-US" sz="2400" dirty="0" smtClean="0"/>
              <a:t>arising </a:t>
            </a:r>
            <a:r>
              <a:rPr lang="en-US" sz="2400" dirty="0"/>
              <a:t>from the radioactive decay of atomic nuclei. It consists of the shortest wavelength </a:t>
            </a:r>
          </a:p>
          <a:p>
            <a:r>
              <a:rPr lang="en-US" sz="2400" dirty="0"/>
              <a:t>electromagnetic waves and so imparts the highest photon energy.</a:t>
            </a:r>
          </a:p>
          <a:p>
            <a:r>
              <a:rPr lang="en-US" sz="2400" dirty="0"/>
              <a:t>A gamma ray refers to the high-frequency electromagnetic radiation of a photon whose wavelength </a:t>
            </a:r>
            <a:r>
              <a:rPr lang="en-US" sz="2400" dirty="0" smtClean="0"/>
              <a:t>is </a:t>
            </a:r>
            <a:r>
              <a:rPr lang="en-US" sz="2400" dirty="0"/>
              <a:t>less than about ten nanometers (&lt;10 −8 m), which corresponds to frequencies above about 30 </a:t>
            </a:r>
            <a:r>
              <a:rPr lang="en-US" sz="2400" dirty="0" smtClean="0"/>
              <a:t>petahertz </a:t>
            </a:r>
            <a:r>
              <a:rPr lang="en-US" sz="2400" dirty="0"/>
              <a:t>(&gt; 3 × 10 16 Hz).</a:t>
            </a:r>
          </a:p>
        </p:txBody>
      </p:sp>
      <p:sp>
        <p:nvSpPr>
          <p:cNvPr id="32" name="TextBox 31"/>
          <p:cNvSpPr txBox="1"/>
          <p:nvPr/>
        </p:nvSpPr>
        <p:spPr>
          <a:xfrm>
            <a:off x="19528679" y="2731978"/>
            <a:ext cx="10639676" cy="4154984"/>
          </a:xfrm>
          <a:prstGeom prst="rect">
            <a:avLst/>
          </a:prstGeom>
          <a:noFill/>
        </p:spPr>
        <p:txBody>
          <a:bodyPr wrap="square" rtlCol="0">
            <a:spAutoFit/>
          </a:bodyPr>
          <a:lstStyle/>
          <a:p>
            <a:pPr algn="r" rtl="1"/>
            <a:r>
              <a:rPr lang="en-US" sz="2400" dirty="0">
                <a:latin typeface="Traditional Arabic" panose="02020603050405020304" pitchFamily="18" charset="-78"/>
                <a:cs typeface="Traditional Arabic" panose="02020603050405020304" pitchFamily="18" charset="-78"/>
              </a:rPr>
              <a:t>X- </a:t>
            </a:r>
            <a:r>
              <a:rPr lang="ar-LB" sz="2400" dirty="0">
                <a:latin typeface="Traditional Arabic" panose="02020603050405020304" pitchFamily="18" charset="-78"/>
                <a:cs typeface="Traditional Arabic" panose="02020603050405020304" pitchFamily="18" charset="-78"/>
              </a:rPr>
              <a:t>راي:</a:t>
            </a:r>
          </a:p>
          <a:p>
            <a:pPr algn="r" rtl="1"/>
            <a:r>
              <a:rPr lang="ar-LB" sz="2400" dirty="0">
                <a:latin typeface="Traditional Arabic" panose="02020603050405020304" pitchFamily="18" charset="-78"/>
                <a:cs typeface="Traditional Arabic" panose="02020603050405020304" pitchFamily="18" charset="-78"/>
              </a:rPr>
              <a:t>الأشعة السينية هي شكل مخترق من الإشعاع الكهرومغناطيسي عالي الطاقة. معظم الأشعة السينية لها طول موجي يتراوح من 10 بيكومتر إلى 10 نانومتر ، وهو ما يقابل الترددات في النطاق 30 بيتاهيرتز إلى 30 إكساهيرتز (30 × 1015 هرتز إلى 30 × 1018 هرتز) والطاقات في النطاق 124 فولت إلى 124 كيلو فولت. أطوال موجات الأشعة السينية أقصر من تلك الخاصة بالأشعة فوق البنفسجية وأطول من تلك الخاصة بأشعة جاما</a:t>
            </a:r>
            <a:r>
              <a:rPr lang="ar-LB" sz="2400" dirty="0" smtClean="0">
                <a:latin typeface="Traditional Arabic" panose="02020603050405020304" pitchFamily="18" charset="-78"/>
                <a:cs typeface="Traditional Arabic" panose="02020603050405020304" pitchFamily="18" charset="-78"/>
              </a:rPr>
              <a:t>.</a:t>
            </a:r>
            <a:endParaRPr lang="en-US" sz="2400" dirty="0" smtClean="0">
              <a:latin typeface="Traditional Arabic" panose="02020603050405020304" pitchFamily="18" charset="-78"/>
              <a:cs typeface="Traditional Arabic" panose="02020603050405020304" pitchFamily="18" charset="-78"/>
            </a:endParaRPr>
          </a:p>
          <a:p>
            <a:pPr algn="r" rtl="1"/>
            <a:r>
              <a:rPr lang="el-GR" sz="2400" dirty="0">
                <a:latin typeface="Traditional Arabic" panose="02020603050405020304" pitchFamily="18" charset="-78"/>
                <a:cs typeface="Traditional Arabic" panose="02020603050405020304" pitchFamily="18" charset="-78"/>
              </a:rPr>
              <a:t>ϒ</a:t>
            </a:r>
            <a:r>
              <a:rPr lang="ar-LB" sz="2400" dirty="0">
                <a:latin typeface="Traditional Arabic" panose="02020603050405020304" pitchFamily="18" charset="-78"/>
                <a:cs typeface="Traditional Arabic" panose="02020603050405020304" pitchFamily="18" charset="-78"/>
              </a:rPr>
              <a:t>راي:</a:t>
            </a:r>
          </a:p>
          <a:p>
            <a:pPr algn="r" rtl="1"/>
            <a:r>
              <a:rPr lang="ar-LB" sz="2400" dirty="0">
                <a:latin typeface="Traditional Arabic" panose="02020603050405020304" pitchFamily="18" charset="-78"/>
                <a:cs typeface="Traditional Arabic" panose="02020603050405020304" pitchFamily="18" charset="-78"/>
              </a:rPr>
              <a:t>أشعة جاما (الرمز </a:t>
            </a:r>
            <a:r>
              <a:rPr lang="el-GR" sz="2400" dirty="0">
                <a:latin typeface="Traditional Arabic" panose="02020603050405020304" pitchFamily="18" charset="-78"/>
                <a:cs typeface="Traditional Arabic" panose="02020603050405020304" pitchFamily="18" charset="-78"/>
              </a:rPr>
              <a:t>γ) ، </a:t>
            </a:r>
            <a:r>
              <a:rPr lang="ar-LB" sz="2400" dirty="0">
                <a:latin typeface="Traditional Arabic" panose="02020603050405020304" pitchFamily="18" charset="-78"/>
                <a:cs typeface="Traditional Arabic" panose="02020603050405020304" pitchFamily="18" charset="-78"/>
              </a:rPr>
              <a:t>هي شكل مخترق من الإشعاع الكهرومغناطيسي الناتج عن الانحلال الإشعاعي للنواة الذرية. يتكون من أقصر طول موجي</a:t>
            </a:r>
          </a:p>
          <a:p>
            <a:pPr algn="r" rtl="1"/>
            <a:r>
              <a:rPr lang="ar-LB" sz="2400" dirty="0">
                <a:latin typeface="Traditional Arabic" panose="02020603050405020304" pitchFamily="18" charset="-78"/>
                <a:cs typeface="Traditional Arabic" panose="02020603050405020304" pitchFamily="18" charset="-78"/>
              </a:rPr>
              <a:t>تعطي الموجات الكهرومغناطيسية وبالتالي أعلى طاقة الفوتون.</a:t>
            </a:r>
          </a:p>
          <a:p>
            <a:pPr algn="r" rtl="1"/>
            <a:r>
              <a:rPr lang="ar-LB" sz="2400" dirty="0">
                <a:latin typeface="Traditional Arabic" panose="02020603050405020304" pitchFamily="18" charset="-78"/>
                <a:cs typeface="Traditional Arabic" panose="02020603050405020304" pitchFamily="18" charset="-78"/>
              </a:rPr>
              <a:t>تشير أشعة غاما إلى الإشعاع الكهرومغناطيسي عالي التردد لفوتون يكون طوله الموجي أقل من حوالي عشرة نانومتر (&lt;10 −8 م) ، وهو ما يتوافق مع ترددات أعلى من حوالي 30 بيتاهيرتز (&gt; 3 × 10 16 هرتز).</a:t>
            </a:r>
            <a:endParaRPr lang="en-US" sz="2400" dirty="0">
              <a:latin typeface="Traditional Arabic" panose="02020603050405020304" pitchFamily="18" charset="-78"/>
              <a:cs typeface="Traditional Arabic" panose="02020603050405020304" pitchFamily="18" charset="-78"/>
            </a:endParaRPr>
          </a:p>
        </p:txBody>
      </p:sp>
      <p:pic>
        <p:nvPicPr>
          <p:cNvPr id="33" name="Picture 32"/>
          <p:cNvPicPr>
            <a:picLocks noChangeAspect="1"/>
          </p:cNvPicPr>
          <p:nvPr/>
        </p:nvPicPr>
        <p:blipFill rotWithShape="1">
          <a:blip r:embed="rId9"/>
          <a:srcRect l="24901" t="37351" r="33652" b="15425"/>
          <a:stretch/>
        </p:blipFill>
        <p:spPr>
          <a:xfrm>
            <a:off x="14264142" y="3076806"/>
            <a:ext cx="5194115" cy="2563860"/>
          </a:xfrm>
          <a:prstGeom prst="rect">
            <a:avLst/>
          </a:prstGeom>
        </p:spPr>
      </p:pic>
      <p:sp>
        <p:nvSpPr>
          <p:cNvPr id="34" name="TextBox 33"/>
          <p:cNvSpPr txBox="1"/>
          <p:nvPr/>
        </p:nvSpPr>
        <p:spPr>
          <a:xfrm>
            <a:off x="13995856" y="5688965"/>
            <a:ext cx="5730687" cy="707886"/>
          </a:xfrm>
          <a:prstGeom prst="rect">
            <a:avLst/>
          </a:prstGeom>
          <a:noFill/>
        </p:spPr>
        <p:txBody>
          <a:bodyPr wrap="square" rtlCol="0">
            <a:spAutoFit/>
          </a:bodyPr>
          <a:lstStyle/>
          <a:p>
            <a:r>
              <a:rPr lang="en-US" sz="2000" dirty="0" smtClean="0"/>
              <a:t>Figure 1: Illustration </a:t>
            </a:r>
            <a:r>
              <a:rPr lang="en-US" sz="2000" dirty="0"/>
              <a:t>of an emission of a gamma ray (γ) from an atomic </a:t>
            </a:r>
            <a:r>
              <a:rPr lang="en-US" sz="2000" dirty="0" smtClean="0"/>
              <a:t>nucleus.</a:t>
            </a:r>
            <a:endParaRPr lang="en-US" sz="2000" dirty="0"/>
          </a:p>
        </p:txBody>
      </p:sp>
      <p:sp>
        <p:nvSpPr>
          <p:cNvPr id="37" name="TextBox 36"/>
          <p:cNvSpPr txBox="1"/>
          <p:nvPr/>
        </p:nvSpPr>
        <p:spPr>
          <a:xfrm>
            <a:off x="5923638" y="2162595"/>
            <a:ext cx="6384175" cy="923330"/>
          </a:xfrm>
          <a:prstGeom prst="rect">
            <a:avLst/>
          </a:prstGeom>
          <a:solidFill>
            <a:schemeClr val="bg1">
              <a:lumMod val="95000"/>
            </a:schemeClr>
          </a:solidFill>
          <a:ln>
            <a:solidFill>
              <a:schemeClr val="bg1">
                <a:lumMod val="65000"/>
              </a:schemeClr>
            </a:solidFill>
          </a:ln>
        </p:spPr>
        <p:txBody>
          <a:bodyPr wrap="square" rtlCol="0">
            <a:spAutoFit/>
          </a:bodyPr>
          <a:lstStyle/>
          <a:p>
            <a:r>
              <a:rPr lang="en-US" sz="5400" dirty="0" smtClean="0"/>
              <a:t>X-RAY GENERATION</a:t>
            </a:r>
            <a:endParaRPr lang="en-US" sz="5400" dirty="0"/>
          </a:p>
        </p:txBody>
      </p:sp>
      <p:sp>
        <p:nvSpPr>
          <p:cNvPr id="44" name="Rectangle 43"/>
          <p:cNvSpPr/>
          <p:nvPr/>
        </p:nvSpPr>
        <p:spPr>
          <a:xfrm>
            <a:off x="-16794" y="15714861"/>
            <a:ext cx="30276678" cy="7082077"/>
          </a:xfrm>
          <a:prstGeom prst="rect">
            <a:avLst/>
          </a:prstGeom>
          <a:solidFill>
            <a:schemeClr val="bg2">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10"/>
          <a:srcRect l="25852" t="24927" r="28652" b="12135"/>
          <a:stretch/>
        </p:blipFill>
        <p:spPr>
          <a:xfrm>
            <a:off x="-10750" y="16450409"/>
            <a:ext cx="7575477" cy="3918639"/>
          </a:xfrm>
          <a:prstGeom prst="rect">
            <a:avLst/>
          </a:prstGeom>
        </p:spPr>
      </p:pic>
      <p:sp>
        <p:nvSpPr>
          <p:cNvPr id="46" name="Snip Diagonal Corner Rectangle 45"/>
          <p:cNvSpPr/>
          <p:nvPr/>
        </p:nvSpPr>
        <p:spPr>
          <a:xfrm>
            <a:off x="-4729" y="15714841"/>
            <a:ext cx="10184806" cy="705131"/>
          </a:xfrm>
          <a:prstGeom prst="snip2Diag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lumMod val="50000"/>
                  </a:schemeClr>
                </a:solidFill>
              </a:rPr>
              <a:t>Protecting Against </a:t>
            </a:r>
            <a:r>
              <a:rPr lang="en-US" sz="4000" dirty="0" smtClean="0">
                <a:solidFill>
                  <a:schemeClr val="bg2">
                    <a:lumMod val="50000"/>
                  </a:schemeClr>
                </a:solidFill>
              </a:rPr>
              <a:t>Exposure  </a:t>
            </a:r>
            <a:r>
              <a:rPr lang="ar-LB" sz="4000" dirty="0">
                <a:solidFill>
                  <a:schemeClr val="bg2">
                    <a:lumMod val="50000"/>
                  </a:schemeClr>
                </a:solidFill>
              </a:rPr>
              <a:t>الحماية من التعرض</a:t>
            </a:r>
            <a:endParaRPr lang="en-US" sz="4000" dirty="0">
              <a:solidFill>
                <a:schemeClr val="bg2">
                  <a:lumMod val="50000"/>
                </a:schemeClr>
              </a:solidFill>
            </a:endParaRPr>
          </a:p>
        </p:txBody>
      </p:sp>
      <p:sp>
        <p:nvSpPr>
          <p:cNvPr id="47" name="TextBox 46"/>
          <p:cNvSpPr txBox="1"/>
          <p:nvPr/>
        </p:nvSpPr>
        <p:spPr>
          <a:xfrm>
            <a:off x="0" y="20478383"/>
            <a:ext cx="7989928" cy="400110"/>
          </a:xfrm>
          <a:prstGeom prst="rect">
            <a:avLst/>
          </a:prstGeom>
          <a:noFill/>
        </p:spPr>
        <p:txBody>
          <a:bodyPr wrap="square" rtlCol="0">
            <a:spAutoFit/>
          </a:bodyPr>
          <a:lstStyle/>
          <a:p>
            <a:pPr algn="ctr"/>
            <a:r>
              <a:rPr lang="en-US" sz="2000" dirty="0"/>
              <a:t>Figure </a:t>
            </a:r>
            <a:r>
              <a:rPr lang="en-US" sz="2000" dirty="0" smtClean="0"/>
              <a:t>4:Principles </a:t>
            </a:r>
            <a:r>
              <a:rPr lang="en-US" sz="2000" dirty="0"/>
              <a:t>of Radiation Protection – Time, Distance, Shielding</a:t>
            </a:r>
          </a:p>
        </p:txBody>
      </p:sp>
      <p:sp>
        <p:nvSpPr>
          <p:cNvPr id="48" name="TextBox 47"/>
          <p:cNvSpPr txBox="1"/>
          <p:nvPr/>
        </p:nvSpPr>
        <p:spPr>
          <a:xfrm>
            <a:off x="10352882" y="16599238"/>
            <a:ext cx="19822310" cy="6186309"/>
          </a:xfrm>
          <a:prstGeom prst="rect">
            <a:avLst/>
          </a:prstGeom>
          <a:noFill/>
        </p:spPr>
        <p:txBody>
          <a:bodyPr wrap="square" rtlCol="0">
            <a:spAutoFit/>
          </a:bodyPr>
          <a:lstStyle/>
          <a:p>
            <a:r>
              <a:rPr lang="en-US" sz="2200" b="1" u="sng" dirty="0" smtClean="0"/>
              <a:t>-Time </a:t>
            </a:r>
            <a:r>
              <a:rPr lang="en-US" sz="2200" dirty="0"/>
              <a:t>is an important factor in limiting exposure to the public and to radiological emergency responders. The amount of radiation exposure increases and decreases with the time people spend near the source of radiation. The maximum time to be spent in the radiation environment is defined as the “stay time.” The stay time can be calculated using the following </a:t>
            </a:r>
            <a:r>
              <a:rPr lang="en-US" sz="2200" dirty="0" smtClean="0"/>
              <a:t>equation:   Stay </a:t>
            </a:r>
            <a:r>
              <a:rPr lang="en-US" sz="2200" dirty="0"/>
              <a:t>Time = Exposure Limit/Dose </a:t>
            </a:r>
            <a:r>
              <a:rPr lang="en-US" sz="2200" dirty="0" smtClean="0"/>
              <a:t>Rate.</a:t>
            </a:r>
          </a:p>
          <a:p>
            <a:r>
              <a:rPr lang="en-US" sz="2200" b="1" u="sng" dirty="0" smtClean="0"/>
              <a:t>-Distance </a:t>
            </a:r>
            <a:r>
              <a:rPr lang="en-US" sz="2200" dirty="0"/>
              <a:t>can be used to reduce exposure. The farther away people are from a radiation source, the less their exposure. Doubling the distance from a point source of radiation decreases the exposure rate to 1/4 the original exposure rate. Halving the distance increases the exposure by a factor of four. How close to a source of radiation can you be without getting a high exposure? It depends on the energy of the radiation and the size (or activity) of the source. Distance is a prime concern when dealing with gamma rays, because they can travel at the speed of light. Alpha particles can only travel a few inches and beta particles around 10 feet</a:t>
            </a:r>
            <a:r>
              <a:rPr lang="en-US" sz="2200" dirty="0" smtClean="0"/>
              <a:t>.</a:t>
            </a:r>
          </a:p>
          <a:p>
            <a:r>
              <a:rPr lang="en-US" sz="2200" b="1" u="sng" dirty="0" smtClean="0"/>
              <a:t>-Shielding</a:t>
            </a:r>
            <a:r>
              <a:rPr lang="en-US" sz="2200" b="1" u="sng" dirty="0"/>
              <a:t>: </a:t>
            </a:r>
            <a:r>
              <a:rPr lang="en-US" sz="2200" dirty="0"/>
              <a:t>As ionizing radiation passes through matter, the intensity of the radiation is diminished. Shielding is the placement of an “absorber” between you and the radiation source. An absorber is a material that reduces radiation from the radiation source to you. Alpha, beta, or gamma radiation can all be stopped by different thicknesses of absorbers. Shielding material can include barrels, boards, vehicles, buildings, gravel, water, lead or whatever else is immediately available</a:t>
            </a:r>
            <a:r>
              <a:rPr lang="en-US" sz="2200" dirty="0" smtClean="0"/>
              <a:t>.</a:t>
            </a:r>
          </a:p>
          <a:p>
            <a:endParaRPr lang="en-US" sz="2200" dirty="0" smtClean="0"/>
          </a:p>
          <a:p>
            <a:pPr algn="r" rtl="1"/>
            <a:r>
              <a:rPr lang="ar-LB" sz="2200" b="1" u="sng" dirty="0">
                <a:latin typeface="Traditional Arabic" panose="02020603050405020304" pitchFamily="18" charset="-78"/>
                <a:cs typeface="Traditional Arabic" panose="02020603050405020304" pitchFamily="18" charset="-78"/>
              </a:rPr>
              <a:t>- </a:t>
            </a:r>
            <a:r>
              <a:rPr lang="ar-LB" sz="2200" b="1" u="sng" dirty="0" smtClean="0">
                <a:latin typeface="Traditional Arabic" panose="02020603050405020304" pitchFamily="18" charset="-78"/>
                <a:cs typeface="Traditional Arabic" panose="02020603050405020304" pitchFamily="18" charset="-78"/>
              </a:rPr>
              <a:t>الوقت: </a:t>
            </a:r>
            <a:r>
              <a:rPr lang="ar-LB" sz="2200" dirty="0">
                <a:latin typeface="Traditional Arabic" panose="02020603050405020304" pitchFamily="18" charset="-78"/>
                <a:cs typeface="Traditional Arabic" panose="02020603050405020304" pitchFamily="18" charset="-78"/>
              </a:rPr>
              <a:t>عامل مهم في الحد من التعرض للجمهور والمستجيبين للطوارئ الإشعاعية. تزداد كمية التعرض للإشعاع وتنخفض مع الوقت الذي يقضيه الأشخاص بالقرب من مصدر الإشعاع. يُعرَّف الحد الأقصى للوقت الذي يجب قضاؤه في بيئة الإشعاع بأنه "وقت البقاء". يمكن حساب وقت الإقامة باستخدام المعادلة التالية: وقت البقاء = حد التعرض / معدل الجرعة.</a:t>
            </a:r>
          </a:p>
          <a:p>
            <a:pPr algn="r" rtl="1"/>
            <a:r>
              <a:rPr lang="ar-LB" sz="2200" b="1" u="sng" dirty="0">
                <a:latin typeface="Traditional Arabic" panose="02020603050405020304" pitchFamily="18" charset="-78"/>
                <a:cs typeface="Traditional Arabic" panose="02020603050405020304" pitchFamily="18" charset="-78"/>
              </a:rPr>
              <a:t>- </a:t>
            </a:r>
            <a:r>
              <a:rPr lang="ar-LB" sz="2200" b="1" u="sng" dirty="0" smtClean="0">
                <a:latin typeface="Traditional Arabic" panose="02020603050405020304" pitchFamily="18" charset="-78"/>
                <a:cs typeface="Traditional Arabic" panose="02020603050405020304" pitchFamily="18" charset="-78"/>
              </a:rPr>
              <a:t>المسافة: </a:t>
            </a:r>
            <a:r>
              <a:rPr lang="ar-LB" sz="2200" dirty="0" smtClean="0">
                <a:latin typeface="Traditional Arabic" panose="02020603050405020304" pitchFamily="18" charset="-78"/>
                <a:cs typeface="Traditional Arabic" panose="02020603050405020304" pitchFamily="18" charset="-78"/>
              </a:rPr>
              <a:t>يمكن </a:t>
            </a:r>
            <a:r>
              <a:rPr lang="ar-LB" sz="2200" dirty="0">
                <a:latin typeface="Traditional Arabic" panose="02020603050405020304" pitchFamily="18" charset="-78"/>
                <a:cs typeface="Traditional Arabic" panose="02020603050405020304" pitchFamily="18" charset="-78"/>
              </a:rPr>
              <a:t>استخدام المسافة لتقليل التعرض. كلما ابتعد الناس عن مصادر الإشعاع ، قل تعرضهم للإشعاع. مضاعفة المسافة من مصدر نقطة للإشعاع يقلل من معدل التعرض إلى 1/4 معدل التعرض الأصلي. يؤدي خفض المسافة إلى النصف إلى زيادة التعرض بمقدار أربعة أضعاف. ما مدى قربك من مصدر للإشعاع دون التعرض بشدة؟ يعتمد على طاقة الإشعاع وحجم (أو نشاط) المصدر. المسافة هي الشغل الشاغل عند التعامل مع أشعة جاما ، لأنها يمكن أن تنتقل بسرعة الضوء. تستطيع جسيمات ألفا السفر بضع بوصات وجزيئات بيتا حوالي 10 أقدام.</a:t>
            </a:r>
          </a:p>
          <a:p>
            <a:pPr algn="r" rtl="1"/>
            <a:r>
              <a:rPr lang="ar-LB" sz="2200" b="1" u="sng" dirty="0">
                <a:latin typeface="Traditional Arabic" panose="02020603050405020304" pitchFamily="18" charset="-78"/>
                <a:cs typeface="Traditional Arabic" panose="02020603050405020304" pitchFamily="18" charset="-78"/>
              </a:rPr>
              <a:t>- الحماية: </a:t>
            </a:r>
            <a:r>
              <a:rPr lang="ar-LB" sz="2200" dirty="0">
                <a:latin typeface="Traditional Arabic" panose="02020603050405020304" pitchFamily="18" charset="-78"/>
                <a:cs typeface="Traditional Arabic" panose="02020603050405020304" pitchFamily="18" charset="-78"/>
              </a:rPr>
              <a:t>عندما يمر الإشعاع المؤين عبر المادة ، تقل شدة الإشعاع. التدريع هو وضع "ماص" بينك وبين مصدر الإشعاع. الماص هو مادة تقلل الإشعاع من مصدر الإشعاع إليك. يمكن إيقاف كل من إشعاع ألفا أو بيتا أو جاما بسمك مختلف من الماصات. يمكن أن تشمل مواد التدريع البراميل أو الألواح أو المركبات أو المباني أو الحصى أو المياه أو الرصاص أو أي شيء آخر متاح على الفور.</a:t>
            </a:r>
            <a:endParaRPr lang="en-US" sz="2200" dirty="0">
              <a:latin typeface="Traditional Arabic" panose="02020603050405020304" pitchFamily="18" charset="-78"/>
              <a:cs typeface="Traditional Arabic" panose="02020603050405020304" pitchFamily="18" charset="-78"/>
            </a:endParaRPr>
          </a:p>
        </p:txBody>
      </p:sp>
      <p:sp>
        <p:nvSpPr>
          <p:cNvPr id="49" name="TextBox 48"/>
          <p:cNvSpPr txBox="1"/>
          <p:nvPr/>
        </p:nvSpPr>
        <p:spPr>
          <a:xfrm>
            <a:off x="0" y="20866291"/>
            <a:ext cx="6322958" cy="2139047"/>
          </a:xfrm>
          <a:prstGeom prst="rect">
            <a:avLst/>
          </a:prstGeom>
          <a:noFill/>
        </p:spPr>
        <p:txBody>
          <a:bodyPr wrap="square" rtlCol="0">
            <a:spAutoFit/>
          </a:bodyPr>
          <a:lstStyle/>
          <a:p>
            <a:r>
              <a:rPr lang="en-US" sz="2200" dirty="0" smtClean="0"/>
              <a:t>There are three general guidelines for controlling exposure to ionizing radiation: </a:t>
            </a:r>
          </a:p>
          <a:p>
            <a:r>
              <a:rPr lang="en-US" sz="2200" dirty="0" smtClean="0"/>
              <a:t>• minimizing exposure time,</a:t>
            </a:r>
          </a:p>
          <a:p>
            <a:r>
              <a:rPr lang="en-US" sz="2200" dirty="0" smtClean="0"/>
              <a:t>• maximizing distance from the radiation source,</a:t>
            </a:r>
          </a:p>
          <a:p>
            <a:r>
              <a:rPr lang="en-US" sz="2200" dirty="0" smtClean="0"/>
              <a:t>• shielding yourself from the radiation source.</a:t>
            </a:r>
          </a:p>
          <a:p>
            <a:endParaRPr lang="en-US" sz="2300" dirty="0"/>
          </a:p>
        </p:txBody>
      </p:sp>
      <p:sp>
        <p:nvSpPr>
          <p:cNvPr id="50" name="TextBox 49"/>
          <p:cNvSpPr txBox="1"/>
          <p:nvPr/>
        </p:nvSpPr>
        <p:spPr>
          <a:xfrm>
            <a:off x="5829045" y="20838280"/>
            <a:ext cx="3847525" cy="1785104"/>
          </a:xfrm>
          <a:prstGeom prst="rect">
            <a:avLst/>
          </a:prstGeom>
          <a:noFill/>
        </p:spPr>
        <p:txBody>
          <a:bodyPr wrap="square" rtlCol="0">
            <a:spAutoFit/>
          </a:bodyPr>
          <a:lstStyle/>
          <a:p>
            <a:pPr algn="r" rtl="1"/>
            <a:r>
              <a:rPr lang="ar-LB" sz="2200" dirty="0">
                <a:latin typeface="Traditional Arabic" panose="02020603050405020304" pitchFamily="18" charset="-78"/>
                <a:cs typeface="Traditional Arabic" panose="02020603050405020304" pitchFamily="18" charset="-78"/>
              </a:rPr>
              <a:t>هناك ثلاثة مبادئ توجيهية عامة للتحكم في التعرض للإشعاع المؤين:</a:t>
            </a:r>
          </a:p>
          <a:p>
            <a:pPr algn="r" rtl="1"/>
            <a:r>
              <a:rPr lang="ar-LB" sz="2200" dirty="0">
                <a:latin typeface="Traditional Arabic" panose="02020603050405020304" pitchFamily="18" charset="-78"/>
                <a:cs typeface="Traditional Arabic" panose="02020603050405020304" pitchFamily="18" charset="-78"/>
              </a:rPr>
              <a:t>• تقليل وقت التعرض ،</a:t>
            </a:r>
          </a:p>
          <a:p>
            <a:pPr algn="r" rtl="1"/>
            <a:r>
              <a:rPr lang="ar-LB" sz="2200" dirty="0">
                <a:latin typeface="Traditional Arabic" panose="02020603050405020304" pitchFamily="18" charset="-78"/>
                <a:cs typeface="Traditional Arabic" panose="02020603050405020304" pitchFamily="18" charset="-78"/>
              </a:rPr>
              <a:t>• تعظيم المسافة من مصدر الإشعاع ،</a:t>
            </a:r>
          </a:p>
          <a:p>
            <a:pPr algn="r" rtl="1"/>
            <a:r>
              <a:rPr lang="ar-LB" sz="2200" dirty="0">
                <a:latin typeface="Traditional Arabic" panose="02020603050405020304" pitchFamily="18" charset="-78"/>
                <a:cs typeface="Traditional Arabic" panose="02020603050405020304" pitchFamily="18" charset="-78"/>
              </a:rPr>
              <a:t>• حماية نفسك من مصدر الإشعاع.</a:t>
            </a:r>
            <a:endParaRPr lang="en-US" sz="2200" dirty="0">
              <a:latin typeface="Traditional Arabic" panose="02020603050405020304" pitchFamily="18" charset="-78"/>
              <a:cs typeface="Traditional Arabic" panose="02020603050405020304" pitchFamily="18" charset="-78"/>
            </a:endParaRPr>
          </a:p>
        </p:txBody>
      </p:sp>
      <p:sp>
        <p:nvSpPr>
          <p:cNvPr id="35" name="TextBox 34"/>
          <p:cNvSpPr txBox="1"/>
          <p:nvPr/>
        </p:nvSpPr>
        <p:spPr>
          <a:xfrm>
            <a:off x="18877832" y="42157432"/>
            <a:ext cx="11397381" cy="646331"/>
          </a:xfrm>
          <a:prstGeom prst="rect">
            <a:avLst/>
          </a:prstGeom>
          <a:noFill/>
        </p:spPr>
        <p:txBody>
          <a:bodyPr wrap="square" rtlCol="0">
            <a:spAutoFit/>
          </a:bodyPr>
          <a:lstStyle/>
          <a:p>
            <a:r>
              <a:rPr lang="en-US" sz="3600" dirty="0" smtClean="0"/>
              <a:t>Nidaa Fatfat /Mounira Sayah, AECENAR@ November 2021 </a:t>
            </a:r>
          </a:p>
        </p:txBody>
      </p:sp>
      <p:sp>
        <p:nvSpPr>
          <p:cNvPr id="36" name="Snip Diagonal Corner Rectangle 35"/>
          <p:cNvSpPr/>
          <p:nvPr/>
        </p:nvSpPr>
        <p:spPr>
          <a:xfrm>
            <a:off x="0" y="22986126"/>
            <a:ext cx="30275213" cy="9191296"/>
          </a:xfrm>
          <a:prstGeom prst="snip2DiagRect">
            <a:avLst>
              <a:gd name="adj1" fmla="val 0"/>
              <a:gd name="adj2" fmla="val 0"/>
            </a:avLst>
          </a:prstGeom>
          <a:solidFill>
            <a:schemeClr val="bg2">
              <a:lumMod val="90000"/>
            </a:schemeClr>
          </a:solid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100" dirty="0"/>
          </a:p>
        </p:txBody>
      </p:sp>
      <p:sp>
        <p:nvSpPr>
          <p:cNvPr id="38" name="Snip Diagonal Corner Rectangle 37"/>
          <p:cNvSpPr/>
          <p:nvPr/>
        </p:nvSpPr>
        <p:spPr>
          <a:xfrm>
            <a:off x="0" y="23135862"/>
            <a:ext cx="7544538" cy="688445"/>
          </a:xfrm>
          <a:prstGeom prst="snip2Diag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lumMod val="50000"/>
                  </a:schemeClr>
                </a:solidFill>
              </a:rPr>
              <a:t>Detector    </a:t>
            </a:r>
            <a:r>
              <a:rPr lang="ar-LB" sz="2800" b="1" dirty="0" smtClean="0">
                <a:solidFill>
                  <a:schemeClr val="bg2">
                    <a:lumMod val="50000"/>
                  </a:schemeClr>
                </a:solidFill>
              </a:rPr>
              <a:t>كاشف</a:t>
            </a:r>
            <a:r>
              <a:rPr lang="en-US" sz="2800" b="1" dirty="0" smtClean="0">
                <a:solidFill>
                  <a:schemeClr val="bg2">
                    <a:lumMod val="50000"/>
                  </a:schemeClr>
                </a:solidFill>
              </a:rPr>
              <a:t>  </a:t>
            </a:r>
            <a:endParaRPr lang="en-US" sz="2800" b="1" dirty="0">
              <a:solidFill>
                <a:schemeClr val="bg2">
                  <a:lumMod val="50000"/>
                </a:schemeClr>
              </a:solidFill>
            </a:endParaRPr>
          </a:p>
        </p:txBody>
      </p:sp>
      <p:sp>
        <p:nvSpPr>
          <p:cNvPr id="39" name="TextBox 38"/>
          <p:cNvSpPr txBox="1"/>
          <p:nvPr/>
        </p:nvSpPr>
        <p:spPr>
          <a:xfrm>
            <a:off x="0" y="23937011"/>
            <a:ext cx="11225048" cy="2492990"/>
          </a:xfrm>
          <a:prstGeom prst="rect">
            <a:avLst/>
          </a:prstGeom>
          <a:noFill/>
        </p:spPr>
        <p:txBody>
          <a:bodyPr wrap="square" rtlCol="0">
            <a:spAutoFit/>
          </a:bodyPr>
          <a:lstStyle/>
          <a:p>
            <a:r>
              <a:rPr lang="de-DE" sz="2200" b="1" dirty="0" smtClean="0"/>
              <a:t>1.Scintillators</a:t>
            </a:r>
            <a:endParaRPr lang="en-US" sz="2200" b="1" dirty="0" smtClean="0"/>
          </a:p>
          <a:p>
            <a:r>
              <a:rPr lang="en-US" sz="2200" dirty="0" smtClean="0"/>
              <a:t>Scintillators are materials in which large fractions of incident striking particles or radiation are absorbed and transformed into detectable visible or near visible light photons, later converted into an electric signal. </a:t>
            </a:r>
            <a:r>
              <a:rPr lang="de-DE" sz="2200" dirty="0" smtClean="0"/>
              <a:t>They are used in many applications especially those require high energetic particles or hard X-rays that are not directly detectable by semiconductor detectors</a:t>
            </a:r>
            <a:r>
              <a:rPr lang="ar-LB" sz="2200" dirty="0" smtClean="0"/>
              <a:t> </a:t>
            </a:r>
            <a:r>
              <a:rPr lang="en-US" sz="2200" dirty="0" smtClean="0"/>
              <a:t>.</a:t>
            </a:r>
          </a:p>
          <a:p>
            <a:pPr algn="r" rtl="1"/>
            <a:r>
              <a:rPr lang="en-US" sz="2400" dirty="0" smtClean="0"/>
              <a:t>	</a:t>
            </a:r>
          </a:p>
          <a:p>
            <a:endParaRPr lang="en-US" sz="2200" dirty="0"/>
          </a:p>
        </p:txBody>
      </p:sp>
      <p:pic>
        <p:nvPicPr>
          <p:cNvPr id="40" name="Picture 39"/>
          <p:cNvPicPr/>
          <p:nvPr/>
        </p:nvPicPr>
        <p:blipFill>
          <a:blip r:embed="rId11">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382704" y="24179862"/>
            <a:ext cx="2680138" cy="2005004"/>
          </a:xfrm>
          <a:prstGeom prst="rect">
            <a:avLst/>
          </a:prstGeom>
          <a:noFill/>
        </p:spPr>
      </p:pic>
      <p:sp>
        <p:nvSpPr>
          <p:cNvPr id="41" name="TextBox 40"/>
          <p:cNvSpPr txBox="1"/>
          <p:nvPr/>
        </p:nvSpPr>
        <p:spPr>
          <a:xfrm>
            <a:off x="0" y="25679906"/>
            <a:ext cx="11193517" cy="1908215"/>
          </a:xfrm>
          <a:prstGeom prst="rect">
            <a:avLst/>
          </a:prstGeom>
          <a:noFill/>
        </p:spPr>
        <p:txBody>
          <a:bodyPr wrap="square" rtlCol="0">
            <a:spAutoFit/>
          </a:bodyPr>
          <a:lstStyle/>
          <a:p>
            <a:pPr algn="r" rtl="1"/>
            <a:r>
              <a:rPr lang="ar-LB" sz="2400" dirty="0" smtClean="0">
                <a:latin typeface="Traditional Arabic" pitchFamily="18" charset="-78"/>
                <a:cs typeface="Traditional Arabic" pitchFamily="18" charset="-78"/>
              </a:rPr>
              <a:t>1</a:t>
            </a:r>
            <a:r>
              <a:rPr lang="en-US" sz="2400" dirty="0" smtClean="0">
                <a:latin typeface="Traditional Arabic" pitchFamily="18" charset="-78"/>
                <a:cs typeface="Traditional Arabic" pitchFamily="18" charset="-78"/>
              </a:rPr>
              <a:t>.</a:t>
            </a:r>
            <a:r>
              <a:rPr lang="ar-LB" sz="2400" dirty="0" smtClean="0">
                <a:latin typeface="Traditional Arabic" pitchFamily="18" charset="-78"/>
                <a:cs typeface="Traditional Arabic" pitchFamily="18" charset="-78"/>
              </a:rPr>
              <a:t>وميض</a:t>
            </a:r>
          </a:p>
          <a:p>
            <a:pPr algn="r" rtl="1"/>
            <a:r>
              <a:rPr lang="ar-LB" sz="2400" dirty="0" smtClean="0">
                <a:latin typeface="Traditional Arabic" pitchFamily="18" charset="-78"/>
                <a:cs typeface="Traditional Arabic" pitchFamily="18" charset="-78"/>
              </a:rPr>
              <a:t>الومضات هي مواد يتم فيها امتصاص أجزاء كبيرة من الجسيمات الصادمة أو الإشعاع وتحويلها إلى فوتونات ضوئية مرئية أو قريبة يمكن اكتشافها ، وتحويلها لاحقًا إلى إشارة كهربائية. يتم استخدامها في العديد من التطبيقات خاصة تلك التي تتطلب جزيئات عالية الطاقة أو أشعة سينية صلبة لا يمكن اكتشافها مباشرة بواسطة أجهزة الكشف عن أشباه الموصلات.</a:t>
            </a:r>
            <a:endParaRPr lang="en-US" sz="2400" dirty="0" smtClean="0">
              <a:latin typeface="Traditional Arabic" pitchFamily="18" charset="-78"/>
              <a:cs typeface="Traditional Arabic" pitchFamily="18" charset="-78"/>
            </a:endParaRPr>
          </a:p>
          <a:p>
            <a:pPr algn="l"/>
            <a:endParaRPr lang="en-US" sz="2200" dirty="0">
              <a:latin typeface="Traditional Arabic" pitchFamily="18" charset="-78"/>
              <a:cs typeface="Traditional Arabic" pitchFamily="18" charset="-78"/>
            </a:endParaRPr>
          </a:p>
        </p:txBody>
      </p:sp>
      <p:sp>
        <p:nvSpPr>
          <p:cNvPr id="42" name="TextBox 41"/>
          <p:cNvSpPr txBox="1"/>
          <p:nvPr/>
        </p:nvSpPr>
        <p:spPr>
          <a:xfrm>
            <a:off x="14188966" y="25632375"/>
            <a:ext cx="16086247" cy="1938992"/>
          </a:xfrm>
          <a:prstGeom prst="rect">
            <a:avLst/>
          </a:prstGeom>
          <a:noFill/>
        </p:spPr>
        <p:txBody>
          <a:bodyPr wrap="square" rtlCol="0">
            <a:spAutoFit/>
          </a:bodyPr>
          <a:lstStyle/>
          <a:p>
            <a:pPr algn="r" rtl="1"/>
            <a:r>
              <a:rPr lang="ar-LB" sz="2200" b="1" dirty="0" smtClean="0">
                <a:latin typeface="Traditional Arabic" pitchFamily="18" charset="-78"/>
                <a:cs typeface="Traditional Arabic" pitchFamily="18" charset="-78"/>
              </a:rPr>
              <a:t>2</a:t>
            </a:r>
            <a:r>
              <a:rPr lang="en-US" sz="2400" b="1" dirty="0" smtClean="0">
                <a:latin typeface="Traditional Arabic" pitchFamily="18" charset="-78"/>
                <a:cs typeface="Traditional Arabic" pitchFamily="18" charset="-78"/>
              </a:rPr>
              <a:t>.</a:t>
            </a:r>
            <a:r>
              <a:rPr lang="ar-LB" sz="2400" b="1" dirty="0" smtClean="0">
                <a:latin typeface="Traditional Arabic" pitchFamily="18" charset="-78"/>
                <a:cs typeface="Traditional Arabic" pitchFamily="18" charset="-78"/>
              </a:rPr>
              <a:t>الكشف عن ضوء التلألؤ:</a:t>
            </a:r>
          </a:p>
          <a:p>
            <a:pPr algn="r" rtl="1"/>
            <a:r>
              <a:rPr lang="ar-LB" sz="2400" dirty="0" smtClean="0">
                <a:latin typeface="Traditional Arabic" pitchFamily="18" charset="-78"/>
                <a:cs typeface="Traditional Arabic" pitchFamily="18" charset="-78"/>
              </a:rPr>
              <a:t>لفهم الخصائص البصرية للسيليكون ، يحتاج المرء إلى تحليل هيكل النطاق الخاص به.يمكن أن يحدث امتصاص الفوتون من خلال التحولات الإلكترونية بين النطاقات المختلفة فقط إذا تم الحفاظ على الطاقة الكلية والزخم للنظام. يحدث تفاعل الفوتونات مع السيليكون بشكل أساسي عن طريق إثارة الإلكترونات من نطاق التكافؤ أو حالات الشوائب إلى حالات الطاقة المتاحة الأعلى. ولكن هناك أيضًا احتمال حدوث إثارة داخل نفس النطاق. بالنسبة لطاقات معينة من الفوتون ، تصبح الكثافة المشتركة لحالات التوصيل ونطاق التكافؤ بحد أقصى. وهذا يؤدي إلى ما يسمى بفرديات فان هوف في الكثافة المشتركة للحالات. نظامان لهما طاقة إثارة </a:t>
            </a:r>
            <a:r>
              <a:rPr lang="en-US" sz="2400" dirty="0" smtClean="0">
                <a:latin typeface="Traditional Arabic" pitchFamily="18" charset="-78"/>
                <a:cs typeface="Traditional Arabic" pitchFamily="18" charset="-78"/>
              </a:rPr>
              <a:t>E1 </a:t>
            </a:r>
            <a:r>
              <a:rPr lang="ar-LB" sz="2400" dirty="0" smtClean="0">
                <a:latin typeface="Traditional Arabic" pitchFamily="18" charset="-78"/>
                <a:cs typeface="Traditional Arabic" pitchFamily="18" charset="-78"/>
              </a:rPr>
              <a:t>و </a:t>
            </a:r>
            <a:r>
              <a:rPr lang="en-US" sz="2400" dirty="0" smtClean="0">
                <a:latin typeface="Traditional Arabic" pitchFamily="18" charset="-78"/>
                <a:cs typeface="Traditional Arabic" pitchFamily="18" charset="-78"/>
              </a:rPr>
              <a:t>E2 ، </a:t>
            </a:r>
            <a:r>
              <a:rPr lang="ar-LB" sz="2400" dirty="0" smtClean="0">
                <a:latin typeface="Traditional Arabic" pitchFamily="18" charset="-78"/>
                <a:cs typeface="Traditional Arabic" pitchFamily="18" charset="-78"/>
              </a:rPr>
              <a:t>يؤديان إلى ظهور خصائص </a:t>
            </a:r>
            <a:r>
              <a:rPr lang="en-US" sz="2400" dirty="0" smtClean="0">
                <a:latin typeface="Traditional Arabic" pitchFamily="18" charset="-78"/>
                <a:cs typeface="Traditional Arabic" pitchFamily="18" charset="-78"/>
              </a:rPr>
              <a:t>Van Hove ، </a:t>
            </a:r>
            <a:r>
              <a:rPr lang="ar-LB" sz="2400" dirty="0" smtClean="0">
                <a:latin typeface="Traditional Arabic" pitchFamily="18" charset="-78"/>
                <a:cs typeface="Traditional Arabic" pitchFamily="18" charset="-78"/>
              </a:rPr>
              <a:t>وبالتالي إلى نقاط مميزة لامتصاص السيليكون عند </a:t>
            </a:r>
            <a:r>
              <a:rPr lang="en-US" sz="2400" dirty="0" smtClean="0">
                <a:latin typeface="Traditional Arabic" pitchFamily="18" charset="-78"/>
                <a:cs typeface="Traditional Arabic" pitchFamily="18" charset="-78"/>
              </a:rPr>
              <a:t>E = 1 </a:t>
            </a:r>
            <a:r>
              <a:rPr lang="ar-LB" sz="2400" dirty="0" smtClean="0">
                <a:latin typeface="Traditional Arabic" pitchFamily="18" charset="-78"/>
                <a:cs typeface="Traditional Arabic" pitchFamily="18" charset="-78"/>
              </a:rPr>
              <a:t>و 2.</a:t>
            </a:r>
            <a:endParaRPr lang="en-US" sz="2400" dirty="0">
              <a:latin typeface="Traditional Arabic" pitchFamily="18" charset="-78"/>
              <a:cs typeface="Traditional Arabic" pitchFamily="18" charset="-78"/>
            </a:endParaRPr>
          </a:p>
        </p:txBody>
      </p:sp>
      <p:sp>
        <p:nvSpPr>
          <p:cNvPr id="43" name="TextBox 42"/>
          <p:cNvSpPr txBox="1"/>
          <p:nvPr/>
        </p:nvSpPr>
        <p:spPr>
          <a:xfrm>
            <a:off x="0" y="27368451"/>
            <a:ext cx="12423228" cy="1908215"/>
          </a:xfrm>
          <a:prstGeom prst="rect">
            <a:avLst/>
          </a:prstGeom>
          <a:noFill/>
        </p:spPr>
        <p:txBody>
          <a:bodyPr wrap="square" rtlCol="0">
            <a:spAutoFit/>
          </a:bodyPr>
          <a:lstStyle/>
          <a:p>
            <a:r>
              <a:rPr lang="de-DE" sz="2400" b="1" dirty="0" smtClean="0"/>
              <a:t>3.Quantum efficiency</a:t>
            </a:r>
            <a:endParaRPr lang="en-US" sz="2400" b="1" dirty="0" smtClean="0"/>
          </a:p>
          <a:p>
            <a:r>
              <a:rPr lang="en-US" sz="2400" dirty="0" smtClean="0"/>
              <a:t>The quantum efficiency </a:t>
            </a:r>
            <a:r>
              <a:rPr lang="de-DE" sz="2400" dirty="0" smtClean="0"/>
              <a:t>𝜀</a:t>
            </a:r>
            <a:r>
              <a:rPr lang="en-US" sz="2400" dirty="0" smtClean="0"/>
              <a:t>of semiconductor radiation detector defines its sensitivity to the incident radiation. </a:t>
            </a:r>
            <a:r>
              <a:rPr lang="de-DE" sz="2400" dirty="0" smtClean="0"/>
              <a:t>In other term, 𝜀 tells how many photons will be stopped by the detector sensitive area when irradiated by an incident beam.</a:t>
            </a:r>
            <a:endParaRPr lang="en-US" sz="2400" dirty="0" smtClean="0"/>
          </a:p>
          <a:p>
            <a:endParaRPr lang="en-US" sz="2200" dirty="0"/>
          </a:p>
        </p:txBody>
      </p:sp>
      <p:sp>
        <p:nvSpPr>
          <p:cNvPr id="52" name="TextBox 51"/>
          <p:cNvSpPr txBox="1"/>
          <p:nvPr/>
        </p:nvSpPr>
        <p:spPr>
          <a:xfrm>
            <a:off x="725214" y="28609837"/>
            <a:ext cx="11571889" cy="1107996"/>
          </a:xfrm>
          <a:prstGeom prst="rect">
            <a:avLst/>
          </a:prstGeom>
          <a:noFill/>
        </p:spPr>
        <p:txBody>
          <a:bodyPr wrap="square" rtlCol="0">
            <a:spAutoFit/>
          </a:bodyPr>
          <a:lstStyle/>
          <a:p>
            <a:pPr algn="r" rtl="1"/>
            <a:r>
              <a:rPr lang="en-US" sz="2200" b="1" dirty="0" smtClean="0">
                <a:latin typeface="Traditional Arabic" pitchFamily="18" charset="-78"/>
                <a:cs typeface="Traditional Arabic" pitchFamily="18" charset="-78"/>
              </a:rPr>
              <a:t>.3</a:t>
            </a:r>
            <a:r>
              <a:rPr lang="ar-LB" sz="2200" b="1" dirty="0" smtClean="0">
                <a:latin typeface="Traditional Arabic" pitchFamily="18" charset="-78"/>
                <a:cs typeface="Traditional Arabic" pitchFamily="18" charset="-78"/>
              </a:rPr>
              <a:t>الكفاءة الكمومية</a:t>
            </a:r>
          </a:p>
          <a:p>
            <a:pPr algn="r" rtl="1"/>
            <a:r>
              <a:rPr lang="ar-LB" sz="2200" dirty="0" smtClean="0">
                <a:latin typeface="Traditional Arabic" pitchFamily="18" charset="-78"/>
                <a:cs typeface="Traditional Arabic" pitchFamily="18" charset="-78"/>
              </a:rPr>
              <a:t>الكفاءة الكمومية يعيد كاشف الإشعاع أشباه الموصلات حساسية الإشعاع الحادث. في حالة أخرى، يخبر </a:t>
            </a:r>
            <a:r>
              <a:rPr lang="el-GR" sz="2200" dirty="0" smtClean="0">
                <a:latin typeface="Traditional Arabic" pitchFamily="18" charset="-78"/>
                <a:cs typeface="Traditional Arabic" pitchFamily="18" charset="-78"/>
              </a:rPr>
              <a:t>ε </a:t>
            </a:r>
            <a:r>
              <a:rPr lang="ar-LB" sz="2200" dirty="0" smtClean="0">
                <a:latin typeface="Traditional Arabic" pitchFamily="18" charset="-78"/>
                <a:cs typeface="Traditional Arabic" pitchFamily="18" charset="-78"/>
              </a:rPr>
              <a:t>عدد الفوتونات التي سيتم إيقافها من قبل منطقة الكاشف الحساسة للكشف عند التشعيع بواسطة شعاع حادث.</a:t>
            </a:r>
            <a:endParaRPr lang="en-US" sz="2200" dirty="0">
              <a:latin typeface="Traditional Arabic" pitchFamily="18" charset="-78"/>
              <a:cs typeface="Traditional Arabic" pitchFamily="18" charset="-78"/>
            </a:endParaRPr>
          </a:p>
        </p:txBody>
      </p:sp>
      <p:sp>
        <p:nvSpPr>
          <p:cNvPr id="53" name="TextBox 52"/>
          <p:cNvSpPr txBox="1"/>
          <p:nvPr/>
        </p:nvSpPr>
        <p:spPr>
          <a:xfrm>
            <a:off x="14413941" y="27532472"/>
            <a:ext cx="5829973" cy="1182183"/>
          </a:xfrm>
          <a:prstGeom prst="rect">
            <a:avLst/>
          </a:prstGeom>
          <a:noFill/>
        </p:spPr>
        <p:txBody>
          <a:bodyPr wrap="square" rtlCol="0">
            <a:spAutoFit/>
          </a:bodyPr>
          <a:lstStyle/>
          <a:p>
            <a:r>
              <a:rPr lang="en-US" sz="2200" b="1" dirty="0" smtClean="0"/>
              <a:t>4.Signal amplification and readout electronics :</a:t>
            </a:r>
          </a:p>
          <a:p>
            <a:endParaRPr lang="en-US" dirty="0"/>
          </a:p>
        </p:txBody>
      </p:sp>
      <p:sp>
        <p:nvSpPr>
          <p:cNvPr id="54" name="TextBox 53"/>
          <p:cNvSpPr txBox="1"/>
          <p:nvPr/>
        </p:nvSpPr>
        <p:spPr>
          <a:xfrm>
            <a:off x="26968488" y="28741993"/>
            <a:ext cx="3306725" cy="430887"/>
          </a:xfrm>
          <a:prstGeom prst="rect">
            <a:avLst/>
          </a:prstGeom>
          <a:noFill/>
        </p:spPr>
        <p:txBody>
          <a:bodyPr wrap="square" rtlCol="0">
            <a:spAutoFit/>
          </a:bodyPr>
          <a:lstStyle/>
          <a:p>
            <a:pPr algn="r" rtl="1"/>
            <a:r>
              <a:rPr lang="en-US" sz="2200" b="1" dirty="0" smtClean="0">
                <a:latin typeface="Traditional Arabic" pitchFamily="18" charset="-78"/>
                <a:cs typeface="Traditional Arabic" pitchFamily="18" charset="-78"/>
              </a:rPr>
              <a:t>.4</a:t>
            </a:r>
            <a:r>
              <a:rPr lang="ar-LB" sz="2200" b="1" dirty="0" smtClean="0">
                <a:latin typeface="Traditional Arabic" pitchFamily="18" charset="-78"/>
                <a:cs typeface="Traditional Arabic" pitchFamily="18" charset="-78"/>
              </a:rPr>
              <a:t>إشارة التضخيم والإلكترونيات القراءة:</a:t>
            </a:r>
            <a:endParaRPr lang="en-US" sz="2200" b="1" dirty="0">
              <a:latin typeface="Traditional Arabic" pitchFamily="18" charset="-78"/>
              <a:cs typeface="Traditional Arabic" pitchFamily="18" charset="-78"/>
            </a:endParaRPr>
          </a:p>
        </p:txBody>
      </p:sp>
      <p:sp>
        <p:nvSpPr>
          <p:cNvPr id="55" name="TextBox 54"/>
          <p:cNvSpPr txBox="1"/>
          <p:nvPr/>
        </p:nvSpPr>
        <p:spPr>
          <a:xfrm>
            <a:off x="14477002" y="28098922"/>
            <a:ext cx="15672087" cy="769441"/>
          </a:xfrm>
          <a:prstGeom prst="rect">
            <a:avLst/>
          </a:prstGeom>
          <a:noFill/>
        </p:spPr>
        <p:txBody>
          <a:bodyPr wrap="square" rtlCol="0">
            <a:spAutoFit/>
          </a:bodyPr>
          <a:lstStyle/>
          <a:p>
            <a:r>
              <a:rPr lang="en-US" sz="2200" dirty="0" smtClean="0"/>
              <a:t>CAMEX is a special electronic chip designed for pnCCD to amplify and sample the signals received from the parallel channels. In pnCCD used by eROSITA, three CAMEX are located at the endpoints of 384 channels (each CAMEX connected to 128 channels).</a:t>
            </a:r>
            <a:endParaRPr lang="en-US" sz="2200" dirty="0"/>
          </a:p>
        </p:txBody>
      </p:sp>
      <p:sp>
        <p:nvSpPr>
          <p:cNvPr id="56" name="TextBox 55"/>
          <p:cNvSpPr txBox="1"/>
          <p:nvPr/>
        </p:nvSpPr>
        <p:spPr>
          <a:xfrm>
            <a:off x="14598869" y="29203294"/>
            <a:ext cx="15676344" cy="769441"/>
          </a:xfrm>
          <a:prstGeom prst="rect">
            <a:avLst/>
          </a:prstGeom>
          <a:noFill/>
        </p:spPr>
        <p:txBody>
          <a:bodyPr wrap="square" rtlCol="0">
            <a:spAutoFit/>
          </a:bodyPr>
          <a:lstStyle/>
          <a:p>
            <a:pPr algn="r" rtl="1"/>
            <a:r>
              <a:rPr lang="ar-LB" sz="2200" dirty="0" smtClean="0">
                <a:latin typeface="Traditional Arabic" pitchFamily="18" charset="-78"/>
                <a:cs typeface="Traditional Arabic" pitchFamily="18" charset="-78"/>
              </a:rPr>
              <a:t>حزم</a:t>
            </a:r>
            <a:r>
              <a:rPr lang="en-US" sz="2200" dirty="0" smtClean="0">
                <a:latin typeface="Traditional Arabic" pitchFamily="18" charset="-78"/>
                <a:cs typeface="Traditional Arabic" pitchFamily="18" charset="-78"/>
              </a:rPr>
              <a:t> </a:t>
            </a:r>
            <a:r>
              <a:rPr lang="ar-LB" sz="2200" dirty="0" smtClean="0">
                <a:latin typeface="Traditional Arabic" pitchFamily="18" charset="-78"/>
                <a:cs typeface="Traditional Arabic" pitchFamily="18" charset="-78"/>
              </a:rPr>
              <a:t>هي رقاقة إلكترونية خاصة مصممة ل </a:t>
            </a:r>
            <a:r>
              <a:rPr lang="en-US" sz="2200" dirty="0" smtClean="0">
                <a:latin typeface="Traditional Arabic" pitchFamily="18" charset="-78"/>
                <a:cs typeface="Traditional Arabic" pitchFamily="18" charset="-78"/>
              </a:rPr>
              <a:t>PNCCD </a:t>
            </a:r>
            <a:r>
              <a:rPr lang="ar-LB" sz="2200" dirty="0" smtClean="0">
                <a:latin typeface="Traditional Arabic" pitchFamily="18" charset="-78"/>
                <a:cs typeface="Traditional Arabic" pitchFamily="18" charset="-78"/>
              </a:rPr>
              <a:t>لتضخيم وإخراج الإشارات المستلمة من القنوات الموازية. في </a:t>
            </a:r>
            <a:r>
              <a:rPr lang="en-US" sz="2200" dirty="0" smtClean="0">
                <a:latin typeface="Traditional Arabic" pitchFamily="18" charset="-78"/>
                <a:cs typeface="Traditional Arabic" pitchFamily="18" charset="-78"/>
              </a:rPr>
              <a:t>PNCCD </a:t>
            </a:r>
            <a:r>
              <a:rPr lang="ar-LB" sz="2200" dirty="0" smtClean="0">
                <a:latin typeface="Traditional Arabic" pitchFamily="18" charset="-78"/>
                <a:cs typeface="Traditional Arabic" pitchFamily="18" charset="-78"/>
              </a:rPr>
              <a:t>المستخدمة من قبل شركة </a:t>
            </a:r>
            <a:r>
              <a:rPr lang="en-US" sz="2200" dirty="0" smtClean="0">
                <a:latin typeface="Traditional Arabic" pitchFamily="18" charset="-78"/>
                <a:cs typeface="Traditional Arabic" pitchFamily="18" charset="-78"/>
              </a:rPr>
              <a:t>Erosita، </a:t>
            </a:r>
            <a:r>
              <a:rPr lang="ar-LB" sz="2200" dirty="0" smtClean="0">
                <a:latin typeface="Traditional Arabic" pitchFamily="18" charset="-78"/>
                <a:cs typeface="Traditional Arabic" pitchFamily="18" charset="-78"/>
              </a:rPr>
              <a:t>توجد ثلاثة حوض في نقاط النهاية من 384 قناة (كل نقيم متصلة ب 128 قناة).</a:t>
            </a:r>
            <a:endParaRPr lang="en-US" sz="2200" dirty="0">
              <a:latin typeface="Traditional Arabic" pitchFamily="18" charset="-78"/>
              <a:cs typeface="Traditional Arabic" pitchFamily="18" charset="-78"/>
            </a:endParaRPr>
          </a:p>
        </p:txBody>
      </p:sp>
      <p:sp>
        <p:nvSpPr>
          <p:cNvPr id="57" name="TextBox 56"/>
          <p:cNvSpPr txBox="1"/>
          <p:nvPr/>
        </p:nvSpPr>
        <p:spPr>
          <a:xfrm>
            <a:off x="0" y="29656569"/>
            <a:ext cx="12234041" cy="1446550"/>
          </a:xfrm>
          <a:prstGeom prst="rect">
            <a:avLst/>
          </a:prstGeom>
          <a:noFill/>
        </p:spPr>
        <p:txBody>
          <a:bodyPr wrap="square" rtlCol="0">
            <a:spAutoFit/>
          </a:bodyPr>
          <a:lstStyle/>
          <a:p>
            <a:r>
              <a:rPr lang="en-US" sz="2200" b="1" dirty="0" smtClean="0"/>
              <a:t>5.Spatial resolution :</a:t>
            </a:r>
          </a:p>
          <a:p>
            <a:r>
              <a:rPr lang="en-US" sz="2200" dirty="0" smtClean="0"/>
              <a:t>•The spatial resolution of the pnCCD mainly depends on the pixel size.</a:t>
            </a:r>
          </a:p>
          <a:p>
            <a:r>
              <a:rPr lang="en-US" sz="2200" dirty="0" smtClean="0"/>
              <a:t>•the detector works on the principle of photon-charge conversion, the volume of the created charge cloud strongly contributes to the spatial resolution.</a:t>
            </a:r>
            <a:endParaRPr lang="en-US" sz="2200" dirty="0"/>
          </a:p>
        </p:txBody>
      </p:sp>
      <p:sp>
        <p:nvSpPr>
          <p:cNvPr id="58" name="TextBox 57"/>
          <p:cNvSpPr txBox="1"/>
          <p:nvPr/>
        </p:nvSpPr>
        <p:spPr>
          <a:xfrm>
            <a:off x="-409903" y="31035867"/>
            <a:ext cx="12614192" cy="1107996"/>
          </a:xfrm>
          <a:prstGeom prst="rect">
            <a:avLst/>
          </a:prstGeom>
          <a:noFill/>
        </p:spPr>
        <p:txBody>
          <a:bodyPr wrap="square" rtlCol="0">
            <a:spAutoFit/>
          </a:bodyPr>
          <a:lstStyle/>
          <a:p>
            <a:pPr algn="r" rtl="1"/>
            <a:r>
              <a:rPr lang="en-US" sz="2200" b="1" dirty="0" smtClean="0">
                <a:latin typeface="Traditional Arabic" pitchFamily="18" charset="-78"/>
                <a:cs typeface="Traditional Arabic" pitchFamily="18" charset="-78"/>
              </a:rPr>
              <a:t>.5</a:t>
            </a:r>
            <a:r>
              <a:rPr lang="ar-LB" sz="2200" b="1" dirty="0" smtClean="0">
                <a:latin typeface="Traditional Arabic" pitchFamily="18" charset="-78"/>
                <a:cs typeface="Traditional Arabic" pitchFamily="18" charset="-78"/>
              </a:rPr>
              <a:t>الدقة المكاني :</a:t>
            </a:r>
          </a:p>
          <a:p>
            <a:pPr algn="r" rtl="1"/>
            <a:r>
              <a:rPr lang="ar-LB" sz="2200" dirty="0" smtClean="0">
                <a:latin typeface="Traditional Arabic" pitchFamily="18" charset="-78"/>
                <a:cs typeface="Traditional Arabic" pitchFamily="18" charset="-78"/>
              </a:rPr>
              <a:t>• يعتمد الدقة المكانية لل </a:t>
            </a:r>
            <a:r>
              <a:rPr lang="en-US" sz="2200" dirty="0" smtClean="0">
                <a:latin typeface="Traditional Arabic" pitchFamily="18" charset="-78"/>
                <a:cs typeface="Traditional Arabic" pitchFamily="18" charset="-78"/>
              </a:rPr>
              <a:t>PNCCD </a:t>
            </a:r>
            <a:r>
              <a:rPr lang="ar-LB" sz="2200" dirty="0" smtClean="0">
                <a:latin typeface="Traditional Arabic" pitchFamily="18" charset="-78"/>
                <a:cs typeface="Traditional Arabic" pitchFamily="18" charset="-78"/>
              </a:rPr>
              <a:t>بشكل أساسي على حجم البكسل.</a:t>
            </a:r>
          </a:p>
          <a:p>
            <a:pPr algn="r" rtl="1"/>
            <a:r>
              <a:rPr lang="ar-LB" sz="2200" dirty="0" smtClean="0">
                <a:latin typeface="Traditional Arabic" pitchFamily="18" charset="-78"/>
                <a:cs typeface="Traditional Arabic" pitchFamily="18" charset="-78"/>
              </a:rPr>
              <a:t>• يعمل الكاشف على مبدأ تحويل شحن الفوتون، وحجم سحابة الشحن التي تم إنشاؤها تساهم بقوة في الدقة المكانية.</a:t>
            </a:r>
            <a:endParaRPr lang="en-US" sz="2200" dirty="0">
              <a:latin typeface="Traditional Arabic" pitchFamily="18" charset="-78"/>
              <a:cs typeface="Traditional Arabic" pitchFamily="18" charset="-78"/>
            </a:endParaRPr>
          </a:p>
        </p:txBody>
      </p:sp>
      <p:sp>
        <p:nvSpPr>
          <p:cNvPr id="59" name="TextBox 58"/>
          <p:cNvSpPr txBox="1"/>
          <p:nvPr/>
        </p:nvSpPr>
        <p:spPr>
          <a:xfrm>
            <a:off x="14240606" y="29652901"/>
            <a:ext cx="16034607" cy="1107996"/>
          </a:xfrm>
          <a:prstGeom prst="rect">
            <a:avLst/>
          </a:prstGeom>
          <a:noFill/>
        </p:spPr>
        <p:txBody>
          <a:bodyPr wrap="square" rtlCol="0">
            <a:spAutoFit/>
          </a:bodyPr>
          <a:lstStyle/>
          <a:p>
            <a:r>
              <a:rPr lang="en-US" sz="2200" b="1" dirty="0" smtClean="0"/>
              <a:t>6.Energy resolution :</a:t>
            </a:r>
          </a:p>
          <a:p>
            <a:r>
              <a:rPr lang="en-US" sz="2200" dirty="0" smtClean="0"/>
              <a:t>The energy resolution of registered electrons can be determined by measuring the FWHM of the Gaussian energy distribution of a spectral peak centered at energy E of a monoenergetic X-ray line.</a:t>
            </a:r>
            <a:endParaRPr lang="en-US" sz="2200" dirty="0"/>
          </a:p>
        </p:txBody>
      </p:sp>
      <p:sp>
        <p:nvSpPr>
          <p:cNvPr id="60" name="TextBox 59"/>
          <p:cNvSpPr txBox="1"/>
          <p:nvPr/>
        </p:nvSpPr>
        <p:spPr>
          <a:xfrm>
            <a:off x="14252028" y="30442260"/>
            <a:ext cx="16023185" cy="769441"/>
          </a:xfrm>
          <a:prstGeom prst="rect">
            <a:avLst/>
          </a:prstGeom>
          <a:noFill/>
        </p:spPr>
        <p:txBody>
          <a:bodyPr wrap="square" rtlCol="0">
            <a:spAutoFit/>
          </a:bodyPr>
          <a:lstStyle/>
          <a:p>
            <a:pPr algn="r" rtl="1"/>
            <a:r>
              <a:rPr lang="en-US" sz="2200" b="1" dirty="0" smtClean="0">
                <a:latin typeface="Traditional Arabic" pitchFamily="18" charset="-78"/>
                <a:cs typeface="Traditional Arabic" pitchFamily="18" charset="-78"/>
              </a:rPr>
              <a:t>.6</a:t>
            </a:r>
            <a:r>
              <a:rPr lang="ar-LB" sz="2200" b="1" dirty="0" smtClean="0">
                <a:latin typeface="Traditional Arabic" pitchFamily="18" charset="-78"/>
                <a:cs typeface="Traditional Arabic" pitchFamily="18" charset="-78"/>
              </a:rPr>
              <a:t>دقة الطاقة:</a:t>
            </a:r>
          </a:p>
          <a:p>
            <a:pPr algn="r" rtl="1"/>
            <a:r>
              <a:rPr lang="ar-LB" sz="2200" dirty="0" smtClean="0">
                <a:latin typeface="Traditional Arabic" pitchFamily="18" charset="-78"/>
                <a:cs typeface="Traditional Arabic" pitchFamily="18" charset="-78"/>
              </a:rPr>
              <a:t>يمكن تحديد حل الطاقة للإلكترونات المسجلة عن طريق قياس </a:t>
            </a:r>
            <a:r>
              <a:rPr lang="en-US" sz="2200" dirty="0" smtClean="0">
                <a:latin typeface="Traditional Arabic" pitchFamily="18" charset="-78"/>
                <a:cs typeface="Traditional Arabic" pitchFamily="18" charset="-78"/>
              </a:rPr>
              <a:t>FWHM </a:t>
            </a:r>
            <a:r>
              <a:rPr lang="ar-LB" sz="2200" dirty="0" smtClean="0">
                <a:latin typeface="Traditional Arabic" pitchFamily="18" charset="-78"/>
                <a:cs typeface="Traditional Arabic" pitchFamily="18" charset="-78"/>
              </a:rPr>
              <a:t>من توزيع الطاقة الغاوسي لتوسيط الذروة الطيفية في الطاقة</a:t>
            </a:r>
            <a:r>
              <a:rPr lang="en-US" sz="2200" dirty="0" smtClean="0">
                <a:latin typeface="Traditional Arabic" pitchFamily="18" charset="-78"/>
                <a:cs typeface="Traditional Arabic" pitchFamily="18" charset="-78"/>
              </a:rPr>
              <a:t> E </a:t>
            </a:r>
            <a:r>
              <a:rPr lang="ar-LB" sz="2200" dirty="0" smtClean="0">
                <a:latin typeface="Traditional Arabic" pitchFamily="18" charset="-78"/>
                <a:cs typeface="Traditional Arabic" pitchFamily="18" charset="-78"/>
              </a:rPr>
              <a:t>لخط الأشعة السينية أحادية الأشعة.</a:t>
            </a:r>
            <a:endParaRPr lang="en-US" sz="2200" dirty="0">
              <a:latin typeface="Traditional Arabic" pitchFamily="18" charset="-78"/>
              <a:cs typeface="Traditional Arabic" pitchFamily="18" charset="-78"/>
            </a:endParaRPr>
          </a:p>
        </p:txBody>
      </p:sp>
      <p:pic>
        <p:nvPicPr>
          <p:cNvPr id="61" name="Picture 60"/>
          <p:cNvPicPr/>
          <p:nvPr/>
        </p:nvPicPr>
        <p:blipFill>
          <a:blip r:embed="rId1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423229" y="29493069"/>
            <a:ext cx="1576550" cy="1768294"/>
          </a:xfrm>
          <a:prstGeom prst="rect">
            <a:avLst/>
          </a:prstGeom>
          <a:noFill/>
        </p:spPr>
      </p:pic>
      <p:sp>
        <p:nvSpPr>
          <p:cNvPr id="62" name="TextBox 61"/>
          <p:cNvSpPr txBox="1"/>
          <p:nvPr/>
        </p:nvSpPr>
        <p:spPr>
          <a:xfrm>
            <a:off x="13987054" y="31019055"/>
            <a:ext cx="16288159" cy="769441"/>
          </a:xfrm>
          <a:prstGeom prst="rect">
            <a:avLst/>
          </a:prstGeom>
          <a:noFill/>
        </p:spPr>
        <p:txBody>
          <a:bodyPr wrap="square" rtlCol="0">
            <a:spAutoFit/>
          </a:bodyPr>
          <a:lstStyle/>
          <a:p>
            <a:r>
              <a:rPr lang="en-US" sz="2200" b="1" dirty="0" smtClean="0"/>
              <a:t>7.Time resolution :</a:t>
            </a:r>
          </a:p>
          <a:p>
            <a:r>
              <a:rPr lang="en-US" sz="2200" dirty="0" smtClean="0"/>
              <a:t>The sum of the integration time (exposure time), charge transfer and readout times form the cycle time and the frame rate.</a:t>
            </a:r>
            <a:endParaRPr lang="en-US" sz="2200" dirty="0"/>
          </a:p>
        </p:txBody>
      </p:sp>
      <p:sp>
        <p:nvSpPr>
          <p:cNvPr id="63" name="TextBox 62"/>
          <p:cNvSpPr txBox="1"/>
          <p:nvPr/>
        </p:nvSpPr>
        <p:spPr>
          <a:xfrm>
            <a:off x="13747531" y="31343331"/>
            <a:ext cx="16527682" cy="769441"/>
          </a:xfrm>
          <a:prstGeom prst="rect">
            <a:avLst/>
          </a:prstGeom>
          <a:noFill/>
        </p:spPr>
        <p:txBody>
          <a:bodyPr wrap="square" rtlCol="0">
            <a:spAutoFit/>
          </a:bodyPr>
          <a:lstStyle/>
          <a:p>
            <a:pPr algn="r" rtl="1"/>
            <a:r>
              <a:rPr lang="en-US" sz="2200" b="1" dirty="0" smtClean="0">
                <a:latin typeface="Traditional Arabic" pitchFamily="18" charset="-78"/>
                <a:cs typeface="Traditional Arabic" pitchFamily="18" charset="-78"/>
              </a:rPr>
              <a:t>.7</a:t>
            </a:r>
            <a:r>
              <a:rPr lang="ar-LB" sz="2200" b="1" dirty="0" smtClean="0">
                <a:latin typeface="Traditional Arabic" pitchFamily="18" charset="-78"/>
                <a:cs typeface="Traditional Arabic" pitchFamily="18" charset="-78"/>
              </a:rPr>
              <a:t>دقة الوقت:</a:t>
            </a:r>
          </a:p>
          <a:p>
            <a:pPr algn="r" rtl="1"/>
            <a:r>
              <a:rPr lang="ar-LB" sz="2200" dirty="0" smtClean="0">
                <a:latin typeface="Traditional Arabic" pitchFamily="18" charset="-78"/>
                <a:cs typeface="Traditional Arabic" pitchFamily="18" charset="-78"/>
              </a:rPr>
              <a:t>يشكل مجموع وقت التكامل (وقت التعرض)، ونقل رسوم الشحن والقراءةوقت الدورة ومعدل الإطار</a:t>
            </a:r>
            <a:endParaRPr lang="en-US" dirty="0"/>
          </a:p>
        </p:txBody>
      </p:sp>
      <p:sp>
        <p:nvSpPr>
          <p:cNvPr id="64" name="TextBox 63"/>
          <p:cNvSpPr txBox="1"/>
          <p:nvPr/>
        </p:nvSpPr>
        <p:spPr>
          <a:xfrm>
            <a:off x="14288979" y="23186325"/>
            <a:ext cx="15986234" cy="2800767"/>
          </a:xfrm>
          <a:prstGeom prst="rect">
            <a:avLst/>
          </a:prstGeom>
          <a:noFill/>
        </p:spPr>
        <p:txBody>
          <a:bodyPr wrap="square" rtlCol="0">
            <a:spAutoFit/>
          </a:bodyPr>
          <a:lstStyle/>
          <a:p>
            <a:r>
              <a:rPr lang="en-US" sz="2200" b="1" dirty="0" smtClean="0"/>
              <a:t>2.Detection of the Scintillation Light</a:t>
            </a:r>
            <a:r>
              <a:rPr lang="en-US" sz="2200" dirty="0" smtClean="0"/>
              <a:t>:</a:t>
            </a:r>
          </a:p>
          <a:p>
            <a:r>
              <a:rPr lang="en-US" sz="2200" dirty="0" smtClean="0"/>
              <a:t>To understand the optical properties of silicon, one needs to analyze its band structure. </a:t>
            </a:r>
          </a:p>
          <a:p>
            <a:r>
              <a:rPr lang="en-US" sz="2200" dirty="0" smtClean="0"/>
              <a:t>Photon absorption through electronic transitions between different bands can occurs only if the total energy and momentum of the system is conserved. the interaction of photons with silicon mainly occurs by the excitation of electrons from the valence band or impurity states into higher available energy states. But there is also the probability for excitations within the same band . For certain photon energies the joint density of states of the conduction and valence band becomes maximum. This leads to the so called Van Hove singularities in the joint density of states. Two regimes with an excitation energy E1 and E2 , give rise to Van Hove singularities, hence to characteristic points of the absorption of silicon at E = 𝐸1 and 𝐸2.</a:t>
            </a:r>
            <a:endParaRPr lang="en-US" sz="2200" dirty="0"/>
          </a:p>
        </p:txBody>
      </p:sp>
      <p:pic>
        <p:nvPicPr>
          <p:cNvPr id="65" name="Picture 64"/>
          <p:cNvPicPr/>
          <p:nvPr/>
        </p:nvPicPr>
        <p:blipFill>
          <a:blip r:embed="rId1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2500300" y="27719277"/>
            <a:ext cx="1909384" cy="1461037"/>
          </a:xfrm>
          <a:prstGeom prst="rect">
            <a:avLst/>
          </a:prstGeom>
          <a:noFill/>
        </p:spPr>
      </p:pic>
      <p:sp>
        <p:nvSpPr>
          <p:cNvPr id="66" name="TextBox 65"/>
          <p:cNvSpPr txBox="1"/>
          <p:nvPr/>
        </p:nvSpPr>
        <p:spPr>
          <a:xfrm>
            <a:off x="7689687" y="23007895"/>
            <a:ext cx="6384175" cy="923330"/>
          </a:xfrm>
          <a:prstGeom prst="rect">
            <a:avLst/>
          </a:prstGeom>
          <a:solidFill>
            <a:schemeClr val="bg1">
              <a:lumMod val="95000"/>
            </a:schemeClr>
          </a:solidFill>
          <a:ln>
            <a:solidFill>
              <a:schemeClr val="bg1">
                <a:lumMod val="65000"/>
              </a:schemeClr>
            </a:solidFill>
          </a:ln>
        </p:spPr>
        <p:txBody>
          <a:bodyPr wrap="square" rtlCol="0">
            <a:spAutoFit/>
          </a:bodyPr>
          <a:lstStyle/>
          <a:p>
            <a:r>
              <a:rPr lang="en-US" sz="5400" dirty="0" smtClean="0"/>
              <a:t>X-RAY DETECTION</a:t>
            </a:r>
            <a:endParaRPr lang="en-US" sz="5400" dirty="0"/>
          </a:p>
        </p:txBody>
      </p:sp>
      <p:sp>
        <p:nvSpPr>
          <p:cNvPr id="86" name="Snip Diagonal Corner Rectangle 85"/>
          <p:cNvSpPr/>
          <p:nvPr/>
        </p:nvSpPr>
        <p:spPr>
          <a:xfrm>
            <a:off x="0" y="32316821"/>
            <a:ext cx="30275213" cy="9865895"/>
          </a:xfrm>
          <a:prstGeom prst="snip2DiagRect">
            <a:avLst>
              <a:gd name="adj1" fmla="val 0"/>
              <a:gd name="adj2" fmla="val 0"/>
            </a:avLst>
          </a:prstGeom>
          <a:solidFill>
            <a:schemeClr val="bg2">
              <a:lumMod val="9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100" dirty="0"/>
          </a:p>
        </p:txBody>
      </p:sp>
      <p:sp>
        <p:nvSpPr>
          <p:cNvPr id="88" name="TextBox 87"/>
          <p:cNvSpPr txBox="1"/>
          <p:nvPr/>
        </p:nvSpPr>
        <p:spPr>
          <a:xfrm>
            <a:off x="-1" y="33277806"/>
            <a:ext cx="6208295" cy="3477875"/>
          </a:xfrm>
          <a:prstGeom prst="rect">
            <a:avLst/>
          </a:prstGeom>
          <a:noFill/>
        </p:spPr>
        <p:txBody>
          <a:bodyPr wrap="square" rtlCol="0">
            <a:spAutoFit/>
          </a:bodyPr>
          <a:lstStyle/>
          <a:p>
            <a:r>
              <a:rPr lang="en-US" sz="2200" dirty="0" smtClean="0"/>
              <a:t>The X-Ray process control system to be implemented should have the following technical requirements:</a:t>
            </a:r>
          </a:p>
          <a:p>
            <a:pPr lvl="0"/>
            <a:r>
              <a:rPr lang="en-US" sz="2200" dirty="0" smtClean="0"/>
              <a:t>The user must be able to control the X-Ray system through Graphic User Interface (GUI).</a:t>
            </a:r>
          </a:p>
          <a:p>
            <a:pPr lvl="0"/>
            <a:r>
              <a:rPr lang="en-US" sz="2200" dirty="0" smtClean="0"/>
              <a:t>The user must be able to monitor Photodiodes (sensor) data on a well-organized GUI.</a:t>
            </a:r>
          </a:p>
          <a:p>
            <a:pPr lvl="0"/>
            <a:r>
              <a:rPr lang="en-US" sz="2200" dirty="0" smtClean="0"/>
              <a:t>The system must have a USB 2.0 cable B, with at least 3 meters as length (for safety purpose), to connect it with the control device (PC).</a:t>
            </a:r>
          </a:p>
          <a:p>
            <a:endParaRPr lang="en-US" sz="2200" dirty="0"/>
          </a:p>
        </p:txBody>
      </p:sp>
      <p:sp>
        <p:nvSpPr>
          <p:cNvPr id="89" name="TextBox 88"/>
          <p:cNvSpPr txBox="1"/>
          <p:nvPr/>
        </p:nvSpPr>
        <p:spPr>
          <a:xfrm>
            <a:off x="5678905" y="33337022"/>
            <a:ext cx="5083959" cy="3139321"/>
          </a:xfrm>
          <a:prstGeom prst="rect">
            <a:avLst/>
          </a:prstGeom>
          <a:noFill/>
        </p:spPr>
        <p:txBody>
          <a:bodyPr wrap="square" rtlCol="0">
            <a:spAutoFit/>
          </a:bodyPr>
          <a:lstStyle/>
          <a:p>
            <a:pPr algn="r" rtl="1"/>
            <a:r>
              <a:rPr lang="ar-LB" sz="2200" dirty="0" smtClean="0">
                <a:latin typeface="Traditional Arabic" pitchFamily="18" charset="-78"/>
                <a:cs typeface="Traditional Arabic" pitchFamily="18" charset="-78"/>
              </a:rPr>
              <a:t>يجب أن يشتمل نظام التحكم عملية الأشعة السينية</a:t>
            </a:r>
            <a:r>
              <a:rPr lang="en-US" sz="2200" dirty="0" smtClean="0">
                <a:latin typeface="Traditional Arabic" pitchFamily="18" charset="-78"/>
                <a:cs typeface="Traditional Arabic" pitchFamily="18" charset="-78"/>
              </a:rPr>
              <a:t> </a:t>
            </a:r>
            <a:r>
              <a:rPr lang="ar-LB" sz="2200" dirty="0" smtClean="0">
                <a:latin typeface="Traditional Arabic" pitchFamily="18" charset="-78"/>
                <a:cs typeface="Traditional Arabic" pitchFamily="18" charset="-78"/>
              </a:rPr>
              <a:t>الذي سيتم تنفيذه على المتطلبات الفنية التالية:</a:t>
            </a:r>
          </a:p>
          <a:p>
            <a:pPr algn="r" rtl="1"/>
            <a:r>
              <a:rPr lang="ar-LB" sz="2200" dirty="0" smtClean="0">
                <a:latin typeface="Traditional Arabic" pitchFamily="18" charset="-78"/>
                <a:cs typeface="Traditional Arabic" pitchFamily="18" charset="-78"/>
              </a:rPr>
              <a:t>• يجب أن يكون المستخدم قادرًا على التحكم في نظام الأشعة السينية</a:t>
            </a:r>
            <a:r>
              <a:rPr lang="en-US" sz="2200" dirty="0" smtClean="0">
                <a:latin typeface="Traditional Arabic" pitchFamily="18" charset="-78"/>
                <a:cs typeface="Traditional Arabic" pitchFamily="18" charset="-78"/>
              </a:rPr>
              <a:t> </a:t>
            </a:r>
            <a:r>
              <a:rPr lang="ar-LB" sz="2200" dirty="0" smtClean="0">
                <a:latin typeface="Traditional Arabic" pitchFamily="18" charset="-78"/>
                <a:cs typeface="Traditional Arabic" pitchFamily="18" charset="-78"/>
              </a:rPr>
              <a:t>من خلال واجهة المستخدم الرسومية (</a:t>
            </a:r>
            <a:r>
              <a:rPr lang="en-US" sz="2200" dirty="0" smtClean="0">
                <a:latin typeface="Traditional Arabic" pitchFamily="18" charset="-78"/>
                <a:cs typeface="Traditional Arabic" pitchFamily="18" charset="-78"/>
              </a:rPr>
              <a:t>GUI).</a:t>
            </a:r>
          </a:p>
          <a:p>
            <a:pPr algn="r" rtl="1"/>
            <a:r>
              <a:rPr lang="en-US" sz="2200" dirty="0" smtClean="0">
                <a:latin typeface="Traditional Arabic" pitchFamily="18" charset="-78"/>
                <a:cs typeface="Traditional Arabic" pitchFamily="18" charset="-78"/>
              </a:rPr>
              <a:t>• </a:t>
            </a:r>
            <a:r>
              <a:rPr lang="ar-LB" sz="2200" dirty="0" smtClean="0">
                <a:latin typeface="Traditional Arabic" pitchFamily="18" charset="-78"/>
                <a:cs typeface="Traditional Arabic" pitchFamily="18" charset="-78"/>
              </a:rPr>
              <a:t>يجب أن يكون المستخدم قادرًا على مراقبة بيانات الثنائيات الضوئية (المستشعر) على واجهة مستخدم رسومية جيدة التنظيم.</a:t>
            </a:r>
          </a:p>
          <a:p>
            <a:pPr algn="r" rtl="1"/>
            <a:r>
              <a:rPr lang="ar-LB" sz="2200" dirty="0" smtClean="0">
                <a:latin typeface="Traditional Arabic" pitchFamily="18" charset="-78"/>
                <a:cs typeface="Traditional Arabic" pitchFamily="18" charset="-78"/>
              </a:rPr>
              <a:t>• يجب أن يحتوي النظام على كبل </a:t>
            </a:r>
            <a:r>
              <a:rPr lang="en-US" sz="2200" dirty="0" smtClean="0">
                <a:latin typeface="Traditional Arabic" pitchFamily="18" charset="-78"/>
                <a:cs typeface="Traditional Arabic" pitchFamily="18" charset="-78"/>
              </a:rPr>
              <a:t>USB 2.0 B </a:t>
            </a:r>
            <a:r>
              <a:rPr lang="ar-LB" sz="2200" dirty="0" smtClean="0">
                <a:latin typeface="Traditional Arabic" pitchFamily="18" charset="-78"/>
                <a:cs typeface="Traditional Arabic" pitchFamily="18" charset="-78"/>
              </a:rPr>
              <a:t>بطول 3 أمتار على الأقل (لأغراض السلامة) لتوصيله بجهاز التحكم (الكمبيوتر الشخصي).</a:t>
            </a:r>
            <a:endParaRPr lang="en-US" sz="2200" dirty="0">
              <a:latin typeface="Traditional Arabic" pitchFamily="18" charset="-78"/>
              <a:cs typeface="Traditional Arabic" pitchFamily="18" charset="-78"/>
            </a:endParaRPr>
          </a:p>
        </p:txBody>
      </p:sp>
      <p:pic>
        <p:nvPicPr>
          <p:cNvPr id="90" name="Picture 89"/>
          <p:cNvPicPr/>
          <p:nvPr/>
        </p:nvPicPr>
        <p:blipFill>
          <a:blip r:embed="rId14">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957011" y="37201642"/>
            <a:ext cx="4740442" cy="1353299"/>
          </a:xfrm>
          <a:prstGeom prst="rect">
            <a:avLst/>
          </a:prstGeom>
        </p:spPr>
      </p:pic>
      <p:sp>
        <p:nvSpPr>
          <p:cNvPr id="91" name="TextBox 90"/>
          <p:cNvSpPr txBox="1"/>
          <p:nvPr/>
        </p:nvSpPr>
        <p:spPr>
          <a:xfrm>
            <a:off x="0" y="36399510"/>
            <a:ext cx="5871411" cy="1107996"/>
          </a:xfrm>
          <a:prstGeom prst="rect">
            <a:avLst/>
          </a:prstGeom>
          <a:noFill/>
        </p:spPr>
        <p:txBody>
          <a:bodyPr wrap="square" rtlCol="0">
            <a:spAutoFit/>
          </a:bodyPr>
          <a:lstStyle/>
          <a:p>
            <a:r>
              <a:rPr lang="en-US" sz="2200" dirty="0" smtClean="0"/>
              <a:t>The system can be divided into 2 subcategories; The plant side where the X-Ray setup is set, and the user side where all the controls are set. </a:t>
            </a:r>
            <a:endParaRPr lang="en-US" sz="2200" dirty="0"/>
          </a:p>
        </p:txBody>
      </p:sp>
      <p:sp>
        <p:nvSpPr>
          <p:cNvPr id="92" name="TextBox 91"/>
          <p:cNvSpPr txBox="1"/>
          <p:nvPr/>
        </p:nvSpPr>
        <p:spPr>
          <a:xfrm>
            <a:off x="5895475" y="36361922"/>
            <a:ext cx="4916352" cy="1107996"/>
          </a:xfrm>
          <a:prstGeom prst="rect">
            <a:avLst/>
          </a:prstGeom>
          <a:noFill/>
        </p:spPr>
        <p:txBody>
          <a:bodyPr wrap="square" rtlCol="0">
            <a:spAutoFit/>
          </a:bodyPr>
          <a:lstStyle/>
          <a:p>
            <a:pPr algn="r" rtl="1"/>
            <a:r>
              <a:rPr lang="ar-LB" sz="2200" dirty="0" smtClean="0">
                <a:latin typeface="Traditional Arabic" pitchFamily="18" charset="-78"/>
                <a:cs typeface="Traditional Arabic" pitchFamily="18" charset="-78"/>
              </a:rPr>
              <a:t>يمكن تقسيم النظام إلى فئتين فرعيتين ؛ جانب المصنع حيث تم تعيين إعداد </a:t>
            </a:r>
            <a:r>
              <a:rPr lang="en-US" sz="2200" dirty="0" smtClean="0">
                <a:latin typeface="Traditional Arabic" pitchFamily="18" charset="-78"/>
                <a:cs typeface="Traditional Arabic" pitchFamily="18" charset="-78"/>
              </a:rPr>
              <a:t>X-Ray ، </a:t>
            </a:r>
            <a:r>
              <a:rPr lang="ar-LB" sz="2200" dirty="0" smtClean="0">
                <a:latin typeface="Traditional Arabic" pitchFamily="18" charset="-78"/>
                <a:cs typeface="Traditional Arabic" pitchFamily="18" charset="-78"/>
              </a:rPr>
              <a:t>وجانب المستخدم حيث تم تعيين جميع عناصر التحكم</a:t>
            </a:r>
            <a:r>
              <a:rPr lang="ar-LB" sz="2200" spc="-150" dirty="0" smtClean="0">
                <a:latin typeface="Traditional Arabic" pitchFamily="18" charset="-78"/>
                <a:cs typeface="Traditional Arabic" pitchFamily="18" charset="-78"/>
              </a:rPr>
              <a:t>.</a:t>
            </a:r>
            <a:endParaRPr lang="en-US" sz="2200" spc="-150" dirty="0">
              <a:latin typeface="Traditional Arabic" pitchFamily="18" charset="-78"/>
              <a:cs typeface="Traditional Arabic" pitchFamily="18" charset="-78"/>
            </a:endParaRPr>
          </a:p>
        </p:txBody>
      </p:sp>
      <p:pic>
        <p:nvPicPr>
          <p:cNvPr id="93" name="Picture 92"/>
          <p:cNvPicPr/>
          <p:nvPr/>
        </p:nvPicPr>
        <p:blipFill>
          <a:blip r:embed="rId1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089123" y="40130731"/>
            <a:ext cx="3069289" cy="1838936"/>
          </a:xfrm>
          <a:prstGeom prst="rect">
            <a:avLst/>
          </a:prstGeom>
        </p:spPr>
      </p:pic>
      <p:sp>
        <p:nvSpPr>
          <p:cNvPr id="94" name="TextBox 93"/>
          <p:cNvSpPr txBox="1"/>
          <p:nvPr/>
        </p:nvSpPr>
        <p:spPr>
          <a:xfrm>
            <a:off x="7733746" y="39460598"/>
            <a:ext cx="1847153" cy="523220"/>
          </a:xfrm>
          <a:prstGeom prst="rect">
            <a:avLst/>
          </a:prstGeom>
          <a:noFill/>
        </p:spPr>
        <p:txBody>
          <a:bodyPr wrap="square" rtlCol="0">
            <a:spAutoFit/>
          </a:bodyPr>
          <a:lstStyle/>
          <a:p>
            <a:r>
              <a:rPr lang="en-US" sz="2800" b="1" dirty="0" smtClean="0"/>
              <a:t>Plant-End</a:t>
            </a:r>
            <a:endParaRPr lang="en-US" sz="2800" b="1" dirty="0"/>
          </a:p>
        </p:txBody>
      </p:sp>
      <p:pic>
        <p:nvPicPr>
          <p:cNvPr id="95" name="Picture 94"/>
          <p:cNvPicPr/>
          <p:nvPr/>
        </p:nvPicPr>
        <p:blipFill>
          <a:blip r:embed="rId16">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802567" y="32921918"/>
            <a:ext cx="2013273" cy="1588168"/>
          </a:xfrm>
          <a:prstGeom prst="rect">
            <a:avLst/>
          </a:prstGeom>
        </p:spPr>
      </p:pic>
      <p:sp>
        <p:nvSpPr>
          <p:cNvPr id="96" name="TextBox 95"/>
          <p:cNvSpPr txBox="1"/>
          <p:nvPr/>
        </p:nvSpPr>
        <p:spPr>
          <a:xfrm>
            <a:off x="10797495" y="32439843"/>
            <a:ext cx="4689356" cy="769441"/>
          </a:xfrm>
          <a:prstGeom prst="rect">
            <a:avLst/>
          </a:prstGeom>
          <a:noFill/>
        </p:spPr>
        <p:txBody>
          <a:bodyPr wrap="square" rtlCol="0">
            <a:spAutoFit/>
          </a:bodyPr>
          <a:lstStyle/>
          <a:p>
            <a:r>
              <a:rPr lang="en-US" sz="2400" b="1" dirty="0" smtClean="0"/>
              <a:t>   Arduino                    </a:t>
            </a:r>
            <a:r>
              <a:rPr lang="en-US" sz="2400" b="1" dirty="0" err="1" smtClean="0"/>
              <a:t>Arduino</a:t>
            </a:r>
            <a:r>
              <a:rPr lang="en-US" sz="2400" b="1" dirty="0" smtClean="0"/>
              <a:t> Code</a:t>
            </a:r>
          </a:p>
          <a:p>
            <a:endParaRPr lang="en-US" sz="2000" b="1" dirty="0"/>
          </a:p>
        </p:txBody>
      </p:sp>
      <p:sp>
        <p:nvSpPr>
          <p:cNvPr id="97" name="TextBox 96"/>
          <p:cNvSpPr txBox="1"/>
          <p:nvPr/>
        </p:nvSpPr>
        <p:spPr>
          <a:xfrm>
            <a:off x="15451671" y="32094223"/>
            <a:ext cx="14823541" cy="2800767"/>
          </a:xfrm>
          <a:prstGeom prst="rect">
            <a:avLst/>
          </a:prstGeom>
          <a:noFill/>
        </p:spPr>
        <p:txBody>
          <a:bodyPr wrap="square" rtlCol="0">
            <a:spAutoFit/>
          </a:bodyPr>
          <a:lstStyle/>
          <a:p>
            <a:r>
              <a:rPr lang="en-US" sz="2200" spc="-150" dirty="0" smtClean="0"/>
              <a:t> </a:t>
            </a:r>
            <a:endParaRPr lang="en-US" sz="2200" dirty="0" smtClean="0"/>
          </a:p>
          <a:p>
            <a:pPr lvl="0">
              <a:buFont typeface="Arial" pitchFamily="34" charset="0"/>
              <a:buChar char="•"/>
            </a:pPr>
            <a:r>
              <a:rPr lang="en-US" sz="2200" dirty="0" smtClean="0"/>
              <a:t>Power circuit breaker: Turns on/off all the system (220V)</a:t>
            </a:r>
          </a:p>
          <a:p>
            <a:pPr lvl="0">
              <a:buFont typeface="Arial" pitchFamily="34" charset="0"/>
              <a:buChar char="•"/>
            </a:pPr>
            <a:r>
              <a:rPr lang="en-US" sz="2200" dirty="0" smtClean="0"/>
              <a:t>Vacuum Pump switch: Turns on/off the vacuum pump</a:t>
            </a:r>
          </a:p>
          <a:p>
            <a:pPr lvl="0">
              <a:buFont typeface="Arial" pitchFamily="34" charset="0"/>
              <a:buChar char="•"/>
            </a:pPr>
            <a:r>
              <a:rPr lang="en-US" sz="2200" dirty="0" smtClean="0"/>
              <a:t>Controller: The controller used is Arduino UNO. A USB 2.0 Cable type B is used to connect X-ray plant and the control station. It is used to control the relay box according to operator’s command (from the user-end GUI) and send back the data coming from photodiodes (sensors).</a:t>
            </a:r>
          </a:p>
          <a:p>
            <a:pPr lvl="0">
              <a:buFont typeface="Arial" pitchFamily="34" charset="0"/>
              <a:buChar char="•"/>
            </a:pPr>
            <a:r>
              <a:rPr lang="en-US" sz="2200" dirty="0" smtClean="0"/>
              <a:t>Relay kit: Controlled contacts (2 channels).</a:t>
            </a:r>
            <a:endParaRPr lang="en-US" sz="2200" dirty="0" smtClean="0">
              <a:latin typeface="Traditional Arabic" pitchFamily="18" charset="-78"/>
              <a:cs typeface="Traditional Arabic" pitchFamily="18" charset="-78"/>
            </a:endParaRPr>
          </a:p>
          <a:p>
            <a:endParaRPr lang="en-US" sz="2200" dirty="0"/>
          </a:p>
        </p:txBody>
      </p:sp>
      <p:pic>
        <p:nvPicPr>
          <p:cNvPr id="98" name="Picture 97">
            <a:hlinkClick r:id="rId17"/>
          </p:cNvPr>
          <p:cNvPicPr/>
          <p:nvPr/>
        </p:nvPicPr>
        <p:blipFill rotWithShape="1">
          <a:blip r:embed="rId18"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4590" t="10218" r="26278" b="14536"/>
          <a:stretch/>
        </p:blipFill>
        <p:spPr bwMode="auto">
          <a:xfrm>
            <a:off x="13324708" y="32989333"/>
            <a:ext cx="1969637" cy="1496690"/>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99" name="TextBox 98"/>
          <p:cNvSpPr txBox="1"/>
          <p:nvPr/>
        </p:nvSpPr>
        <p:spPr>
          <a:xfrm>
            <a:off x="10918174" y="35054959"/>
            <a:ext cx="19525480" cy="1446550"/>
          </a:xfrm>
          <a:prstGeom prst="rect">
            <a:avLst/>
          </a:prstGeom>
          <a:noFill/>
        </p:spPr>
        <p:txBody>
          <a:bodyPr wrap="square" rtlCol="0">
            <a:spAutoFit/>
          </a:bodyPr>
          <a:lstStyle/>
          <a:p>
            <a:r>
              <a:rPr lang="en-US" sz="2200" b="1" dirty="0" smtClean="0"/>
              <a:t>User-End</a:t>
            </a:r>
          </a:p>
          <a:p>
            <a:r>
              <a:rPr lang="en-US" sz="2200" b="1" dirty="0" smtClean="0"/>
              <a:t>GUI</a:t>
            </a:r>
          </a:p>
          <a:p>
            <a:r>
              <a:rPr lang="en-US" sz="2200" dirty="0" smtClean="0"/>
              <a:t>The GUI interface is shown in the image below. It is divided into 2 sections; The Power and monitoring, and control. </a:t>
            </a:r>
          </a:p>
          <a:p>
            <a:endParaRPr lang="en-US" sz="2200" dirty="0"/>
          </a:p>
        </p:txBody>
      </p:sp>
      <p:sp>
        <p:nvSpPr>
          <p:cNvPr id="100" name="TextBox 99"/>
          <p:cNvSpPr txBox="1"/>
          <p:nvPr/>
        </p:nvSpPr>
        <p:spPr>
          <a:xfrm>
            <a:off x="10804358" y="36913159"/>
            <a:ext cx="19446791" cy="1446550"/>
          </a:xfrm>
          <a:prstGeom prst="rect">
            <a:avLst/>
          </a:prstGeom>
          <a:noFill/>
        </p:spPr>
        <p:txBody>
          <a:bodyPr wrap="square" rtlCol="0">
            <a:spAutoFit/>
          </a:bodyPr>
          <a:lstStyle/>
          <a:p>
            <a:pPr algn="r" rtl="1"/>
            <a:r>
              <a:rPr lang="ar-LB" sz="2200" b="1" dirty="0" smtClean="0">
                <a:latin typeface="Traditional Arabic" pitchFamily="18" charset="-78"/>
                <a:cs typeface="Traditional Arabic" pitchFamily="18" charset="-78"/>
              </a:rPr>
              <a:t>نهاية المستخدم</a:t>
            </a:r>
          </a:p>
          <a:p>
            <a:pPr algn="r" rtl="1"/>
            <a:r>
              <a:rPr lang="ar-LB" sz="2200" b="1" dirty="0" smtClean="0">
                <a:latin typeface="Traditional Arabic" pitchFamily="18" charset="-78"/>
                <a:cs typeface="Traditional Arabic" pitchFamily="18" charset="-78"/>
              </a:rPr>
              <a:t>واجهة المستخدم الرسومية</a:t>
            </a:r>
          </a:p>
          <a:p>
            <a:pPr algn="r" rtl="1"/>
            <a:r>
              <a:rPr lang="ar-LB" sz="2200" dirty="0" smtClean="0">
                <a:latin typeface="Traditional Arabic" pitchFamily="18" charset="-78"/>
                <a:cs typeface="Traditional Arabic" pitchFamily="18" charset="-78"/>
              </a:rPr>
              <a:t>يتم عرض واجهة المستخدم الرسومية في الصورة أدناه. وهي مقسمة إلى قسمين ؛ السلطة والمراقبة والتحكم. يوضح الشكل 1 واجهة المستخدم الرسومية عندما تكون في بيان الفصل ، حيث يتم تعطيل الفتيل وأزرار الجهد العالي (المربعات البيضاء) حيث يتم تنشيط زر التوصيل ويتم تلوينه باللون الأحمر مما يشير إلى بيان الفصل مع </a:t>
            </a:r>
            <a:r>
              <a:rPr lang="en-US" sz="2200" dirty="0" smtClean="0">
                <a:latin typeface="Traditional Arabic" pitchFamily="18" charset="-78"/>
                <a:cs typeface="Traditional Arabic" pitchFamily="18" charset="-78"/>
              </a:rPr>
              <a:t>Arduino. </a:t>
            </a:r>
            <a:r>
              <a:rPr lang="ar-LB" sz="2200" dirty="0" smtClean="0">
                <a:latin typeface="Traditional Arabic" pitchFamily="18" charset="-78"/>
                <a:cs typeface="Traditional Arabic" pitchFamily="18" charset="-78"/>
              </a:rPr>
              <a:t>إذا لم يتم تلوين مربع الاتصال باللون الأحمر ، فهذا يعني أن هذا المؤشر لا يتوفر منفذ </a:t>
            </a:r>
            <a:r>
              <a:rPr lang="en-US" sz="2200" dirty="0" smtClean="0">
                <a:latin typeface="Traditional Arabic" pitchFamily="18" charset="-78"/>
                <a:cs typeface="Traditional Arabic" pitchFamily="18" charset="-78"/>
              </a:rPr>
              <a:t>COM. </a:t>
            </a:r>
            <a:r>
              <a:rPr lang="ar-LB" sz="2200" dirty="0" smtClean="0">
                <a:latin typeface="Traditional Arabic" pitchFamily="18" charset="-78"/>
                <a:cs typeface="Traditional Arabic" pitchFamily="18" charset="-78"/>
              </a:rPr>
              <a:t>وبالتالي ، تحقق من اتصال كابل </a:t>
            </a:r>
            <a:r>
              <a:rPr lang="en-US" sz="2200" dirty="0" smtClean="0">
                <a:latin typeface="Traditional Arabic" pitchFamily="18" charset="-78"/>
                <a:cs typeface="Traditional Arabic" pitchFamily="18" charset="-78"/>
              </a:rPr>
              <a:t>Arduino </a:t>
            </a:r>
            <a:r>
              <a:rPr lang="ar-LB" sz="2200" dirty="0" smtClean="0">
                <a:latin typeface="Traditional Arabic" pitchFamily="18" charset="-78"/>
                <a:cs typeface="Traditional Arabic" pitchFamily="18" charset="-78"/>
              </a:rPr>
              <a:t>بجهاز الكمبيوتر</a:t>
            </a:r>
            <a:endParaRPr lang="en-US" sz="2200" dirty="0">
              <a:latin typeface="Traditional Arabic" pitchFamily="18" charset="-78"/>
              <a:cs typeface="Traditional Arabic" pitchFamily="18" charset="-78"/>
            </a:endParaRPr>
          </a:p>
        </p:txBody>
      </p:sp>
      <p:sp>
        <p:nvSpPr>
          <p:cNvPr id="101" name="TextBox 100"/>
          <p:cNvSpPr txBox="1"/>
          <p:nvPr/>
        </p:nvSpPr>
        <p:spPr>
          <a:xfrm>
            <a:off x="10936949" y="36145403"/>
            <a:ext cx="19482642" cy="2170594"/>
          </a:xfrm>
          <a:prstGeom prst="rect">
            <a:avLst/>
          </a:prstGeom>
          <a:noFill/>
        </p:spPr>
        <p:txBody>
          <a:bodyPr wrap="square" rtlCol="0">
            <a:spAutoFit/>
          </a:bodyPr>
          <a:lstStyle/>
          <a:p>
            <a:r>
              <a:rPr lang="en-US" sz="2200" dirty="0" smtClean="0"/>
              <a:t>Figure 1, shows GUI when it is in the disconnecting statement, where the filament and the high voltage buttons are deactivated (white boxes) where the connecting button is activated and red tinted which indicates the disconnecting statement with Arduino. If the connection box does not red tinted,  this indicator means that NO COM Port available. Hence, check the Arduino cable connection with the PC</a:t>
            </a:r>
            <a:endParaRPr lang="en-US" sz="2200" spc="-150" dirty="0" smtClean="0"/>
          </a:p>
          <a:p>
            <a:endParaRPr lang="en-US" dirty="0"/>
          </a:p>
        </p:txBody>
      </p:sp>
      <p:sp>
        <p:nvSpPr>
          <p:cNvPr id="104" name="TextBox 103"/>
          <p:cNvSpPr txBox="1"/>
          <p:nvPr/>
        </p:nvSpPr>
        <p:spPr>
          <a:xfrm>
            <a:off x="26013104" y="44086494"/>
            <a:ext cx="3676270" cy="769441"/>
          </a:xfrm>
          <a:prstGeom prst="rect">
            <a:avLst/>
          </a:prstGeom>
          <a:noFill/>
        </p:spPr>
        <p:txBody>
          <a:bodyPr wrap="square" rtlCol="0">
            <a:spAutoFit/>
          </a:bodyPr>
          <a:lstStyle/>
          <a:p>
            <a:r>
              <a:rPr lang="en-US" sz="2200" dirty="0" smtClean="0"/>
              <a:t>Figure 1</a:t>
            </a:r>
          </a:p>
          <a:p>
            <a:endParaRPr lang="en-US" sz="2200" dirty="0"/>
          </a:p>
        </p:txBody>
      </p:sp>
      <p:pic>
        <p:nvPicPr>
          <p:cNvPr id="105" name="Picture 8"/>
          <p:cNvPicPr>
            <a:picLocks noChangeAspect="1" noChangeArrowheads="1"/>
          </p:cNvPicPr>
          <p:nvPr/>
        </p:nvPicPr>
        <p:blipFill>
          <a:blip r:embed="rId19"/>
          <a:srcRect l="24975" t="32704" r="31784" b="22157"/>
          <a:stretch>
            <a:fillRect/>
          </a:stretch>
        </p:blipFill>
        <p:spPr bwMode="auto">
          <a:xfrm>
            <a:off x="10983829" y="40089567"/>
            <a:ext cx="3128211" cy="2097197"/>
          </a:xfrm>
          <a:prstGeom prst="rect">
            <a:avLst/>
          </a:prstGeom>
          <a:noFill/>
          <a:ln w="9525">
            <a:noFill/>
            <a:miter lim="800000"/>
            <a:headEnd/>
            <a:tailEnd/>
          </a:ln>
          <a:effectLst/>
        </p:spPr>
      </p:pic>
      <p:sp>
        <p:nvSpPr>
          <p:cNvPr id="106" name="Snip Diagonal Corner Rectangle 105"/>
          <p:cNvSpPr/>
          <p:nvPr/>
        </p:nvSpPr>
        <p:spPr>
          <a:xfrm>
            <a:off x="11368839" y="39659092"/>
            <a:ext cx="1847850" cy="400050"/>
          </a:xfrm>
          <a:prstGeom prst="snip2DiagRect">
            <a:avLst/>
          </a:prstGeom>
          <a:solidFill>
            <a:schemeClr val="accent3">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1421978" y="39629946"/>
            <a:ext cx="1884442" cy="430887"/>
          </a:xfrm>
          <a:prstGeom prst="rect">
            <a:avLst/>
          </a:prstGeom>
          <a:noFill/>
        </p:spPr>
        <p:txBody>
          <a:bodyPr wrap="square" rtlCol="0">
            <a:spAutoFit/>
          </a:bodyPr>
          <a:lstStyle/>
          <a:p>
            <a:r>
              <a:rPr lang="en-US" sz="2200" dirty="0" smtClean="0"/>
              <a:t>Block Diagram</a:t>
            </a:r>
            <a:endParaRPr lang="en-US" sz="2200" dirty="0"/>
          </a:p>
        </p:txBody>
      </p:sp>
      <p:sp>
        <p:nvSpPr>
          <p:cNvPr id="108" name="TextBox 107"/>
          <p:cNvSpPr txBox="1"/>
          <p:nvPr/>
        </p:nvSpPr>
        <p:spPr>
          <a:xfrm>
            <a:off x="10659980" y="38256957"/>
            <a:ext cx="19615234" cy="1107996"/>
          </a:xfrm>
          <a:prstGeom prst="rect">
            <a:avLst/>
          </a:prstGeom>
          <a:noFill/>
        </p:spPr>
        <p:txBody>
          <a:bodyPr wrap="square" rtlCol="0">
            <a:spAutoFit/>
          </a:bodyPr>
          <a:lstStyle/>
          <a:p>
            <a:r>
              <a:rPr lang="en-US" sz="2200" dirty="0" smtClean="0"/>
              <a:t>The beam diagnostic includes the standard units. The current transformers (Rogowski Coils) and Faraday Cups are used for measurements of beam current. The high resistive dividers are used for measurements of accelerating voltage. The block-diagram of system for beam measurement is given on next Fig. This system uses PXI-1025, scope, switches and software LabVIEW 6.1. from National Instruments.</a:t>
            </a:r>
            <a:endParaRPr lang="en-US" sz="2200" dirty="0"/>
          </a:p>
        </p:txBody>
      </p:sp>
      <p:sp>
        <p:nvSpPr>
          <p:cNvPr id="109" name="TextBox 108"/>
          <p:cNvSpPr txBox="1"/>
          <p:nvPr/>
        </p:nvSpPr>
        <p:spPr>
          <a:xfrm>
            <a:off x="10130592" y="39329010"/>
            <a:ext cx="20137612" cy="769441"/>
          </a:xfrm>
          <a:prstGeom prst="rect">
            <a:avLst/>
          </a:prstGeom>
          <a:noFill/>
        </p:spPr>
        <p:txBody>
          <a:bodyPr wrap="square" rtlCol="0">
            <a:spAutoFit/>
          </a:bodyPr>
          <a:lstStyle/>
          <a:p>
            <a:pPr algn="r" rtl="1"/>
            <a:r>
              <a:rPr lang="ar-LB" sz="2200" dirty="0" smtClean="0">
                <a:latin typeface="Traditional Arabic" pitchFamily="18" charset="-78"/>
                <a:cs typeface="Traditional Arabic" pitchFamily="18" charset="-78"/>
              </a:rPr>
              <a:t>يشمل تشخيص الحزمة الوحدات القياسية. تُستخدم محولات التيار (لفائف روغوسكي) وأكواب فاراداي لقياس تيار الحزمة. تستخدم الفواصل عالية المقاومة لقياسات الجهد المتسارع. يرد الرسم التخطيطي لنظام قياس الحزمة في الشكل التالي. يستخدم هذا النظام </a:t>
            </a:r>
            <a:r>
              <a:rPr lang="en-US" sz="2200" dirty="0" smtClean="0">
                <a:latin typeface="Traditional Arabic" pitchFamily="18" charset="-78"/>
                <a:cs typeface="Traditional Arabic" pitchFamily="18" charset="-78"/>
              </a:rPr>
              <a:t>PXI-1025 </a:t>
            </a:r>
            <a:r>
              <a:rPr lang="ar-LB" sz="2200" dirty="0" smtClean="0">
                <a:latin typeface="Traditional Arabic" pitchFamily="18" charset="-78"/>
                <a:cs typeface="Traditional Arabic" pitchFamily="18" charset="-78"/>
              </a:rPr>
              <a:t>والنطاق والمفاتيح والبرمجيات </a:t>
            </a:r>
            <a:r>
              <a:rPr lang="en-US" sz="2200" dirty="0" smtClean="0">
                <a:latin typeface="Traditional Arabic" pitchFamily="18" charset="-78"/>
                <a:cs typeface="Traditional Arabic" pitchFamily="18" charset="-78"/>
              </a:rPr>
              <a:t>LabVIEW 6.1. </a:t>
            </a:r>
            <a:r>
              <a:rPr lang="ar-LB" sz="2200" dirty="0" smtClean="0">
                <a:latin typeface="Traditional Arabic" pitchFamily="18" charset="-78"/>
                <a:cs typeface="Traditional Arabic" pitchFamily="18" charset="-78"/>
              </a:rPr>
              <a:t>من الآلات الوطنية.</a:t>
            </a:r>
            <a:endParaRPr lang="en-US" sz="2200" dirty="0">
              <a:latin typeface="Traditional Arabic" pitchFamily="18" charset="-78"/>
              <a:cs typeface="Traditional Arabic" pitchFamily="18" charset="-78"/>
            </a:endParaRPr>
          </a:p>
        </p:txBody>
      </p:sp>
      <p:sp>
        <p:nvSpPr>
          <p:cNvPr id="115" name="TextBox 114"/>
          <p:cNvSpPr txBox="1"/>
          <p:nvPr/>
        </p:nvSpPr>
        <p:spPr>
          <a:xfrm>
            <a:off x="815645" y="32352421"/>
            <a:ext cx="6384175" cy="923330"/>
          </a:xfrm>
          <a:prstGeom prst="rect">
            <a:avLst/>
          </a:prstGeom>
          <a:solidFill>
            <a:schemeClr val="bg1">
              <a:lumMod val="95000"/>
            </a:schemeClr>
          </a:solidFill>
          <a:ln>
            <a:solidFill>
              <a:schemeClr val="bg1">
                <a:lumMod val="65000"/>
              </a:schemeClr>
            </a:solidFill>
          </a:ln>
        </p:spPr>
        <p:txBody>
          <a:bodyPr wrap="square" rtlCol="0">
            <a:spAutoFit/>
          </a:bodyPr>
          <a:lstStyle/>
          <a:p>
            <a:r>
              <a:rPr lang="en-US" sz="5400" dirty="0" smtClean="0"/>
              <a:t>X-RAY Control system</a:t>
            </a:r>
            <a:endParaRPr lang="en-US" sz="5400" dirty="0"/>
          </a:p>
        </p:txBody>
      </p:sp>
      <p:sp>
        <p:nvSpPr>
          <p:cNvPr id="117" name="TextBox 116"/>
          <p:cNvSpPr txBox="1"/>
          <p:nvPr/>
        </p:nvSpPr>
        <p:spPr>
          <a:xfrm>
            <a:off x="12224084" y="33856863"/>
            <a:ext cx="18051129" cy="2847703"/>
          </a:xfrm>
          <a:prstGeom prst="rect">
            <a:avLst/>
          </a:prstGeom>
          <a:noFill/>
        </p:spPr>
        <p:txBody>
          <a:bodyPr wrap="square" rtlCol="0">
            <a:spAutoFit/>
          </a:bodyPr>
          <a:lstStyle/>
          <a:p>
            <a:pPr lvl="0" algn="r" rtl="1"/>
            <a:r>
              <a:rPr lang="ar-LB" sz="2200" dirty="0" smtClean="0">
                <a:latin typeface="Traditional Arabic" pitchFamily="18" charset="-78"/>
                <a:cs typeface="Traditional Arabic" pitchFamily="18" charset="-78"/>
              </a:rPr>
              <a:t>• قاطع دائرة الطاقة: يقوم بتشغيل / إيقاف تشغيل كل النظام (220 فولت)</a:t>
            </a:r>
          </a:p>
          <a:p>
            <a:pPr lvl="0" algn="r" rtl="1"/>
            <a:r>
              <a:rPr lang="ar-LB" sz="2200" dirty="0" smtClean="0">
                <a:latin typeface="Traditional Arabic" pitchFamily="18" charset="-78"/>
                <a:cs typeface="Traditional Arabic" pitchFamily="18" charset="-78"/>
              </a:rPr>
              <a:t>• مفتاح مضخة التفريغ: يقوم بتشغيل / إيقاف تشغيل مضخة التفريغ</a:t>
            </a:r>
          </a:p>
          <a:p>
            <a:pPr lvl="0" algn="r" rtl="1"/>
            <a:r>
              <a:rPr lang="ar-LB" sz="2200" dirty="0" smtClean="0">
                <a:latin typeface="Traditional Arabic" pitchFamily="18" charset="-78"/>
                <a:cs typeface="Traditional Arabic" pitchFamily="18" charset="-78"/>
              </a:rPr>
              <a:t>• وحدة التحكم: وحدة التحكم المستخدمة هي </a:t>
            </a:r>
            <a:r>
              <a:rPr lang="en-US" sz="2200" dirty="0" smtClean="0">
                <a:latin typeface="Traditional Arabic" pitchFamily="18" charset="-78"/>
                <a:cs typeface="Traditional Arabic" pitchFamily="18" charset="-78"/>
              </a:rPr>
              <a:t>Arduino UNO. </a:t>
            </a:r>
            <a:r>
              <a:rPr lang="ar-LB" sz="2200" dirty="0" smtClean="0">
                <a:latin typeface="Traditional Arabic" pitchFamily="18" charset="-78"/>
                <a:cs typeface="Traditional Arabic" pitchFamily="18" charset="-78"/>
              </a:rPr>
              <a:t>يستخدم كبل </a:t>
            </a:r>
            <a:r>
              <a:rPr lang="en-US" sz="2200" dirty="0" smtClean="0">
                <a:latin typeface="Traditional Arabic" pitchFamily="18" charset="-78"/>
                <a:cs typeface="Traditional Arabic" pitchFamily="18" charset="-78"/>
              </a:rPr>
              <a:t>USB 2.0 </a:t>
            </a:r>
            <a:r>
              <a:rPr lang="ar-LB" sz="2200" dirty="0" smtClean="0">
                <a:latin typeface="Traditional Arabic" pitchFamily="18" charset="-78"/>
                <a:cs typeface="Traditional Arabic" pitchFamily="18" charset="-78"/>
              </a:rPr>
              <a:t>من النوع </a:t>
            </a:r>
            <a:r>
              <a:rPr lang="en-US" sz="2200" dirty="0" smtClean="0">
                <a:latin typeface="Traditional Arabic" pitchFamily="18" charset="-78"/>
                <a:cs typeface="Traditional Arabic" pitchFamily="18" charset="-78"/>
              </a:rPr>
              <a:t>B </a:t>
            </a:r>
            <a:r>
              <a:rPr lang="ar-LB" sz="2200" dirty="0" smtClean="0">
                <a:latin typeface="Traditional Arabic" pitchFamily="18" charset="-78"/>
                <a:cs typeface="Traditional Arabic" pitchFamily="18" charset="-78"/>
              </a:rPr>
              <a:t>لتوصيل مصنع الأشعة السينية ومحطة التحكم. يتم استخدامه للتحكم في صندوق الترحيل وفقًا لأمر المشغل (من واجهة المستخدم الرسومية) وإرسال البيانات القادمة من الصمامات الثنائية الضوئية (أجهزة الاستشعار).</a:t>
            </a:r>
          </a:p>
          <a:p>
            <a:pPr lvl="0" algn="r" rtl="1"/>
            <a:r>
              <a:rPr lang="ar-LB" sz="2200" dirty="0" smtClean="0">
                <a:latin typeface="Traditional Arabic" pitchFamily="18" charset="-78"/>
                <a:cs typeface="Traditional Arabic" pitchFamily="18" charset="-78"/>
              </a:rPr>
              <a:t>• مجموعة الترحيل: جهات الاتصال التي يتم التحكم فيها (قناتان).</a:t>
            </a:r>
            <a:endParaRPr lang="en-US" sz="2200" dirty="0" smtClean="0">
              <a:latin typeface="Traditional Arabic" pitchFamily="18" charset="-78"/>
              <a:cs typeface="Traditional Arabic" pitchFamily="18" charset="-78"/>
            </a:endParaRPr>
          </a:p>
          <a:p>
            <a:endParaRPr lang="en-US" dirty="0"/>
          </a:p>
        </p:txBody>
      </p:sp>
      <p:sp>
        <p:nvSpPr>
          <p:cNvPr id="83" name="Snip Diagonal Corner Rectangle 82"/>
          <p:cNvSpPr/>
          <p:nvPr/>
        </p:nvSpPr>
        <p:spPr>
          <a:xfrm>
            <a:off x="0" y="37966650"/>
            <a:ext cx="4343400" cy="590550"/>
          </a:xfrm>
          <a:prstGeom prst="snip2Diag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0" y="37909500"/>
            <a:ext cx="3657600" cy="707886"/>
          </a:xfrm>
          <a:prstGeom prst="rect">
            <a:avLst/>
          </a:prstGeom>
          <a:noFill/>
        </p:spPr>
        <p:txBody>
          <a:bodyPr wrap="square" rtlCol="0">
            <a:spAutoFit/>
          </a:bodyPr>
          <a:lstStyle/>
          <a:p>
            <a:r>
              <a:rPr lang="en-US" sz="4000" dirty="0" smtClean="0"/>
              <a:t>MATLAB</a:t>
            </a:r>
            <a:endParaRPr lang="en-US" sz="4000" dirty="0"/>
          </a:p>
        </p:txBody>
      </p:sp>
      <p:pic>
        <p:nvPicPr>
          <p:cNvPr id="85" name="Picture 84"/>
          <p:cNvPicPr/>
          <p:nvPr/>
        </p:nvPicPr>
        <p:blipFill>
          <a:blip r:embed="rId2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0" y="38728065"/>
            <a:ext cx="3224464" cy="2897187"/>
          </a:xfrm>
          <a:prstGeom prst="rect">
            <a:avLst/>
          </a:prstGeom>
        </p:spPr>
      </p:pic>
      <p:sp>
        <p:nvSpPr>
          <p:cNvPr id="87" name="TextBox 86"/>
          <p:cNvSpPr txBox="1"/>
          <p:nvPr/>
        </p:nvSpPr>
        <p:spPr>
          <a:xfrm>
            <a:off x="481263" y="41623098"/>
            <a:ext cx="2911642" cy="1493486"/>
          </a:xfrm>
          <a:prstGeom prst="rect">
            <a:avLst/>
          </a:prstGeom>
          <a:noFill/>
        </p:spPr>
        <p:txBody>
          <a:bodyPr wrap="square" rtlCol="0">
            <a:spAutoFit/>
          </a:bodyPr>
          <a:lstStyle/>
          <a:p>
            <a:r>
              <a:rPr lang="en-US" sz="2200" b="1" dirty="0" smtClean="0"/>
              <a:t>fig 1. fitting curve </a:t>
            </a:r>
            <a:endParaRPr lang="en-US" sz="2200" dirty="0" smtClean="0"/>
          </a:p>
          <a:p>
            <a:endParaRPr lang="en-US" dirty="0"/>
          </a:p>
        </p:txBody>
      </p:sp>
      <p:pic>
        <p:nvPicPr>
          <p:cNvPr id="102" name="Picture 101"/>
          <p:cNvPicPr/>
          <p:nvPr/>
        </p:nvPicPr>
        <p:blipFill>
          <a:blip r:embed="rId21">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272589" y="38741684"/>
            <a:ext cx="3128212" cy="2887579"/>
          </a:xfrm>
          <a:prstGeom prst="rect">
            <a:avLst/>
          </a:prstGeom>
        </p:spPr>
      </p:pic>
      <p:sp>
        <p:nvSpPr>
          <p:cNvPr id="110" name="TextBox 109"/>
          <p:cNvSpPr txBox="1"/>
          <p:nvPr/>
        </p:nvSpPr>
        <p:spPr>
          <a:xfrm>
            <a:off x="3561347" y="41695285"/>
            <a:ext cx="3392905" cy="1493486"/>
          </a:xfrm>
          <a:prstGeom prst="rect">
            <a:avLst/>
          </a:prstGeom>
          <a:noFill/>
        </p:spPr>
        <p:txBody>
          <a:bodyPr wrap="square" rtlCol="0">
            <a:spAutoFit/>
          </a:bodyPr>
          <a:lstStyle/>
          <a:p>
            <a:r>
              <a:rPr lang="en-US" sz="2200" b="1" dirty="0" smtClean="0"/>
              <a:t>fig 2.   fourier  transform</a:t>
            </a:r>
            <a:endParaRPr lang="en-US" sz="2200" dirty="0" smtClean="0"/>
          </a:p>
          <a:p>
            <a:endParaRPr lang="en-US" dirty="0"/>
          </a:p>
        </p:txBody>
      </p:sp>
      <p:pic>
        <p:nvPicPr>
          <p:cNvPr id="1026" name="Picture 2"/>
          <p:cNvPicPr>
            <a:picLocks noChangeAspect="1" noChangeArrowheads="1"/>
          </p:cNvPicPr>
          <p:nvPr/>
        </p:nvPicPr>
        <p:blipFill>
          <a:blip r:embed="rId22"/>
          <a:srcRect l="20216" t="28167" r="20602" b="14596"/>
          <a:stretch>
            <a:fillRect/>
          </a:stretch>
        </p:blipFill>
        <p:spPr bwMode="auto">
          <a:xfrm>
            <a:off x="19418969" y="39892122"/>
            <a:ext cx="5510462" cy="2025900"/>
          </a:xfrm>
          <a:prstGeom prst="rect">
            <a:avLst/>
          </a:prstGeom>
          <a:noFill/>
          <a:ln w="9525">
            <a:noFill/>
            <a:miter lim="800000"/>
            <a:headEnd/>
            <a:tailEnd/>
          </a:ln>
          <a:effectLst/>
        </p:spPr>
      </p:pic>
      <p:pic>
        <p:nvPicPr>
          <p:cNvPr id="111" name="Picture 110" descr="WhatsApp Image 2021-12-02 at 2.03.57 PM.jpeg"/>
          <p:cNvPicPr>
            <a:picLocks noChangeAspect="1"/>
          </p:cNvPicPr>
          <p:nvPr/>
        </p:nvPicPr>
        <p:blipFill>
          <a:blip r:embed="rId23"/>
          <a:stretch>
            <a:fillRect/>
          </a:stretch>
        </p:blipFill>
        <p:spPr>
          <a:xfrm>
            <a:off x="21079326" y="7363326"/>
            <a:ext cx="7784344" cy="5702967"/>
          </a:xfrm>
          <a:prstGeom prst="rect">
            <a:avLst/>
          </a:prstGeom>
        </p:spPr>
      </p:pic>
      <p:pic>
        <p:nvPicPr>
          <p:cNvPr id="2" name="Picture 2"/>
          <p:cNvPicPr>
            <a:picLocks noChangeAspect="1" noChangeArrowheads="1"/>
          </p:cNvPicPr>
          <p:nvPr/>
        </p:nvPicPr>
        <p:blipFill>
          <a:blip r:embed="rId24"/>
          <a:srcRect l="30203" t="7444" r="23906" b="53741"/>
          <a:stretch>
            <a:fillRect/>
          </a:stretch>
        </p:blipFill>
        <p:spPr bwMode="auto">
          <a:xfrm>
            <a:off x="14943221" y="7531769"/>
            <a:ext cx="5943599" cy="28394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24"/>
          <a:srcRect l="34642" t="49878" r="30589" b="11964"/>
          <a:stretch>
            <a:fillRect/>
          </a:stretch>
        </p:blipFill>
        <p:spPr bwMode="auto">
          <a:xfrm>
            <a:off x="15641053" y="11670632"/>
            <a:ext cx="4523874" cy="2791327"/>
          </a:xfrm>
          <a:prstGeom prst="rect">
            <a:avLst/>
          </a:prstGeom>
          <a:noFill/>
          <a:ln w="9525">
            <a:noFill/>
            <a:miter lim="800000"/>
            <a:headEnd/>
            <a:tailEnd/>
          </a:ln>
          <a:effectLst/>
        </p:spPr>
      </p:pic>
      <p:sp>
        <p:nvSpPr>
          <p:cNvPr id="112" name="TextBox 111"/>
          <p:cNvSpPr txBox="1"/>
          <p:nvPr/>
        </p:nvSpPr>
        <p:spPr>
          <a:xfrm>
            <a:off x="15665115" y="10395285"/>
            <a:ext cx="4114801" cy="400110"/>
          </a:xfrm>
          <a:prstGeom prst="rect">
            <a:avLst/>
          </a:prstGeom>
          <a:noFill/>
        </p:spPr>
        <p:txBody>
          <a:bodyPr wrap="square" rtlCol="0">
            <a:spAutoFit/>
          </a:bodyPr>
          <a:lstStyle/>
          <a:p>
            <a:pPr algn="ctr"/>
            <a:r>
              <a:rPr lang="en-US" sz="2000" dirty="0" smtClean="0"/>
              <a:t>Figure: Filament </a:t>
            </a:r>
            <a:r>
              <a:rPr lang="en-US" sz="2000" dirty="0" smtClean="0"/>
              <a:t>+ Accelerator </a:t>
            </a:r>
            <a:endParaRPr lang="en-US" sz="2000" dirty="0"/>
          </a:p>
        </p:txBody>
      </p:sp>
      <p:sp>
        <p:nvSpPr>
          <p:cNvPr id="113" name="TextBox 112"/>
          <p:cNvSpPr txBox="1"/>
          <p:nvPr/>
        </p:nvSpPr>
        <p:spPr>
          <a:xfrm>
            <a:off x="16122316" y="14510085"/>
            <a:ext cx="3368842" cy="400110"/>
          </a:xfrm>
          <a:prstGeom prst="rect">
            <a:avLst/>
          </a:prstGeom>
          <a:noFill/>
        </p:spPr>
        <p:txBody>
          <a:bodyPr wrap="square" rtlCol="0">
            <a:spAutoFit/>
          </a:bodyPr>
          <a:lstStyle/>
          <a:p>
            <a:pPr algn="ctr"/>
            <a:r>
              <a:rPr lang="en-US" sz="2000" dirty="0" smtClean="0"/>
              <a:t>Figure: Anode </a:t>
            </a:r>
            <a:r>
              <a:rPr lang="en-US" sz="2000" dirty="0" smtClean="0"/>
              <a:t>Connections</a:t>
            </a:r>
            <a:endParaRPr lang="en-US" sz="2000" dirty="0"/>
          </a:p>
        </p:txBody>
      </p:sp>
      <p:sp>
        <p:nvSpPr>
          <p:cNvPr id="114" name="TextBox 113"/>
          <p:cNvSpPr txBox="1"/>
          <p:nvPr/>
        </p:nvSpPr>
        <p:spPr>
          <a:xfrm>
            <a:off x="22643432" y="13090357"/>
            <a:ext cx="3898232" cy="400110"/>
          </a:xfrm>
          <a:prstGeom prst="rect">
            <a:avLst/>
          </a:prstGeom>
          <a:noFill/>
        </p:spPr>
        <p:txBody>
          <a:bodyPr wrap="square" rtlCol="0">
            <a:spAutoFit/>
          </a:bodyPr>
          <a:lstStyle/>
          <a:p>
            <a:pPr algn="ctr"/>
            <a:r>
              <a:rPr lang="en-US" sz="2000" dirty="0" smtClean="0"/>
              <a:t>Figure: X-Ray plant</a:t>
            </a:r>
            <a:endParaRPr lang="en-US" sz="2000" dirty="0"/>
          </a:p>
        </p:txBody>
      </p:sp>
    </p:spTree>
    <p:extLst>
      <p:ext uri="{BB962C8B-B14F-4D97-AF65-F5344CB8AC3E}">
        <p14:creationId xmlns:p14="http://schemas.microsoft.com/office/powerpoint/2010/main" xmlns="" val="420654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2688</Words>
  <Application>Microsoft Office PowerPoint</Application>
  <PresentationFormat>Custom</PresentationFormat>
  <Paragraphs>117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MenkaraComputer</cp:lastModifiedBy>
  <cp:revision>21</cp:revision>
  <dcterms:created xsi:type="dcterms:W3CDTF">2021-12-02T09:15:18Z</dcterms:created>
  <dcterms:modified xsi:type="dcterms:W3CDTF">2021-12-02T12:16:36Z</dcterms:modified>
</cp:coreProperties>
</file>